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57EABA-4845-4797-B2A1-2B4F3198C1F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ED3C583-7574-4DF2-9120-C1674583C747}">
      <dgm:prSet/>
      <dgm:spPr/>
      <dgm:t>
        <a:bodyPr/>
        <a:lstStyle/>
        <a:p>
          <a:r>
            <a:rPr lang="en-GB"/>
            <a:t>Well-appointed self-catering lodges (one, two and three bedroom) (sleep 2-8)</a:t>
          </a:r>
          <a:endParaRPr lang="en-US"/>
        </a:p>
      </dgm:t>
    </dgm:pt>
    <dgm:pt modelId="{DA34861A-5AE1-49C1-8880-0F9568CF7801}" type="parTrans" cxnId="{BE77CDB6-B694-43BD-94CC-CB2181365640}">
      <dgm:prSet/>
      <dgm:spPr/>
      <dgm:t>
        <a:bodyPr/>
        <a:lstStyle/>
        <a:p>
          <a:endParaRPr lang="en-US"/>
        </a:p>
      </dgm:t>
    </dgm:pt>
    <dgm:pt modelId="{4E6CBA56-44C9-4195-987E-1317D380FA2C}" type="sibTrans" cxnId="{BE77CDB6-B694-43BD-94CC-CB2181365640}">
      <dgm:prSet/>
      <dgm:spPr/>
      <dgm:t>
        <a:bodyPr/>
        <a:lstStyle/>
        <a:p>
          <a:endParaRPr lang="en-US"/>
        </a:p>
      </dgm:t>
    </dgm:pt>
    <dgm:pt modelId="{8DC48421-BA8D-40DD-9E25-33A626935D98}">
      <dgm:prSet/>
      <dgm:spPr/>
      <dgm:t>
        <a:bodyPr/>
        <a:lstStyle/>
        <a:p>
          <a:r>
            <a:rPr lang="en-GB"/>
            <a:t>Complimentary internet access &amp; latest television and sound technology</a:t>
          </a:r>
          <a:endParaRPr lang="en-US"/>
        </a:p>
      </dgm:t>
    </dgm:pt>
    <dgm:pt modelId="{65D74737-FD18-468B-8DC6-D702DFD2AB5E}" type="parTrans" cxnId="{EB71FF7E-3662-46B6-B0B5-57CA42F2983D}">
      <dgm:prSet/>
      <dgm:spPr/>
      <dgm:t>
        <a:bodyPr/>
        <a:lstStyle/>
        <a:p>
          <a:endParaRPr lang="en-US"/>
        </a:p>
      </dgm:t>
    </dgm:pt>
    <dgm:pt modelId="{9EF1D93C-EB2E-435F-9618-4D6956A49244}" type="sibTrans" cxnId="{EB71FF7E-3662-46B6-B0B5-57CA42F2983D}">
      <dgm:prSet/>
      <dgm:spPr/>
      <dgm:t>
        <a:bodyPr/>
        <a:lstStyle/>
        <a:p>
          <a:endParaRPr lang="en-US"/>
        </a:p>
      </dgm:t>
    </dgm:pt>
    <dgm:pt modelId="{D72CD1F5-D5F8-4330-8159-A1488DD8DB06}">
      <dgm:prSet/>
      <dgm:spPr/>
      <dgm:t>
        <a:bodyPr/>
        <a:lstStyle/>
        <a:p>
          <a:r>
            <a:rPr lang="en-GB"/>
            <a:t>Private terraces with private saunas</a:t>
          </a:r>
          <a:endParaRPr lang="en-US"/>
        </a:p>
      </dgm:t>
    </dgm:pt>
    <dgm:pt modelId="{2738C735-9CB5-4566-9899-D1E15B362E2F}" type="parTrans" cxnId="{F390D61D-EBF6-43E5-B753-D96EF52F8BC1}">
      <dgm:prSet/>
      <dgm:spPr/>
      <dgm:t>
        <a:bodyPr/>
        <a:lstStyle/>
        <a:p>
          <a:endParaRPr lang="en-US"/>
        </a:p>
      </dgm:t>
    </dgm:pt>
    <dgm:pt modelId="{5B03BCB4-D9CF-4031-AACD-9064C5C2390C}" type="sibTrans" cxnId="{F390D61D-EBF6-43E5-B753-D96EF52F8BC1}">
      <dgm:prSet/>
      <dgm:spPr/>
      <dgm:t>
        <a:bodyPr/>
        <a:lstStyle/>
        <a:p>
          <a:endParaRPr lang="en-US"/>
        </a:p>
      </dgm:t>
    </dgm:pt>
    <dgm:pt modelId="{ED05235E-D02B-4B1E-A16C-48E5D631FBFD}">
      <dgm:prSet/>
      <dgm:spPr/>
      <dgm:t>
        <a:bodyPr/>
        <a:lstStyle/>
        <a:p>
          <a:r>
            <a:rPr lang="en-GB"/>
            <a:t>Full size kitchens with fridge/freezer, dishwasher, microwave &amp; other home from home appliances</a:t>
          </a:r>
          <a:endParaRPr lang="en-US"/>
        </a:p>
      </dgm:t>
    </dgm:pt>
    <dgm:pt modelId="{83B82575-44FD-49FC-BB49-AE0CE0C54B51}" type="parTrans" cxnId="{855C5567-FC34-4934-8EDD-F9CE30F02D36}">
      <dgm:prSet/>
      <dgm:spPr/>
      <dgm:t>
        <a:bodyPr/>
        <a:lstStyle/>
        <a:p>
          <a:endParaRPr lang="en-US"/>
        </a:p>
      </dgm:t>
    </dgm:pt>
    <dgm:pt modelId="{A8C1969B-6085-49FA-968C-15ECD44C351E}" type="sibTrans" cxnId="{855C5567-FC34-4934-8EDD-F9CE30F02D36}">
      <dgm:prSet/>
      <dgm:spPr/>
      <dgm:t>
        <a:bodyPr/>
        <a:lstStyle/>
        <a:p>
          <a:endParaRPr lang="en-US"/>
        </a:p>
      </dgm:t>
    </dgm:pt>
    <dgm:pt modelId="{2C04F298-6A52-4F69-98FA-468FD826AAC1}">
      <dgm:prSet/>
      <dgm:spPr/>
      <dgm:t>
        <a:bodyPr/>
        <a:lstStyle/>
        <a:p>
          <a:r>
            <a:rPr lang="en-GB"/>
            <a:t>Open-plan spacious lounge and dining areas</a:t>
          </a:r>
          <a:endParaRPr lang="en-US"/>
        </a:p>
      </dgm:t>
    </dgm:pt>
    <dgm:pt modelId="{5C6E6B75-2471-4DCF-9EC7-122F9F2C7C13}" type="parTrans" cxnId="{B21A4B1E-E928-47B4-A0A5-435E001E18C7}">
      <dgm:prSet/>
      <dgm:spPr/>
      <dgm:t>
        <a:bodyPr/>
        <a:lstStyle/>
        <a:p>
          <a:endParaRPr lang="en-US"/>
        </a:p>
      </dgm:t>
    </dgm:pt>
    <dgm:pt modelId="{7B39C41C-5D6E-4420-937A-08C033F92BD3}" type="sibTrans" cxnId="{B21A4B1E-E928-47B4-A0A5-435E001E18C7}">
      <dgm:prSet/>
      <dgm:spPr/>
      <dgm:t>
        <a:bodyPr/>
        <a:lstStyle/>
        <a:p>
          <a:endParaRPr lang="en-US"/>
        </a:p>
      </dgm:t>
    </dgm:pt>
    <dgm:pt modelId="{F8938ECB-AD60-4722-85C2-CE2FFD722310}">
      <dgm:prSet/>
      <dgm:spPr/>
      <dgm:t>
        <a:bodyPr/>
        <a:lstStyle/>
        <a:p>
          <a:r>
            <a:rPr lang="en-GB"/>
            <a:t>Modern bathrooms</a:t>
          </a:r>
          <a:endParaRPr lang="en-US"/>
        </a:p>
      </dgm:t>
    </dgm:pt>
    <dgm:pt modelId="{C6FB6910-E441-42EB-B7F5-CC8478CECD5A}" type="parTrans" cxnId="{FA51BCDF-38BF-4E8C-AF5F-F7B7FBC743FF}">
      <dgm:prSet/>
      <dgm:spPr/>
      <dgm:t>
        <a:bodyPr/>
        <a:lstStyle/>
        <a:p>
          <a:endParaRPr lang="en-US"/>
        </a:p>
      </dgm:t>
    </dgm:pt>
    <dgm:pt modelId="{ABAED3D3-556B-4F77-BA22-B767D1B850FA}" type="sibTrans" cxnId="{FA51BCDF-38BF-4E8C-AF5F-F7B7FBC743FF}">
      <dgm:prSet/>
      <dgm:spPr/>
      <dgm:t>
        <a:bodyPr/>
        <a:lstStyle/>
        <a:p>
          <a:endParaRPr lang="en-US"/>
        </a:p>
      </dgm:t>
    </dgm:pt>
    <dgm:pt modelId="{73E8DA18-6557-412D-9942-F3DFA1F8299B}">
      <dgm:prSet/>
      <dgm:spPr/>
      <dgm:t>
        <a:bodyPr/>
        <a:lstStyle/>
        <a:p>
          <a:r>
            <a:rPr lang="en-GB"/>
            <a:t>Private access to exclusive members lounge for Suite Owners only</a:t>
          </a:r>
          <a:endParaRPr lang="en-US"/>
        </a:p>
      </dgm:t>
    </dgm:pt>
    <dgm:pt modelId="{393D6481-F8E8-4CF4-999B-8C3A0FCE92CD}" type="parTrans" cxnId="{52619CA5-014D-4A91-B106-FF2948590C07}">
      <dgm:prSet/>
      <dgm:spPr/>
      <dgm:t>
        <a:bodyPr/>
        <a:lstStyle/>
        <a:p>
          <a:endParaRPr lang="en-US"/>
        </a:p>
      </dgm:t>
    </dgm:pt>
    <dgm:pt modelId="{6ED72C64-39D7-48F8-8FA2-9A87278E9AC5}" type="sibTrans" cxnId="{52619CA5-014D-4A91-B106-FF2948590C07}">
      <dgm:prSet/>
      <dgm:spPr/>
      <dgm:t>
        <a:bodyPr/>
        <a:lstStyle/>
        <a:p>
          <a:endParaRPr lang="en-US"/>
        </a:p>
      </dgm:t>
    </dgm:pt>
    <dgm:pt modelId="{C15C2913-DB17-4336-AFF5-5162376F8488}">
      <dgm:prSet/>
      <dgm:spPr/>
      <dgm:t>
        <a:bodyPr/>
        <a:lstStyle/>
        <a:p>
          <a:r>
            <a:rPr lang="en-GB"/>
            <a:t>Spa facilities</a:t>
          </a:r>
          <a:endParaRPr lang="en-US"/>
        </a:p>
      </dgm:t>
    </dgm:pt>
    <dgm:pt modelId="{EDAF012F-E963-49CA-B5CC-6514A20D19AD}" type="parTrans" cxnId="{DE507770-B5E4-4C8A-BCB1-9FB8763A5BD2}">
      <dgm:prSet/>
      <dgm:spPr/>
      <dgm:t>
        <a:bodyPr/>
        <a:lstStyle/>
        <a:p>
          <a:endParaRPr lang="en-US"/>
        </a:p>
      </dgm:t>
    </dgm:pt>
    <dgm:pt modelId="{CA915E07-47DC-480E-BC48-364CC49B461F}" type="sibTrans" cxnId="{DE507770-B5E4-4C8A-BCB1-9FB8763A5BD2}">
      <dgm:prSet/>
      <dgm:spPr/>
      <dgm:t>
        <a:bodyPr/>
        <a:lstStyle/>
        <a:p>
          <a:endParaRPr lang="en-US"/>
        </a:p>
      </dgm:t>
    </dgm:pt>
    <dgm:pt modelId="{F43489C8-D91B-4995-9769-D88C85397955}">
      <dgm:prSet/>
      <dgm:spPr/>
      <dgm:t>
        <a:bodyPr/>
        <a:lstStyle/>
        <a:p>
          <a:r>
            <a:rPr lang="en-GB"/>
            <a:t>Games room</a:t>
          </a:r>
          <a:endParaRPr lang="en-US"/>
        </a:p>
      </dgm:t>
    </dgm:pt>
    <dgm:pt modelId="{E8817551-7712-46BA-B0D7-10471EAD344A}" type="parTrans" cxnId="{5DEDC98B-7364-4280-9A9E-6E7EF36DEC29}">
      <dgm:prSet/>
      <dgm:spPr/>
      <dgm:t>
        <a:bodyPr/>
        <a:lstStyle/>
        <a:p>
          <a:endParaRPr lang="en-US"/>
        </a:p>
      </dgm:t>
    </dgm:pt>
    <dgm:pt modelId="{773AA1F3-A09C-409A-B7CE-9D3582C484C9}" type="sibTrans" cxnId="{5DEDC98B-7364-4280-9A9E-6E7EF36DEC29}">
      <dgm:prSet/>
      <dgm:spPr/>
      <dgm:t>
        <a:bodyPr/>
        <a:lstStyle/>
        <a:p>
          <a:endParaRPr lang="en-US"/>
        </a:p>
      </dgm:t>
    </dgm:pt>
    <dgm:pt modelId="{144C3042-0669-4E8B-8102-4FF8CC9D848A}" type="pres">
      <dgm:prSet presAssocID="{9B57EABA-4845-4797-B2A1-2B4F3198C1F7}" presName="diagram" presStyleCnt="0">
        <dgm:presLayoutVars>
          <dgm:dir/>
          <dgm:resizeHandles val="exact"/>
        </dgm:presLayoutVars>
      </dgm:prSet>
      <dgm:spPr/>
    </dgm:pt>
    <dgm:pt modelId="{06A0A7B7-72E0-4CCB-9006-68BB9754CF0F}" type="pres">
      <dgm:prSet presAssocID="{CED3C583-7574-4DF2-9120-C1674583C747}" presName="node" presStyleLbl="node1" presStyleIdx="0" presStyleCnt="9">
        <dgm:presLayoutVars>
          <dgm:bulletEnabled val="1"/>
        </dgm:presLayoutVars>
      </dgm:prSet>
      <dgm:spPr/>
    </dgm:pt>
    <dgm:pt modelId="{77726DBB-927C-459A-B0C4-134F2FC0C2AB}" type="pres">
      <dgm:prSet presAssocID="{4E6CBA56-44C9-4195-987E-1317D380FA2C}" presName="sibTrans" presStyleCnt="0"/>
      <dgm:spPr/>
    </dgm:pt>
    <dgm:pt modelId="{F8233DDB-A1B9-4F90-BAE5-25B77886C42B}" type="pres">
      <dgm:prSet presAssocID="{8DC48421-BA8D-40DD-9E25-33A626935D98}" presName="node" presStyleLbl="node1" presStyleIdx="1" presStyleCnt="9">
        <dgm:presLayoutVars>
          <dgm:bulletEnabled val="1"/>
        </dgm:presLayoutVars>
      </dgm:prSet>
      <dgm:spPr/>
    </dgm:pt>
    <dgm:pt modelId="{492441B4-4FAE-42BD-ACD8-5D979DA6F063}" type="pres">
      <dgm:prSet presAssocID="{9EF1D93C-EB2E-435F-9618-4D6956A49244}" presName="sibTrans" presStyleCnt="0"/>
      <dgm:spPr/>
    </dgm:pt>
    <dgm:pt modelId="{8A94CB42-1C52-4B06-AE3D-0A3640C3D7E5}" type="pres">
      <dgm:prSet presAssocID="{D72CD1F5-D5F8-4330-8159-A1488DD8DB06}" presName="node" presStyleLbl="node1" presStyleIdx="2" presStyleCnt="9">
        <dgm:presLayoutVars>
          <dgm:bulletEnabled val="1"/>
        </dgm:presLayoutVars>
      </dgm:prSet>
      <dgm:spPr/>
    </dgm:pt>
    <dgm:pt modelId="{CC2F93F1-6BC8-45B8-9D2E-FD245342BD41}" type="pres">
      <dgm:prSet presAssocID="{5B03BCB4-D9CF-4031-AACD-9064C5C2390C}" presName="sibTrans" presStyleCnt="0"/>
      <dgm:spPr/>
    </dgm:pt>
    <dgm:pt modelId="{17D6BA0A-5427-4196-9996-D97E5DB6661C}" type="pres">
      <dgm:prSet presAssocID="{ED05235E-D02B-4B1E-A16C-48E5D631FBFD}" presName="node" presStyleLbl="node1" presStyleIdx="3" presStyleCnt="9">
        <dgm:presLayoutVars>
          <dgm:bulletEnabled val="1"/>
        </dgm:presLayoutVars>
      </dgm:prSet>
      <dgm:spPr/>
    </dgm:pt>
    <dgm:pt modelId="{25A6B141-844D-483D-BB96-B9320DCF2B8A}" type="pres">
      <dgm:prSet presAssocID="{A8C1969B-6085-49FA-968C-15ECD44C351E}" presName="sibTrans" presStyleCnt="0"/>
      <dgm:spPr/>
    </dgm:pt>
    <dgm:pt modelId="{1F9E3087-2E76-4C87-80EF-4BFADDFB2B59}" type="pres">
      <dgm:prSet presAssocID="{2C04F298-6A52-4F69-98FA-468FD826AAC1}" presName="node" presStyleLbl="node1" presStyleIdx="4" presStyleCnt="9">
        <dgm:presLayoutVars>
          <dgm:bulletEnabled val="1"/>
        </dgm:presLayoutVars>
      </dgm:prSet>
      <dgm:spPr/>
    </dgm:pt>
    <dgm:pt modelId="{92B136B8-941A-4ADD-A2F8-4BDB76F12D72}" type="pres">
      <dgm:prSet presAssocID="{7B39C41C-5D6E-4420-937A-08C033F92BD3}" presName="sibTrans" presStyleCnt="0"/>
      <dgm:spPr/>
    </dgm:pt>
    <dgm:pt modelId="{A9726291-85D7-4B82-B5B4-42F980B38A29}" type="pres">
      <dgm:prSet presAssocID="{F8938ECB-AD60-4722-85C2-CE2FFD722310}" presName="node" presStyleLbl="node1" presStyleIdx="5" presStyleCnt="9">
        <dgm:presLayoutVars>
          <dgm:bulletEnabled val="1"/>
        </dgm:presLayoutVars>
      </dgm:prSet>
      <dgm:spPr/>
    </dgm:pt>
    <dgm:pt modelId="{92AA7CA9-CB4A-438D-8790-21F34474C9F1}" type="pres">
      <dgm:prSet presAssocID="{ABAED3D3-556B-4F77-BA22-B767D1B850FA}" presName="sibTrans" presStyleCnt="0"/>
      <dgm:spPr/>
    </dgm:pt>
    <dgm:pt modelId="{F8196479-8364-4F5A-B49F-94C1F5ABEA82}" type="pres">
      <dgm:prSet presAssocID="{73E8DA18-6557-412D-9942-F3DFA1F8299B}" presName="node" presStyleLbl="node1" presStyleIdx="6" presStyleCnt="9">
        <dgm:presLayoutVars>
          <dgm:bulletEnabled val="1"/>
        </dgm:presLayoutVars>
      </dgm:prSet>
      <dgm:spPr/>
    </dgm:pt>
    <dgm:pt modelId="{1D9FDC04-EEE0-485E-95FF-934A5B61E707}" type="pres">
      <dgm:prSet presAssocID="{6ED72C64-39D7-48F8-8FA2-9A87278E9AC5}" presName="sibTrans" presStyleCnt="0"/>
      <dgm:spPr/>
    </dgm:pt>
    <dgm:pt modelId="{A62E3D19-34E0-4A91-AA59-B2D88383A935}" type="pres">
      <dgm:prSet presAssocID="{C15C2913-DB17-4336-AFF5-5162376F8488}" presName="node" presStyleLbl="node1" presStyleIdx="7" presStyleCnt="9">
        <dgm:presLayoutVars>
          <dgm:bulletEnabled val="1"/>
        </dgm:presLayoutVars>
      </dgm:prSet>
      <dgm:spPr/>
    </dgm:pt>
    <dgm:pt modelId="{85C56921-A1A8-49DB-9771-29FEAE1A6658}" type="pres">
      <dgm:prSet presAssocID="{CA915E07-47DC-480E-BC48-364CC49B461F}" presName="sibTrans" presStyleCnt="0"/>
      <dgm:spPr/>
    </dgm:pt>
    <dgm:pt modelId="{B04733E2-ABCE-4926-84E5-6AF50B832FD0}" type="pres">
      <dgm:prSet presAssocID="{F43489C8-D91B-4995-9769-D88C85397955}" presName="node" presStyleLbl="node1" presStyleIdx="8" presStyleCnt="9">
        <dgm:presLayoutVars>
          <dgm:bulletEnabled val="1"/>
        </dgm:presLayoutVars>
      </dgm:prSet>
      <dgm:spPr/>
    </dgm:pt>
  </dgm:ptLst>
  <dgm:cxnLst>
    <dgm:cxn modelId="{CFAF5F17-346A-456A-87A9-E64E9CE40F53}" type="presOf" srcId="{9B57EABA-4845-4797-B2A1-2B4F3198C1F7}" destId="{144C3042-0669-4E8B-8102-4FF8CC9D848A}" srcOrd="0" destOrd="0" presId="urn:microsoft.com/office/officeart/2005/8/layout/default"/>
    <dgm:cxn modelId="{F390D61D-EBF6-43E5-B753-D96EF52F8BC1}" srcId="{9B57EABA-4845-4797-B2A1-2B4F3198C1F7}" destId="{D72CD1F5-D5F8-4330-8159-A1488DD8DB06}" srcOrd="2" destOrd="0" parTransId="{2738C735-9CB5-4566-9899-D1E15B362E2F}" sibTransId="{5B03BCB4-D9CF-4031-AACD-9064C5C2390C}"/>
    <dgm:cxn modelId="{B21A4B1E-E928-47B4-A0A5-435E001E18C7}" srcId="{9B57EABA-4845-4797-B2A1-2B4F3198C1F7}" destId="{2C04F298-6A52-4F69-98FA-468FD826AAC1}" srcOrd="4" destOrd="0" parTransId="{5C6E6B75-2471-4DCF-9EC7-122F9F2C7C13}" sibTransId="{7B39C41C-5D6E-4420-937A-08C033F92BD3}"/>
    <dgm:cxn modelId="{855C5567-FC34-4934-8EDD-F9CE30F02D36}" srcId="{9B57EABA-4845-4797-B2A1-2B4F3198C1F7}" destId="{ED05235E-D02B-4B1E-A16C-48E5D631FBFD}" srcOrd="3" destOrd="0" parTransId="{83B82575-44FD-49FC-BB49-AE0CE0C54B51}" sibTransId="{A8C1969B-6085-49FA-968C-15ECD44C351E}"/>
    <dgm:cxn modelId="{DE507770-B5E4-4C8A-BCB1-9FB8763A5BD2}" srcId="{9B57EABA-4845-4797-B2A1-2B4F3198C1F7}" destId="{C15C2913-DB17-4336-AFF5-5162376F8488}" srcOrd="7" destOrd="0" parTransId="{EDAF012F-E963-49CA-B5CC-6514A20D19AD}" sibTransId="{CA915E07-47DC-480E-BC48-364CC49B461F}"/>
    <dgm:cxn modelId="{EB71FF7E-3662-46B6-B0B5-57CA42F2983D}" srcId="{9B57EABA-4845-4797-B2A1-2B4F3198C1F7}" destId="{8DC48421-BA8D-40DD-9E25-33A626935D98}" srcOrd="1" destOrd="0" parTransId="{65D74737-FD18-468B-8DC6-D702DFD2AB5E}" sibTransId="{9EF1D93C-EB2E-435F-9618-4D6956A49244}"/>
    <dgm:cxn modelId="{50ABCD88-4601-4183-B8B3-5D17B75E52AC}" type="presOf" srcId="{F43489C8-D91B-4995-9769-D88C85397955}" destId="{B04733E2-ABCE-4926-84E5-6AF50B832FD0}" srcOrd="0" destOrd="0" presId="urn:microsoft.com/office/officeart/2005/8/layout/default"/>
    <dgm:cxn modelId="{5DEDC98B-7364-4280-9A9E-6E7EF36DEC29}" srcId="{9B57EABA-4845-4797-B2A1-2B4F3198C1F7}" destId="{F43489C8-D91B-4995-9769-D88C85397955}" srcOrd="8" destOrd="0" parTransId="{E8817551-7712-46BA-B0D7-10471EAD344A}" sibTransId="{773AA1F3-A09C-409A-B7CE-9D3582C484C9}"/>
    <dgm:cxn modelId="{95E5069C-3354-4094-9D4F-0A410F18E0AD}" type="presOf" srcId="{73E8DA18-6557-412D-9942-F3DFA1F8299B}" destId="{F8196479-8364-4F5A-B49F-94C1F5ABEA82}" srcOrd="0" destOrd="0" presId="urn:microsoft.com/office/officeart/2005/8/layout/default"/>
    <dgm:cxn modelId="{4B4D699E-F4C3-410C-A8F7-D401DECB8028}" type="presOf" srcId="{8DC48421-BA8D-40DD-9E25-33A626935D98}" destId="{F8233DDB-A1B9-4F90-BAE5-25B77886C42B}" srcOrd="0" destOrd="0" presId="urn:microsoft.com/office/officeart/2005/8/layout/default"/>
    <dgm:cxn modelId="{6B940DA4-CCAA-47FB-B467-C4DCBD2F25F5}" type="presOf" srcId="{F8938ECB-AD60-4722-85C2-CE2FFD722310}" destId="{A9726291-85D7-4B82-B5B4-42F980B38A29}" srcOrd="0" destOrd="0" presId="urn:microsoft.com/office/officeart/2005/8/layout/default"/>
    <dgm:cxn modelId="{52619CA5-014D-4A91-B106-FF2948590C07}" srcId="{9B57EABA-4845-4797-B2A1-2B4F3198C1F7}" destId="{73E8DA18-6557-412D-9942-F3DFA1F8299B}" srcOrd="6" destOrd="0" parTransId="{393D6481-F8E8-4CF4-999B-8C3A0FCE92CD}" sibTransId="{6ED72C64-39D7-48F8-8FA2-9A87278E9AC5}"/>
    <dgm:cxn modelId="{EC2E20AD-3A19-40E7-A053-22225B4FF14B}" type="presOf" srcId="{2C04F298-6A52-4F69-98FA-468FD826AAC1}" destId="{1F9E3087-2E76-4C87-80EF-4BFADDFB2B59}" srcOrd="0" destOrd="0" presId="urn:microsoft.com/office/officeart/2005/8/layout/default"/>
    <dgm:cxn modelId="{BE77CDB6-B694-43BD-94CC-CB2181365640}" srcId="{9B57EABA-4845-4797-B2A1-2B4F3198C1F7}" destId="{CED3C583-7574-4DF2-9120-C1674583C747}" srcOrd="0" destOrd="0" parTransId="{DA34861A-5AE1-49C1-8880-0F9568CF7801}" sibTransId="{4E6CBA56-44C9-4195-987E-1317D380FA2C}"/>
    <dgm:cxn modelId="{3A03CAC8-184B-4597-A82A-2B0207DADB06}" type="presOf" srcId="{D72CD1F5-D5F8-4330-8159-A1488DD8DB06}" destId="{8A94CB42-1C52-4B06-AE3D-0A3640C3D7E5}" srcOrd="0" destOrd="0" presId="urn:microsoft.com/office/officeart/2005/8/layout/default"/>
    <dgm:cxn modelId="{CA8DF7CC-3AE7-489F-8839-9F3E05D362CE}" type="presOf" srcId="{CED3C583-7574-4DF2-9120-C1674583C747}" destId="{06A0A7B7-72E0-4CCB-9006-68BB9754CF0F}" srcOrd="0" destOrd="0" presId="urn:microsoft.com/office/officeart/2005/8/layout/default"/>
    <dgm:cxn modelId="{B4ACB2DA-03FA-4494-8432-1138FB995963}" type="presOf" srcId="{C15C2913-DB17-4336-AFF5-5162376F8488}" destId="{A62E3D19-34E0-4A91-AA59-B2D88383A935}" srcOrd="0" destOrd="0" presId="urn:microsoft.com/office/officeart/2005/8/layout/default"/>
    <dgm:cxn modelId="{FA51BCDF-38BF-4E8C-AF5F-F7B7FBC743FF}" srcId="{9B57EABA-4845-4797-B2A1-2B4F3198C1F7}" destId="{F8938ECB-AD60-4722-85C2-CE2FFD722310}" srcOrd="5" destOrd="0" parTransId="{C6FB6910-E441-42EB-B7F5-CC8478CECD5A}" sibTransId="{ABAED3D3-556B-4F77-BA22-B767D1B850FA}"/>
    <dgm:cxn modelId="{6A8D01EB-E610-4072-A160-A5F58C70C6EA}" type="presOf" srcId="{ED05235E-D02B-4B1E-A16C-48E5D631FBFD}" destId="{17D6BA0A-5427-4196-9996-D97E5DB6661C}" srcOrd="0" destOrd="0" presId="urn:microsoft.com/office/officeart/2005/8/layout/default"/>
    <dgm:cxn modelId="{7ED81F78-323F-408B-888E-2132CB96968E}" type="presParOf" srcId="{144C3042-0669-4E8B-8102-4FF8CC9D848A}" destId="{06A0A7B7-72E0-4CCB-9006-68BB9754CF0F}" srcOrd="0" destOrd="0" presId="urn:microsoft.com/office/officeart/2005/8/layout/default"/>
    <dgm:cxn modelId="{DB9843EC-F8CF-48A5-9475-1A339916B82A}" type="presParOf" srcId="{144C3042-0669-4E8B-8102-4FF8CC9D848A}" destId="{77726DBB-927C-459A-B0C4-134F2FC0C2AB}" srcOrd="1" destOrd="0" presId="urn:microsoft.com/office/officeart/2005/8/layout/default"/>
    <dgm:cxn modelId="{61F1FDA8-9E94-4B8D-972B-C8555CAE49CD}" type="presParOf" srcId="{144C3042-0669-4E8B-8102-4FF8CC9D848A}" destId="{F8233DDB-A1B9-4F90-BAE5-25B77886C42B}" srcOrd="2" destOrd="0" presId="urn:microsoft.com/office/officeart/2005/8/layout/default"/>
    <dgm:cxn modelId="{AA82A905-C548-4171-A1C5-DAB1FED07A70}" type="presParOf" srcId="{144C3042-0669-4E8B-8102-4FF8CC9D848A}" destId="{492441B4-4FAE-42BD-ACD8-5D979DA6F063}" srcOrd="3" destOrd="0" presId="urn:microsoft.com/office/officeart/2005/8/layout/default"/>
    <dgm:cxn modelId="{4DC6B84A-3654-4614-B462-043C20B76FCF}" type="presParOf" srcId="{144C3042-0669-4E8B-8102-4FF8CC9D848A}" destId="{8A94CB42-1C52-4B06-AE3D-0A3640C3D7E5}" srcOrd="4" destOrd="0" presId="urn:microsoft.com/office/officeart/2005/8/layout/default"/>
    <dgm:cxn modelId="{6ACB39FC-448A-4A22-AF49-56262C5F24B1}" type="presParOf" srcId="{144C3042-0669-4E8B-8102-4FF8CC9D848A}" destId="{CC2F93F1-6BC8-45B8-9D2E-FD245342BD41}" srcOrd="5" destOrd="0" presId="urn:microsoft.com/office/officeart/2005/8/layout/default"/>
    <dgm:cxn modelId="{305063F9-BB0E-4AA0-B1A2-4E313B43F137}" type="presParOf" srcId="{144C3042-0669-4E8B-8102-4FF8CC9D848A}" destId="{17D6BA0A-5427-4196-9996-D97E5DB6661C}" srcOrd="6" destOrd="0" presId="urn:microsoft.com/office/officeart/2005/8/layout/default"/>
    <dgm:cxn modelId="{5B5D63F6-F400-4CB6-B52D-136F8379921F}" type="presParOf" srcId="{144C3042-0669-4E8B-8102-4FF8CC9D848A}" destId="{25A6B141-844D-483D-BB96-B9320DCF2B8A}" srcOrd="7" destOrd="0" presId="urn:microsoft.com/office/officeart/2005/8/layout/default"/>
    <dgm:cxn modelId="{B0006949-E95F-4B00-9EA7-EB490E257649}" type="presParOf" srcId="{144C3042-0669-4E8B-8102-4FF8CC9D848A}" destId="{1F9E3087-2E76-4C87-80EF-4BFADDFB2B59}" srcOrd="8" destOrd="0" presId="urn:microsoft.com/office/officeart/2005/8/layout/default"/>
    <dgm:cxn modelId="{6C6FA777-13DA-43DE-BC48-5447EA2A3128}" type="presParOf" srcId="{144C3042-0669-4E8B-8102-4FF8CC9D848A}" destId="{92B136B8-941A-4ADD-A2F8-4BDB76F12D72}" srcOrd="9" destOrd="0" presId="urn:microsoft.com/office/officeart/2005/8/layout/default"/>
    <dgm:cxn modelId="{EF19A801-1561-4301-B3C8-493842354ECC}" type="presParOf" srcId="{144C3042-0669-4E8B-8102-4FF8CC9D848A}" destId="{A9726291-85D7-4B82-B5B4-42F980B38A29}" srcOrd="10" destOrd="0" presId="urn:microsoft.com/office/officeart/2005/8/layout/default"/>
    <dgm:cxn modelId="{DB537A07-A7E4-45EB-AF92-59396CC01BAC}" type="presParOf" srcId="{144C3042-0669-4E8B-8102-4FF8CC9D848A}" destId="{92AA7CA9-CB4A-438D-8790-21F34474C9F1}" srcOrd="11" destOrd="0" presId="urn:microsoft.com/office/officeart/2005/8/layout/default"/>
    <dgm:cxn modelId="{CFF0789D-2FAF-4E4C-A1B6-F660AE85FE5D}" type="presParOf" srcId="{144C3042-0669-4E8B-8102-4FF8CC9D848A}" destId="{F8196479-8364-4F5A-B49F-94C1F5ABEA82}" srcOrd="12" destOrd="0" presId="urn:microsoft.com/office/officeart/2005/8/layout/default"/>
    <dgm:cxn modelId="{015BD3AC-1AF9-413F-B3DD-005669CBDBD4}" type="presParOf" srcId="{144C3042-0669-4E8B-8102-4FF8CC9D848A}" destId="{1D9FDC04-EEE0-485E-95FF-934A5B61E707}" srcOrd="13" destOrd="0" presId="urn:microsoft.com/office/officeart/2005/8/layout/default"/>
    <dgm:cxn modelId="{7872FCFF-4F4B-4738-B6BD-62150122ABC4}" type="presParOf" srcId="{144C3042-0669-4E8B-8102-4FF8CC9D848A}" destId="{A62E3D19-34E0-4A91-AA59-B2D88383A935}" srcOrd="14" destOrd="0" presId="urn:microsoft.com/office/officeart/2005/8/layout/default"/>
    <dgm:cxn modelId="{1235D9A2-3991-4BF9-843C-A7BD68A0EB94}" type="presParOf" srcId="{144C3042-0669-4E8B-8102-4FF8CC9D848A}" destId="{85C56921-A1A8-49DB-9771-29FEAE1A6658}" srcOrd="15" destOrd="0" presId="urn:microsoft.com/office/officeart/2005/8/layout/default"/>
    <dgm:cxn modelId="{846C1E16-7B13-47FE-B35D-07FB6DEB4E59}" type="presParOf" srcId="{144C3042-0669-4E8B-8102-4FF8CC9D848A}" destId="{B04733E2-ABCE-4926-84E5-6AF50B832FD0}"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1ACD69-F6E0-4ECB-859D-C896ABEC3F08}"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57DBDDDD-0ABA-4704-BB49-5B696BB1050A}">
      <dgm:prSet custT="1"/>
      <dgm:spPr/>
      <dgm:t>
        <a:bodyPr/>
        <a:lstStyle/>
        <a:p>
          <a:r>
            <a:rPr lang="en-GB" sz="2400" dirty="0"/>
            <a:t>What guests loved the most ?</a:t>
          </a:r>
          <a:endParaRPr lang="en-US" sz="2400" dirty="0"/>
        </a:p>
      </dgm:t>
    </dgm:pt>
    <dgm:pt modelId="{6635A9C2-69AA-402A-BF0C-843A7899E2A0}" type="parTrans" cxnId="{EC2A04A0-E4CE-443B-89B4-3D701D1FEDA2}">
      <dgm:prSet/>
      <dgm:spPr/>
      <dgm:t>
        <a:bodyPr/>
        <a:lstStyle/>
        <a:p>
          <a:endParaRPr lang="en-US"/>
        </a:p>
      </dgm:t>
    </dgm:pt>
    <dgm:pt modelId="{3621E33A-F157-4A2D-8C4B-A8250748B2A5}" type="sibTrans" cxnId="{EC2A04A0-E4CE-443B-89B4-3D701D1FEDA2}">
      <dgm:prSet/>
      <dgm:spPr/>
      <dgm:t>
        <a:bodyPr/>
        <a:lstStyle/>
        <a:p>
          <a:endParaRPr lang="en-US"/>
        </a:p>
      </dgm:t>
    </dgm:pt>
    <dgm:pt modelId="{6793033A-0D8F-4327-8A86-D932CD6DEF3F}">
      <dgm:prSet/>
      <dgm:spPr/>
      <dgm:t>
        <a:bodyPr/>
        <a:lstStyle/>
        <a:p>
          <a:r>
            <a:rPr lang="en-GB" dirty="0"/>
            <a:t>“The pool area was very nice and clean. Breakfast very tasty and the suite room perfect and large. ”</a:t>
          </a:r>
        </a:p>
        <a:p>
          <a:r>
            <a:rPr lang="en-GB" dirty="0"/>
            <a:t>“Beautiful place and very well equipped suite for family with children”</a:t>
          </a:r>
          <a:endParaRPr lang="en-US" dirty="0"/>
        </a:p>
      </dgm:t>
    </dgm:pt>
    <dgm:pt modelId="{EA08915C-73D1-42D0-9A38-73C8B72ADC7E}" type="parTrans" cxnId="{AE267644-3EBD-4E2A-960D-4245AD325D73}">
      <dgm:prSet/>
      <dgm:spPr/>
      <dgm:t>
        <a:bodyPr/>
        <a:lstStyle/>
        <a:p>
          <a:endParaRPr lang="en-US"/>
        </a:p>
      </dgm:t>
    </dgm:pt>
    <dgm:pt modelId="{B703C70D-78A0-47FA-B123-8224A819F7EB}" type="sibTrans" cxnId="{AE267644-3EBD-4E2A-960D-4245AD325D73}">
      <dgm:prSet/>
      <dgm:spPr/>
      <dgm:t>
        <a:bodyPr/>
        <a:lstStyle/>
        <a:p>
          <a:endParaRPr lang="en-US"/>
        </a:p>
      </dgm:t>
    </dgm:pt>
    <dgm:pt modelId="{F1C0B65E-7A27-40A9-BFC0-61E5F22105C7}" type="pres">
      <dgm:prSet presAssocID="{371ACD69-F6E0-4ECB-859D-C896ABEC3F08}" presName="root" presStyleCnt="0">
        <dgm:presLayoutVars>
          <dgm:dir/>
          <dgm:resizeHandles val="exact"/>
        </dgm:presLayoutVars>
      </dgm:prSet>
      <dgm:spPr/>
    </dgm:pt>
    <dgm:pt modelId="{F70CBCDB-8CE6-42FD-92A1-DE823A3EEA44}" type="pres">
      <dgm:prSet presAssocID="{57DBDDDD-0ABA-4704-BB49-5B696BB1050A}" presName="compNode" presStyleCnt="0"/>
      <dgm:spPr/>
    </dgm:pt>
    <dgm:pt modelId="{0113E68C-7EDC-4E5F-9ADE-5E1F1D737D6A}" type="pres">
      <dgm:prSet presAssocID="{57DBDDDD-0ABA-4704-BB49-5B696BB1050A}" presName="iconRect" presStyleLbl="node1" presStyleIdx="0" presStyleCnt="2" custScaleX="189740" custScaleY="145910" custLinFactNeighborX="3574" custLinFactNeighborY="-3665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BAF552F3-B774-4607-914B-4828076AED7E}" type="pres">
      <dgm:prSet presAssocID="{57DBDDDD-0ABA-4704-BB49-5B696BB1050A}" presName="spaceRect" presStyleCnt="0"/>
      <dgm:spPr/>
    </dgm:pt>
    <dgm:pt modelId="{8D4AA4A0-B4C5-4E34-ABD4-CAC4F6BD7AAE}" type="pres">
      <dgm:prSet presAssocID="{57DBDDDD-0ABA-4704-BB49-5B696BB1050A}" presName="textRect" presStyleLbl="revTx" presStyleIdx="0" presStyleCnt="2">
        <dgm:presLayoutVars>
          <dgm:chMax val="1"/>
          <dgm:chPref val="1"/>
        </dgm:presLayoutVars>
      </dgm:prSet>
      <dgm:spPr/>
    </dgm:pt>
    <dgm:pt modelId="{8094F047-7EE2-4C87-B7EC-0958DD96EE3C}" type="pres">
      <dgm:prSet presAssocID="{3621E33A-F157-4A2D-8C4B-A8250748B2A5}" presName="sibTrans" presStyleCnt="0"/>
      <dgm:spPr/>
    </dgm:pt>
    <dgm:pt modelId="{97B1F175-0AE5-4DFA-B75E-CA4B8FF3B5E5}" type="pres">
      <dgm:prSet presAssocID="{6793033A-0D8F-4327-8A86-D932CD6DEF3F}" presName="compNode" presStyleCnt="0"/>
      <dgm:spPr/>
    </dgm:pt>
    <dgm:pt modelId="{8A1CC1AA-DEA3-40B7-B525-8C90B4A816F5}" type="pres">
      <dgm:prSet presAssocID="{6793033A-0D8F-4327-8A86-D932CD6DEF3F}" presName="iconRect" presStyleLbl="node1" presStyleIdx="1" presStyleCnt="2" custScaleX="165518" custScaleY="158334" custLinFactNeighborX="-10719" custLinFactNeighborY="-3994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0A2FCC99-8560-44D3-97CA-DEADBA2CEBC1}" type="pres">
      <dgm:prSet presAssocID="{6793033A-0D8F-4327-8A86-D932CD6DEF3F}" presName="spaceRect" presStyleCnt="0"/>
      <dgm:spPr/>
    </dgm:pt>
    <dgm:pt modelId="{89B604D6-5AEF-4BE6-BC74-ACB1817C2D8D}" type="pres">
      <dgm:prSet presAssocID="{6793033A-0D8F-4327-8A86-D932CD6DEF3F}" presName="textRect" presStyleLbl="revTx" presStyleIdx="1" presStyleCnt="2" custScaleX="187686" custScaleY="190349">
        <dgm:presLayoutVars>
          <dgm:chMax val="1"/>
          <dgm:chPref val="1"/>
        </dgm:presLayoutVars>
      </dgm:prSet>
      <dgm:spPr/>
    </dgm:pt>
  </dgm:ptLst>
  <dgm:cxnLst>
    <dgm:cxn modelId="{092C2D2C-0E09-4AE3-8AFB-7E501627CD74}" type="presOf" srcId="{371ACD69-F6E0-4ECB-859D-C896ABEC3F08}" destId="{F1C0B65E-7A27-40A9-BFC0-61E5F22105C7}" srcOrd="0" destOrd="0" presId="urn:microsoft.com/office/officeart/2018/2/layout/IconLabelList"/>
    <dgm:cxn modelId="{AE267644-3EBD-4E2A-960D-4245AD325D73}" srcId="{371ACD69-F6E0-4ECB-859D-C896ABEC3F08}" destId="{6793033A-0D8F-4327-8A86-D932CD6DEF3F}" srcOrd="1" destOrd="0" parTransId="{EA08915C-73D1-42D0-9A38-73C8B72ADC7E}" sibTransId="{B703C70D-78A0-47FA-B123-8224A819F7EB}"/>
    <dgm:cxn modelId="{EC2A04A0-E4CE-443B-89B4-3D701D1FEDA2}" srcId="{371ACD69-F6E0-4ECB-859D-C896ABEC3F08}" destId="{57DBDDDD-0ABA-4704-BB49-5B696BB1050A}" srcOrd="0" destOrd="0" parTransId="{6635A9C2-69AA-402A-BF0C-843A7899E2A0}" sibTransId="{3621E33A-F157-4A2D-8C4B-A8250748B2A5}"/>
    <dgm:cxn modelId="{372B08D0-2E3A-4923-88CE-B241125D0D49}" type="presOf" srcId="{57DBDDDD-0ABA-4704-BB49-5B696BB1050A}" destId="{8D4AA4A0-B4C5-4E34-ABD4-CAC4F6BD7AAE}" srcOrd="0" destOrd="0" presId="urn:microsoft.com/office/officeart/2018/2/layout/IconLabelList"/>
    <dgm:cxn modelId="{D81A3FEB-0FA1-4074-B386-950374D51BDB}" type="presOf" srcId="{6793033A-0D8F-4327-8A86-D932CD6DEF3F}" destId="{89B604D6-5AEF-4BE6-BC74-ACB1817C2D8D}" srcOrd="0" destOrd="0" presId="urn:microsoft.com/office/officeart/2018/2/layout/IconLabelList"/>
    <dgm:cxn modelId="{5B9C45C3-F224-41F7-82E5-0E05A6034AEC}" type="presParOf" srcId="{F1C0B65E-7A27-40A9-BFC0-61E5F22105C7}" destId="{F70CBCDB-8CE6-42FD-92A1-DE823A3EEA44}" srcOrd="0" destOrd="0" presId="urn:microsoft.com/office/officeart/2018/2/layout/IconLabelList"/>
    <dgm:cxn modelId="{F9A70E61-4344-4C45-812A-3FD8E996D1DE}" type="presParOf" srcId="{F70CBCDB-8CE6-42FD-92A1-DE823A3EEA44}" destId="{0113E68C-7EDC-4E5F-9ADE-5E1F1D737D6A}" srcOrd="0" destOrd="0" presId="urn:microsoft.com/office/officeart/2018/2/layout/IconLabelList"/>
    <dgm:cxn modelId="{401377F2-AD9C-4526-8B8C-B348CC4143FE}" type="presParOf" srcId="{F70CBCDB-8CE6-42FD-92A1-DE823A3EEA44}" destId="{BAF552F3-B774-4607-914B-4828076AED7E}" srcOrd="1" destOrd="0" presId="urn:microsoft.com/office/officeart/2018/2/layout/IconLabelList"/>
    <dgm:cxn modelId="{D9E69959-E488-44EE-9C16-53D67847057C}" type="presParOf" srcId="{F70CBCDB-8CE6-42FD-92A1-DE823A3EEA44}" destId="{8D4AA4A0-B4C5-4E34-ABD4-CAC4F6BD7AAE}" srcOrd="2" destOrd="0" presId="urn:microsoft.com/office/officeart/2018/2/layout/IconLabelList"/>
    <dgm:cxn modelId="{C35F5B15-355A-4639-8813-199F0049B0EE}" type="presParOf" srcId="{F1C0B65E-7A27-40A9-BFC0-61E5F22105C7}" destId="{8094F047-7EE2-4C87-B7EC-0958DD96EE3C}" srcOrd="1" destOrd="0" presId="urn:microsoft.com/office/officeart/2018/2/layout/IconLabelList"/>
    <dgm:cxn modelId="{34D00313-4F23-44D6-B258-FC1E740034F0}" type="presParOf" srcId="{F1C0B65E-7A27-40A9-BFC0-61E5F22105C7}" destId="{97B1F175-0AE5-4DFA-B75E-CA4B8FF3B5E5}" srcOrd="2" destOrd="0" presId="urn:microsoft.com/office/officeart/2018/2/layout/IconLabelList"/>
    <dgm:cxn modelId="{A89A9746-0A93-437F-B99C-13E3F6431A68}" type="presParOf" srcId="{97B1F175-0AE5-4DFA-B75E-CA4B8FF3B5E5}" destId="{8A1CC1AA-DEA3-40B7-B525-8C90B4A816F5}" srcOrd="0" destOrd="0" presId="urn:microsoft.com/office/officeart/2018/2/layout/IconLabelList"/>
    <dgm:cxn modelId="{0AE4DA99-6F39-46FF-9560-133CA22F76DE}" type="presParOf" srcId="{97B1F175-0AE5-4DFA-B75E-CA4B8FF3B5E5}" destId="{0A2FCC99-8560-44D3-97CA-DEADBA2CEBC1}" srcOrd="1" destOrd="0" presId="urn:microsoft.com/office/officeart/2018/2/layout/IconLabelList"/>
    <dgm:cxn modelId="{E324CABC-5046-42AE-90BC-A6550EBDAE1C}" type="presParOf" srcId="{97B1F175-0AE5-4DFA-B75E-CA4B8FF3B5E5}" destId="{89B604D6-5AEF-4BE6-BC74-ACB1817C2D8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9B7493-4A94-4425-9CC2-70DC40C17E23}" type="doc">
      <dgm:prSet loTypeId="urn:microsoft.com/office/officeart/2005/8/layout/vList5" loCatId="list" qsTypeId="urn:microsoft.com/office/officeart/2005/8/quickstyle/simple2" qsCatId="simple" csTypeId="urn:microsoft.com/office/officeart/2005/8/colors/accent1_2" csCatId="accent1" phldr="1"/>
      <dgm:spPr/>
      <dgm:t>
        <a:bodyPr/>
        <a:lstStyle/>
        <a:p>
          <a:endParaRPr lang="en-US"/>
        </a:p>
      </dgm:t>
    </dgm:pt>
    <dgm:pt modelId="{832E0236-350A-4083-970A-EEDF331EF9F5}" type="pres">
      <dgm:prSet presAssocID="{AD9B7493-4A94-4425-9CC2-70DC40C17E23}" presName="Name0" presStyleCnt="0">
        <dgm:presLayoutVars>
          <dgm:dir/>
          <dgm:animLvl val="lvl"/>
          <dgm:resizeHandles val="exact"/>
        </dgm:presLayoutVars>
      </dgm:prSet>
      <dgm:spPr/>
    </dgm:pt>
  </dgm:ptLst>
  <dgm:cxnLst>
    <dgm:cxn modelId="{059677F0-8570-4540-9AD3-06C50CFB2EFE}" type="presOf" srcId="{AD9B7493-4A94-4425-9CC2-70DC40C17E23}" destId="{832E0236-350A-4083-970A-EEDF331EF9F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9B7493-4A94-4425-9CC2-70DC40C17E2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806581B0-0733-4512-B067-D5864D4295A7}">
      <dgm:prSet phldrT="[Text]" custT="1"/>
      <dgm:spPr/>
      <dgm:t>
        <a:bodyPr/>
        <a:lstStyle/>
        <a:p>
          <a:r>
            <a:rPr lang="en-US" sz="1600" dirty="0"/>
            <a:t>Accommodation</a:t>
          </a:r>
        </a:p>
      </dgm:t>
    </dgm:pt>
    <dgm:pt modelId="{C3E6AFA7-8E33-4566-8849-E5F62DE5691A}" type="parTrans" cxnId="{BD248BDC-DA58-4DFD-862D-FBF5DBB81318}">
      <dgm:prSet/>
      <dgm:spPr/>
      <dgm:t>
        <a:bodyPr/>
        <a:lstStyle/>
        <a:p>
          <a:endParaRPr lang="en-US"/>
        </a:p>
      </dgm:t>
    </dgm:pt>
    <dgm:pt modelId="{8EC84FBC-3D25-4686-A1E8-2C40B52AB322}" type="sibTrans" cxnId="{BD248BDC-DA58-4DFD-862D-FBF5DBB81318}">
      <dgm:prSet/>
      <dgm:spPr/>
      <dgm:t>
        <a:bodyPr/>
        <a:lstStyle/>
        <a:p>
          <a:endParaRPr lang="en-US"/>
        </a:p>
      </dgm:t>
    </dgm:pt>
    <dgm:pt modelId="{33860D52-5052-40BA-A476-6E87551C41CD}">
      <dgm:prSet phldrT="[Text]" custT="1"/>
      <dgm:spPr/>
      <dgm:t>
        <a:bodyPr/>
        <a:lstStyle/>
        <a:p>
          <a:r>
            <a:rPr lang="en-US" sz="1200" dirty="0"/>
            <a:t>The chain of hotels would be able to welcome you with a wide amount of hotels around the world.</a:t>
          </a:r>
        </a:p>
      </dgm:t>
    </dgm:pt>
    <dgm:pt modelId="{3E9828C9-2114-412D-AE9E-FAEE841E8F11}" type="parTrans" cxnId="{01000C67-66C9-4584-AE67-D061C833D2F9}">
      <dgm:prSet/>
      <dgm:spPr/>
      <dgm:t>
        <a:bodyPr/>
        <a:lstStyle/>
        <a:p>
          <a:endParaRPr lang="en-US"/>
        </a:p>
      </dgm:t>
    </dgm:pt>
    <dgm:pt modelId="{11B57BF3-AAE8-4CBA-8190-D3B45F15490A}" type="sibTrans" cxnId="{01000C67-66C9-4584-AE67-D061C833D2F9}">
      <dgm:prSet/>
      <dgm:spPr/>
      <dgm:t>
        <a:bodyPr/>
        <a:lstStyle/>
        <a:p>
          <a:endParaRPr lang="en-US"/>
        </a:p>
      </dgm:t>
    </dgm:pt>
    <dgm:pt modelId="{6A3B1016-0818-42D3-9D4B-831C87556C65}">
      <dgm:prSet phldrT="[Text]" custT="1"/>
      <dgm:spPr/>
      <dgm:t>
        <a:bodyPr/>
        <a:lstStyle/>
        <a:p>
          <a:r>
            <a:rPr lang="en-US" sz="1600" dirty="0"/>
            <a:t>Attractions</a:t>
          </a:r>
        </a:p>
      </dgm:t>
    </dgm:pt>
    <dgm:pt modelId="{93D775C4-DB89-4D57-AE40-9153E3938E04}" type="parTrans" cxnId="{D9BAC0A5-E920-4564-A586-4B4EDBA22BD4}">
      <dgm:prSet/>
      <dgm:spPr/>
      <dgm:t>
        <a:bodyPr/>
        <a:lstStyle/>
        <a:p>
          <a:endParaRPr lang="en-US"/>
        </a:p>
      </dgm:t>
    </dgm:pt>
    <dgm:pt modelId="{22F4C047-5EAD-49D9-B261-9C4934BF8D6A}" type="sibTrans" cxnId="{D9BAC0A5-E920-4564-A586-4B4EDBA22BD4}">
      <dgm:prSet/>
      <dgm:spPr/>
      <dgm:t>
        <a:bodyPr/>
        <a:lstStyle/>
        <a:p>
          <a:endParaRPr lang="en-US"/>
        </a:p>
      </dgm:t>
    </dgm:pt>
    <dgm:pt modelId="{4881A104-26B5-4D83-9727-066F4EFD1AB5}">
      <dgm:prSet phldrT="[Text]" custT="1"/>
      <dgm:spPr/>
      <dgm:t>
        <a:bodyPr/>
        <a:lstStyle/>
        <a:p>
          <a:r>
            <a:rPr lang="en-US" sz="1200" dirty="0"/>
            <a:t>Because the hotel is situated in central London there are a lot of attractions around the location for example, natural attractions, monuments, events that takes place, cultural locations, museums and shopping centers</a:t>
          </a:r>
        </a:p>
      </dgm:t>
    </dgm:pt>
    <dgm:pt modelId="{BDB3C5BD-BF33-4CB9-A201-91A652183D73}" type="parTrans" cxnId="{541CC351-D11C-4B95-92E7-F21E158B64C6}">
      <dgm:prSet/>
      <dgm:spPr/>
      <dgm:t>
        <a:bodyPr/>
        <a:lstStyle/>
        <a:p>
          <a:endParaRPr lang="en-US"/>
        </a:p>
      </dgm:t>
    </dgm:pt>
    <dgm:pt modelId="{53DBC4E2-07B9-4377-AC39-61DBE6C6E223}" type="sibTrans" cxnId="{541CC351-D11C-4B95-92E7-F21E158B64C6}">
      <dgm:prSet/>
      <dgm:spPr/>
      <dgm:t>
        <a:bodyPr/>
        <a:lstStyle/>
        <a:p>
          <a:endParaRPr lang="en-US"/>
        </a:p>
      </dgm:t>
    </dgm:pt>
    <dgm:pt modelId="{90BF21E8-8443-4D4E-8D83-64FA9BA934A7}">
      <dgm:prSet phldrT="[Text]" custT="1"/>
      <dgm:spPr/>
      <dgm:t>
        <a:bodyPr/>
        <a:lstStyle/>
        <a:p>
          <a:r>
            <a:rPr lang="en-US" sz="1600" dirty="0"/>
            <a:t>Travel agents</a:t>
          </a:r>
        </a:p>
      </dgm:t>
    </dgm:pt>
    <dgm:pt modelId="{E3EC4DB0-F871-49EE-88D6-43362B2A8F1A}" type="parTrans" cxnId="{8FE3B7D2-EF99-4F7E-995D-1C7FEFA77B19}">
      <dgm:prSet/>
      <dgm:spPr/>
      <dgm:t>
        <a:bodyPr/>
        <a:lstStyle/>
        <a:p>
          <a:endParaRPr lang="en-US"/>
        </a:p>
      </dgm:t>
    </dgm:pt>
    <dgm:pt modelId="{526BDCF3-11D7-4E5C-9829-97E3DD31BC4B}" type="sibTrans" cxnId="{8FE3B7D2-EF99-4F7E-995D-1C7FEFA77B19}">
      <dgm:prSet/>
      <dgm:spPr/>
      <dgm:t>
        <a:bodyPr/>
        <a:lstStyle/>
        <a:p>
          <a:endParaRPr lang="en-US"/>
        </a:p>
      </dgm:t>
    </dgm:pt>
    <dgm:pt modelId="{EC75B173-D4B2-4692-A7CD-E28FFCAE0C38}">
      <dgm:prSet phldrT="[Text]" custT="1"/>
      <dgm:spPr/>
      <dgm:t>
        <a:bodyPr/>
        <a:lstStyle/>
        <a:p>
          <a:r>
            <a:rPr lang="en-US" sz="1200" dirty="0"/>
            <a:t>Regardless the booking this chain of hotels is published everywhere and a lot of money are paid into the promotion of it and can be booked via  independent travel agents, online traveling agencies and also straight from the location.</a:t>
          </a:r>
        </a:p>
      </dgm:t>
    </dgm:pt>
    <dgm:pt modelId="{43B4130A-138E-4288-9F0F-8E6AD2577554}" type="parTrans" cxnId="{0FF09ED7-C7D8-4B31-B930-13DBCEB18BD1}">
      <dgm:prSet/>
      <dgm:spPr/>
      <dgm:t>
        <a:bodyPr/>
        <a:lstStyle/>
        <a:p>
          <a:endParaRPr lang="en-US"/>
        </a:p>
      </dgm:t>
    </dgm:pt>
    <dgm:pt modelId="{28D1FF84-0CF1-4DA4-A540-85B0F9E53182}" type="sibTrans" cxnId="{0FF09ED7-C7D8-4B31-B930-13DBCEB18BD1}">
      <dgm:prSet/>
      <dgm:spPr/>
      <dgm:t>
        <a:bodyPr/>
        <a:lstStyle/>
        <a:p>
          <a:endParaRPr lang="en-US"/>
        </a:p>
      </dgm:t>
    </dgm:pt>
    <dgm:pt modelId="{1E1C6043-3013-4E30-9A26-C3B781B7A05F}">
      <dgm:prSet phldrT="[Text]" custT="1"/>
      <dgm:spPr/>
      <dgm:t>
        <a:bodyPr/>
        <a:lstStyle/>
        <a:p>
          <a:r>
            <a:rPr lang="en-US" sz="1200" dirty="0"/>
            <a:t>This organization can provide hotels with a good variation of facilities such as parking, good view, guest rooms, meeting rooms, lunches, pool, spa and many other facilities.</a:t>
          </a:r>
        </a:p>
      </dgm:t>
    </dgm:pt>
    <dgm:pt modelId="{E2CE6BDC-E192-4A1B-9C9F-6653351A73BA}" type="parTrans" cxnId="{3E58A050-C822-44F5-BE56-89B65B7CEB1E}">
      <dgm:prSet/>
      <dgm:spPr/>
      <dgm:t>
        <a:bodyPr/>
        <a:lstStyle/>
        <a:p>
          <a:endParaRPr lang="en-US"/>
        </a:p>
      </dgm:t>
    </dgm:pt>
    <dgm:pt modelId="{6E67186E-6AA3-40C3-8E09-5AE5FD0B4ED8}" type="sibTrans" cxnId="{3E58A050-C822-44F5-BE56-89B65B7CEB1E}">
      <dgm:prSet/>
      <dgm:spPr/>
      <dgm:t>
        <a:bodyPr/>
        <a:lstStyle/>
        <a:p>
          <a:endParaRPr lang="en-US"/>
        </a:p>
      </dgm:t>
    </dgm:pt>
    <dgm:pt modelId="{832E0236-350A-4083-970A-EEDF331EF9F5}" type="pres">
      <dgm:prSet presAssocID="{AD9B7493-4A94-4425-9CC2-70DC40C17E23}" presName="Name0" presStyleCnt="0">
        <dgm:presLayoutVars>
          <dgm:dir/>
          <dgm:animLvl val="lvl"/>
          <dgm:resizeHandles val="exact"/>
        </dgm:presLayoutVars>
      </dgm:prSet>
      <dgm:spPr/>
    </dgm:pt>
    <dgm:pt modelId="{82535B3F-B68C-4E24-B65F-E914184C2FBA}" type="pres">
      <dgm:prSet presAssocID="{806581B0-0733-4512-B067-D5864D4295A7}" presName="linNode" presStyleCnt="0"/>
      <dgm:spPr/>
    </dgm:pt>
    <dgm:pt modelId="{9B755463-718A-4A59-A7BC-B97FBB8FC317}" type="pres">
      <dgm:prSet presAssocID="{806581B0-0733-4512-B067-D5864D4295A7}" presName="parentText" presStyleLbl="node1" presStyleIdx="0" presStyleCnt="3" custScaleY="36069" custLinFactNeighborY="-394">
        <dgm:presLayoutVars>
          <dgm:chMax val="1"/>
          <dgm:bulletEnabled val="1"/>
        </dgm:presLayoutVars>
      </dgm:prSet>
      <dgm:spPr/>
    </dgm:pt>
    <dgm:pt modelId="{4177B4D5-FC1F-4B2D-947A-3CCC095572CB}" type="pres">
      <dgm:prSet presAssocID="{806581B0-0733-4512-B067-D5864D4295A7}" presName="descendantText" presStyleLbl="alignAccFollowNode1" presStyleIdx="0" presStyleCnt="3" custScaleY="40600" custLinFactNeighborX="-968" custLinFactNeighborY="-40">
        <dgm:presLayoutVars>
          <dgm:bulletEnabled val="1"/>
        </dgm:presLayoutVars>
      </dgm:prSet>
      <dgm:spPr/>
    </dgm:pt>
    <dgm:pt modelId="{D942E1ED-6A97-4135-9EC0-8D35102A985C}" type="pres">
      <dgm:prSet presAssocID="{8EC84FBC-3D25-4686-A1E8-2C40B52AB322}" presName="sp" presStyleCnt="0"/>
      <dgm:spPr/>
    </dgm:pt>
    <dgm:pt modelId="{2595D0B1-36F0-4C81-8100-697B2D3A3D87}" type="pres">
      <dgm:prSet presAssocID="{6A3B1016-0818-42D3-9D4B-831C87556C65}" presName="linNode" presStyleCnt="0"/>
      <dgm:spPr/>
    </dgm:pt>
    <dgm:pt modelId="{92B65F90-4106-4EB7-871B-A63C9A158E05}" type="pres">
      <dgm:prSet presAssocID="{6A3B1016-0818-42D3-9D4B-831C87556C65}" presName="parentText" presStyleLbl="node1" presStyleIdx="1" presStyleCnt="3" custScaleY="36263">
        <dgm:presLayoutVars>
          <dgm:chMax val="1"/>
          <dgm:bulletEnabled val="1"/>
        </dgm:presLayoutVars>
      </dgm:prSet>
      <dgm:spPr/>
    </dgm:pt>
    <dgm:pt modelId="{ACE942E6-BE9B-4D37-9209-939C6BE201F9}" type="pres">
      <dgm:prSet presAssocID="{6A3B1016-0818-42D3-9D4B-831C87556C65}" presName="descendantText" presStyleLbl="alignAccFollowNode1" presStyleIdx="1" presStyleCnt="3" custScaleY="51508">
        <dgm:presLayoutVars>
          <dgm:bulletEnabled val="1"/>
        </dgm:presLayoutVars>
      </dgm:prSet>
      <dgm:spPr/>
    </dgm:pt>
    <dgm:pt modelId="{E8A3E201-B867-4DC9-AE94-851011C456A0}" type="pres">
      <dgm:prSet presAssocID="{22F4C047-5EAD-49D9-B261-9C4934BF8D6A}" presName="sp" presStyleCnt="0"/>
      <dgm:spPr/>
    </dgm:pt>
    <dgm:pt modelId="{762EB0AC-4882-473E-A071-C2785E8C9B8F}" type="pres">
      <dgm:prSet presAssocID="{90BF21E8-8443-4D4E-8D83-64FA9BA934A7}" presName="linNode" presStyleCnt="0"/>
      <dgm:spPr/>
    </dgm:pt>
    <dgm:pt modelId="{B95E16D7-EF79-43A3-BFD6-254AEB7F7A58}" type="pres">
      <dgm:prSet presAssocID="{90BF21E8-8443-4D4E-8D83-64FA9BA934A7}" presName="parentText" presStyleLbl="node1" presStyleIdx="2" presStyleCnt="3" custScaleY="36716" custLinFactNeighborY="237">
        <dgm:presLayoutVars>
          <dgm:chMax val="1"/>
          <dgm:bulletEnabled val="1"/>
        </dgm:presLayoutVars>
      </dgm:prSet>
      <dgm:spPr/>
    </dgm:pt>
    <dgm:pt modelId="{DF3C048B-ED25-4B7E-A582-FFAA84DAC6BE}" type="pres">
      <dgm:prSet presAssocID="{90BF21E8-8443-4D4E-8D83-64FA9BA934A7}" presName="descendantText" presStyleLbl="alignAccFollowNode1" presStyleIdx="2" presStyleCnt="3" custScaleY="46539" custLinFactNeighborX="-1452" custLinFactNeighborY="-2409">
        <dgm:presLayoutVars>
          <dgm:bulletEnabled val="1"/>
        </dgm:presLayoutVars>
      </dgm:prSet>
      <dgm:spPr/>
    </dgm:pt>
  </dgm:ptLst>
  <dgm:cxnLst>
    <dgm:cxn modelId="{3EDD8A16-8B72-4C21-910C-546DBCFACF17}" type="presOf" srcId="{1E1C6043-3013-4E30-9A26-C3B781B7A05F}" destId="{4177B4D5-FC1F-4B2D-947A-3CCC095572CB}" srcOrd="0" destOrd="1" presId="urn:microsoft.com/office/officeart/2005/8/layout/vList5"/>
    <dgm:cxn modelId="{7FACD028-A7E3-4DC9-B93E-E7224400517A}" type="presOf" srcId="{6A3B1016-0818-42D3-9D4B-831C87556C65}" destId="{92B65F90-4106-4EB7-871B-A63C9A158E05}" srcOrd="0" destOrd="0" presId="urn:microsoft.com/office/officeart/2005/8/layout/vList5"/>
    <dgm:cxn modelId="{01000C67-66C9-4584-AE67-D061C833D2F9}" srcId="{806581B0-0733-4512-B067-D5864D4295A7}" destId="{33860D52-5052-40BA-A476-6E87551C41CD}" srcOrd="0" destOrd="0" parTransId="{3E9828C9-2114-412D-AE9E-FAEE841E8F11}" sibTransId="{11B57BF3-AAE8-4CBA-8190-D3B45F15490A}"/>
    <dgm:cxn modelId="{4FD3F06C-0462-4E56-BA44-1074AA05B8E0}" type="presOf" srcId="{EC75B173-D4B2-4692-A7CD-E28FFCAE0C38}" destId="{DF3C048B-ED25-4B7E-A582-FFAA84DAC6BE}" srcOrd="0" destOrd="0" presId="urn:microsoft.com/office/officeart/2005/8/layout/vList5"/>
    <dgm:cxn modelId="{3E58A050-C822-44F5-BE56-89B65B7CEB1E}" srcId="{806581B0-0733-4512-B067-D5864D4295A7}" destId="{1E1C6043-3013-4E30-9A26-C3B781B7A05F}" srcOrd="1" destOrd="0" parTransId="{E2CE6BDC-E192-4A1B-9C9F-6653351A73BA}" sibTransId="{6E67186E-6AA3-40C3-8E09-5AE5FD0B4ED8}"/>
    <dgm:cxn modelId="{541CC351-D11C-4B95-92E7-F21E158B64C6}" srcId="{6A3B1016-0818-42D3-9D4B-831C87556C65}" destId="{4881A104-26B5-4D83-9727-066F4EFD1AB5}" srcOrd="0" destOrd="0" parTransId="{BDB3C5BD-BF33-4CB9-A201-91A652183D73}" sibTransId="{53DBC4E2-07B9-4377-AC39-61DBE6C6E223}"/>
    <dgm:cxn modelId="{C882B889-7AFB-4BDB-9711-69288C6FEFC2}" type="presOf" srcId="{806581B0-0733-4512-B067-D5864D4295A7}" destId="{9B755463-718A-4A59-A7BC-B97FBB8FC317}" srcOrd="0" destOrd="0" presId="urn:microsoft.com/office/officeart/2005/8/layout/vList5"/>
    <dgm:cxn modelId="{A2C0158E-E8A6-4C3B-A541-53320FA31257}" type="presOf" srcId="{33860D52-5052-40BA-A476-6E87551C41CD}" destId="{4177B4D5-FC1F-4B2D-947A-3CCC095572CB}" srcOrd="0" destOrd="0" presId="urn:microsoft.com/office/officeart/2005/8/layout/vList5"/>
    <dgm:cxn modelId="{814D1D92-9237-4B7C-A216-B5D2BE218A9B}" type="presOf" srcId="{4881A104-26B5-4D83-9727-066F4EFD1AB5}" destId="{ACE942E6-BE9B-4D37-9209-939C6BE201F9}" srcOrd="0" destOrd="0" presId="urn:microsoft.com/office/officeart/2005/8/layout/vList5"/>
    <dgm:cxn modelId="{D9BAC0A5-E920-4564-A586-4B4EDBA22BD4}" srcId="{AD9B7493-4A94-4425-9CC2-70DC40C17E23}" destId="{6A3B1016-0818-42D3-9D4B-831C87556C65}" srcOrd="1" destOrd="0" parTransId="{93D775C4-DB89-4D57-AE40-9153E3938E04}" sibTransId="{22F4C047-5EAD-49D9-B261-9C4934BF8D6A}"/>
    <dgm:cxn modelId="{A5F0BBCF-A5E3-4337-8D08-0794F4D87C4C}" type="presOf" srcId="{90BF21E8-8443-4D4E-8D83-64FA9BA934A7}" destId="{B95E16D7-EF79-43A3-BFD6-254AEB7F7A58}" srcOrd="0" destOrd="0" presId="urn:microsoft.com/office/officeart/2005/8/layout/vList5"/>
    <dgm:cxn modelId="{8FE3B7D2-EF99-4F7E-995D-1C7FEFA77B19}" srcId="{AD9B7493-4A94-4425-9CC2-70DC40C17E23}" destId="{90BF21E8-8443-4D4E-8D83-64FA9BA934A7}" srcOrd="2" destOrd="0" parTransId="{E3EC4DB0-F871-49EE-88D6-43362B2A8F1A}" sibTransId="{526BDCF3-11D7-4E5C-9829-97E3DD31BC4B}"/>
    <dgm:cxn modelId="{0FF09ED7-C7D8-4B31-B930-13DBCEB18BD1}" srcId="{90BF21E8-8443-4D4E-8D83-64FA9BA934A7}" destId="{EC75B173-D4B2-4692-A7CD-E28FFCAE0C38}" srcOrd="0" destOrd="0" parTransId="{43B4130A-138E-4288-9F0F-8E6AD2577554}" sibTransId="{28D1FF84-0CF1-4DA4-A540-85B0F9E53182}"/>
    <dgm:cxn modelId="{BD248BDC-DA58-4DFD-862D-FBF5DBB81318}" srcId="{AD9B7493-4A94-4425-9CC2-70DC40C17E23}" destId="{806581B0-0733-4512-B067-D5864D4295A7}" srcOrd="0" destOrd="0" parTransId="{C3E6AFA7-8E33-4566-8849-E5F62DE5691A}" sibTransId="{8EC84FBC-3D25-4686-A1E8-2C40B52AB322}"/>
    <dgm:cxn modelId="{059677F0-8570-4540-9AD3-06C50CFB2EFE}" type="presOf" srcId="{AD9B7493-4A94-4425-9CC2-70DC40C17E23}" destId="{832E0236-350A-4083-970A-EEDF331EF9F5}" srcOrd="0" destOrd="0" presId="urn:microsoft.com/office/officeart/2005/8/layout/vList5"/>
    <dgm:cxn modelId="{B76687C0-77DD-4F95-B5A5-171D6F8BB546}" type="presParOf" srcId="{832E0236-350A-4083-970A-EEDF331EF9F5}" destId="{82535B3F-B68C-4E24-B65F-E914184C2FBA}" srcOrd="0" destOrd="0" presId="urn:microsoft.com/office/officeart/2005/8/layout/vList5"/>
    <dgm:cxn modelId="{AFFEDD1E-D760-4F7A-9410-34A46019F68F}" type="presParOf" srcId="{82535B3F-B68C-4E24-B65F-E914184C2FBA}" destId="{9B755463-718A-4A59-A7BC-B97FBB8FC317}" srcOrd="0" destOrd="0" presId="urn:microsoft.com/office/officeart/2005/8/layout/vList5"/>
    <dgm:cxn modelId="{1BEA21B9-3DD2-4CD5-93CC-8BA64908F313}" type="presParOf" srcId="{82535B3F-B68C-4E24-B65F-E914184C2FBA}" destId="{4177B4D5-FC1F-4B2D-947A-3CCC095572CB}" srcOrd="1" destOrd="0" presId="urn:microsoft.com/office/officeart/2005/8/layout/vList5"/>
    <dgm:cxn modelId="{D5AA0413-0EBF-49D3-B1F1-E7F1619320CE}" type="presParOf" srcId="{832E0236-350A-4083-970A-EEDF331EF9F5}" destId="{D942E1ED-6A97-4135-9EC0-8D35102A985C}" srcOrd="1" destOrd="0" presId="urn:microsoft.com/office/officeart/2005/8/layout/vList5"/>
    <dgm:cxn modelId="{B79D6C55-3FD6-4E0F-8709-8E9174490374}" type="presParOf" srcId="{832E0236-350A-4083-970A-EEDF331EF9F5}" destId="{2595D0B1-36F0-4C81-8100-697B2D3A3D87}" srcOrd="2" destOrd="0" presId="urn:microsoft.com/office/officeart/2005/8/layout/vList5"/>
    <dgm:cxn modelId="{7BEBFE32-29D7-41CF-8C72-CABCC734DAB9}" type="presParOf" srcId="{2595D0B1-36F0-4C81-8100-697B2D3A3D87}" destId="{92B65F90-4106-4EB7-871B-A63C9A158E05}" srcOrd="0" destOrd="0" presId="urn:microsoft.com/office/officeart/2005/8/layout/vList5"/>
    <dgm:cxn modelId="{F37A3AFF-F703-4C45-B7CF-48F202012AE4}" type="presParOf" srcId="{2595D0B1-36F0-4C81-8100-697B2D3A3D87}" destId="{ACE942E6-BE9B-4D37-9209-939C6BE201F9}" srcOrd="1" destOrd="0" presId="urn:microsoft.com/office/officeart/2005/8/layout/vList5"/>
    <dgm:cxn modelId="{5E6C878E-7B43-43FD-9744-794E9D729842}" type="presParOf" srcId="{832E0236-350A-4083-970A-EEDF331EF9F5}" destId="{E8A3E201-B867-4DC9-AE94-851011C456A0}" srcOrd="3" destOrd="0" presId="urn:microsoft.com/office/officeart/2005/8/layout/vList5"/>
    <dgm:cxn modelId="{67D0C98C-0E01-45D5-B714-4571EF5E26BD}" type="presParOf" srcId="{832E0236-350A-4083-970A-EEDF331EF9F5}" destId="{762EB0AC-4882-473E-A071-C2785E8C9B8F}" srcOrd="4" destOrd="0" presId="urn:microsoft.com/office/officeart/2005/8/layout/vList5"/>
    <dgm:cxn modelId="{620885BC-7F64-4F14-9FE8-A23C5226C45B}" type="presParOf" srcId="{762EB0AC-4882-473E-A071-C2785E8C9B8F}" destId="{B95E16D7-EF79-43A3-BFD6-254AEB7F7A58}" srcOrd="0" destOrd="0" presId="urn:microsoft.com/office/officeart/2005/8/layout/vList5"/>
    <dgm:cxn modelId="{769AEF17-E095-4AB8-9ECB-9FFE8791B8B4}" type="presParOf" srcId="{762EB0AC-4882-473E-A071-C2785E8C9B8F}" destId="{DF3C048B-ED25-4B7E-A582-FFAA84DAC6BE}"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9CF01D-E558-412D-9F9B-072902DD853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67ED5BBE-4045-469E-9665-17C55EEC962C}">
      <dgm:prSet phldrT="[Text]" custT="1"/>
      <dgm:spPr/>
      <dgm:t>
        <a:bodyPr/>
        <a:lstStyle/>
        <a:p>
          <a:r>
            <a:rPr lang="en-US" sz="1600" dirty="0"/>
            <a:t>Transportation</a:t>
          </a:r>
        </a:p>
      </dgm:t>
    </dgm:pt>
    <dgm:pt modelId="{394BEBDD-B4A7-477B-AFB9-77AD44DFC7F6}" type="parTrans" cxnId="{018650DD-489C-4D4B-BA18-D122C3BADE24}">
      <dgm:prSet/>
      <dgm:spPr/>
      <dgm:t>
        <a:bodyPr/>
        <a:lstStyle/>
        <a:p>
          <a:endParaRPr lang="en-US"/>
        </a:p>
      </dgm:t>
    </dgm:pt>
    <dgm:pt modelId="{AC249B24-F6B1-436E-B2AD-9A0ACF54F92F}" type="sibTrans" cxnId="{018650DD-489C-4D4B-BA18-D122C3BADE24}">
      <dgm:prSet/>
      <dgm:spPr/>
      <dgm:t>
        <a:bodyPr/>
        <a:lstStyle/>
        <a:p>
          <a:endParaRPr lang="en-US"/>
        </a:p>
      </dgm:t>
    </dgm:pt>
    <dgm:pt modelId="{C7284828-6F05-4AEC-ACF2-4591797E254D}">
      <dgm:prSet phldrT="[Text]" custT="1"/>
      <dgm:spPr/>
      <dgm:t>
        <a:bodyPr/>
        <a:lstStyle/>
        <a:p>
          <a:r>
            <a:rPr lang="en-US" sz="1200" dirty="0"/>
            <a:t>Cruise services, comprises of Airline companies and also care rentals companies</a:t>
          </a:r>
        </a:p>
      </dgm:t>
    </dgm:pt>
    <dgm:pt modelId="{F4E43BF1-5D8F-4BBB-B8BF-EF6DBF3484D3}" type="parTrans" cxnId="{D28054B8-552E-49B0-996A-EF8D1CF2A592}">
      <dgm:prSet/>
      <dgm:spPr/>
      <dgm:t>
        <a:bodyPr/>
        <a:lstStyle/>
        <a:p>
          <a:endParaRPr lang="en-US"/>
        </a:p>
      </dgm:t>
    </dgm:pt>
    <dgm:pt modelId="{ED1B8922-9B70-4AC4-9B11-8B42A66A3CC8}" type="sibTrans" cxnId="{D28054B8-552E-49B0-996A-EF8D1CF2A592}">
      <dgm:prSet/>
      <dgm:spPr/>
      <dgm:t>
        <a:bodyPr/>
        <a:lstStyle/>
        <a:p>
          <a:endParaRPr lang="en-US"/>
        </a:p>
      </dgm:t>
    </dgm:pt>
    <dgm:pt modelId="{C71BFA45-F26E-4984-8A06-1BA691F282CD}">
      <dgm:prSet phldrT="[Text]" custT="1"/>
      <dgm:spPr/>
      <dgm:t>
        <a:bodyPr/>
        <a:lstStyle/>
        <a:p>
          <a:r>
            <a:rPr lang="en-US" sz="1200" dirty="0"/>
            <a:t>Therefore  the location is good located and is very easy to be accessed and not that far from the train station as this is very important for a tourist to get access easily to touristic attractions</a:t>
          </a:r>
        </a:p>
      </dgm:t>
    </dgm:pt>
    <dgm:pt modelId="{EDB09A8F-DC76-49EF-9735-BB0112CEC757}" type="parTrans" cxnId="{F6EBD7E8-96F0-4441-BA5F-F50777CA939A}">
      <dgm:prSet/>
      <dgm:spPr/>
      <dgm:t>
        <a:bodyPr/>
        <a:lstStyle/>
        <a:p>
          <a:endParaRPr lang="en-US"/>
        </a:p>
      </dgm:t>
    </dgm:pt>
    <dgm:pt modelId="{33E1E00B-1D31-4464-BED4-788E182202DB}" type="sibTrans" cxnId="{F6EBD7E8-96F0-4441-BA5F-F50777CA939A}">
      <dgm:prSet/>
      <dgm:spPr/>
      <dgm:t>
        <a:bodyPr/>
        <a:lstStyle/>
        <a:p>
          <a:endParaRPr lang="en-US"/>
        </a:p>
      </dgm:t>
    </dgm:pt>
    <dgm:pt modelId="{C2810C75-BAF6-4E34-A5B5-55CBA2F6F1E0}" type="pres">
      <dgm:prSet presAssocID="{149CF01D-E558-412D-9F9B-072902DD8535}" presName="Name0" presStyleCnt="0">
        <dgm:presLayoutVars>
          <dgm:dir/>
          <dgm:animLvl val="lvl"/>
          <dgm:resizeHandles val="exact"/>
        </dgm:presLayoutVars>
      </dgm:prSet>
      <dgm:spPr/>
    </dgm:pt>
    <dgm:pt modelId="{C3E6F418-BCA1-4231-B257-28D811EAF417}" type="pres">
      <dgm:prSet presAssocID="{67ED5BBE-4045-469E-9665-17C55EEC962C}" presName="linNode" presStyleCnt="0"/>
      <dgm:spPr/>
    </dgm:pt>
    <dgm:pt modelId="{1CAC1ABB-5474-47D6-9A28-C1CE6399F516}" type="pres">
      <dgm:prSet presAssocID="{67ED5BBE-4045-469E-9665-17C55EEC962C}" presName="parentText" presStyleLbl="node1" presStyleIdx="0" presStyleCnt="1" custScaleX="98075" custLinFactNeighborX="236" custLinFactNeighborY="49">
        <dgm:presLayoutVars>
          <dgm:chMax val="1"/>
          <dgm:bulletEnabled val="1"/>
        </dgm:presLayoutVars>
      </dgm:prSet>
      <dgm:spPr/>
    </dgm:pt>
    <dgm:pt modelId="{403340D5-DA31-47A9-B289-9F64DA89D3BF}" type="pres">
      <dgm:prSet presAssocID="{67ED5BBE-4045-469E-9665-17C55EEC962C}" presName="descendantText" presStyleLbl="alignAccFollowNode1" presStyleIdx="0" presStyleCnt="1" custScaleX="94626" custScaleY="125122" custLinFactNeighborX="-1495" custLinFactNeighborY="0">
        <dgm:presLayoutVars>
          <dgm:bulletEnabled val="1"/>
        </dgm:presLayoutVars>
      </dgm:prSet>
      <dgm:spPr/>
    </dgm:pt>
  </dgm:ptLst>
  <dgm:cxnLst>
    <dgm:cxn modelId="{19A21707-F01B-4E16-9F1D-CD57654016D2}" type="presOf" srcId="{C71BFA45-F26E-4984-8A06-1BA691F282CD}" destId="{403340D5-DA31-47A9-B289-9F64DA89D3BF}" srcOrd="0" destOrd="1" presId="urn:microsoft.com/office/officeart/2005/8/layout/vList5"/>
    <dgm:cxn modelId="{B3F70B2B-4032-4F2D-ACE3-A3F22B6E671A}" type="presOf" srcId="{C7284828-6F05-4AEC-ACF2-4591797E254D}" destId="{403340D5-DA31-47A9-B289-9F64DA89D3BF}" srcOrd="0" destOrd="0" presId="urn:microsoft.com/office/officeart/2005/8/layout/vList5"/>
    <dgm:cxn modelId="{8069CF48-2A9B-4805-A809-4C2C8B921D39}" type="presOf" srcId="{67ED5BBE-4045-469E-9665-17C55EEC962C}" destId="{1CAC1ABB-5474-47D6-9A28-C1CE6399F516}" srcOrd="0" destOrd="0" presId="urn:microsoft.com/office/officeart/2005/8/layout/vList5"/>
    <dgm:cxn modelId="{9C32F593-0C42-4D9C-A244-75F91D545CF5}" type="presOf" srcId="{149CF01D-E558-412D-9F9B-072902DD8535}" destId="{C2810C75-BAF6-4E34-A5B5-55CBA2F6F1E0}" srcOrd="0" destOrd="0" presId="urn:microsoft.com/office/officeart/2005/8/layout/vList5"/>
    <dgm:cxn modelId="{D28054B8-552E-49B0-996A-EF8D1CF2A592}" srcId="{67ED5BBE-4045-469E-9665-17C55EEC962C}" destId="{C7284828-6F05-4AEC-ACF2-4591797E254D}" srcOrd="0" destOrd="0" parTransId="{F4E43BF1-5D8F-4BBB-B8BF-EF6DBF3484D3}" sibTransId="{ED1B8922-9B70-4AC4-9B11-8B42A66A3CC8}"/>
    <dgm:cxn modelId="{018650DD-489C-4D4B-BA18-D122C3BADE24}" srcId="{149CF01D-E558-412D-9F9B-072902DD8535}" destId="{67ED5BBE-4045-469E-9665-17C55EEC962C}" srcOrd="0" destOrd="0" parTransId="{394BEBDD-B4A7-477B-AFB9-77AD44DFC7F6}" sibTransId="{AC249B24-F6B1-436E-B2AD-9A0ACF54F92F}"/>
    <dgm:cxn modelId="{F6EBD7E8-96F0-4441-BA5F-F50777CA939A}" srcId="{67ED5BBE-4045-469E-9665-17C55EEC962C}" destId="{C71BFA45-F26E-4984-8A06-1BA691F282CD}" srcOrd="1" destOrd="0" parTransId="{EDB09A8F-DC76-49EF-9735-BB0112CEC757}" sibTransId="{33E1E00B-1D31-4464-BED4-788E182202DB}"/>
    <dgm:cxn modelId="{EC8CB705-0B94-44BC-BF0D-8CA6C296FA27}" type="presParOf" srcId="{C2810C75-BAF6-4E34-A5B5-55CBA2F6F1E0}" destId="{C3E6F418-BCA1-4231-B257-28D811EAF417}" srcOrd="0" destOrd="0" presId="urn:microsoft.com/office/officeart/2005/8/layout/vList5"/>
    <dgm:cxn modelId="{ABE2FDBE-FEF1-4833-9FAC-567AA0AE6CA7}" type="presParOf" srcId="{C3E6F418-BCA1-4231-B257-28D811EAF417}" destId="{1CAC1ABB-5474-47D6-9A28-C1CE6399F516}" srcOrd="0" destOrd="0" presId="urn:microsoft.com/office/officeart/2005/8/layout/vList5"/>
    <dgm:cxn modelId="{C5B12855-25D0-44CA-B8B9-6F712E0D252D}" type="presParOf" srcId="{C3E6F418-BCA1-4231-B257-28D811EAF417}" destId="{403340D5-DA31-47A9-B289-9F64DA89D3BF}" srcOrd="1"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0A7B7-72E0-4CCB-9006-68BB9754CF0F}">
      <dsp:nvSpPr>
        <dsp:cNvPr id="0" name=""/>
        <dsp:cNvSpPr/>
      </dsp:nvSpPr>
      <dsp:spPr>
        <a:xfrm>
          <a:off x="3385" y="502144"/>
          <a:ext cx="1833190" cy="109991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Well-appointed self-catering lodges (one, two and three bedroom) (sleep 2-8)</a:t>
          </a:r>
          <a:endParaRPr lang="en-US" sz="1200" kern="1200"/>
        </a:p>
      </dsp:txBody>
      <dsp:txXfrm>
        <a:off x="3385" y="502144"/>
        <a:ext cx="1833190" cy="1099914"/>
      </dsp:txXfrm>
    </dsp:sp>
    <dsp:sp modelId="{F8233DDB-A1B9-4F90-BAE5-25B77886C42B}">
      <dsp:nvSpPr>
        <dsp:cNvPr id="0" name=""/>
        <dsp:cNvSpPr/>
      </dsp:nvSpPr>
      <dsp:spPr>
        <a:xfrm>
          <a:off x="2019895" y="502144"/>
          <a:ext cx="1833190" cy="109991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Complimentary internet access &amp; latest television and sound technology</a:t>
          </a:r>
          <a:endParaRPr lang="en-US" sz="1200" kern="1200"/>
        </a:p>
      </dsp:txBody>
      <dsp:txXfrm>
        <a:off x="2019895" y="502144"/>
        <a:ext cx="1833190" cy="1099914"/>
      </dsp:txXfrm>
    </dsp:sp>
    <dsp:sp modelId="{8A94CB42-1C52-4B06-AE3D-0A3640C3D7E5}">
      <dsp:nvSpPr>
        <dsp:cNvPr id="0" name=""/>
        <dsp:cNvSpPr/>
      </dsp:nvSpPr>
      <dsp:spPr>
        <a:xfrm>
          <a:off x="4036404" y="502144"/>
          <a:ext cx="1833190" cy="109991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Private terraces with private saunas</a:t>
          </a:r>
          <a:endParaRPr lang="en-US" sz="1200" kern="1200"/>
        </a:p>
      </dsp:txBody>
      <dsp:txXfrm>
        <a:off x="4036404" y="502144"/>
        <a:ext cx="1833190" cy="1099914"/>
      </dsp:txXfrm>
    </dsp:sp>
    <dsp:sp modelId="{17D6BA0A-5427-4196-9996-D97E5DB6661C}">
      <dsp:nvSpPr>
        <dsp:cNvPr id="0" name=""/>
        <dsp:cNvSpPr/>
      </dsp:nvSpPr>
      <dsp:spPr>
        <a:xfrm>
          <a:off x="6052914" y="502144"/>
          <a:ext cx="1833190" cy="109991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Full size kitchens with fridge/freezer, dishwasher, microwave &amp; other home from home appliances</a:t>
          </a:r>
          <a:endParaRPr lang="en-US" sz="1200" kern="1200"/>
        </a:p>
      </dsp:txBody>
      <dsp:txXfrm>
        <a:off x="6052914" y="502144"/>
        <a:ext cx="1833190" cy="1099914"/>
      </dsp:txXfrm>
    </dsp:sp>
    <dsp:sp modelId="{1F9E3087-2E76-4C87-80EF-4BFADDFB2B59}">
      <dsp:nvSpPr>
        <dsp:cNvPr id="0" name=""/>
        <dsp:cNvSpPr/>
      </dsp:nvSpPr>
      <dsp:spPr>
        <a:xfrm>
          <a:off x="8069423" y="502144"/>
          <a:ext cx="1833190" cy="109991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Open-plan spacious lounge and dining areas</a:t>
          </a:r>
          <a:endParaRPr lang="en-US" sz="1200" kern="1200"/>
        </a:p>
      </dsp:txBody>
      <dsp:txXfrm>
        <a:off x="8069423" y="502144"/>
        <a:ext cx="1833190" cy="1099914"/>
      </dsp:txXfrm>
    </dsp:sp>
    <dsp:sp modelId="{A9726291-85D7-4B82-B5B4-42F980B38A29}">
      <dsp:nvSpPr>
        <dsp:cNvPr id="0" name=""/>
        <dsp:cNvSpPr/>
      </dsp:nvSpPr>
      <dsp:spPr>
        <a:xfrm>
          <a:off x="1011640" y="1785377"/>
          <a:ext cx="1833190" cy="109991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Modern bathrooms</a:t>
          </a:r>
          <a:endParaRPr lang="en-US" sz="1200" kern="1200"/>
        </a:p>
      </dsp:txBody>
      <dsp:txXfrm>
        <a:off x="1011640" y="1785377"/>
        <a:ext cx="1833190" cy="1099914"/>
      </dsp:txXfrm>
    </dsp:sp>
    <dsp:sp modelId="{F8196479-8364-4F5A-B49F-94C1F5ABEA82}">
      <dsp:nvSpPr>
        <dsp:cNvPr id="0" name=""/>
        <dsp:cNvSpPr/>
      </dsp:nvSpPr>
      <dsp:spPr>
        <a:xfrm>
          <a:off x="3028150" y="1785377"/>
          <a:ext cx="1833190" cy="109991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Private access to exclusive members lounge for Suite Owners only</a:t>
          </a:r>
          <a:endParaRPr lang="en-US" sz="1200" kern="1200"/>
        </a:p>
      </dsp:txBody>
      <dsp:txXfrm>
        <a:off x="3028150" y="1785377"/>
        <a:ext cx="1833190" cy="1099914"/>
      </dsp:txXfrm>
    </dsp:sp>
    <dsp:sp modelId="{A62E3D19-34E0-4A91-AA59-B2D88383A935}">
      <dsp:nvSpPr>
        <dsp:cNvPr id="0" name=""/>
        <dsp:cNvSpPr/>
      </dsp:nvSpPr>
      <dsp:spPr>
        <a:xfrm>
          <a:off x="5044659" y="1785377"/>
          <a:ext cx="1833190" cy="109991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Spa facilities</a:t>
          </a:r>
          <a:endParaRPr lang="en-US" sz="1200" kern="1200"/>
        </a:p>
      </dsp:txBody>
      <dsp:txXfrm>
        <a:off x="5044659" y="1785377"/>
        <a:ext cx="1833190" cy="1099914"/>
      </dsp:txXfrm>
    </dsp:sp>
    <dsp:sp modelId="{B04733E2-ABCE-4926-84E5-6AF50B832FD0}">
      <dsp:nvSpPr>
        <dsp:cNvPr id="0" name=""/>
        <dsp:cNvSpPr/>
      </dsp:nvSpPr>
      <dsp:spPr>
        <a:xfrm>
          <a:off x="7061168" y="1785377"/>
          <a:ext cx="1833190" cy="109991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Games room</a:t>
          </a:r>
          <a:endParaRPr lang="en-US" sz="1200" kern="1200"/>
        </a:p>
      </dsp:txBody>
      <dsp:txXfrm>
        <a:off x="7061168" y="1785377"/>
        <a:ext cx="1833190" cy="10999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3E68C-7EDC-4E5F-9ADE-5E1F1D737D6A}">
      <dsp:nvSpPr>
        <dsp:cNvPr id="0" name=""/>
        <dsp:cNvSpPr/>
      </dsp:nvSpPr>
      <dsp:spPr>
        <a:xfrm>
          <a:off x="319777" y="395154"/>
          <a:ext cx="2814437" cy="21643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4AA4A0-B4C5-4E34-ABD4-CAC4F6BD7AAE}">
      <dsp:nvSpPr>
        <dsp:cNvPr id="0" name=""/>
        <dsp:cNvSpPr/>
      </dsp:nvSpPr>
      <dsp:spPr>
        <a:xfrm>
          <a:off x="25857" y="3151661"/>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dirty="0"/>
            <a:t>What guests loved the most ?</a:t>
          </a:r>
          <a:endParaRPr lang="en-US" sz="2400" kern="1200" dirty="0"/>
        </a:p>
      </dsp:txBody>
      <dsp:txXfrm>
        <a:off x="25857" y="3151661"/>
        <a:ext cx="3296250" cy="720000"/>
      </dsp:txXfrm>
    </dsp:sp>
    <dsp:sp modelId="{8A1CC1AA-DEA3-40B7-B525-8C90B4A816F5}">
      <dsp:nvSpPr>
        <dsp:cNvPr id="0" name=""/>
        <dsp:cNvSpPr/>
      </dsp:nvSpPr>
      <dsp:spPr>
        <a:xfrm>
          <a:off x="5605680" y="137683"/>
          <a:ext cx="2455149" cy="2348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B604D6-5AEF-4BE6-BC74-ACB1817C2D8D}">
      <dsp:nvSpPr>
        <dsp:cNvPr id="0" name=""/>
        <dsp:cNvSpPr/>
      </dsp:nvSpPr>
      <dsp:spPr>
        <a:xfrm>
          <a:off x="3898950" y="2709848"/>
          <a:ext cx="6186599" cy="137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“The pool area was very nice and clean. Breakfast very tasty and the suite room perfect and large. ”</a:t>
          </a:r>
        </a:p>
        <a:p>
          <a:pPr marL="0" lvl="0" indent="0" algn="ctr" defTabSz="800100">
            <a:lnSpc>
              <a:spcPct val="90000"/>
            </a:lnSpc>
            <a:spcBef>
              <a:spcPct val="0"/>
            </a:spcBef>
            <a:spcAft>
              <a:spcPct val="35000"/>
            </a:spcAft>
            <a:buNone/>
          </a:pPr>
          <a:r>
            <a:rPr lang="en-GB" sz="1800" kern="1200" dirty="0"/>
            <a:t>“Beautiful place and very well equipped suite for family with children”</a:t>
          </a:r>
          <a:endParaRPr lang="en-US" sz="1800" kern="1200" dirty="0"/>
        </a:p>
      </dsp:txBody>
      <dsp:txXfrm>
        <a:off x="3898950" y="2709848"/>
        <a:ext cx="6186599" cy="13705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7B4D5-FC1F-4B2D-947A-3CCC095572CB}">
      <dsp:nvSpPr>
        <dsp:cNvPr id="0" name=""/>
        <dsp:cNvSpPr/>
      </dsp:nvSpPr>
      <dsp:spPr>
        <a:xfrm rot="5400000">
          <a:off x="4548327" y="-1770289"/>
          <a:ext cx="1195503" cy="486831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The chain of hotels would be able to welcome you with a wide amount of hotels around the world.</a:t>
          </a:r>
        </a:p>
        <a:p>
          <a:pPr marL="114300" lvl="1" indent="-114300" algn="l" defTabSz="533400">
            <a:lnSpc>
              <a:spcPct val="90000"/>
            </a:lnSpc>
            <a:spcBef>
              <a:spcPct val="0"/>
            </a:spcBef>
            <a:spcAft>
              <a:spcPct val="15000"/>
            </a:spcAft>
            <a:buChar char="•"/>
          </a:pPr>
          <a:r>
            <a:rPr lang="en-US" sz="1200" kern="1200" dirty="0"/>
            <a:t>This organization can provide hotels with a good variation of facilities such as parking, good view, guest rooms, meeting rooms, lunches, pool, spa and many other facilities.</a:t>
          </a:r>
        </a:p>
      </dsp:txBody>
      <dsp:txXfrm rot="-5400000">
        <a:off x="2711920" y="124478"/>
        <a:ext cx="4809957" cy="1078783"/>
      </dsp:txXfrm>
    </dsp:sp>
    <dsp:sp modelId="{9B755463-718A-4A59-A7BC-B97FBB8FC317}">
      <dsp:nvSpPr>
        <dsp:cNvPr id="0" name=""/>
        <dsp:cNvSpPr/>
      </dsp:nvSpPr>
      <dsp:spPr>
        <a:xfrm>
          <a:off x="0" y="0"/>
          <a:ext cx="2738428" cy="13276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Accommodation</a:t>
          </a:r>
        </a:p>
      </dsp:txBody>
      <dsp:txXfrm>
        <a:off x="64808" y="64808"/>
        <a:ext cx="2608812" cy="1197989"/>
      </dsp:txXfrm>
    </dsp:sp>
    <dsp:sp modelId="{ACE942E6-BE9B-4D37-9209-939C6BE201F9}">
      <dsp:nvSpPr>
        <dsp:cNvPr id="0" name=""/>
        <dsp:cNvSpPr/>
      </dsp:nvSpPr>
      <dsp:spPr>
        <a:xfrm rot="5400000">
          <a:off x="4414237" y="-162921"/>
          <a:ext cx="1516699" cy="486831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Because the hotel is situated in central London there are a lot of attractions around the location for example, natural attractions, monuments, events that takes place, cultural locations, museums and shopping centers</a:t>
          </a:r>
        </a:p>
      </dsp:txBody>
      <dsp:txXfrm rot="-5400000">
        <a:off x="2738429" y="1586926"/>
        <a:ext cx="4794278" cy="1368621"/>
      </dsp:txXfrm>
    </dsp:sp>
    <dsp:sp modelId="{92B65F90-4106-4EB7-871B-A63C9A158E05}">
      <dsp:nvSpPr>
        <dsp:cNvPr id="0" name=""/>
        <dsp:cNvSpPr/>
      </dsp:nvSpPr>
      <dsp:spPr>
        <a:xfrm>
          <a:off x="0" y="1603863"/>
          <a:ext cx="2738428" cy="133474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Attractions</a:t>
          </a:r>
        </a:p>
      </dsp:txBody>
      <dsp:txXfrm>
        <a:off x="65157" y="1669020"/>
        <a:ext cx="2608114" cy="1204432"/>
      </dsp:txXfrm>
    </dsp:sp>
    <dsp:sp modelId="{DF3C048B-ED25-4B7E-A582-FFAA84DAC6BE}">
      <dsp:nvSpPr>
        <dsp:cNvPr id="0" name=""/>
        <dsp:cNvSpPr/>
      </dsp:nvSpPr>
      <dsp:spPr>
        <a:xfrm rot="5400000">
          <a:off x="4447633" y="1393721"/>
          <a:ext cx="1370383" cy="486831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Regardless the booking this chain of hotels is published everywhere and a lot of money are paid into the promotion of it and can be booked via  independent travel agents, online traveling agencies and also straight from the location.</a:t>
          </a:r>
        </a:p>
      </dsp:txBody>
      <dsp:txXfrm rot="-5400000">
        <a:off x="2698667" y="3209585"/>
        <a:ext cx="4801420" cy="1236589"/>
      </dsp:txXfrm>
    </dsp:sp>
    <dsp:sp modelId="{B95E16D7-EF79-43A3-BFD6-254AEB7F7A58}">
      <dsp:nvSpPr>
        <dsp:cNvPr id="0" name=""/>
        <dsp:cNvSpPr/>
      </dsp:nvSpPr>
      <dsp:spPr>
        <a:xfrm>
          <a:off x="0" y="3231828"/>
          <a:ext cx="2738428" cy="135141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Travel agents</a:t>
          </a:r>
        </a:p>
      </dsp:txBody>
      <dsp:txXfrm>
        <a:off x="65971" y="3297799"/>
        <a:ext cx="2606486" cy="12194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340D5-DA31-47A9-B289-9F64DA89D3BF}">
      <dsp:nvSpPr>
        <dsp:cNvPr id="0" name=""/>
        <dsp:cNvSpPr/>
      </dsp:nvSpPr>
      <dsp:spPr>
        <a:xfrm rot="5400000">
          <a:off x="4682017" y="-1734228"/>
          <a:ext cx="1371597" cy="4840056"/>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Cruise services, comprises of Airline companies and also care rentals companies</a:t>
          </a:r>
        </a:p>
        <a:p>
          <a:pPr marL="114300" lvl="1" indent="-114300" algn="l" defTabSz="533400">
            <a:lnSpc>
              <a:spcPct val="90000"/>
            </a:lnSpc>
            <a:spcBef>
              <a:spcPct val="0"/>
            </a:spcBef>
            <a:spcAft>
              <a:spcPct val="15000"/>
            </a:spcAft>
            <a:buChar char="•"/>
          </a:pPr>
          <a:r>
            <a:rPr lang="en-US" sz="1200" kern="1200" dirty="0"/>
            <a:t>Therefore  the location is good located and is very easy to be accessed and not that far from the train station as this is very important for a tourist to get access easily to touristic attractions</a:t>
          </a:r>
        </a:p>
      </dsp:txBody>
      <dsp:txXfrm rot="-5400000">
        <a:off x="2947788" y="66957"/>
        <a:ext cx="4773100" cy="1237685"/>
      </dsp:txXfrm>
    </dsp:sp>
    <dsp:sp modelId="{1CAC1ABB-5474-47D6-9A28-C1CE6399F516}">
      <dsp:nvSpPr>
        <dsp:cNvPr id="0" name=""/>
        <dsp:cNvSpPr/>
      </dsp:nvSpPr>
      <dsp:spPr>
        <a:xfrm>
          <a:off x="181108" y="1339"/>
          <a:ext cx="2821764" cy="13702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Transportation</a:t>
          </a:r>
        </a:p>
      </dsp:txBody>
      <dsp:txXfrm>
        <a:off x="247999" y="68230"/>
        <a:ext cx="2687982" cy="12364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1/9/2020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1/9/2020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image" Target="../media/image1.jpeg"/><Relationship Id="rId16" Type="http://schemas.openxmlformats.org/officeDocument/2006/relationships/diagramColors" Target="../diagrams/colors5.xml"/><Relationship Id="rId1" Type="http://schemas.openxmlformats.org/officeDocument/2006/relationships/slideLayout" Target="../slideLayouts/slideLayout8.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1.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3" Type="http://schemas.openxmlformats.org/officeDocument/2006/relationships/hyperlink" Target="https://www.tripadvisor.co.uk/Hotel_Review-g190738-d4174672-Reviews-Hilton_Grand_Vacations_at_Craigendarroch_Suites-Ballater_Aberdeenshire_Scotland.html" TargetMode="External"/><Relationship Id="rId2" Type="http://schemas.openxmlformats.org/officeDocument/2006/relationships/hyperlink" Target="https://www.booking.com/hotel/gb/hilton-craigendarroch.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3F65D-353F-4B8D-9E89-2486BC28476E}"/>
              </a:ext>
            </a:extLst>
          </p:cNvPr>
          <p:cNvSpPr>
            <a:spLocks noGrp="1"/>
          </p:cNvSpPr>
          <p:nvPr>
            <p:ph type="ctrTitle"/>
          </p:nvPr>
        </p:nvSpPr>
        <p:spPr>
          <a:xfrm>
            <a:off x="974179" y="714375"/>
            <a:ext cx="3332955" cy="5076826"/>
          </a:xfrm>
        </p:spPr>
        <p:txBody>
          <a:bodyPr vert="horz" lIns="91440" tIns="45720" rIns="91440" bIns="45720" rtlCol="0" anchor="ctr">
            <a:normAutofit/>
          </a:bodyPr>
          <a:lstStyle/>
          <a:p>
            <a:pPr algn="l"/>
            <a:r>
              <a:rPr lang="en-US" altLang="en-US" sz="4400" b="1" dirty="0">
                <a:solidFill>
                  <a:schemeClr val="accent1">
                    <a:lumMod val="20000"/>
                    <a:lumOff val="80000"/>
                  </a:schemeClr>
                </a:solidFill>
                <a:effectLst>
                  <a:glow rad="38100">
                    <a:schemeClr val="bg1">
                      <a:lumMod val="65000"/>
                      <a:lumOff val="35000"/>
                      <a:alpha val="40000"/>
                    </a:schemeClr>
                  </a:glow>
                  <a:outerShdw blurRad="28575" dist="38100" dir="14040000" algn="tl" rotWithShape="0">
                    <a:srgbClr val="000000">
                      <a:alpha val="25000"/>
                    </a:srgbClr>
                  </a:outerShdw>
                </a:effectLst>
              </a:rPr>
              <a:t>An Appraisal of a Guest Service Experience</a:t>
            </a:r>
            <a:endParaRPr lang="en-US" sz="4400" b="1" dirty="0">
              <a:solidFill>
                <a:schemeClr val="accent1">
                  <a:lumMod val="20000"/>
                  <a:lumOff val="80000"/>
                </a:schemeClr>
              </a:solidFill>
              <a:effectLst>
                <a:glow rad="38100">
                  <a:schemeClr val="bg1">
                    <a:lumMod val="65000"/>
                    <a:lumOff val="35000"/>
                    <a:alpha val="40000"/>
                  </a:schemeClr>
                </a:glow>
                <a:outerShdw blurRad="28575" dist="38100" dir="14040000" algn="tl" rotWithShape="0">
                  <a:srgbClr val="000000">
                    <a:alpha val="25000"/>
                  </a:srgbClr>
                </a:outerShdw>
              </a:effectLst>
            </a:endParaRPr>
          </a:p>
        </p:txBody>
      </p:sp>
      <p:sp>
        <p:nvSpPr>
          <p:cNvPr id="14"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cxnSp>
        <p:nvCxnSpPr>
          <p:cNvPr id="16"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Subtitle 2">
            <a:extLst>
              <a:ext uri="{FF2B5EF4-FFF2-40B4-BE49-F238E27FC236}">
                <a16:creationId xmlns:a16="http://schemas.microsoft.com/office/drawing/2014/main" id="{DD0E09C3-A97F-4FD7-BE4D-8AD250C9D795}"/>
              </a:ext>
            </a:extLst>
          </p:cNvPr>
          <p:cNvSpPr>
            <a:spLocks noGrp="1"/>
          </p:cNvSpPr>
          <p:nvPr>
            <p:ph type="subTitle" idx="1"/>
          </p:nvPr>
        </p:nvSpPr>
        <p:spPr>
          <a:xfrm>
            <a:off x="4973046" y="714375"/>
            <a:ext cx="6253751" cy="5076825"/>
          </a:xfrm>
        </p:spPr>
        <p:txBody>
          <a:bodyPr vert="horz" lIns="91440" tIns="45720" rIns="91440" bIns="45720" rtlCol="0" anchor="ctr">
            <a:normAutofit/>
          </a:bodyPr>
          <a:lstStyle/>
          <a:p>
            <a:pPr algn="l">
              <a:buFont typeface="Arial"/>
              <a:buChar char="•"/>
            </a:pPr>
            <a:r>
              <a:rPr lang="en-US" altLang="en-US" sz="2400" b="1" u="sng" dirty="0">
                <a:solidFill>
                  <a:schemeClr val="accent1">
                    <a:lumMod val="20000"/>
                    <a:lumOff val="80000"/>
                  </a:schemeClr>
                </a:solidFill>
              </a:rPr>
              <a:t> </a:t>
            </a:r>
            <a:r>
              <a:rPr lang="en-US" altLang="en-US" sz="2400" b="1" u="sng" dirty="0" err="1">
                <a:solidFill>
                  <a:schemeClr val="accent1">
                    <a:lumMod val="20000"/>
                    <a:lumOff val="80000"/>
                  </a:schemeClr>
                </a:solidFill>
              </a:rPr>
              <a:t>Himel</a:t>
            </a:r>
            <a:r>
              <a:rPr lang="en-US" altLang="en-US" sz="2400" b="1" u="sng" dirty="0">
                <a:solidFill>
                  <a:schemeClr val="accent1">
                    <a:lumMod val="20000"/>
                    <a:lumOff val="80000"/>
                  </a:schemeClr>
                </a:solidFill>
              </a:rPr>
              <a:t> Sarkar 1910088</a:t>
            </a:r>
          </a:p>
          <a:p>
            <a:pPr algn="l">
              <a:buFont typeface="Arial"/>
              <a:buChar char="•"/>
            </a:pPr>
            <a:r>
              <a:rPr lang="en-US" altLang="en-US" sz="2400" b="1" u="sng" dirty="0">
                <a:solidFill>
                  <a:schemeClr val="accent1">
                    <a:lumMod val="20000"/>
                    <a:lumOff val="80000"/>
                  </a:schemeClr>
                </a:solidFill>
              </a:rPr>
              <a:t> Konstantinos </a:t>
            </a:r>
            <a:r>
              <a:rPr lang="en-US" altLang="en-US" sz="2400" b="1" u="sng" dirty="0" err="1">
                <a:solidFill>
                  <a:schemeClr val="accent1">
                    <a:lumMod val="20000"/>
                    <a:lumOff val="80000"/>
                  </a:schemeClr>
                </a:solidFill>
              </a:rPr>
              <a:t>Soulintzis</a:t>
            </a:r>
            <a:r>
              <a:rPr lang="en-US" altLang="en-US" sz="2400" b="1" u="sng" dirty="0">
                <a:solidFill>
                  <a:schemeClr val="accent1">
                    <a:lumMod val="20000"/>
                    <a:lumOff val="80000"/>
                  </a:schemeClr>
                </a:solidFill>
              </a:rPr>
              <a:t> 1908247</a:t>
            </a:r>
          </a:p>
          <a:p>
            <a:pPr algn="l">
              <a:buFont typeface="Arial"/>
              <a:buChar char="•"/>
            </a:pPr>
            <a:r>
              <a:rPr lang="en-US" altLang="en-US" sz="2400" b="1" u="sng" dirty="0">
                <a:solidFill>
                  <a:schemeClr val="accent1">
                    <a:lumMod val="20000"/>
                    <a:lumOff val="80000"/>
                  </a:schemeClr>
                </a:solidFill>
              </a:rPr>
              <a:t> Alina </a:t>
            </a:r>
            <a:r>
              <a:rPr lang="en-US" altLang="en-US" sz="2400" b="1" u="sng" dirty="0" err="1">
                <a:solidFill>
                  <a:schemeClr val="accent1">
                    <a:lumMod val="20000"/>
                    <a:lumOff val="80000"/>
                  </a:schemeClr>
                </a:solidFill>
              </a:rPr>
              <a:t>Capitanescu</a:t>
            </a:r>
            <a:r>
              <a:rPr lang="en-US" altLang="en-US" sz="2400" b="1" u="sng" dirty="0">
                <a:solidFill>
                  <a:schemeClr val="accent1">
                    <a:lumMod val="20000"/>
                    <a:lumOff val="80000"/>
                  </a:schemeClr>
                </a:solidFill>
              </a:rPr>
              <a:t> 1715249</a:t>
            </a:r>
          </a:p>
          <a:p>
            <a:pPr algn="l">
              <a:buFont typeface="Arial"/>
              <a:buChar char="•"/>
            </a:pPr>
            <a:r>
              <a:rPr lang="en-US" altLang="en-US" sz="2400" b="1" u="sng" dirty="0">
                <a:solidFill>
                  <a:schemeClr val="accent1">
                    <a:lumMod val="20000"/>
                    <a:lumOff val="80000"/>
                  </a:schemeClr>
                </a:solidFill>
              </a:rPr>
              <a:t> </a:t>
            </a:r>
            <a:r>
              <a:rPr lang="en-US" altLang="en-US" sz="2400" b="1" u="sng" dirty="0" err="1">
                <a:solidFill>
                  <a:schemeClr val="accent1">
                    <a:lumMod val="20000"/>
                    <a:lumOff val="80000"/>
                  </a:schemeClr>
                </a:solidFill>
              </a:rPr>
              <a:t>Denitsa</a:t>
            </a:r>
            <a:r>
              <a:rPr lang="en-US" altLang="en-US" sz="2400" b="1" u="sng" dirty="0">
                <a:solidFill>
                  <a:schemeClr val="accent1">
                    <a:lumMod val="20000"/>
                    <a:lumOff val="80000"/>
                  </a:schemeClr>
                </a:solidFill>
              </a:rPr>
              <a:t> </a:t>
            </a:r>
            <a:r>
              <a:rPr lang="en-US" altLang="en-US" sz="2400" b="1" u="sng" dirty="0" err="1">
                <a:solidFill>
                  <a:schemeClr val="accent1">
                    <a:lumMod val="20000"/>
                    <a:lumOff val="80000"/>
                  </a:schemeClr>
                </a:solidFill>
              </a:rPr>
              <a:t>Kazandzhieva</a:t>
            </a:r>
            <a:r>
              <a:rPr lang="en-US" altLang="en-US" sz="2400" b="1" u="sng" dirty="0">
                <a:solidFill>
                  <a:schemeClr val="accent1">
                    <a:lumMod val="20000"/>
                    <a:lumOff val="80000"/>
                  </a:schemeClr>
                </a:solidFill>
              </a:rPr>
              <a:t> 1905860</a:t>
            </a:r>
          </a:p>
          <a:p>
            <a:pPr algn="l">
              <a:buFont typeface="Arial"/>
              <a:buChar char="•"/>
            </a:pPr>
            <a:endParaRPr lang="en-US" altLang="en-US" sz="2400" b="1" u="sng" dirty="0">
              <a:solidFill>
                <a:schemeClr val="accent1">
                  <a:lumMod val="20000"/>
                  <a:lumOff val="80000"/>
                </a:schemeClr>
              </a:solidFill>
            </a:endParaRPr>
          </a:p>
          <a:p>
            <a:pPr algn="l">
              <a:buFont typeface="Arial"/>
              <a:buChar char="•"/>
            </a:pPr>
            <a:r>
              <a:rPr lang="en-US" altLang="en-US" sz="2400" b="1" u="sng" dirty="0">
                <a:solidFill>
                  <a:schemeClr val="accent1">
                    <a:lumMod val="20000"/>
                    <a:lumOff val="80000"/>
                  </a:schemeClr>
                </a:solidFill>
              </a:rPr>
              <a:t>Lecturer  Name: Dale Clarke</a:t>
            </a:r>
          </a:p>
          <a:p>
            <a:pPr algn="l">
              <a:buFont typeface="Arial"/>
              <a:buChar char="•"/>
            </a:pPr>
            <a:endParaRPr lang="en-US" altLang="en-US" sz="2400" b="1" u="sng" dirty="0">
              <a:solidFill>
                <a:schemeClr val="accent1">
                  <a:lumMod val="20000"/>
                  <a:lumOff val="80000"/>
                </a:schemeClr>
              </a:solidFill>
            </a:endParaRPr>
          </a:p>
          <a:p>
            <a:pPr algn="l">
              <a:buFont typeface="Arial"/>
              <a:buChar char="•"/>
            </a:pPr>
            <a:r>
              <a:rPr lang="en-US" altLang="en-US" sz="2400" b="1" u="sng" dirty="0">
                <a:solidFill>
                  <a:schemeClr val="accent1">
                    <a:lumMod val="20000"/>
                    <a:lumOff val="80000"/>
                  </a:schemeClr>
                </a:solidFill>
              </a:rPr>
              <a:t>Module Code:  M4X01915</a:t>
            </a:r>
          </a:p>
          <a:p>
            <a:pPr algn="l">
              <a:buFont typeface="Arial"/>
              <a:buChar char="•"/>
            </a:pPr>
            <a:endParaRPr lang="en-US" dirty="0">
              <a:solidFill>
                <a:schemeClr val="tx1"/>
              </a:solidFill>
            </a:endParaRPr>
          </a:p>
        </p:txBody>
      </p:sp>
    </p:spTree>
    <p:extLst>
      <p:ext uri="{BB962C8B-B14F-4D97-AF65-F5344CB8AC3E}">
        <p14:creationId xmlns:p14="http://schemas.microsoft.com/office/powerpoint/2010/main" val="1486865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ext uri="{BEBA8EAE-BF5A-486C-A8C5-ECC9F3942E4B}">
                <a14:imgProps xmlns:a14="http://schemas.microsoft.com/office/drawing/2010/main">
                  <a14:imgLayer r:embed="rId3">
                    <a14:imgEffect>
                      <a14:artisticCement/>
                    </a14:imgEffect>
                  </a14:imgLayer>
                </a14:imgProps>
              </a:ext>
            </a:extLst>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79F6378-4194-4185-BDE3-E5E0CD0DD914}"/>
              </a:ext>
            </a:extLst>
          </p:cNvPr>
          <p:cNvPicPr>
            <a:picLocks noChangeAspect="1"/>
          </p:cNvPicPr>
          <p:nvPr/>
        </p:nvPicPr>
        <p:blipFill>
          <a:blip r:embed="rId4"/>
          <a:stretch>
            <a:fillRect/>
          </a:stretch>
        </p:blipFill>
        <p:spPr>
          <a:xfrm>
            <a:off x="0" y="0"/>
            <a:ext cx="12192000" cy="6858000"/>
          </a:xfrm>
          <a:prstGeom prst="rect">
            <a:avLst/>
          </a:prstGeom>
        </p:spPr>
      </p:pic>
      <p:sp>
        <p:nvSpPr>
          <p:cNvPr id="6" name="Rectangle 5">
            <a:extLst>
              <a:ext uri="{FF2B5EF4-FFF2-40B4-BE49-F238E27FC236}">
                <a16:creationId xmlns:a16="http://schemas.microsoft.com/office/drawing/2014/main" id="{BEC0D4CF-843E-43F2-91B3-8D56C8B992BE}"/>
              </a:ext>
            </a:extLst>
          </p:cNvPr>
          <p:cNvSpPr/>
          <p:nvPr/>
        </p:nvSpPr>
        <p:spPr>
          <a:xfrm>
            <a:off x="689113" y="318052"/>
            <a:ext cx="10986052" cy="3662541"/>
          </a:xfrm>
          <a:prstGeom prst="rect">
            <a:avLst/>
          </a:prstGeom>
        </p:spPr>
        <p:txBody>
          <a:bodyPr wrap="square">
            <a:spAutoFit/>
          </a:bodyPr>
          <a:lstStyle/>
          <a:p>
            <a:pPr algn="ctr"/>
            <a:endParaRPr lang="en-GB" sz="4400" cap="all" dirty="0">
              <a:solidFill>
                <a:schemeClr val="accent2"/>
              </a:solidFill>
              <a:latin typeface="Arial" panose="020B0604020202020204" pitchFamily="34" charset="0"/>
              <a:cs typeface="Arial" panose="020B0604020202020204" pitchFamily="34" charset="0"/>
            </a:endParaRPr>
          </a:p>
          <a:p>
            <a:pPr algn="ctr"/>
            <a:endParaRPr lang="en-GB" sz="4400" b="1" u="sng" cap="all" dirty="0">
              <a:solidFill>
                <a:schemeClr val="accent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GB" sz="4800" b="1" u="sng" cap="all" dirty="0">
                <a:solidFill>
                  <a:schemeClr val="accent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HILTON GRANDVACATIONS CLUB </a:t>
            </a:r>
          </a:p>
          <a:p>
            <a:pPr algn="ctr"/>
            <a:r>
              <a:rPr lang="en-GB" sz="4800" b="1" u="sng" cap="all" dirty="0">
                <a:solidFill>
                  <a:schemeClr val="accent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t>
            </a:r>
          </a:p>
          <a:p>
            <a:pPr algn="ctr"/>
            <a:r>
              <a:rPr lang="en-GB" sz="4800" b="1" u="sng" cap="all" dirty="0">
                <a:solidFill>
                  <a:schemeClr val="accent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CRAIGENDARROCH LODGES</a:t>
            </a:r>
            <a:endParaRPr lang="en-GB" sz="4800" b="1" i="0" u="sng" cap="all" dirty="0">
              <a:solidFill>
                <a:schemeClr val="accent2"/>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0337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E1C7C-2C36-49BD-B408-684377BC7F1E}"/>
              </a:ext>
            </a:extLst>
          </p:cNvPr>
          <p:cNvSpPr>
            <a:spLocks noGrp="1"/>
          </p:cNvSpPr>
          <p:nvPr>
            <p:ph type="title"/>
          </p:nvPr>
        </p:nvSpPr>
        <p:spPr>
          <a:xfrm>
            <a:off x="643192" y="609600"/>
            <a:ext cx="3643674" cy="1905000"/>
          </a:xfrm>
        </p:spPr>
        <p:txBody>
          <a:bodyPr vert="horz" lIns="91440" tIns="45720" rIns="91440" bIns="45720" rtlCol="0">
            <a:noAutofit/>
          </a:bodyPr>
          <a:lstStyle/>
          <a:p>
            <a:r>
              <a:rPr lang="en-US" sz="3600" b="1" dirty="0">
                <a:effectLst>
                  <a:glow rad="38100">
                    <a:schemeClr val="bg1">
                      <a:lumMod val="65000"/>
                      <a:lumOff val="35000"/>
                      <a:alpha val="50000"/>
                    </a:schemeClr>
                  </a:glow>
                  <a:outerShdw blurRad="28575" dist="31750" dir="13200000" algn="tl" rotWithShape="0">
                    <a:srgbClr val="000000">
                      <a:alpha val="25000"/>
                    </a:srgbClr>
                  </a:outerShdw>
                </a:effectLst>
              </a:rPr>
              <a:t>Hospitality</a:t>
            </a:r>
            <a:r>
              <a:rPr lang="en-US" sz="3600" dirty="0">
                <a:effectLst>
                  <a:glow rad="38100">
                    <a:schemeClr val="bg1">
                      <a:lumMod val="65000"/>
                      <a:lumOff val="35000"/>
                      <a:alpha val="50000"/>
                    </a:schemeClr>
                  </a:glow>
                  <a:outerShdw blurRad="28575" dist="31750" dir="13200000" algn="tl" rotWithShape="0">
                    <a:srgbClr val="000000">
                      <a:alpha val="25000"/>
                    </a:srgbClr>
                  </a:outerShdw>
                </a:effectLst>
              </a:rPr>
              <a:t> </a:t>
            </a:r>
            <a:r>
              <a:rPr lang="en-US" sz="3600" b="1" dirty="0">
                <a:effectLst>
                  <a:glow rad="38100">
                    <a:schemeClr val="bg1">
                      <a:lumMod val="65000"/>
                      <a:lumOff val="35000"/>
                      <a:alpha val="50000"/>
                    </a:schemeClr>
                  </a:glow>
                  <a:outerShdw blurRad="28575" dist="31750" dir="13200000" algn="tl" rotWithShape="0">
                    <a:srgbClr val="000000">
                      <a:alpha val="25000"/>
                    </a:srgbClr>
                  </a:outerShdw>
                </a:effectLst>
              </a:rPr>
              <a:t>introduction</a:t>
            </a:r>
          </a:p>
        </p:txBody>
      </p:sp>
      <p:sp>
        <p:nvSpPr>
          <p:cNvPr id="10" name="Content Placeholder 9">
            <a:extLst>
              <a:ext uri="{FF2B5EF4-FFF2-40B4-BE49-F238E27FC236}">
                <a16:creationId xmlns:a16="http://schemas.microsoft.com/office/drawing/2014/main" id="{1D0C8E37-3EA9-4763-B7C8-92B6C454A0DE}"/>
              </a:ext>
            </a:extLst>
          </p:cNvPr>
          <p:cNvSpPr>
            <a:spLocks noGrp="1"/>
          </p:cNvSpPr>
          <p:nvPr>
            <p:ph idx="1"/>
          </p:nvPr>
        </p:nvSpPr>
        <p:spPr>
          <a:xfrm>
            <a:off x="643192" y="2160104"/>
            <a:ext cx="3643674" cy="3723171"/>
          </a:xfrm>
        </p:spPr>
        <p:txBody>
          <a:bodyPr>
            <a:normAutofit/>
          </a:bodyPr>
          <a:lstStyle/>
          <a:p>
            <a:endParaRPr lang="en-US" sz="1800" dirty="0"/>
          </a:p>
        </p:txBody>
      </p:sp>
      <p:pic>
        <p:nvPicPr>
          <p:cNvPr id="6" name="Content Placeholder 5">
            <a:extLst>
              <a:ext uri="{FF2B5EF4-FFF2-40B4-BE49-F238E27FC236}">
                <a16:creationId xmlns:a16="http://schemas.microsoft.com/office/drawing/2014/main" id="{CE380BCD-D2CC-4F1D-97DF-4781CB4C7622}"/>
              </a:ext>
            </a:extLst>
          </p:cNvPr>
          <p:cNvPicPr>
            <a:picLocks noChangeAspect="1"/>
          </p:cNvPicPr>
          <p:nvPr/>
        </p:nvPicPr>
        <p:blipFill rotWithShape="1">
          <a:blip r:embed="rId3"/>
          <a:srcRect l="18568" r="22450"/>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801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A162-5A5D-4624-A72C-E9781052FBF0}"/>
              </a:ext>
            </a:extLst>
          </p:cNvPr>
          <p:cNvSpPr>
            <a:spLocks noGrp="1"/>
          </p:cNvSpPr>
          <p:nvPr>
            <p:ph type="title"/>
          </p:nvPr>
        </p:nvSpPr>
        <p:spPr>
          <a:xfrm>
            <a:off x="7552578" y="140678"/>
            <a:ext cx="4433096" cy="6428934"/>
          </a:xfrm>
        </p:spPr>
        <p:txBody>
          <a:bodyPr vert="horz" lIns="91440" tIns="45720" rIns="91440" bIns="45720" rtlCol="0" anchor="t">
            <a:normAutofit/>
          </a:bodyPr>
          <a:lstStyle/>
          <a:p>
            <a:pPr>
              <a:lnSpc>
                <a:spcPct val="90000"/>
              </a:lnSpc>
            </a:pPr>
            <a:br>
              <a:rPr lang="en-US" sz="1800" b="1" u="sng" dirty="0">
                <a:effectLst>
                  <a:glow rad="38100">
                    <a:schemeClr val="bg1">
                      <a:lumMod val="65000"/>
                      <a:lumOff val="35000"/>
                      <a:alpha val="50000"/>
                    </a:schemeClr>
                  </a:glow>
                  <a:outerShdw blurRad="28575" dist="31750" dir="13200000" algn="tl" rotWithShape="0">
                    <a:srgbClr val="000000">
                      <a:alpha val="25000"/>
                    </a:srgbClr>
                  </a:outerShdw>
                </a:effectLst>
              </a:rPr>
            </a:br>
            <a:br>
              <a:rPr lang="en-US" sz="1800" b="1" u="sng" dirty="0">
                <a:effectLst>
                  <a:glow rad="38100">
                    <a:schemeClr val="bg1">
                      <a:lumMod val="65000"/>
                      <a:lumOff val="35000"/>
                      <a:alpha val="50000"/>
                    </a:schemeClr>
                  </a:glow>
                  <a:outerShdw blurRad="28575" dist="31750" dir="13200000" algn="tl" rotWithShape="0">
                    <a:srgbClr val="000000">
                      <a:alpha val="25000"/>
                    </a:srgbClr>
                  </a:outerShdw>
                </a:effectLst>
              </a:rPr>
            </a:br>
            <a:r>
              <a:rPr lang="en-US" sz="1800" b="1" u="sng" dirty="0">
                <a:effectLst>
                  <a:glow rad="38100">
                    <a:schemeClr val="bg1">
                      <a:lumMod val="65000"/>
                      <a:lumOff val="35000"/>
                      <a:alpha val="50000"/>
                    </a:schemeClr>
                  </a:glow>
                  <a:outerShdw blurRad="28575" dist="31750" dir="13200000" algn="tl" rotWithShape="0">
                    <a:srgbClr val="000000">
                      <a:alpha val="25000"/>
                    </a:srgbClr>
                  </a:outerShdw>
                </a:effectLst>
              </a:rPr>
              <a:t>Company details</a:t>
            </a:r>
            <a:br>
              <a:rPr lang="en-US" sz="1800" b="1" u="sng" dirty="0">
                <a:effectLst>
                  <a:glow rad="38100">
                    <a:schemeClr val="bg1">
                      <a:lumMod val="65000"/>
                      <a:lumOff val="35000"/>
                      <a:alpha val="50000"/>
                    </a:schemeClr>
                  </a:glow>
                  <a:outerShdw blurRad="28575" dist="31750" dir="13200000" algn="tl" rotWithShape="0">
                    <a:srgbClr val="000000">
                      <a:alpha val="25000"/>
                    </a:srgbClr>
                  </a:outerShdw>
                </a:effectLst>
              </a:rPr>
            </a:br>
            <a:br>
              <a:rPr lang="en-US" sz="1800" b="1" u="sng" dirty="0">
                <a:effectLst>
                  <a:glow rad="38100">
                    <a:schemeClr val="bg1">
                      <a:lumMod val="65000"/>
                      <a:lumOff val="35000"/>
                      <a:alpha val="50000"/>
                    </a:schemeClr>
                  </a:glow>
                  <a:outerShdw blurRad="28575" dist="31750" dir="13200000" algn="tl" rotWithShape="0">
                    <a:srgbClr val="000000">
                      <a:alpha val="25000"/>
                    </a:srgbClr>
                  </a:outerShdw>
                </a:effectLst>
              </a:rPr>
            </a:br>
            <a:r>
              <a:rPr lang="en-US" sz="1800" u="sng" dirty="0">
                <a:effectLst>
                  <a:glow rad="38100">
                    <a:schemeClr val="bg1">
                      <a:lumMod val="65000"/>
                      <a:lumOff val="35000"/>
                      <a:alpha val="50000"/>
                    </a:schemeClr>
                  </a:glow>
                  <a:outerShdw blurRad="28575" dist="31750" dir="13200000" algn="tl" rotWithShape="0">
                    <a:srgbClr val="000000">
                      <a:alpha val="25000"/>
                    </a:srgbClr>
                  </a:outerShdw>
                </a:effectLst>
              </a:rPr>
              <a:t>i</a:t>
            </a:r>
            <a:r>
              <a:rPr lang="en-US" sz="1800" dirty="0">
                <a:effectLst>
                  <a:glow rad="38100">
                    <a:schemeClr val="bg1">
                      <a:lumMod val="65000"/>
                      <a:lumOff val="35000"/>
                      <a:alpha val="50000"/>
                    </a:schemeClr>
                  </a:glow>
                  <a:outerShdw blurRad="28575" dist="31750" dir="13200000" algn="tl" rotWithShape="0">
                    <a:srgbClr val="000000">
                      <a:alpha val="25000"/>
                    </a:srgbClr>
                  </a:outerShdw>
                </a:effectLst>
              </a:rPr>
              <a:t>n the Cairngorms National Park, this luxurious country house is 8 miles from Balmoral Castle and 43 miles from the city of Aberdeen. Surrounded by the scenic Cairngorms National Park, the Hilton Grand Vacations at Craigendarroch Suites brings modern luxury to a charming Victorian country house.</a:t>
            </a:r>
            <a:br>
              <a:rPr lang="en-US" sz="1800" dirty="0">
                <a:effectLst>
                  <a:glow rad="38100">
                    <a:schemeClr val="bg1">
                      <a:lumMod val="65000"/>
                      <a:lumOff val="35000"/>
                      <a:alpha val="50000"/>
                    </a:schemeClr>
                  </a:glow>
                  <a:outerShdw blurRad="28575" dist="31750" dir="13200000" algn="tl" rotWithShape="0">
                    <a:srgbClr val="000000">
                      <a:alpha val="25000"/>
                    </a:srgbClr>
                  </a:outerShdw>
                </a:effectLst>
              </a:rPr>
            </a:br>
            <a:r>
              <a:rPr lang="en-US" sz="1800" dirty="0">
                <a:effectLst>
                  <a:glow rad="38100">
                    <a:schemeClr val="bg1">
                      <a:lumMod val="65000"/>
                      <a:lumOff val="35000"/>
                      <a:alpha val="50000"/>
                    </a:schemeClr>
                  </a:glow>
                  <a:outerShdw blurRad="28575" dist="31750" dir="13200000" algn="tl" rotWithShape="0">
                    <a:srgbClr val="000000">
                      <a:alpha val="25000"/>
                    </a:srgbClr>
                  </a:outerShdw>
                </a:effectLst>
              </a:rPr>
              <a:t>It is the perfect place for a family vacation, romantic getaway or a peaceful holiday in the Scottish highlands.</a:t>
            </a:r>
            <a:br>
              <a:rPr lang="en-US" sz="1800" dirty="0">
                <a:effectLst>
                  <a:glow rad="38100">
                    <a:schemeClr val="bg1">
                      <a:lumMod val="65000"/>
                      <a:lumOff val="35000"/>
                      <a:alpha val="50000"/>
                    </a:schemeClr>
                  </a:glow>
                  <a:outerShdw blurRad="28575" dist="31750" dir="13200000" algn="tl" rotWithShape="0">
                    <a:srgbClr val="000000">
                      <a:alpha val="25000"/>
                    </a:srgbClr>
                  </a:outerShdw>
                </a:effectLst>
              </a:rPr>
            </a:br>
            <a:r>
              <a:rPr lang="en-US" sz="1800" dirty="0">
                <a:effectLst>
                  <a:glow rad="38100">
                    <a:schemeClr val="bg1">
                      <a:lumMod val="65000"/>
                      <a:lumOff val="35000"/>
                      <a:alpha val="50000"/>
                    </a:schemeClr>
                  </a:glow>
                  <a:outerShdw blurRad="28575" dist="31750" dir="13200000" algn="tl" rotWithShape="0">
                    <a:srgbClr val="000000">
                      <a:alpha val="25000"/>
                    </a:srgbClr>
                  </a:outerShdw>
                </a:effectLst>
              </a:rPr>
              <a:t>From a spa facility to an adventure playground, the resort offers attractions for the whole family to enjoy, plus great dining at the </a:t>
            </a:r>
            <a:r>
              <a:rPr lang="en-US" sz="1800" dirty="0" err="1">
                <a:effectLst>
                  <a:glow rad="38100">
                    <a:schemeClr val="bg1">
                      <a:lumMod val="65000"/>
                      <a:lumOff val="35000"/>
                      <a:alpha val="50000"/>
                    </a:schemeClr>
                  </a:glow>
                  <a:outerShdw blurRad="28575" dist="31750" dir="13200000" algn="tl" rotWithShape="0">
                    <a:srgbClr val="000000">
                      <a:alpha val="25000"/>
                    </a:srgbClr>
                  </a:outerShdw>
                </a:effectLst>
              </a:rPr>
              <a:t>Keiller</a:t>
            </a:r>
            <a:r>
              <a:rPr lang="en-US" sz="1800" dirty="0">
                <a:effectLst>
                  <a:glow rad="38100">
                    <a:schemeClr val="bg1">
                      <a:lumMod val="65000"/>
                      <a:lumOff val="35000"/>
                      <a:alpha val="50000"/>
                    </a:schemeClr>
                  </a:glow>
                  <a:outerShdw blurRad="28575" dist="31750" dir="13200000" algn="tl" rotWithShape="0">
                    <a:srgbClr val="000000">
                      <a:alpha val="25000"/>
                    </a:srgbClr>
                  </a:outerShdw>
                </a:effectLst>
              </a:rPr>
              <a:t> restaurant, named after the owner of the house.</a:t>
            </a:r>
            <a:endParaRPr lang="en-US" sz="1800" u="sng" dirty="0">
              <a:effectLst>
                <a:glow rad="38100">
                  <a:schemeClr val="bg1">
                    <a:lumMod val="65000"/>
                    <a:lumOff val="35000"/>
                    <a:alpha val="50000"/>
                  </a:schemeClr>
                </a:glow>
                <a:outerShdw blurRad="28575" dist="31750" dir="13200000" algn="tl" rotWithShape="0">
                  <a:srgbClr val="000000">
                    <a:alpha val="25000"/>
                  </a:srgbClr>
                </a:outerShdw>
              </a:effectLst>
            </a:endParaRPr>
          </a:p>
        </p:txBody>
      </p:sp>
      <p:pic>
        <p:nvPicPr>
          <p:cNvPr id="5" name="Picture 4">
            <a:extLst>
              <a:ext uri="{FF2B5EF4-FFF2-40B4-BE49-F238E27FC236}">
                <a16:creationId xmlns:a16="http://schemas.microsoft.com/office/drawing/2014/main" id="{7E75E3E6-62A0-450D-B372-482DEEE950A5}"/>
              </a:ext>
            </a:extLst>
          </p:cNvPr>
          <p:cNvPicPr>
            <a:picLocks noChangeAspect="1"/>
          </p:cNvPicPr>
          <p:nvPr/>
        </p:nvPicPr>
        <p:blipFill>
          <a:blip r:embed="rId3"/>
          <a:stretch>
            <a:fillRect/>
          </a:stretch>
        </p:blipFill>
        <p:spPr>
          <a:xfrm>
            <a:off x="636915" y="854760"/>
            <a:ext cx="6915663" cy="515216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006331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350D7-E3BC-4619-A605-CDF7F5FD2695}"/>
              </a:ext>
            </a:extLst>
          </p:cNvPr>
          <p:cNvSpPr>
            <a:spLocks noGrp="1"/>
          </p:cNvSpPr>
          <p:nvPr>
            <p:ph type="title"/>
          </p:nvPr>
        </p:nvSpPr>
        <p:spPr>
          <a:xfrm>
            <a:off x="1141413" y="609600"/>
            <a:ext cx="9905998" cy="1468582"/>
          </a:xfrm>
        </p:spPr>
        <p:txBody>
          <a:bodyPr>
            <a:normAutofit/>
          </a:bodyPr>
          <a:lstStyle/>
          <a:p>
            <a:r>
              <a:rPr lang="en-GB" sz="4000" b="1" u="sng" dirty="0"/>
              <a:t>Products/</a:t>
            </a:r>
            <a:br>
              <a:rPr lang="en-GB" sz="4000" b="1" u="sng" dirty="0"/>
            </a:br>
            <a:r>
              <a:rPr lang="en-GB" sz="4000" b="1" u="sng" dirty="0"/>
              <a:t>services </a:t>
            </a:r>
          </a:p>
        </p:txBody>
      </p:sp>
      <p:graphicFrame>
        <p:nvGraphicFramePr>
          <p:cNvPr id="39" name="Content Placeholder 2">
            <a:extLst>
              <a:ext uri="{FF2B5EF4-FFF2-40B4-BE49-F238E27FC236}">
                <a16:creationId xmlns:a16="http://schemas.microsoft.com/office/drawing/2014/main" id="{34A58802-7024-46FA-8FB5-F81C0D5C899B}"/>
              </a:ext>
            </a:extLst>
          </p:cNvPr>
          <p:cNvGraphicFramePr>
            <a:graphicFrameLocks noGrp="1"/>
          </p:cNvGraphicFramePr>
          <p:nvPr>
            <p:ph idx="1"/>
            <p:extLst>
              <p:ext uri="{D42A27DB-BD31-4B8C-83A1-F6EECF244321}">
                <p14:modId xmlns:p14="http://schemas.microsoft.com/office/powerpoint/2010/main" val="4113179771"/>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5269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4E5E0-AEBB-437B-8E62-39C0C3E612FD}"/>
              </a:ext>
            </a:extLst>
          </p:cNvPr>
          <p:cNvSpPr>
            <a:spLocks noGrp="1"/>
          </p:cNvSpPr>
          <p:nvPr>
            <p:ph type="title"/>
          </p:nvPr>
        </p:nvSpPr>
        <p:spPr>
          <a:xfrm>
            <a:off x="1141412" y="609600"/>
            <a:ext cx="9905999" cy="937846"/>
          </a:xfrm>
        </p:spPr>
        <p:txBody>
          <a:bodyPr vert="horz" lIns="91440" tIns="45720" rIns="91440" bIns="45720" rtlCol="0" anchor="b">
            <a:normAutofit/>
          </a:bodyPr>
          <a:lstStyle/>
          <a:p>
            <a:pPr algn="ctr"/>
            <a:r>
              <a:rPr lang="en-US" sz="5400" b="1" u="sng" dirty="0">
                <a:effectLst>
                  <a:glow rad="38100">
                    <a:schemeClr val="bg1">
                      <a:lumMod val="65000"/>
                      <a:lumOff val="35000"/>
                      <a:alpha val="50000"/>
                    </a:schemeClr>
                  </a:glow>
                  <a:outerShdw blurRad="28575" dist="31750" dir="13200000" algn="tl" rotWithShape="0">
                    <a:srgbClr val="000000">
                      <a:alpha val="25000"/>
                    </a:srgbClr>
                  </a:outerShdw>
                </a:effectLst>
              </a:rPr>
              <a:t>Strategies for appraising</a:t>
            </a:r>
          </a:p>
        </p:txBody>
      </p:sp>
      <p:sp>
        <p:nvSpPr>
          <p:cNvPr id="5" name="Content Placeholder 4">
            <a:extLst>
              <a:ext uri="{FF2B5EF4-FFF2-40B4-BE49-F238E27FC236}">
                <a16:creationId xmlns:a16="http://schemas.microsoft.com/office/drawing/2014/main" id="{9173EACE-7472-410C-9F61-FAB4758FC991}"/>
              </a:ext>
            </a:extLst>
          </p:cNvPr>
          <p:cNvSpPr>
            <a:spLocks noGrp="1"/>
          </p:cNvSpPr>
          <p:nvPr>
            <p:ph sz="half" idx="1"/>
          </p:nvPr>
        </p:nvSpPr>
        <p:spPr>
          <a:xfrm>
            <a:off x="604911" y="1547447"/>
            <a:ext cx="5413301" cy="4243754"/>
          </a:xfrm>
        </p:spPr>
        <p:txBody>
          <a:bodyPr>
            <a:normAutofit/>
          </a:bodyPr>
          <a:lstStyle/>
          <a:p>
            <a:pPr marL="0" indent="0">
              <a:buNone/>
            </a:pPr>
            <a:r>
              <a:rPr lang="en-GB" sz="2000" dirty="0"/>
              <a:t>	Hilton resort Cairngorm national park has different type of event for consumer</a:t>
            </a:r>
          </a:p>
          <a:p>
            <a:r>
              <a:rPr lang="en-GB" sz="2000" dirty="0"/>
              <a:t>•	Meeting and event</a:t>
            </a:r>
          </a:p>
          <a:p>
            <a:r>
              <a:rPr lang="en-GB" sz="2000" dirty="0"/>
              <a:t>•	Social gathering</a:t>
            </a:r>
          </a:p>
          <a:p>
            <a:r>
              <a:rPr lang="en-GB" sz="2000" dirty="0"/>
              <a:t>•	Family and reunion</a:t>
            </a:r>
          </a:p>
          <a:p>
            <a:r>
              <a:rPr lang="en-GB" sz="2000" dirty="0"/>
              <a:t>•	Wedding</a:t>
            </a:r>
          </a:p>
          <a:p>
            <a:r>
              <a:rPr lang="en-GB" sz="2000" dirty="0"/>
              <a:t>•	Charity </a:t>
            </a:r>
          </a:p>
          <a:p>
            <a:endParaRPr lang="en-GB" dirty="0"/>
          </a:p>
        </p:txBody>
      </p:sp>
      <p:sp>
        <p:nvSpPr>
          <p:cNvPr id="6" name="Content Placeholder 5">
            <a:extLst>
              <a:ext uri="{FF2B5EF4-FFF2-40B4-BE49-F238E27FC236}">
                <a16:creationId xmlns:a16="http://schemas.microsoft.com/office/drawing/2014/main" id="{5A58C16E-7CF3-4B88-B111-5BB3955F807D}"/>
              </a:ext>
            </a:extLst>
          </p:cNvPr>
          <p:cNvSpPr>
            <a:spLocks noGrp="1"/>
          </p:cNvSpPr>
          <p:nvPr>
            <p:ph sz="half" idx="2"/>
          </p:nvPr>
        </p:nvSpPr>
        <p:spPr>
          <a:xfrm>
            <a:off x="6173790" y="2053882"/>
            <a:ext cx="4873621" cy="3737317"/>
          </a:xfrm>
        </p:spPr>
        <p:txBody>
          <a:bodyPr>
            <a:normAutofit/>
          </a:bodyPr>
          <a:lstStyle/>
          <a:p>
            <a:pPr marL="0" indent="0">
              <a:buNone/>
            </a:pPr>
            <a:r>
              <a:rPr lang="en-GB" sz="2000" dirty="0"/>
              <a:t>	Most popular facilities</a:t>
            </a:r>
          </a:p>
          <a:p>
            <a:r>
              <a:rPr lang="en-GB" sz="2000" dirty="0"/>
              <a:t>•	Free parking</a:t>
            </a:r>
          </a:p>
          <a:p>
            <a:r>
              <a:rPr lang="en-GB" sz="2000" dirty="0"/>
              <a:t>•	Swimming pool</a:t>
            </a:r>
          </a:p>
          <a:p>
            <a:r>
              <a:rPr lang="en-GB" sz="2000" dirty="0"/>
              <a:t>•	Spa</a:t>
            </a:r>
          </a:p>
          <a:p>
            <a:r>
              <a:rPr lang="en-GB" sz="2000" dirty="0"/>
              <a:t>•	Restaurant</a:t>
            </a:r>
          </a:p>
          <a:p>
            <a:r>
              <a:rPr lang="en-GB" sz="2000" dirty="0"/>
              <a:t>•	Indoor pool</a:t>
            </a:r>
          </a:p>
          <a:p>
            <a:r>
              <a:rPr lang="en-GB" sz="2000" dirty="0"/>
              <a:t>•	Free </a:t>
            </a:r>
            <a:r>
              <a:rPr lang="en-GB" sz="2000" dirty="0" err="1"/>
              <a:t>WiFi</a:t>
            </a:r>
            <a:endParaRPr lang="en-GB" sz="2000" dirty="0"/>
          </a:p>
          <a:p>
            <a:r>
              <a:rPr lang="en-GB" sz="2000" dirty="0"/>
              <a:t>•	Bar</a:t>
            </a:r>
          </a:p>
          <a:p>
            <a:endParaRPr lang="en-GB" dirty="0"/>
          </a:p>
        </p:txBody>
      </p:sp>
    </p:spTree>
    <p:extLst>
      <p:ext uri="{BB962C8B-B14F-4D97-AF65-F5344CB8AC3E}">
        <p14:creationId xmlns:p14="http://schemas.microsoft.com/office/powerpoint/2010/main" val="2074822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4D567-4211-4C44-81A0-B776C612B767}"/>
              </a:ext>
            </a:extLst>
          </p:cNvPr>
          <p:cNvSpPr>
            <a:spLocks noGrp="1"/>
          </p:cNvSpPr>
          <p:nvPr>
            <p:ph type="title"/>
          </p:nvPr>
        </p:nvSpPr>
        <p:spPr>
          <a:xfrm>
            <a:off x="643192" y="609600"/>
            <a:ext cx="3643674" cy="1905000"/>
          </a:xfrm>
        </p:spPr>
        <p:txBody>
          <a:bodyPr vert="horz" lIns="91440" tIns="45720" rIns="91440" bIns="45720" rtlCol="0" anchor="ctr">
            <a:noAutofit/>
          </a:bodyPr>
          <a:lstStyle/>
          <a:p>
            <a:r>
              <a:rPr lang="en-US" sz="3600" b="1" u="sng" dirty="0"/>
              <a:t>Service quality/ setting</a:t>
            </a:r>
          </a:p>
        </p:txBody>
      </p:sp>
      <p:sp>
        <p:nvSpPr>
          <p:cNvPr id="6" name="Text Placeholder 5">
            <a:extLst>
              <a:ext uri="{FF2B5EF4-FFF2-40B4-BE49-F238E27FC236}">
                <a16:creationId xmlns:a16="http://schemas.microsoft.com/office/drawing/2014/main" id="{BF128CCB-AC65-492A-9DA8-19A533117166}"/>
              </a:ext>
            </a:extLst>
          </p:cNvPr>
          <p:cNvSpPr>
            <a:spLocks noGrp="1"/>
          </p:cNvSpPr>
          <p:nvPr>
            <p:ph type="body" sz="half" idx="2"/>
          </p:nvPr>
        </p:nvSpPr>
        <p:spPr>
          <a:xfrm>
            <a:off x="643192" y="2358887"/>
            <a:ext cx="3643674" cy="3524388"/>
          </a:xfrm>
        </p:spPr>
        <p:txBody>
          <a:bodyPr vert="horz" lIns="91440" tIns="45720" rIns="91440" bIns="45720" rtlCol="0" anchor="ctr">
            <a:normAutofit/>
          </a:bodyPr>
          <a:lstStyle/>
          <a:p>
            <a:pPr>
              <a:buFont typeface="Arial"/>
              <a:buChar char="•"/>
            </a:pPr>
            <a:r>
              <a:rPr lang="en-GB" dirty="0"/>
              <a:t>In the case of getting a charge out of the neighbourhood climbing, staying aware of a wellness normal or hoping to invest quality energy with your family, HGV at </a:t>
            </a:r>
            <a:r>
              <a:rPr lang="en-GB" dirty="0" err="1"/>
              <a:t>Craigendarroch</a:t>
            </a:r>
            <a:r>
              <a:rPr lang="en-GB" dirty="0"/>
              <a:t> Suites is here to benefit as much as possible from your stay by offering the administrations you need, the civilities you expect, and the additional items you deserve.</a:t>
            </a:r>
            <a:endParaRPr lang="en-US" dirty="0"/>
          </a:p>
        </p:txBody>
      </p:sp>
      <p:pic>
        <p:nvPicPr>
          <p:cNvPr id="7" name="Picture 6">
            <a:extLst>
              <a:ext uri="{FF2B5EF4-FFF2-40B4-BE49-F238E27FC236}">
                <a16:creationId xmlns:a16="http://schemas.microsoft.com/office/drawing/2014/main" id="{8E99CD97-7CA3-45B7-B704-EFFA4535C1A9}"/>
              </a:ext>
            </a:extLst>
          </p:cNvPr>
          <p:cNvPicPr>
            <a:picLocks noChangeAspect="1"/>
          </p:cNvPicPr>
          <p:nvPr/>
        </p:nvPicPr>
        <p:blipFill rotWithShape="1">
          <a:blip r:embed="rId3"/>
          <a:srcRect l="26463" r="19828"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645658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962DAB-A3E0-42FF-A99A-B517AA0B1E19}"/>
              </a:ext>
            </a:extLst>
          </p:cNvPr>
          <p:cNvSpPr>
            <a:spLocks noGrp="1"/>
          </p:cNvSpPr>
          <p:nvPr>
            <p:ph type="title"/>
          </p:nvPr>
        </p:nvSpPr>
        <p:spPr>
          <a:xfrm>
            <a:off x="1141413" y="609600"/>
            <a:ext cx="9905998" cy="1468582"/>
          </a:xfrm>
        </p:spPr>
        <p:txBody>
          <a:bodyPr vert="horz" lIns="91440" tIns="45720" rIns="91440" bIns="45720" rtlCol="0" anchor="ctr">
            <a:normAutofit/>
          </a:bodyPr>
          <a:lstStyle/>
          <a:p>
            <a:pPr algn="ctr"/>
            <a:r>
              <a:rPr lang="en-US" sz="4000" b="1" u="sng"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Guest service experiences </a:t>
            </a:r>
          </a:p>
        </p:txBody>
      </p:sp>
      <p:graphicFrame>
        <p:nvGraphicFramePr>
          <p:cNvPr id="20" name="Text Placeholder 4">
            <a:extLst>
              <a:ext uri="{FF2B5EF4-FFF2-40B4-BE49-F238E27FC236}">
                <a16:creationId xmlns:a16="http://schemas.microsoft.com/office/drawing/2014/main" id="{890F886C-6252-4242-A016-910E0FE47945}"/>
              </a:ext>
            </a:extLst>
          </p:cNvPr>
          <p:cNvGraphicFramePr/>
          <p:nvPr>
            <p:extLst>
              <p:ext uri="{D42A27DB-BD31-4B8C-83A1-F6EECF244321}">
                <p14:modId xmlns:p14="http://schemas.microsoft.com/office/powerpoint/2010/main" val="4079372908"/>
              </p:ext>
            </p:extLst>
          </p:nvPr>
        </p:nvGraphicFramePr>
        <p:xfrm>
          <a:off x="821635" y="1683025"/>
          <a:ext cx="10111408" cy="4810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2734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CB298-7127-41B4-89F3-EA9832332D8A}"/>
              </a:ext>
            </a:extLst>
          </p:cNvPr>
          <p:cNvSpPr>
            <a:spLocks noGrp="1"/>
          </p:cNvSpPr>
          <p:nvPr>
            <p:ph type="title"/>
          </p:nvPr>
        </p:nvSpPr>
        <p:spPr>
          <a:xfrm>
            <a:off x="344556" y="261073"/>
            <a:ext cx="4002157" cy="1371600"/>
          </a:xfrm>
        </p:spPr>
        <p:txBody>
          <a:bodyPr vert="horz" lIns="91440" tIns="45720" rIns="91440" bIns="45720" rtlCol="0" anchor="b">
            <a:normAutofit/>
          </a:bodyPr>
          <a:lstStyle/>
          <a:p>
            <a:pPr algn="ctr"/>
            <a:r>
              <a:rPr lang="en-US" sz="4800" b="1" u="sng" dirty="0">
                <a:effectLst>
                  <a:glow rad="38100">
                    <a:schemeClr val="bg1">
                      <a:lumMod val="65000"/>
                      <a:lumOff val="35000"/>
                      <a:alpha val="50000"/>
                    </a:schemeClr>
                  </a:glow>
                  <a:outerShdw blurRad="28575" dist="31750" dir="13200000" algn="tl" rotWithShape="0">
                    <a:srgbClr val="000000">
                      <a:alpha val="25000"/>
                    </a:srgbClr>
                  </a:outerShdw>
                </a:effectLst>
              </a:rPr>
              <a:t>findings</a:t>
            </a:r>
          </a:p>
        </p:txBody>
      </p:sp>
      <p:sp>
        <p:nvSpPr>
          <p:cNvPr id="6" name="Text Placeholder 5">
            <a:extLst>
              <a:ext uri="{FF2B5EF4-FFF2-40B4-BE49-F238E27FC236}">
                <a16:creationId xmlns:a16="http://schemas.microsoft.com/office/drawing/2014/main" id="{AEDC53E8-957B-4CF9-BEF3-7CBA4FA2DF3C}"/>
              </a:ext>
            </a:extLst>
          </p:cNvPr>
          <p:cNvSpPr>
            <a:spLocks noGrp="1"/>
          </p:cNvSpPr>
          <p:nvPr>
            <p:ph type="body" sz="half" idx="2"/>
          </p:nvPr>
        </p:nvSpPr>
        <p:spPr>
          <a:xfrm>
            <a:off x="1020416" y="1773817"/>
            <a:ext cx="2650435" cy="44745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285750" indent="-285750" algn="ctr">
              <a:buFont typeface="Arial" panose="020B0604020202020204" pitchFamily="34" charset="0"/>
              <a:buChar char="•"/>
            </a:pPr>
            <a:r>
              <a:rPr lang="en-US" dirty="0"/>
              <a:t>Hilton Grand Vacations club </a:t>
            </a:r>
            <a:r>
              <a:rPr lang="en-US" dirty="0" err="1"/>
              <a:t>Craigendarroch</a:t>
            </a:r>
            <a:r>
              <a:rPr lang="en-US" dirty="0"/>
              <a:t> Lodges is a very popular and multi national chain of hotels</a:t>
            </a:r>
          </a:p>
          <a:p>
            <a:pPr marL="285750" indent="-285750" algn="ctr">
              <a:buFont typeface="Arial" panose="020B0604020202020204" pitchFamily="34" charset="0"/>
              <a:buChar char="•"/>
            </a:pPr>
            <a:r>
              <a:rPr lang="en-US" dirty="0"/>
              <a:t>The hotel scheme has been created with high demands and to meet customers demands and requirements</a:t>
            </a:r>
          </a:p>
        </p:txBody>
      </p:sp>
      <p:graphicFrame>
        <p:nvGraphicFramePr>
          <p:cNvPr id="7" name="Content Placeholder 6">
            <a:extLst>
              <a:ext uri="{FF2B5EF4-FFF2-40B4-BE49-F238E27FC236}">
                <a16:creationId xmlns:a16="http://schemas.microsoft.com/office/drawing/2014/main" id="{92D4214F-AA5B-4A30-8472-27A823C78804}"/>
              </a:ext>
            </a:extLst>
          </p:cNvPr>
          <p:cNvGraphicFramePr>
            <a:graphicFrameLocks noGrp="1"/>
          </p:cNvGraphicFramePr>
          <p:nvPr>
            <p:ph idx="1"/>
            <p:extLst>
              <p:ext uri="{D42A27DB-BD31-4B8C-83A1-F6EECF244321}">
                <p14:modId xmlns:p14="http://schemas.microsoft.com/office/powerpoint/2010/main" val="3497178839"/>
              </p:ext>
            </p:extLst>
          </p:nvPr>
        </p:nvGraphicFramePr>
        <p:xfrm>
          <a:off x="4373218" y="1632673"/>
          <a:ext cx="6677370" cy="5132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 11">
            <a:extLst>
              <a:ext uri="{FF2B5EF4-FFF2-40B4-BE49-F238E27FC236}">
                <a16:creationId xmlns:a16="http://schemas.microsoft.com/office/drawing/2014/main" id="{C5CA6CFA-EC59-4A11-ABB6-A183E6CA0DF2}"/>
              </a:ext>
            </a:extLst>
          </p:cNvPr>
          <p:cNvGraphicFramePr/>
          <p:nvPr>
            <p:extLst>
              <p:ext uri="{D42A27DB-BD31-4B8C-83A1-F6EECF244321}">
                <p14:modId xmlns:p14="http://schemas.microsoft.com/office/powerpoint/2010/main" val="417158569"/>
              </p:ext>
            </p:extLst>
          </p:nvPr>
        </p:nvGraphicFramePr>
        <p:xfrm>
          <a:off x="4373218" y="371062"/>
          <a:ext cx="7606746" cy="458525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3" name="Diagram 12">
            <a:extLst>
              <a:ext uri="{FF2B5EF4-FFF2-40B4-BE49-F238E27FC236}">
                <a16:creationId xmlns:a16="http://schemas.microsoft.com/office/drawing/2014/main" id="{CF231F61-E5B2-4206-AC7C-2B702818D6E7}"/>
              </a:ext>
            </a:extLst>
          </p:cNvPr>
          <p:cNvGraphicFramePr/>
          <p:nvPr>
            <p:extLst>
              <p:ext uri="{D42A27DB-BD31-4B8C-83A1-F6EECF244321}">
                <p14:modId xmlns:p14="http://schemas.microsoft.com/office/powerpoint/2010/main" val="3654591499"/>
              </p:ext>
            </p:extLst>
          </p:nvPr>
        </p:nvGraphicFramePr>
        <p:xfrm>
          <a:off x="4192106" y="5115338"/>
          <a:ext cx="7999895" cy="137160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029862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D6842-3B81-48FC-93E9-3E0BE54B4FDC}"/>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b="1" u="sng"/>
              <a:t>conclusion</a:t>
            </a:r>
          </a:p>
        </p:txBody>
      </p:sp>
      <p:sp>
        <p:nvSpPr>
          <p:cNvPr id="5" name="Text Placeholder 4">
            <a:extLst>
              <a:ext uri="{FF2B5EF4-FFF2-40B4-BE49-F238E27FC236}">
                <a16:creationId xmlns:a16="http://schemas.microsoft.com/office/drawing/2014/main" id="{DC3AC589-2088-4274-A1F5-6C1CCC21A5BE}"/>
              </a:ext>
            </a:extLst>
          </p:cNvPr>
          <p:cNvSpPr>
            <a:spLocks noGrp="1"/>
          </p:cNvSpPr>
          <p:nvPr>
            <p:ph type="body" idx="1"/>
          </p:nvPr>
        </p:nvSpPr>
        <p:spPr>
          <a:xfrm>
            <a:off x="6400800" y="1842052"/>
            <a:ext cx="5142271" cy="4041913"/>
          </a:xfrm>
        </p:spPr>
        <p:txBody>
          <a:bodyPr vert="horz" lIns="91440" tIns="45720" rIns="91440" bIns="45720" rtlCol="0" anchor="t">
            <a:normAutofit fontScale="92500" lnSpcReduction="20000"/>
          </a:bodyPr>
          <a:lstStyle/>
          <a:p>
            <a:r>
              <a:rPr lang="en-GB" dirty="0">
                <a:gradFill flip="none" rotWithShape="1">
                  <a:gsLst>
                    <a:gs pos="0">
                      <a:schemeClr val="tx1"/>
                    </a:gs>
                    <a:gs pos="100000">
                      <a:schemeClr val="tx1">
                        <a:lumMod val="75000"/>
                      </a:schemeClr>
                    </a:gs>
                  </a:gsLst>
                  <a:lin ang="5580000" scaled="0"/>
                  <a:tileRect/>
                </a:gradFill>
              </a:rPr>
              <a:t>Effective service provision and quality management are essential in ensuring the satisfaction of customers’ needs in the hotel. Hilton grand vacations at </a:t>
            </a:r>
            <a:r>
              <a:rPr lang="en-GB" dirty="0" err="1">
                <a:gradFill flip="none" rotWithShape="1">
                  <a:gsLst>
                    <a:gs pos="0">
                      <a:schemeClr val="tx1"/>
                    </a:gs>
                    <a:gs pos="100000">
                      <a:schemeClr val="tx1">
                        <a:lumMod val="75000"/>
                      </a:schemeClr>
                    </a:gs>
                  </a:gsLst>
                  <a:lin ang="5580000" scaled="0"/>
                  <a:tileRect/>
                </a:gradFill>
              </a:rPr>
              <a:t>craigendarroch</a:t>
            </a:r>
            <a:r>
              <a:rPr lang="en-GB" dirty="0">
                <a:gradFill flip="none" rotWithShape="1">
                  <a:gsLst>
                    <a:gs pos="0">
                      <a:schemeClr val="tx1"/>
                    </a:gs>
                    <a:gs pos="100000">
                      <a:schemeClr val="tx1">
                        <a:lumMod val="75000"/>
                      </a:schemeClr>
                    </a:gs>
                  </a:gsLst>
                  <a:lin ang="5580000" scaled="0"/>
                  <a:tileRect/>
                </a:gradFill>
              </a:rPr>
              <a:t> suites satisfies the needs of their customers through effective customer services and the provision of quality. However, consumer preferences usually change, and the hotel must come up with ways to adopt. The hotel adapted to these changes through enhancing the personal experience, redefining hotel designs, the use of mobile check-ins and the use of corporate social responsibility. These changes have impacts in the guest service management which include increased social media use and better personal experience.</a:t>
            </a:r>
            <a:endParaRPr lang="en-US" dirty="0">
              <a:gradFill flip="none" rotWithShape="1">
                <a:gsLst>
                  <a:gs pos="0">
                    <a:schemeClr val="tx1"/>
                  </a:gs>
                  <a:gs pos="100000">
                    <a:schemeClr val="tx1">
                      <a:lumMod val="75000"/>
                    </a:schemeClr>
                  </a:gs>
                </a:gsLst>
                <a:lin ang="5580000" scaled="0"/>
                <a:tileRect/>
              </a:gradFill>
            </a:endParaRPr>
          </a:p>
        </p:txBody>
      </p:sp>
      <p:pic>
        <p:nvPicPr>
          <p:cNvPr id="7" name="Graphic 6" descr="Gavel">
            <a:extLst>
              <a:ext uri="{FF2B5EF4-FFF2-40B4-BE49-F238E27FC236}">
                <a16:creationId xmlns:a16="http://schemas.microsoft.com/office/drawing/2014/main" id="{B012812C-82C2-435A-BB9F-495A53B190A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5132" y="645106"/>
            <a:ext cx="5247747"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300075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684CD-CA02-42B0-96B6-5B647FF29D5E}"/>
              </a:ext>
            </a:extLst>
          </p:cNvPr>
          <p:cNvSpPr>
            <a:spLocks noGrp="1"/>
          </p:cNvSpPr>
          <p:nvPr>
            <p:ph type="title"/>
          </p:nvPr>
        </p:nvSpPr>
        <p:spPr>
          <a:xfrm>
            <a:off x="1141413" y="609600"/>
            <a:ext cx="9905998" cy="1046922"/>
          </a:xfrm>
        </p:spPr>
        <p:txBody>
          <a:bodyPr>
            <a:normAutofit/>
          </a:bodyPr>
          <a:lstStyle/>
          <a:p>
            <a:r>
              <a:rPr lang="en-GB" sz="4400" b="1" u="sng" dirty="0"/>
              <a:t>references</a:t>
            </a:r>
          </a:p>
        </p:txBody>
      </p:sp>
      <p:sp>
        <p:nvSpPr>
          <p:cNvPr id="3" name="Content Placeholder 2">
            <a:extLst>
              <a:ext uri="{FF2B5EF4-FFF2-40B4-BE49-F238E27FC236}">
                <a16:creationId xmlns:a16="http://schemas.microsoft.com/office/drawing/2014/main" id="{7D602F9D-4128-4B20-9103-091184993AA0}"/>
              </a:ext>
            </a:extLst>
          </p:cNvPr>
          <p:cNvSpPr>
            <a:spLocks noGrp="1"/>
          </p:cNvSpPr>
          <p:nvPr>
            <p:ph idx="1"/>
          </p:nvPr>
        </p:nvSpPr>
        <p:spPr>
          <a:xfrm>
            <a:off x="463826" y="1537253"/>
            <a:ext cx="10583585" cy="4253948"/>
          </a:xfrm>
        </p:spPr>
        <p:txBody>
          <a:bodyPr/>
          <a:lstStyle/>
          <a:p>
            <a:r>
              <a:rPr lang="en-GB" sz="1800" dirty="0" err="1">
                <a:solidFill>
                  <a:schemeClr val="accent1">
                    <a:lumMod val="20000"/>
                    <a:lumOff val="80000"/>
                  </a:schemeClr>
                </a:solidFill>
                <a:effectLst/>
              </a:rPr>
              <a:t>Kahsay</a:t>
            </a:r>
            <a:r>
              <a:rPr lang="en-GB" sz="1800" dirty="0">
                <a:solidFill>
                  <a:schemeClr val="accent1">
                    <a:lumMod val="20000"/>
                    <a:lumOff val="80000"/>
                  </a:schemeClr>
                </a:solidFill>
                <a:effectLst/>
              </a:rPr>
              <a:t>, H.,2018. Determinant of Employees’ Motivation in The Hotel Industry. Journal of Marketing and Consumer Research, Vol. 43, pp. 55-62</a:t>
            </a:r>
            <a:endParaRPr lang="en-GB" sz="1800" dirty="0">
              <a:solidFill>
                <a:schemeClr val="accent1">
                  <a:lumMod val="20000"/>
                  <a:lumOff val="80000"/>
                </a:schemeClr>
              </a:solidFill>
              <a:cs typeface="Arial" panose="020B0604020202020204" pitchFamily="34" charset="0"/>
            </a:endParaRPr>
          </a:p>
          <a:p>
            <a:r>
              <a:rPr lang="en-GB" sz="1800" dirty="0">
                <a:solidFill>
                  <a:schemeClr val="accent1">
                    <a:lumMod val="20000"/>
                    <a:lumOff val="80000"/>
                  </a:schemeClr>
                </a:solidFill>
                <a:cs typeface="Arial" panose="020B0604020202020204" pitchFamily="34" charset="0"/>
              </a:rPr>
              <a:t>Walker, J. (2013) Introduction to Hospitality, Pearson, London</a:t>
            </a:r>
          </a:p>
          <a:p>
            <a:r>
              <a:rPr lang="en-GB" sz="1800" dirty="0">
                <a:solidFill>
                  <a:schemeClr val="accent1">
                    <a:lumMod val="20000"/>
                    <a:lumOff val="80000"/>
                  </a:schemeClr>
                </a:solidFill>
                <a:effectLst/>
              </a:rPr>
              <a:t>Online</a:t>
            </a:r>
          </a:p>
          <a:p>
            <a:r>
              <a:rPr lang="en-GB" sz="1800" dirty="0">
                <a:solidFill>
                  <a:schemeClr val="accent1">
                    <a:lumMod val="20000"/>
                    <a:lumOff val="80000"/>
                  </a:schemeClr>
                </a:solidFill>
                <a:effectLst/>
              </a:rPr>
              <a:t> (</a:t>
            </a:r>
            <a:r>
              <a:rPr lang="en-GB" sz="1800" u="sng" dirty="0">
                <a:solidFill>
                  <a:schemeClr val="accent1">
                    <a:lumMod val="20000"/>
                    <a:lumOff val="80000"/>
                  </a:schemeClr>
                </a:solidFill>
                <a:effectLst/>
                <a:hlinkClick r:id="rId2">
                  <a:extLst>
                    <a:ext uri="{A12FA001-AC4F-418D-AE19-62706E023703}">
                      <ahyp:hlinkClr xmlns:ahyp="http://schemas.microsoft.com/office/drawing/2018/hyperlinkcolor" val="tx"/>
                    </a:ext>
                  </a:extLst>
                </a:hlinkClick>
              </a:rPr>
              <a:t>https://www.booking.com/hotel/gb/hilton-craigendarroch.html</a:t>
            </a:r>
            <a:r>
              <a:rPr lang="en-GB" sz="1800" dirty="0">
                <a:solidFill>
                  <a:schemeClr val="accent1">
                    <a:lumMod val="20000"/>
                    <a:lumOff val="80000"/>
                  </a:schemeClr>
                </a:solidFill>
                <a:effectLst/>
              </a:rPr>
              <a:t>)</a:t>
            </a:r>
          </a:p>
          <a:p>
            <a:r>
              <a:rPr lang="en-GB" sz="1800" dirty="0">
                <a:solidFill>
                  <a:schemeClr val="accent1">
                    <a:lumMod val="20000"/>
                    <a:lumOff val="80000"/>
                  </a:schemeClr>
                </a:solidFill>
                <a:effectLst/>
              </a:rPr>
              <a:t>(</a:t>
            </a:r>
            <a:r>
              <a:rPr lang="en-GB" sz="1800" u="sng" dirty="0">
                <a:solidFill>
                  <a:schemeClr val="accent1">
                    <a:lumMod val="20000"/>
                    <a:lumOff val="80000"/>
                  </a:schemeClr>
                </a:solidFill>
                <a:effectLst/>
                <a:hlinkClick r:id="rId3">
                  <a:extLst>
                    <a:ext uri="{A12FA001-AC4F-418D-AE19-62706E023703}">
                      <ahyp:hlinkClr xmlns:ahyp="http://schemas.microsoft.com/office/drawing/2018/hyperlinkcolor" val="tx"/>
                    </a:ext>
                  </a:extLst>
                </a:hlinkClick>
              </a:rPr>
              <a:t>https://www.tripadvisor.co.uk/Hotel_Review-g190738-d4174672-Reviews-Hilton_Grand_Vacations_at_Craigendarroch_Suites-Ballater_Aberdeenshire_Scotland.html</a:t>
            </a:r>
            <a:r>
              <a:rPr lang="en-GB" sz="1800" dirty="0">
                <a:solidFill>
                  <a:schemeClr val="accent1">
                    <a:lumMod val="20000"/>
                    <a:lumOff val="80000"/>
                  </a:schemeClr>
                </a:solidFill>
                <a:effectLst/>
              </a:rPr>
              <a:t>)</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629344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otalTime>1</TotalTime>
  <Words>647</Words>
  <Application>Microsoft Office PowerPoint</Application>
  <PresentationFormat>Widescreen</PresentationFormat>
  <Paragraphs>68</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Mesh</vt:lpstr>
      <vt:lpstr>An Appraisal of a Guest Service Experience</vt:lpstr>
      <vt:lpstr>PowerPoint Presentation</vt:lpstr>
      <vt:lpstr>Hospitality introduction</vt:lpstr>
      <vt:lpstr>  Company details  in the Cairngorms National Park, this luxurious country house is 8 miles from Balmoral Castle and 43 miles from the city of Aberdeen. Surrounded by the scenic Cairngorms National Park, the Hilton Grand Vacations at Craigendarroch Suites brings modern luxury to a charming Victorian country house. It is the perfect place for a family vacation, romantic getaway or a peaceful holiday in the Scottish highlands. From a spa facility to an adventure playground, the resort offers attractions for the whole family to enjoy, plus great dining at the Keiller restaurant, named after the owner of the house.</vt:lpstr>
      <vt:lpstr>Products/ services </vt:lpstr>
      <vt:lpstr>Strategies for appraising</vt:lpstr>
      <vt:lpstr>Service quality/ setting</vt:lpstr>
      <vt:lpstr>Guest service experiences </vt:lpstr>
      <vt:lpstr>findings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Appraisal of a Guest Service Experience</dc:title>
  <dc:creator>milen</dc:creator>
  <cp:lastModifiedBy>milen</cp:lastModifiedBy>
  <cp:revision>2</cp:revision>
  <dcterms:created xsi:type="dcterms:W3CDTF">2020-01-09T19:31:50Z</dcterms:created>
  <dcterms:modified xsi:type="dcterms:W3CDTF">2020-01-09T19:33:06Z</dcterms:modified>
</cp:coreProperties>
</file>