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98" d="100"/>
          <a:sy n="98" d="100"/>
        </p:scale>
        <p:origin x="84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63109-CF0D-4A95-A453-23A1E747047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7ACC6B-6E1A-4381-A767-AE25883D83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50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7ACC6B-6E1A-4381-A767-AE25883D83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099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A08D5-5A22-68DE-4DE4-68CBA0DE06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E8CE78-F59A-9516-1530-29B61C6419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F99C95-33AD-6F3B-4202-0DC1136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4B4A-D6BA-9271-6168-3DCA76AF2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EE53D-75AD-6B11-BE17-66B92C229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91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8E250-1708-25BB-9A89-C8FAA1CBF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3A4C1-3B7C-9720-741F-4196DAABD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41F02-87D2-BB61-0C8D-F633CAAEC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A52A1-F44F-5543-F717-A433B2AFA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9EC30-ED7A-DD7F-1351-9B91BFCC4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752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36DE4-C149-CCFE-135C-89E2F4466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5FB4BE-EFCF-BC29-D7F6-9E91DFADD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A8FC7-C558-1C53-F853-2AD961F0F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2FA8A-7260-DB92-E340-E8970ADB3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40B8F-A369-29D5-0F06-00BF20E9C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378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2BE13-A7D2-92A8-DB16-E8D62D0BE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5EC4A-6D84-2C00-0B12-A160ABCCAE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ED3908-FBEE-18DC-7467-8173556FDA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B83D2-6AF8-032A-1DDB-C997A756A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BD427D-41C0-DC48-98C1-304D96380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7430D-1D44-3BE3-4C91-8403EAF00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428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6F880-69E6-BDED-B478-E692A43C8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099D62-8A9B-62D8-50E8-AD8A8C5770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368487-356D-AED5-A4A4-6596D6123F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A60DDF-C300-41DD-FD19-F7D62CED47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D588B2-F62E-D4AC-771C-C0E736607B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A3EB00-99F2-B912-7246-303DA0660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D65D90-349F-442B-28B6-ABA1D30DC0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8CD246-FDAC-1E4B-BC5F-17360111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473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CB9A2-3871-DE0B-D1FA-C18CA64E6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11F5DE-E072-ED48-644F-22571A6FA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D584E8-CD5E-B19B-FF80-1D6E7A042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C6423D-AEE0-35CC-5A68-70D0A86D6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03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9881C7-15C7-4219-592E-7DD800D97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F1A524-0CE5-CCA0-CA03-396D3202F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8043F7-F04F-B9BE-1F58-923626BC9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72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FDE45-E2C9-097B-2FAF-A36A0D5D1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4196B-AA51-8504-251B-5587581B7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B47EA6-713F-6C5B-7204-13898BB5FC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92E22A-1095-EA2F-AE52-45DA6A30A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1A2E4D-4E40-B81E-70D5-1BD72C02B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C01A4C-CCCB-8B9D-524A-43ADAD8D1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56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DD58A-3BF9-C011-D56C-7E914E4E4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A820F8-A2FC-3B69-C7A6-05C1B24675D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6A3706-635F-114F-E287-026B807C2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1C758F-674E-D191-261E-5B76FC4DE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29F862-E178-0FB4-5983-942A78858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FE7D41-27FE-44AC-B8C0-790EB0AB7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067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0FC83-06B1-90CC-F812-69B73BC0D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DCD898-7F8B-4EA3-467E-3D89F66A59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8EE375-6F97-8168-C55A-AEEA9A5F6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3F7550-51AB-3BD0-8B15-583C9A12C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7383E-B06D-B73C-943C-AFA26C165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394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66318E-A253-036E-DA46-A790D97BFC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BA7F69-92FF-3917-F214-0462097A05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65A9E7-BA70-B202-AF0E-803F7D672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E0304-350D-12E7-DCE3-0D2B23EC1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519B8-6598-1F3E-F769-4F1AA1FB6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7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A147D5-C622-07E5-4C3C-7C89D3BAE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92042D-7797-8E6D-12B2-4D8F4EA82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F7AC7-7DFB-AE46-3403-7CAB43DF7B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F39CE7-6871-49CF-ABF8-C7B7AB95A99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A59C65-E703-55C1-B29D-49C72EEA6D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4AA6F9-1DE1-F052-DF10-CF8400DC15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AB3547-897E-42A4-92F9-1F93E2B6B2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976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8237D-1E3C-82EF-2429-C8235D6BB0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Intensive Greek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A66CE9-D2A9-72F3-4EBF-966F1C906E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I, Class I</a:t>
            </a:r>
          </a:p>
          <a:p>
            <a:r>
              <a:rPr lang="en-GB" dirty="0"/>
              <a:t>The Alphabet</a:t>
            </a:r>
          </a:p>
        </p:txBody>
      </p:sp>
    </p:spTree>
    <p:extLst>
      <p:ext uri="{BB962C8B-B14F-4D97-AF65-F5344CB8AC3E}">
        <p14:creationId xmlns:p14="http://schemas.microsoft.com/office/powerpoint/2010/main" val="3337337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1CEBE-A74C-99F1-821B-F1D9952C3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7910"/>
            <a:ext cx="2811449" cy="5509053"/>
          </a:xfrm>
        </p:spPr>
        <p:txBody>
          <a:bodyPr>
            <a:normAutofit lnSpcReduction="10000"/>
          </a:bodyPr>
          <a:lstStyle/>
          <a:p>
            <a:r>
              <a:rPr lang="el-GR" dirty="0">
                <a:latin typeface="Garamond" panose="02020404030301010803" pitchFamily="18" charset="0"/>
              </a:rPr>
              <a:t>Α α </a:t>
            </a:r>
            <a:r>
              <a:rPr lang="en-GB" dirty="0">
                <a:latin typeface="Garamond" panose="02020404030301010803" pitchFamily="18" charset="0"/>
              </a:rPr>
              <a:t>alpha</a:t>
            </a:r>
          </a:p>
          <a:p>
            <a:r>
              <a:rPr lang="el-GR" dirty="0">
                <a:latin typeface="Garamond" panose="02020404030301010803" pitchFamily="18" charset="0"/>
              </a:rPr>
              <a:t>Β β </a:t>
            </a:r>
            <a:r>
              <a:rPr lang="en-GB" dirty="0">
                <a:latin typeface="Garamond" panose="02020404030301010803" pitchFamily="18" charset="0"/>
              </a:rPr>
              <a:t>beta</a:t>
            </a:r>
          </a:p>
          <a:p>
            <a:r>
              <a:rPr lang="el-GR" dirty="0">
                <a:latin typeface="Garamond" panose="02020404030301010803" pitchFamily="18" charset="0"/>
              </a:rPr>
              <a:t>Γ γ </a:t>
            </a:r>
            <a:r>
              <a:rPr lang="en-GB" dirty="0">
                <a:latin typeface="Garamond" panose="02020404030301010803" pitchFamily="18" charset="0"/>
              </a:rPr>
              <a:t>gamma</a:t>
            </a:r>
          </a:p>
          <a:p>
            <a:r>
              <a:rPr lang="el-GR" dirty="0">
                <a:latin typeface="Garamond" panose="02020404030301010803" pitchFamily="18" charset="0"/>
              </a:rPr>
              <a:t>Δ δ </a:t>
            </a:r>
            <a:r>
              <a:rPr lang="en-GB" dirty="0">
                <a:latin typeface="Garamond" panose="02020404030301010803" pitchFamily="18" charset="0"/>
              </a:rPr>
              <a:t>delta</a:t>
            </a:r>
          </a:p>
          <a:p>
            <a:r>
              <a:rPr lang="el-GR" dirty="0">
                <a:latin typeface="Garamond" panose="02020404030301010803" pitchFamily="18" charset="0"/>
              </a:rPr>
              <a:t>Ε ε </a:t>
            </a:r>
            <a:r>
              <a:rPr lang="en-GB" dirty="0">
                <a:latin typeface="Garamond" panose="02020404030301010803" pitchFamily="18" charset="0"/>
              </a:rPr>
              <a:t>epsilon</a:t>
            </a:r>
          </a:p>
          <a:p>
            <a:r>
              <a:rPr lang="el-GR" dirty="0">
                <a:latin typeface="Garamond" panose="02020404030301010803" pitchFamily="18" charset="0"/>
              </a:rPr>
              <a:t>Ζ ζ </a:t>
            </a:r>
            <a:r>
              <a:rPr lang="en-GB" dirty="0">
                <a:latin typeface="Garamond" panose="02020404030301010803" pitchFamily="18" charset="0"/>
              </a:rPr>
              <a:t>zeta</a:t>
            </a:r>
          </a:p>
          <a:p>
            <a:r>
              <a:rPr lang="en-GB" dirty="0">
                <a:latin typeface="Garamond" panose="02020404030301010803" pitchFamily="18" charset="0"/>
              </a:rPr>
              <a:t>H </a:t>
            </a:r>
            <a:r>
              <a:rPr lang="el-GR" dirty="0">
                <a:latin typeface="Garamond" panose="02020404030301010803" pitchFamily="18" charset="0"/>
              </a:rPr>
              <a:t>η </a:t>
            </a:r>
            <a:r>
              <a:rPr lang="en-GB" dirty="0">
                <a:latin typeface="Garamond" panose="02020404030301010803" pitchFamily="18" charset="0"/>
              </a:rPr>
              <a:t>eta</a:t>
            </a:r>
          </a:p>
          <a:p>
            <a:r>
              <a:rPr lang="el-GR" dirty="0">
                <a:latin typeface="Garamond" panose="02020404030301010803" pitchFamily="18" charset="0"/>
              </a:rPr>
              <a:t>Θ θ </a:t>
            </a:r>
            <a:r>
              <a:rPr lang="en-GB" dirty="0">
                <a:latin typeface="Garamond" panose="02020404030301010803" pitchFamily="18" charset="0"/>
              </a:rPr>
              <a:t>theta</a:t>
            </a:r>
          </a:p>
          <a:p>
            <a:r>
              <a:rPr lang="el-GR" dirty="0">
                <a:latin typeface="Garamond" panose="02020404030301010803" pitchFamily="18" charset="0"/>
              </a:rPr>
              <a:t>Ι ι </a:t>
            </a:r>
            <a:r>
              <a:rPr lang="en-GB" dirty="0">
                <a:latin typeface="Garamond" panose="02020404030301010803" pitchFamily="18" charset="0"/>
              </a:rPr>
              <a:t>iota</a:t>
            </a:r>
          </a:p>
          <a:p>
            <a:r>
              <a:rPr lang="el-GR" dirty="0">
                <a:latin typeface="Garamond" panose="02020404030301010803" pitchFamily="18" charset="0"/>
              </a:rPr>
              <a:t>Κ κ </a:t>
            </a:r>
            <a:r>
              <a:rPr lang="en-GB" dirty="0">
                <a:latin typeface="Garamond" panose="02020404030301010803" pitchFamily="18" charset="0"/>
              </a:rPr>
              <a:t>kappa</a:t>
            </a:r>
          </a:p>
          <a:p>
            <a:r>
              <a:rPr lang="el-GR" dirty="0">
                <a:latin typeface="Garamond" panose="02020404030301010803" pitchFamily="18" charset="0"/>
              </a:rPr>
              <a:t>Λ λ </a:t>
            </a:r>
            <a:r>
              <a:rPr lang="en-GB" dirty="0">
                <a:latin typeface="Garamond" panose="02020404030301010803" pitchFamily="18" charset="0"/>
              </a:rPr>
              <a:t>lambda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8ABD99-FD9D-7B85-B790-62B69576B8CA}"/>
              </a:ext>
            </a:extLst>
          </p:cNvPr>
          <p:cNvSpPr txBox="1"/>
          <p:nvPr/>
        </p:nvSpPr>
        <p:spPr>
          <a:xfrm>
            <a:off x="6361043" y="469126"/>
            <a:ext cx="5314122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Μ μ </a:t>
            </a:r>
            <a:r>
              <a:rPr lang="en-GB" sz="2800" dirty="0">
                <a:latin typeface="Garamond" panose="02020404030301010803" pitchFamily="18" charset="0"/>
              </a:rPr>
              <a:t>mu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Ν ν </a:t>
            </a:r>
            <a:r>
              <a:rPr lang="en-GB" sz="2800" dirty="0">
                <a:latin typeface="Garamond" panose="02020404030301010803" pitchFamily="18" charset="0"/>
              </a:rPr>
              <a:t>nu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Ξ ξ </a:t>
            </a:r>
            <a:r>
              <a:rPr lang="en-GB" sz="2800" dirty="0">
                <a:latin typeface="Garamond" panose="02020404030301010803" pitchFamily="18" charset="0"/>
              </a:rPr>
              <a:t>xi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Ο ο </a:t>
            </a:r>
            <a:r>
              <a:rPr lang="en-GB" sz="2800" dirty="0">
                <a:latin typeface="Garamond" panose="02020404030301010803" pitchFamily="18" charset="0"/>
              </a:rPr>
              <a:t>omicron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Π π </a:t>
            </a:r>
            <a:r>
              <a:rPr lang="en-GB" sz="2800" dirty="0">
                <a:latin typeface="Garamond" panose="02020404030301010803" pitchFamily="18" charset="0"/>
              </a:rPr>
              <a:t>pi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Ρ ρ </a:t>
            </a:r>
            <a:r>
              <a:rPr lang="en-GB" sz="2800" dirty="0">
                <a:latin typeface="Garamond" panose="02020404030301010803" pitchFamily="18" charset="0"/>
              </a:rPr>
              <a:t>rho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Σ σ/ς </a:t>
            </a:r>
            <a:r>
              <a:rPr lang="en-GB" sz="2800" dirty="0">
                <a:latin typeface="Garamond" panose="02020404030301010803" pitchFamily="18" charset="0"/>
              </a:rPr>
              <a:t>sigma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Τ τ </a:t>
            </a:r>
            <a:r>
              <a:rPr lang="en-GB" sz="2800" dirty="0">
                <a:latin typeface="Garamond" panose="02020404030301010803" pitchFamily="18" charset="0"/>
              </a:rPr>
              <a:t>tau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Υ υ </a:t>
            </a:r>
            <a:r>
              <a:rPr lang="en-GB" sz="2800" dirty="0">
                <a:latin typeface="Garamond" panose="02020404030301010803" pitchFamily="18" charset="0"/>
              </a:rPr>
              <a:t>upsilon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Φ φ </a:t>
            </a:r>
            <a:r>
              <a:rPr lang="en-GB" sz="2800" dirty="0">
                <a:latin typeface="Garamond" panose="02020404030301010803" pitchFamily="18" charset="0"/>
              </a:rPr>
              <a:t>phi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Χ χ </a:t>
            </a:r>
            <a:r>
              <a:rPr lang="en-GB" sz="2800" dirty="0">
                <a:latin typeface="Garamond" panose="02020404030301010803" pitchFamily="18" charset="0"/>
              </a:rPr>
              <a:t>chi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Ψ ψ </a:t>
            </a:r>
            <a:r>
              <a:rPr lang="en-GB" sz="2800" dirty="0">
                <a:latin typeface="Garamond" panose="02020404030301010803" pitchFamily="18" charset="0"/>
              </a:rPr>
              <a:t>psi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l-GR" sz="2800" dirty="0">
                <a:latin typeface="Garamond" panose="02020404030301010803" pitchFamily="18" charset="0"/>
              </a:rPr>
              <a:t>Ω ω </a:t>
            </a:r>
            <a:r>
              <a:rPr lang="en-GB" sz="2800" dirty="0">
                <a:latin typeface="Garamond" panose="02020404030301010803" pitchFamily="18" charset="0"/>
              </a:rPr>
              <a:t>omega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131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31164-E1FE-C49D-0C91-B747B14C9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8108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The Vowels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50659-E266-5662-423F-3E7DC00EF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73426"/>
            <a:ext cx="10515600" cy="5103537"/>
          </a:xfrm>
        </p:spPr>
        <p:txBody>
          <a:bodyPr/>
          <a:lstStyle/>
          <a:p>
            <a:r>
              <a:rPr lang="el-GR" dirty="0">
                <a:latin typeface="Garamond" panose="02020404030301010803" pitchFamily="18" charset="0"/>
              </a:rPr>
              <a:t>α ε η ι ο υ ω</a:t>
            </a:r>
            <a:endParaRPr lang="en-GB" dirty="0">
              <a:latin typeface="Garamond" panose="02020404030301010803" pitchFamily="18" charset="0"/>
            </a:endParaRPr>
          </a:p>
          <a:p>
            <a:pPr marL="457200" lvl="1" indent="0">
              <a:buNone/>
            </a:pPr>
            <a:r>
              <a:rPr lang="el-GR" dirty="0">
                <a:latin typeface="Garamond" panose="02020404030301010803" pitchFamily="18" charset="0"/>
              </a:rPr>
              <a:t>Α α </a:t>
            </a:r>
            <a:r>
              <a:rPr lang="en-GB" dirty="0">
                <a:latin typeface="Garamond" panose="02020404030301010803" pitchFamily="18" charset="0"/>
              </a:rPr>
              <a:t>	alpha “ah” = A </a:t>
            </a:r>
            <a:r>
              <a:rPr lang="en-GB" dirty="0" err="1">
                <a:latin typeface="Garamond" panose="02020404030301010803" pitchFamily="18" charset="0"/>
              </a:rPr>
              <a:t>a</a:t>
            </a:r>
            <a:endParaRPr lang="en-GB" dirty="0">
              <a:latin typeface="Garamond" panose="02020404030301010803" pitchFamily="18" charset="0"/>
            </a:endParaRPr>
          </a:p>
          <a:p>
            <a:pPr marL="457200" lvl="1" indent="0">
              <a:buNone/>
            </a:pPr>
            <a:r>
              <a:rPr lang="el-GR" dirty="0">
                <a:latin typeface="Garamond" panose="02020404030301010803" pitchFamily="18" charset="0"/>
              </a:rPr>
              <a:t>Ε ε </a:t>
            </a:r>
            <a:r>
              <a:rPr lang="en-GB" dirty="0">
                <a:latin typeface="Garamond" panose="02020404030301010803" pitchFamily="18" charset="0"/>
              </a:rPr>
              <a:t>	epsilon “eh” = E </a:t>
            </a:r>
            <a:r>
              <a:rPr lang="en-GB" dirty="0" err="1">
                <a:latin typeface="Garamond" panose="02020404030301010803" pitchFamily="18" charset="0"/>
              </a:rPr>
              <a:t>e</a:t>
            </a:r>
            <a:endParaRPr lang="en-GB" dirty="0">
              <a:latin typeface="Garamond" panose="02020404030301010803" pitchFamily="18" charset="0"/>
            </a:endParaRPr>
          </a:p>
          <a:p>
            <a:pPr marL="457200" lvl="1" indent="0">
              <a:buNone/>
            </a:pPr>
            <a:r>
              <a:rPr lang="sv-SE" dirty="0">
                <a:latin typeface="Garamond" panose="02020404030301010803" pitchFamily="18" charset="0"/>
              </a:rPr>
              <a:t>Ι ι 		iota “ih” = I i</a:t>
            </a:r>
          </a:p>
          <a:p>
            <a:pPr marL="457200" lvl="1" indent="0">
              <a:buNone/>
            </a:pPr>
            <a:r>
              <a:rPr lang="pt-BR" dirty="0">
                <a:latin typeface="Garamond" panose="02020404030301010803" pitchFamily="18" charset="0"/>
              </a:rPr>
              <a:t>Ο ο 	omicron “o” = O o</a:t>
            </a:r>
          </a:p>
          <a:p>
            <a:pPr marL="457200" lvl="1" indent="0">
              <a:buNone/>
            </a:pPr>
            <a:r>
              <a:rPr lang="es-ES" dirty="0">
                <a:latin typeface="Garamond" panose="02020404030301010803" pitchFamily="18" charset="0"/>
              </a:rPr>
              <a:t>Υ </a:t>
            </a:r>
            <a:r>
              <a:rPr lang="es-ES" dirty="0" err="1">
                <a:latin typeface="Garamond" panose="02020404030301010803" pitchFamily="18" charset="0"/>
              </a:rPr>
              <a:t>υ</a:t>
            </a:r>
            <a:r>
              <a:rPr lang="es-ES" dirty="0">
                <a:latin typeface="Garamond" panose="02020404030301010803" pitchFamily="18" charset="0"/>
              </a:rPr>
              <a:t> 		</a:t>
            </a:r>
            <a:r>
              <a:rPr lang="es-ES" dirty="0" err="1">
                <a:latin typeface="Garamond" panose="02020404030301010803" pitchFamily="18" charset="0"/>
              </a:rPr>
              <a:t>upsilon</a:t>
            </a:r>
            <a:r>
              <a:rPr lang="es-ES" dirty="0">
                <a:latin typeface="Garamond" panose="02020404030301010803" pitchFamily="18" charset="0"/>
              </a:rPr>
              <a:t> “u” = Y </a:t>
            </a:r>
            <a:r>
              <a:rPr lang="es-ES" dirty="0" err="1">
                <a:latin typeface="Garamond" panose="02020404030301010803" pitchFamily="18" charset="0"/>
              </a:rPr>
              <a:t>y</a:t>
            </a:r>
            <a:endParaRPr lang="es-ES" dirty="0">
              <a:latin typeface="Garamond" panose="02020404030301010803" pitchFamily="18" charset="0"/>
            </a:endParaRPr>
          </a:p>
          <a:p>
            <a:endParaRPr lang="en-GB" dirty="0">
              <a:latin typeface="Garamond" panose="02020404030301010803" pitchFamily="18" charset="0"/>
            </a:endParaRPr>
          </a:p>
          <a:p>
            <a:r>
              <a:rPr lang="en-GB" dirty="0">
                <a:latin typeface="Garamond" panose="02020404030301010803" pitchFamily="18" charset="0"/>
              </a:rPr>
              <a:t>These come in LONG and SHORT forms.</a:t>
            </a:r>
          </a:p>
          <a:p>
            <a:pPr lvl="1"/>
            <a:r>
              <a:rPr lang="en-GB" dirty="0">
                <a:latin typeface="Garamond" panose="02020404030301010803" pitchFamily="18" charset="0"/>
              </a:rPr>
              <a:t>For </a:t>
            </a:r>
            <a:r>
              <a:rPr lang="el-GR" dirty="0">
                <a:latin typeface="Garamond" panose="02020404030301010803" pitchFamily="18" charset="0"/>
              </a:rPr>
              <a:t>α, ι, υ </a:t>
            </a:r>
            <a:r>
              <a:rPr lang="en-US" dirty="0">
                <a:latin typeface="Garamond" panose="02020404030301010803" pitchFamily="18" charset="0"/>
              </a:rPr>
              <a:t>these are shown by the </a:t>
            </a:r>
            <a:r>
              <a:rPr lang="en-US" b="1" dirty="0">
                <a:latin typeface="Garamond" panose="02020404030301010803" pitchFamily="18" charset="0"/>
              </a:rPr>
              <a:t>macron</a:t>
            </a:r>
            <a:r>
              <a:rPr lang="en-US" dirty="0">
                <a:latin typeface="Garamond" panose="02020404030301010803" pitchFamily="18" charset="0"/>
              </a:rPr>
              <a:t>:</a:t>
            </a:r>
            <a:r>
              <a:rPr lang="el-GR" dirty="0">
                <a:latin typeface="Garamond" panose="02020404030301010803" pitchFamily="18" charset="0"/>
              </a:rPr>
              <a:t> ᾱ ῑ ῡ</a:t>
            </a:r>
          </a:p>
          <a:p>
            <a:pPr lvl="1"/>
            <a:r>
              <a:rPr lang="en-US" dirty="0">
                <a:latin typeface="Garamond" panose="02020404030301010803" pitchFamily="18" charset="0"/>
              </a:rPr>
              <a:t>But </a:t>
            </a:r>
            <a:r>
              <a:rPr lang="el-GR" dirty="0">
                <a:latin typeface="Garamond" panose="02020404030301010803" pitchFamily="18" charset="0"/>
              </a:rPr>
              <a:t>α, ο </a:t>
            </a:r>
            <a:r>
              <a:rPr lang="en-US" dirty="0">
                <a:latin typeface="Garamond" panose="02020404030301010803" pitchFamily="18" charset="0"/>
              </a:rPr>
              <a:t>have the long forms </a:t>
            </a:r>
            <a:r>
              <a:rPr lang="el-GR" sz="2400" b="0" i="0" u="none" strike="noStrike" baseline="0" dirty="0">
                <a:solidFill>
                  <a:srgbClr val="FC0007"/>
                </a:solidFill>
                <a:latin typeface="Garamond" panose="02020404030301010803" pitchFamily="18" charset="0"/>
              </a:rPr>
              <a:t>Η η</a:t>
            </a:r>
            <a:r>
              <a:rPr lang="en-US" sz="2400" b="0" i="0" u="none" strike="noStrike" baseline="0" dirty="0">
                <a:solidFill>
                  <a:srgbClr val="FC0007"/>
                </a:solidFill>
                <a:latin typeface="Garamond" panose="02020404030301010803" pitchFamily="18" charset="0"/>
              </a:rPr>
              <a:t>, </a:t>
            </a:r>
            <a:r>
              <a:rPr lang="el-GR" dirty="0">
                <a:solidFill>
                  <a:srgbClr val="FC0007"/>
                </a:solidFill>
                <a:latin typeface="Garamond" panose="02020404030301010803" pitchFamily="18" charset="0"/>
              </a:rPr>
              <a:t>Ω ω</a:t>
            </a:r>
            <a:r>
              <a:rPr lang="el-GR" dirty="0">
                <a:latin typeface="Garamond" panose="02020404030301010803" pitchFamily="18" charset="0"/>
              </a:rPr>
              <a:t> </a:t>
            </a:r>
            <a:r>
              <a:rPr lang="en-US" dirty="0">
                <a:latin typeface="Garamond" panose="02020404030301010803" pitchFamily="18" charset="0"/>
              </a:rPr>
              <a:t>respectively.</a:t>
            </a:r>
            <a:endParaRPr lang="el-GR" dirty="0">
              <a:latin typeface="Garamond" panose="02020404030301010803" pitchFamily="18" charset="0"/>
            </a:endParaRPr>
          </a:p>
          <a:p>
            <a:pPr lvl="1"/>
            <a:r>
              <a:rPr lang="el-GR" dirty="0">
                <a:latin typeface="Garamond" panose="02020404030301010803" pitchFamily="18" charset="0"/>
              </a:rPr>
              <a:t>η </a:t>
            </a:r>
            <a:r>
              <a:rPr lang="ru-RU" dirty="0">
                <a:latin typeface="Garamond" panose="02020404030301010803" pitchFamily="18" charset="0"/>
              </a:rPr>
              <a:t>= </a:t>
            </a:r>
            <a:r>
              <a:rPr lang="en-US" dirty="0">
                <a:latin typeface="Garamond" panose="02020404030301010803" pitchFamily="18" charset="0"/>
              </a:rPr>
              <a:t>“ay”; </a:t>
            </a:r>
            <a:r>
              <a:rPr lang="el-GR" dirty="0">
                <a:latin typeface="Garamond" panose="02020404030301010803" pitchFamily="18" charset="0"/>
              </a:rPr>
              <a:t>ω = </a:t>
            </a:r>
            <a:r>
              <a:rPr lang="en-GB" dirty="0">
                <a:latin typeface="Garamond" panose="02020404030301010803" pitchFamily="18" charset="0"/>
              </a:rPr>
              <a:t>“oh” (</a:t>
            </a:r>
            <a:r>
              <a:rPr lang="en-GB" b="1" dirty="0">
                <a:latin typeface="Garamond" panose="02020404030301010803" pitchFamily="18" charset="0"/>
              </a:rPr>
              <a:t>NOT</a:t>
            </a:r>
            <a:r>
              <a:rPr lang="en-GB" dirty="0">
                <a:latin typeface="Garamond" panose="02020404030301010803" pitchFamily="18" charset="0"/>
              </a:rPr>
              <a:t> OOH)</a:t>
            </a:r>
            <a:endParaRPr lang="en-US" dirty="0">
              <a:latin typeface="Garamond" panose="02020404030301010803" pitchFamily="18" charset="0"/>
            </a:endParaRPr>
          </a:p>
          <a:p>
            <a:pPr lvl="2"/>
            <a:endParaRPr lang="en-GB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039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266BF-B450-58E8-660D-812139DA6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04918"/>
          </a:xfrm>
        </p:spPr>
        <p:txBody>
          <a:bodyPr/>
          <a:lstStyle/>
          <a:p>
            <a:pPr algn="ctr"/>
            <a:r>
              <a:rPr lang="en-GB" dirty="0">
                <a:latin typeface="Garamond" panose="02020404030301010803" pitchFamily="18" charset="0"/>
              </a:rPr>
              <a:t>Consonants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4F05D-60E3-ABBA-2FCA-DA5F6ED17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140"/>
            <a:ext cx="10515600" cy="493182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latin typeface="Garamond" panose="02020404030301010803" pitchFamily="18" charset="0"/>
              </a:rPr>
              <a:t>Consonants fall into three major kinds, depending on where they are formed in the mouth: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Garamond" panose="02020404030301010803" pitchFamily="18" charset="0"/>
              </a:rPr>
              <a:t>LABIALS, formed with the lips. (p)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Garamond" panose="02020404030301010803" pitchFamily="18" charset="0"/>
              </a:rPr>
              <a:t>DENTALS, formed with the tongue and teeth. (t)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Garamond" panose="02020404030301010803" pitchFamily="18" charset="0"/>
              </a:rPr>
              <a:t>PALATALS, formed with the tongue and palate. (k)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Garamond" panose="02020404030301010803" pitchFamily="18" charset="0"/>
              </a:rPr>
              <a:t>They are further divided by whether they are </a:t>
            </a:r>
            <a:r>
              <a:rPr lang="en-US" b="1" dirty="0">
                <a:latin typeface="Garamond" panose="02020404030301010803" pitchFamily="18" charset="0"/>
              </a:rPr>
              <a:t>voiced, unvoiced </a:t>
            </a:r>
            <a:r>
              <a:rPr lang="en-US" dirty="0">
                <a:latin typeface="Garamond" panose="02020404030301010803" pitchFamily="18" charset="0"/>
              </a:rPr>
              <a:t>or </a:t>
            </a:r>
            <a:r>
              <a:rPr lang="en-US" b="1" dirty="0">
                <a:latin typeface="Garamond" panose="02020404030301010803" pitchFamily="18" charset="0"/>
              </a:rPr>
              <a:t>aspirated</a:t>
            </a:r>
            <a:r>
              <a:rPr lang="en-US" dirty="0">
                <a:latin typeface="Garamond" panose="02020404030301010803" pitchFamily="18" charset="0"/>
              </a:rPr>
              <a:t>.</a:t>
            </a:r>
          </a:p>
          <a:p>
            <a:endParaRPr lang="en-US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629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29890-F62F-BB6F-1F10-7882C28F1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6517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B35BD36-C299-A230-7B43-A271A3EE22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284064"/>
              </p:ext>
            </p:extLst>
          </p:nvPr>
        </p:nvGraphicFramePr>
        <p:xfrm>
          <a:off x="838200" y="1062299"/>
          <a:ext cx="10515600" cy="29133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420589494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01824763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96390786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388837654"/>
                    </a:ext>
                  </a:extLst>
                </a:gridCol>
              </a:tblGrid>
              <a:tr h="728338">
                <a:tc>
                  <a:txBody>
                    <a:bodyPr/>
                    <a:lstStyle/>
                    <a:p>
                      <a:endParaRPr lang="en-GB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Garamond" panose="02020404030301010803" pitchFamily="18" charset="0"/>
                        </a:rPr>
                        <a:t>Voiced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Garamond" panose="02020404030301010803" pitchFamily="18" charset="0"/>
                        </a:rPr>
                        <a:t>Unvoiced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Garamond" panose="02020404030301010803" pitchFamily="18" charset="0"/>
                        </a:rPr>
                        <a:t>Aspirated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3601497"/>
                  </a:ext>
                </a:extLst>
              </a:tr>
              <a:tr h="728338">
                <a:tc>
                  <a:txBody>
                    <a:bodyPr/>
                    <a:lstStyle/>
                    <a:p>
                      <a:r>
                        <a:rPr lang="en-GB" dirty="0">
                          <a:latin typeface="Garamond" panose="02020404030301010803" pitchFamily="18" charset="0"/>
                        </a:rPr>
                        <a:t>Labial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>
                          <a:latin typeface="Garamond" panose="02020404030301010803" pitchFamily="18" charset="0"/>
                        </a:rPr>
                        <a:t>π</a:t>
                      </a:r>
                      <a:endParaRPr lang="en-GB" dirty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>
                          <a:latin typeface="Garamond" panose="02020404030301010803" pitchFamily="18" charset="0"/>
                        </a:rPr>
                        <a:t>β</a:t>
                      </a:r>
                      <a:endParaRPr lang="en-GB" dirty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>
                          <a:latin typeface="Garamond" panose="02020404030301010803" pitchFamily="18" charset="0"/>
                        </a:rPr>
                        <a:t>φ</a:t>
                      </a:r>
                      <a:endParaRPr lang="en-GB" dirty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957896"/>
                  </a:ext>
                </a:extLst>
              </a:tr>
              <a:tr h="728338">
                <a:tc>
                  <a:txBody>
                    <a:bodyPr/>
                    <a:lstStyle/>
                    <a:p>
                      <a:r>
                        <a:rPr lang="en-GB" dirty="0">
                          <a:latin typeface="Garamond" panose="02020404030301010803" pitchFamily="18" charset="0"/>
                        </a:rPr>
                        <a:t>Dental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>
                          <a:latin typeface="Garamond" panose="02020404030301010803" pitchFamily="18" charset="0"/>
                        </a:rPr>
                        <a:t>τ</a:t>
                      </a:r>
                      <a:endParaRPr lang="en-GB" dirty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>
                          <a:latin typeface="Garamond" panose="02020404030301010803" pitchFamily="18" charset="0"/>
                        </a:rPr>
                        <a:t>δ</a:t>
                      </a:r>
                      <a:endParaRPr lang="en-GB" dirty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>
                          <a:latin typeface="Garamond" panose="02020404030301010803" pitchFamily="18" charset="0"/>
                        </a:rPr>
                        <a:t>θ</a:t>
                      </a:r>
                      <a:endParaRPr lang="en-GB" dirty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3264791"/>
                  </a:ext>
                </a:extLst>
              </a:tr>
              <a:tr h="728338">
                <a:tc>
                  <a:txBody>
                    <a:bodyPr/>
                    <a:lstStyle/>
                    <a:p>
                      <a:r>
                        <a:rPr lang="en-GB" dirty="0">
                          <a:latin typeface="Garamond" panose="02020404030301010803" pitchFamily="18" charset="0"/>
                        </a:rPr>
                        <a:t>Palatal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>
                          <a:latin typeface="Garamond" panose="02020404030301010803" pitchFamily="18" charset="0"/>
                        </a:rPr>
                        <a:t>κ</a:t>
                      </a:r>
                      <a:endParaRPr lang="en-GB" dirty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>
                          <a:latin typeface="Garamond" panose="02020404030301010803" pitchFamily="18" charset="0"/>
                        </a:rPr>
                        <a:t>γ</a:t>
                      </a:r>
                      <a:endParaRPr lang="en-GB" dirty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l-GR" dirty="0">
                          <a:latin typeface="Garamond" panose="02020404030301010803" pitchFamily="18" charset="0"/>
                        </a:rPr>
                        <a:t>χ</a:t>
                      </a:r>
                      <a:endParaRPr lang="en-GB" dirty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285342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114288D-C881-A62C-D697-0F67AE3AE9EF}"/>
              </a:ext>
            </a:extLst>
          </p:cNvPr>
          <p:cNvSpPr txBox="1"/>
          <p:nvPr/>
        </p:nvSpPr>
        <p:spPr>
          <a:xfrm>
            <a:off x="838200" y="4200525"/>
            <a:ext cx="1051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n.b. </a:t>
            </a:r>
            <a:r>
              <a:rPr lang="el-GR" dirty="0"/>
              <a:t>χ </a:t>
            </a:r>
            <a:r>
              <a:rPr lang="en-US" dirty="0"/>
              <a:t>pronounced as the ch in loch; </a:t>
            </a:r>
            <a:r>
              <a:rPr lang="el-GR" dirty="0"/>
              <a:t>Φ </a:t>
            </a:r>
            <a:r>
              <a:rPr lang="en-GB" dirty="0"/>
              <a:t>and </a:t>
            </a:r>
            <a:r>
              <a:rPr lang="el-GR" dirty="0"/>
              <a:t>θ</a:t>
            </a:r>
            <a:r>
              <a:rPr lang="en-GB" dirty="0"/>
              <a:t> are more aspirated p and d than “f”, “</a:t>
            </a:r>
            <a:r>
              <a:rPr lang="en-GB" dirty="0" err="1"/>
              <a:t>th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79677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C1576-623C-F4A1-51D6-1A0473B3A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5503" y="125054"/>
            <a:ext cx="1796574" cy="492867"/>
          </a:xfrm>
        </p:spPr>
        <p:txBody>
          <a:bodyPr anchor="ctr">
            <a:normAutofit fontScale="90000"/>
          </a:bodyPr>
          <a:lstStyle/>
          <a:p>
            <a:r>
              <a:rPr lang="en-GB" sz="4000" dirty="0"/>
              <a:t>Sigma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0890B-38DE-E1AF-B5B1-4B6754B01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21" y="628808"/>
            <a:ext cx="6857999" cy="6354246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Garamond" panose="02020404030301010803" pitchFamily="18" charset="0"/>
              </a:rPr>
              <a:t>The </a:t>
            </a:r>
            <a:r>
              <a:rPr lang="en-GB" sz="2000" b="1" dirty="0">
                <a:latin typeface="Garamond" panose="02020404030301010803" pitchFamily="18" charset="0"/>
              </a:rPr>
              <a:t>sigma </a:t>
            </a:r>
            <a:r>
              <a:rPr lang="en-GB" sz="2000" dirty="0">
                <a:latin typeface="Garamond" panose="02020404030301010803" pitchFamily="18" charset="0"/>
              </a:rPr>
              <a:t>sort of plays by its own rules: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latin typeface="Garamond" panose="02020404030301010803" pitchFamily="18" charset="0"/>
              </a:rPr>
              <a:t>There are two of them: </a:t>
            </a:r>
            <a:r>
              <a:rPr lang="el-GR" sz="2000" dirty="0">
                <a:latin typeface="Garamond" panose="02020404030301010803" pitchFamily="18" charset="0"/>
              </a:rPr>
              <a:t>σ </a:t>
            </a:r>
            <a:r>
              <a:rPr lang="en-US" sz="2000" dirty="0">
                <a:latin typeface="Garamond" panose="02020404030301010803" pitchFamily="18" charset="0"/>
              </a:rPr>
              <a:t>for the start/middle of words; </a:t>
            </a:r>
            <a:r>
              <a:rPr lang="el-GR" sz="2000" dirty="0">
                <a:latin typeface="Garamond" panose="02020404030301010803" pitchFamily="18" charset="0"/>
              </a:rPr>
              <a:t>ς </a:t>
            </a:r>
            <a:r>
              <a:rPr lang="en-US" sz="2000" dirty="0">
                <a:latin typeface="Garamond" panose="02020404030301010803" pitchFamily="18" charset="0"/>
              </a:rPr>
              <a:t>for the end (capital </a:t>
            </a:r>
            <a:r>
              <a:rPr lang="el-GR" sz="2000" dirty="0">
                <a:latin typeface="Garamond" panose="02020404030301010803" pitchFamily="18" charset="0"/>
              </a:rPr>
              <a:t>Σ)</a:t>
            </a:r>
            <a:endParaRPr lang="ru-RU" sz="2000" dirty="0">
              <a:latin typeface="Garamond" panose="02020404030301010803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sz="2000" dirty="0">
                <a:latin typeface="Garamond" panose="02020404030301010803" pitchFamily="18" charset="0"/>
              </a:rPr>
              <a:t>When it combines with other letters it does the following:</a:t>
            </a:r>
          </a:p>
          <a:p>
            <a:pPr lvl="2">
              <a:lnSpc>
                <a:spcPct val="150000"/>
              </a:lnSpc>
            </a:pPr>
            <a:r>
              <a:rPr lang="en-GB" dirty="0">
                <a:latin typeface="Garamond" panose="02020404030301010803" pitchFamily="18" charset="0"/>
              </a:rPr>
              <a:t>Any labial (</a:t>
            </a:r>
            <a:r>
              <a:rPr lang="el-GR" dirty="0">
                <a:latin typeface="Garamond" panose="02020404030301010803" pitchFamily="18" charset="0"/>
              </a:rPr>
              <a:t>π β φ) + σ = </a:t>
            </a:r>
            <a:r>
              <a:rPr lang="en-US" dirty="0">
                <a:latin typeface="Garamond" panose="02020404030301010803" pitchFamily="18" charset="0"/>
              </a:rPr>
              <a:t> </a:t>
            </a:r>
            <a:r>
              <a:rPr lang="el-GR" dirty="0">
                <a:latin typeface="Garamond" panose="02020404030301010803" pitchFamily="18" charset="0"/>
              </a:rPr>
              <a:t>Ψ</a:t>
            </a:r>
            <a:r>
              <a:rPr lang="en-US" dirty="0">
                <a:latin typeface="Garamond" panose="02020404030301010803" pitchFamily="18" charset="0"/>
              </a:rPr>
              <a:t> </a:t>
            </a:r>
            <a:r>
              <a:rPr lang="el-GR" b="1" dirty="0">
                <a:latin typeface="Garamond" panose="02020404030301010803" pitchFamily="18" charset="0"/>
              </a:rPr>
              <a:t>ψ</a:t>
            </a:r>
            <a:r>
              <a:rPr lang="en-US" b="1" dirty="0">
                <a:latin typeface="Garamond" panose="02020404030301010803" pitchFamily="18" charset="0"/>
              </a:rPr>
              <a:t> </a:t>
            </a:r>
            <a:r>
              <a:rPr lang="en-US" dirty="0">
                <a:latin typeface="Garamond" panose="02020404030301010803" pitchFamily="18" charset="0"/>
              </a:rPr>
              <a:t>(psi)</a:t>
            </a:r>
            <a:endParaRPr lang="el-GR" b="1" dirty="0">
              <a:latin typeface="Garamond" panose="02020404030301010803" pitchFamily="18" charset="0"/>
            </a:endParaRPr>
          </a:p>
          <a:p>
            <a:pPr lvl="2">
              <a:lnSpc>
                <a:spcPct val="150000"/>
              </a:lnSpc>
            </a:pPr>
            <a:r>
              <a:rPr lang="en-GB" dirty="0">
                <a:latin typeface="Garamond" panose="02020404030301010803" pitchFamily="18" charset="0"/>
              </a:rPr>
              <a:t>Any palatal (</a:t>
            </a:r>
            <a:r>
              <a:rPr lang="el-GR" dirty="0">
                <a:latin typeface="Garamond" panose="02020404030301010803" pitchFamily="18" charset="0"/>
              </a:rPr>
              <a:t>κ γ χ) + σ = </a:t>
            </a:r>
            <a:r>
              <a:rPr lang="el-GR" b="1" dirty="0">
                <a:latin typeface="Garamond" panose="02020404030301010803" pitchFamily="18" charset="0"/>
              </a:rPr>
              <a:t>ξ</a:t>
            </a:r>
            <a:r>
              <a:rPr lang="en-US" b="1" dirty="0">
                <a:latin typeface="Garamond" panose="02020404030301010803" pitchFamily="18" charset="0"/>
              </a:rPr>
              <a:t> </a:t>
            </a:r>
            <a:r>
              <a:rPr lang="en-US" dirty="0">
                <a:latin typeface="Garamond" panose="02020404030301010803" pitchFamily="18" charset="0"/>
              </a:rPr>
              <a:t>(xi)</a:t>
            </a:r>
          </a:p>
          <a:p>
            <a:pPr lvl="2">
              <a:lnSpc>
                <a:spcPct val="150000"/>
              </a:lnSpc>
            </a:pPr>
            <a:r>
              <a:rPr lang="el-GR" dirty="0">
                <a:latin typeface="Garamond" panose="02020404030301010803" pitchFamily="18" charset="0"/>
              </a:rPr>
              <a:t>Any dental (τ δ θ) + σ =</a:t>
            </a:r>
            <a:r>
              <a:rPr lang="en-US" dirty="0">
                <a:latin typeface="Garamond" panose="02020404030301010803" pitchFamily="18" charset="0"/>
              </a:rPr>
              <a:t> </a:t>
            </a:r>
            <a:r>
              <a:rPr lang="el-GR" dirty="0">
                <a:latin typeface="Garamond" panose="02020404030301010803" pitchFamily="18" charset="0"/>
              </a:rPr>
              <a:t>Ξ σ</a:t>
            </a:r>
            <a:endParaRPr lang="en-US" b="1" dirty="0">
              <a:latin typeface="Garamond" panose="02020404030301010803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DD486C-E80A-0AC5-C93F-BFD10303FF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00" r="2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4383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825BA-7A82-F501-C760-C656754B7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125F1-D49C-EB6E-6F4B-33F5EB2D56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493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393</Words>
  <Application>Microsoft Office PowerPoint</Application>
  <PresentationFormat>Widescreen</PresentationFormat>
  <Paragraphs>69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Garamond</vt:lpstr>
      <vt:lpstr>Office Theme</vt:lpstr>
      <vt:lpstr>Intensive Greek</vt:lpstr>
      <vt:lpstr>PowerPoint Presentation</vt:lpstr>
      <vt:lpstr>The Vowels</vt:lpstr>
      <vt:lpstr>Consonants</vt:lpstr>
      <vt:lpstr>PowerPoint Presentation</vt:lpstr>
      <vt:lpstr>Sigma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Withey</dc:creator>
  <cp:lastModifiedBy>Michael Withey</cp:lastModifiedBy>
  <cp:revision>2</cp:revision>
  <dcterms:created xsi:type="dcterms:W3CDTF">2026-10-09T11:34:20Z</dcterms:created>
  <dcterms:modified xsi:type="dcterms:W3CDTF">2026-10-09T12:58:21Z</dcterms:modified>
</cp:coreProperties>
</file>