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39"/>
  </p:notesMasterIdLst>
  <p:sldIdLst>
    <p:sldId id="278" r:id="rId5"/>
    <p:sldId id="279" r:id="rId6"/>
    <p:sldId id="368" r:id="rId7"/>
    <p:sldId id="365" r:id="rId8"/>
    <p:sldId id="364" r:id="rId9"/>
    <p:sldId id="391" r:id="rId10"/>
    <p:sldId id="390" r:id="rId11"/>
    <p:sldId id="392" r:id="rId12"/>
    <p:sldId id="407" r:id="rId13"/>
    <p:sldId id="408" r:id="rId14"/>
    <p:sldId id="393" r:id="rId15"/>
    <p:sldId id="296" r:id="rId16"/>
    <p:sldId id="334" r:id="rId17"/>
    <p:sldId id="409" r:id="rId18"/>
    <p:sldId id="394" r:id="rId19"/>
    <p:sldId id="412" r:id="rId20"/>
    <p:sldId id="410" r:id="rId21"/>
    <p:sldId id="395" r:id="rId22"/>
    <p:sldId id="397" r:id="rId23"/>
    <p:sldId id="396" r:id="rId24"/>
    <p:sldId id="398" r:id="rId25"/>
    <p:sldId id="376" r:id="rId26"/>
    <p:sldId id="320" r:id="rId27"/>
    <p:sldId id="403" r:id="rId28"/>
    <p:sldId id="402" r:id="rId29"/>
    <p:sldId id="401" r:id="rId30"/>
    <p:sldId id="405" r:id="rId31"/>
    <p:sldId id="415" r:id="rId32"/>
    <p:sldId id="413" r:id="rId33"/>
    <p:sldId id="416" r:id="rId34"/>
    <p:sldId id="414" r:id="rId35"/>
    <p:sldId id="417" r:id="rId36"/>
    <p:sldId id="404" r:id="rId37"/>
    <p:sldId id="377"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Layouts" id="{687C4ACC-695A-42DD-8A18-124B506377F8}">
          <p14:sldIdLst>
            <p14:sldId id="278"/>
            <p14:sldId id="279"/>
            <p14:sldId id="368"/>
            <p14:sldId id="365"/>
            <p14:sldId id="364"/>
            <p14:sldId id="391"/>
            <p14:sldId id="390"/>
            <p14:sldId id="392"/>
            <p14:sldId id="407"/>
            <p14:sldId id="408"/>
            <p14:sldId id="393"/>
            <p14:sldId id="296"/>
            <p14:sldId id="334"/>
            <p14:sldId id="409"/>
            <p14:sldId id="394"/>
            <p14:sldId id="412"/>
            <p14:sldId id="410"/>
            <p14:sldId id="395"/>
            <p14:sldId id="397"/>
            <p14:sldId id="396"/>
            <p14:sldId id="398"/>
            <p14:sldId id="376"/>
            <p14:sldId id="320"/>
            <p14:sldId id="403"/>
            <p14:sldId id="402"/>
            <p14:sldId id="401"/>
            <p14:sldId id="405"/>
            <p14:sldId id="415"/>
            <p14:sldId id="413"/>
            <p14:sldId id="416"/>
            <p14:sldId id="414"/>
            <p14:sldId id="417"/>
            <p14:sldId id="404"/>
            <p14:sldId id="377"/>
          </p14:sldIdLst>
        </p14:section>
        <p14:section name="Examples of slides" id="{48A376C0-25B9-40C3-9F71-94B9CDA99330}">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2561A52C-F3F5-41A4-8598-3C876AB7FBC8}" name="Errietta Bissa" initials="EB" userId="S::e.bissa@uwtsd.ac.uk::81ffec9e-7d76-4710-b828-fc34ea58d3af" providerId="AD"/>
  <p188:author id="{6A8FFF33-9C2C-B650-48D4-84B416B5789A}" name="Lizeta Demetriou" initials="LD" userId="S::l.demetriou@uwtsd.ac.uk::75cbaea9-b97c-4c81-9090-40feb64ee817" providerId="AD"/>
  <p188:author id="{03D8EBA7-BC81-E5DC-3229-78D0A9793647}" name="Naomi Doerge" initials="ND" userId="S::n.doerge@uwtsd.ac.uk::c2ba5b26-9392-4f76-82ca-966719aba79f"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C92"/>
    <a:srgbClr val="F1F1F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650" dt="2026-10-09T19:43:11.844"/>
    <p1510:client id="{0D5DD19B-A526-44A6-5046-7C2AB2B864FE}" v="940" dt="2026-10-09T18:41:21.1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352"/>
    <p:restoredTop sz="77562" autoAdjust="0"/>
  </p:normalViewPr>
  <p:slideViewPr>
    <p:cSldViewPr snapToGrid="0">
      <p:cViewPr varScale="1">
        <p:scale>
          <a:sx n="85" d="100"/>
          <a:sy n="85" d="100"/>
        </p:scale>
        <p:origin x="1496" y="16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8/10/relationships/authors" Target="authors.xml"/><Relationship Id="rId20" Type="http://schemas.openxmlformats.org/officeDocument/2006/relationships/slide" Target="slides/slide16.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00000000-0000-0000-0000-000000000000}"/>
    <pc:docChg chg="addSld delSld modSld modSection">
      <pc:chgData name="Naomi Doerge" userId="S::n.doerge@uwtsd.ac.uk::c2ba5b26-9392-4f76-82ca-966719aba79f" providerId="AD" clId="Web-{00000000-0000-0000-0000-000000000000}" dt="2026-10-09T19:43:11.844" v="1436" actId="20577"/>
      <pc:docMkLst>
        <pc:docMk/>
      </pc:docMkLst>
      <pc:sldChg chg="modNotes">
        <pc:chgData name="Naomi Doerge" userId="S::n.doerge@uwtsd.ac.uk::c2ba5b26-9392-4f76-82ca-966719aba79f" providerId="AD" clId="Web-{00000000-0000-0000-0000-000000000000}" dt="2026-10-09T19:29:10.540" v="1237"/>
        <pc:sldMkLst>
          <pc:docMk/>
          <pc:sldMk cId="4016015603" sldId="334"/>
        </pc:sldMkLst>
      </pc:sldChg>
      <pc:sldChg chg="modNotes">
        <pc:chgData name="Naomi Doerge" userId="S::n.doerge@uwtsd.ac.uk::c2ba5b26-9392-4f76-82ca-966719aba79f" providerId="AD" clId="Web-{00000000-0000-0000-0000-000000000000}" dt="2026-10-09T19:35:58.004" v="1326"/>
        <pc:sldMkLst>
          <pc:docMk/>
          <pc:sldMk cId="2686819982" sldId="377"/>
        </pc:sldMkLst>
      </pc:sldChg>
      <pc:sldChg chg="modNotes">
        <pc:chgData name="Naomi Doerge" userId="S::n.doerge@uwtsd.ac.uk::c2ba5b26-9392-4f76-82ca-966719aba79f" providerId="AD" clId="Web-{00000000-0000-0000-0000-000000000000}" dt="2026-10-09T19:28:19.961" v="1234"/>
        <pc:sldMkLst>
          <pc:docMk/>
          <pc:sldMk cId="1490397616" sldId="393"/>
        </pc:sldMkLst>
      </pc:sldChg>
      <pc:sldChg chg="modSp modNotes">
        <pc:chgData name="Naomi Doerge" userId="S::n.doerge@uwtsd.ac.uk::c2ba5b26-9392-4f76-82ca-966719aba79f" providerId="AD" clId="Web-{00000000-0000-0000-0000-000000000000}" dt="2026-10-09T19:31:47.919" v="1243" actId="20577"/>
        <pc:sldMkLst>
          <pc:docMk/>
          <pc:sldMk cId="3779003495" sldId="395"/>
        </pc:sldMkLst>
        <pc:spChg chg="mod">
          <ac:chgData name="Naomi Doerge" userId="S::n.doerge@uwtsd.ac.uk::c2ba5b26-9392-4f76-82ca-966719aba79f" providerId="AD" clId="Web-{00000000-0000-0000-0000-000000000000}" dt="2026-10-09T19:31:47.919" v="1243" actId="20577"/>
          <ac:spMkLst>
            <pc:docMk/>
            <pc:sldMk cId="3779003495" sldId="395"/>
            <ac:spMk id="3" creationId="{09A6227A-F2DD-0A97-E5AB-31FC46011618}"/>
          </ac:spMkLst>
        </pc:spChg>
      </pc:sldChg>
      <pc:sldChg chg="modNotes">
        <pc:chgData name="Naomi Doerge" userId="S::n.doerge@uwtsd.ac.uk::c2ba5b26-9392-4f76-82ca-966719aba79f" providerId="AD" clId="Web-{00000000-0000-0000-0000-000000000000}" dt="2026-10-09T19:32:55.624" v="1245"/>
        <pc:sldMkLst>
          <pc:docMk/>
          <pc:sldMk cId="317224133" sldId="398"/>
        </pc:sldMkLst>
      </pc:sldChg>
      <pc:sldChg chg="modSp">
        <pc:chgData name="Naomi Doerge" userId="S::n.doerge@uwtsd.ac.uk::c2ba5b26-9392-4f76-82ca-966719aba79f" providerId="AD" clId="Web-{00000000-0000-0000-0000-000000000000}" dt="2026-10-09T19:00:51.544" v="408" actId="20577"/>
        <pc:sldMkLst>
          <pc:docMk/>
          <pc:sldMk cId="3644144168" sldId="402"/>
        </pc:sldMkLst>
        <pc:spChg chg="mod">
          <ac:chgData name="Naomi Doerge" userId="S::n.doerge@uwtsd.ac.uk::c2ba5b26-9392-4f76-82ca-966719aba79f" providerId="AD" clId="Web-{00000000-0000-0000-0000-000000000000}" dt="2026-10-09T19:00:51.544" v="408" actId="20577"/>
          <ac:spMkLst>
            <pc:docMk/>
            <pc:sldMk cId="3644144168" sldId="402"/>
            <ac:spMk id="3" creationId="{A17C79CC-A8DE-8195-B430-DECEC7CBF6FA}"/>
          </ac:spMkLst>
        </pc:spChg>
      </pc:sldChg>
      <pc:sldChg chg="delSp modSp delAnim modNotes">
        <pc:chgData name="Naomi Doerge" userId="S::n.doerge@uwtsd.ac.uk::c2ba5b26-9392-4f76-82ca-966719aba79f" providerId="AD" clId="Web-{00000000-0000-0000-0000-000000000000}" dt="2026-10-09T19:35:46.175" v="1325"/>
        <pc:sldMkLst>
          <pc:docMk/>
          <pc:sldMk cId="2421582805" sldId="404"/>
        </pc:sldMkLst>
        <pc:spChg chg="mod">
          <ac:chgData name="Naomi Doerge" userId="S::n.doerge@uwtsd.ac.uk::c2ba5b26-9392-4f76-82ca-966719aba79f" providerId="AD" clId="Web-{00000000-0000-0000-0000-000000000000}" dt="2026-10-09T19:21:32.373" v="1228" actId="20577"/>
          <ac:spMkLst>
            <pc:docMk/>
            <pc:sldMk cId="2421582805" sldId="404"/>
            <ac:spMk id="3" creationId="{37F7C29F-9645-EE68-DA84-C5D2315D07EC}"/>
          </ac:spMkLst>
        </pc:spChg>
        <pc:picChg chg="del">
          <ac:chgData name="Naomi Doerge" userId="S::n.doerge@uwtsd.ac.uk::c2ba5b26-9392-4f76-82ca-966719aba79f" providerId="AD" clId="Web-{00000000-0000-0000-0000-000000000000}" dt="2026-10-09T19:07:39.070" v="664"/>
          <ac:picMkLst>
            <pc:docMk/>
            <pc:sldMk cId="2421582805" sldId="404"/>
            <ac:picMk id="5" creationId="{B8A98924-7DFF-CE3B-90B6-27CF07880C07}"/>
          </ac:picMkLst>
        </pc:picChg>
      </pc:sldChg>
      <pc:sldChg chg="modSp">
        <pc:chgData name="Naomi Doerge" userId="S::n.doerge@uwtsd.ac.uk::c2ba5b26-9392-4f76-82ca-966719aba79f" providerId="AD" clId="Web-{00000000-0000-0000-0000-000000000000}" dt="2026-10-09T18:52:58.643" v="306" actId="20577"/>
        <pc:sldMkLst>
          <pc:docMk/>
          <pc:sldMk cId="619857233" sldId="405"/>
        </pc:sldMkLst>
        <pc:spChg chg="mod">
          <ac:chgData name="Naomi Doerge" userId="S::n.doerge@uwtsd.ac.uk::c2ba5b26-9392-4f76-82ca-966719aba79f" providerId="AD" clId="Web-{00000000-0000-0000-0000-000000000000}" dt="2026-10-09T18:52:58.643" v="306" actId="20577"/>
          <ac:spMkLst>
            <pc:docMk/>
            <pc:sldMk cId="619857233" sldId="405"/>
            <ac:spMk id="3" creationId="{12C4AB56-5A67-036F-51B0-9D53FADE8C87}"/>
          </ac:spMkLst>
        </pc:spChg>
      </pc:sldChg>
      <pc:sldChg chg="modNotes">
        <pc:chgData name="Naomi Doerge" userId="S::n.doerge@uwtsd.ac.uk::c2ba5b26-9392-4f76-82ca-966719aba79f" providerId="AD" clId="Web-{00000000-0000-0000-0000-000000000000}" dt="2026-10-09T19:24:18.924" v="1230"/>
        <pc:sldMkLst>
          <pc:docMk/>
          <pc:sldMk cId="366296494" sldId="407"/>
        </pc:sldMkLst>
      </pc:sldChg>
      <pc:sldChg chg="modNotes">
        <pc:chgData name="Naomi Doerge" userId="S::n.doerge@uwtsd.ac.uk::c2ba5b26-9392-4f76-82ca-966719aba79f" providerId="AD" clId="Web-{00000000-0000-0000-0000-000000000000}" dt="2026-10-09T19:26:06.051" v="1232"/>
        <pc:sldMkLst>
          <pc:docMk/>
          <pc:sldMk cId="1333554770" sldId="408"/>
        </pc:sldMkLst>
      </pc:sldChg>
      <pc:sldChg chg="modNotes">
        <pc:chgData name="Naomi Doerge" userId="S::n.doerge@uwtsd.ac.uk::c2ba5b26-9392-4f76-82ca-966719aba79f" providerId="AD" clId="Web-{00000000-0000-0000-0000-000000000000}" dt="2026-10-09T19:29:53.198" v="1240"/>
        <pc:sldMkLst>
          <pc:docMk/>
          <pc:sldMk cId="2921692847" sldId="409"/>
        </pc:sldMkLst>
      </pc:sldChg>
      <pc:sldChg chg="modNotes">
        <pc:chgData name="Naomi Doerge" userId="S::n.doerge@uwtsd.ac.uk::c2ba5b26-9392-4f76-82ca-966719aba79f" providerId="AD" clId="Web-{00000000-0000-0000-0000-000000000000}" dt="2026-10-09T19:30:32.871" v="1241"/>
        <pc:sldMkLst>
          <pc:docMk/>
          <pc:sldMk cId="488760504" sldId="412"/>
        </pc:sldMkLst>
      </pc:sldChg>
      <pc:sldChg chg="addSp delSp modSp">
        <pc:chgData name="Naomi Doerge" userId="S::n.doerge@uwtsd.ac.uk::c2ba5b26-9392-4f76-82ca-966719aba79f" providerId="AD" clId="Web-{00000000-0000-0000-0000-000000000000}" dt="2026-10-09T18:52:16.625" v="297" actId="1076"/>
        <pc:sldMkLst>
          <pc:docMk/>
          <pc:sldMk cId="3778813790" sldId="413"/>
        </pc:sldMkLst>
        <pc:spChg chg="mod">
          <ac:chgData name="Naomi Doerge" userId="S::n.doerge@uwtsd.ac.uk::c2ba5b26-9392-4f76-82ca-966719aba79f" providerId="AD" clId="Web-{00000000-0000-0000-0000-000000000000}" dt="2026-10-09T18:52:12.469" v="296" actId="1076"/>
          <ac:spMkLst>
            <pc:docMk/>
            <pc:sldMk cId="3778813790" sldId="413"/>
            <ac:spMk id="2" creationId="{6DF8E0FD-0AE4-9B7F-3331-D343E576AE5C}"/>
          </ac:spMkLst>
        </pc:spChg>
        <pc:spChg chg="mod">
          <ac:chgData name="Naomi Doerge" userId="S::n.doerge@uwtsd.ac.uk::c2ba5b26-9392-4f76-82ca-966719aba79f" providerId="AD" clId="Web-{00000000-0000-0000-0000-000000000000}" dt="2026-10-09T18:52:16.625" v="297" actId="1076"/>
          <ac:spMkLst>
            <pc:docMk/>
            <pc:sldMk cId="3778813790" sldId="413"/>
            <ac:spMk id="4" creationId="{5FAD638C-DBC1-8263-6EAB-6BB10DE19524}"/>
          </ac:spMkLst>
        </pc:spChg>
        <pc:spChg chg="add del">
          <ac:chgData name="Naomi Doerge" userId="S::n.doerge@uwtsd.ac.uk::c2ba5b26-9392-4f76-82ca-966719aba79f" providerId="AD" clId="Web-{00000000-0000-0000-0000-000000000000}" dt="2026-10-09T18:45:57.678" v="160"/>
          <ac:spMkLst>
            <pc:docMk/>
            <pc:sldMk cId="3778813790" sldId="413"/>
            <ac:spMk id="5" creationId="{E45B32C3-0B67-3AF4-B634-44F2CC3A2E84}"/>
          </ac:spMkLst>
        </pc:spChg>
        <pc:spChg chg="add mod">
          <ac:chgData name="Naomi Doerge" userId="S::n.doerge@uwtsd.ac.uk::c2ba5b26-9392-4f76-82ca-966719aba79f" providerId="AD" clId="Web-{00000000-0000-0000-0000-000000000000}" dt="2026-10-09T18:51:27.046" v="293" actId="1076"/>
          <ac:spMkLst>
            <pc:docMk/>
            <pc:sldMk cId="3778813790" sldId="413"/>
            <ac:spMk id="6" creationId="{A757AF27-7417-F67F-0257-CFF9E5A0C546}"/>
          </ac:spMkLst>
        </pc:spChg>
      </pc:sldChg>
      <pc:sldChg chg="addSp delSp modSp add replId modNotes">
        <pc:chgData name="Naomi Doerge" userId="S::n.doerge@uwtsd.ac.uk::c2ba5b26-9392-4f76-82ca-966719aba79f" providerId="AD" clId="Web-{00000000-0000-0000-0000-000000000000}" dt="2026-10-09T19:34:38.908" v="1278"/>
        <pc:sldMkLst>
          <pc:docMk/>
          <pc:sldMk cId="2122437927" sldId="414"/>
        </pc:sldMkLst>
        <pc:spChg chg="mod">
          <ac:chgData name="Naomi Doerge" userId="S::n.doerge@uwtsd.ac.uk::c2ba5b26-9392-4f76-82ca-966719aba79f" providerId="AD" clId="Web-{00000000-0000-0000-0000-000000000000}" dt="2026-10-09T18:54:12.378" v="308" actId="20577"/>
          <ac:spMkLst>
            <pc:docMk/>
            <pc:sldMk cId="2122437927" sldId="414"/>
            <ac:spMk id="2" creationId="{DA6B514F-BA6E-0BAA-C7EE-07439165863F}"/>
          </ac:spMkLst>
        </pc:spChg>
        <pc:spChg chg="del">
          <ac:chgData name="Naomi Doerge" userId="S::n.doerge@uwtsd.ac.uk::c2ba5b26-9392-4f76-82ca-966719aba79f" providerId="AD" clId="Web-{00000000-0000-0000-0000-000000000000}" dt="2026-10-09T18:54:30.019" v="309"/>
          <ac:spMkLst>
            <pc:docMk/>
            <pc:sldMk cId="2122437927" sldId="414"/>
            <ac:spMk id="4" creationId="{E2C577F0-D2DE-FA6A-A7FD-9D55BFDDF66C}"/>
          </ac:spMkLst>
        </pc:spChg>
        <pc:spChg chg="add mod">
          <ac:chgData name="Naomi Doerge" userId="S::n.doerge@uwtsd.ac.uk::c2ba5b26-9392-4f76-82ca-966719aba79f" providerId="AD" clId="Web-{00000000-0000-0000-0000-000000000000}" dt="2026-10-09T19:21:00.247" v="1216" actId="14100"/>
          <ac:spMkLst>
            <pc:docMk/>
            <pc:sldMk cId="2122437927" sldId="414"/>
            <ac:spMk id="5" creationId="{AF9B345B-C24B-772B-F56D-B922C642B148}"/>
          </ac:spMkLst>
        </pc:spChg>
        <pc:spChg chg="del mod">
          <ac:chgData name="Naomi Doerge" userId="S::n.doerge@uwtsd.ac.uk::c2ba5b26-9392-4f76-82ca-966719aba79f" providerId="AD" clId="Web-{00000000-0000-0000-0000-000000000000}" dt="2026-10-09T18:54:34.910" v="311"/>
          <ac:spMkLst>
            <pc:docMk/>
            <pc:sldMk cId="2122437927" sldId="414"/>
            <ac:spMk id="6" creationId="{4B93F964-BBDE-EFBA-EA44-BE4A0207B6FD}"/>
          </ac:spMkLst>
        </pc:spChg>
      </pc:sldChg>
      <pc:sldChg chg="add del replId">
        <pc:chgData name="Naomi Doerge" userId="S::n.doerge@uwtsd.ac.uk::c2ba5b26-9392-4f76-82ca-966719aba79f" providerId="AD" clId="Web-{00000000-0000-0000-0000-000000000000}" dt="2026-10-09T19:01:20.982" v="410"/>
        <pc:sldMkLst>
          <pc:docMk/>
          <pc:sldMk cId="452515558" sldId="415"/>
        </pc:sldMkLst>
      </pc:sldChg>
      <pc:sldChg chg="addSp modSp new addAnim">
        <pc:chgData name="Naomi Doerge" userId="S::n.doerge@uwtsd.ac.uk::c2ba5b26-9392-4f76-82ca-966719aba79f" providerId="AD" clId="Web-{00000000-0000-0000-0000-000000000000}" dt="2026-10-09T19:06:13.537" v="650" actId="20577"/>
        <pc:sldMkLst>
          <pc:docMk/>
          <pc:sldMk cId="2126567083" sldId="415"/>
        </pc:sldMkLst>
        <pc:spChg chg="mod">
          <ac:chgData name="Naomi Doerge" userId="S::n.doerge@uwtsd.ac.uk::c2ba5b26-9392-4f76-82ca-966719aba79f" providerId="AD" clId="Web-{00000000-0000-0000-0000-000000000000}" dt="2026-10-09T19:01:47.999" v="423" actId="20577"/>
          <ac:spMkLst>
            <pc:docMk/>
            <pc:sldMk cId="2126567083" sldId="415"/>
            <ac:spMk id="2" creationId="{EBB7AE19-1072-2E97-1DFC-C8CFB54D0789}"/>
          </ac:spMkLst>
        </pc:spChg>
        <pc:spChg chg="mod">
          <ac:chgData name="Naomi Doerge" userId="S::n.doerge@uwtsd.ac.uk::c2ba5b26-9392-4f76-82ca-966719aba79f" providerId="AD" clId="Web-{00000000-0000-0000-0000-000000000000}" dt="2026-10-09T19:06:13.537" v="650" actId="20577"/>
          <ac:spMkLst>
            <pc:docMk/>
            <pc:sldMk cId="2126567083" sldId="415"/>
            <ac:spMk id="3" creationId="{01B14CCA-23D8-EEF5-1261-DBBB410ADAF1}"/>
          </ac:spMkLst>
        </pc:spChg>
        <pc:picChg chg="add mod">
          <ac:chgData name="Naomi Doerge" userId="S::n.doerge@uwtsd.ac.uk::c2ba5b26-9392-4f76-82ca-966719aba79f" providerId="AD" clId="Web-{00000000-0000-0000-0000-000000000000}" dt="2026-10-09T19:06:04.412" v="649" actId="1076"/>
          <ac:picMkLst>
            <pc:docMk/>
            <pc:sldMk cId="2126567083" sldId="415"/>
            <ac:picMk id="5" creationId="{19FBE3ED-62C0-848F-1128-DBC6A6616A2F}"/>
          </ac:picMkLst>
        </pc:picChg>
      </pc:sldChg>
      <pc:sldChg chg="modSp new modNotes">
        <pc:chgData name="Naomi Doerge" userId="S::n.doerge@uwtsd.ac.uk::c2ba5b26-9392-4f76-82ca-966719aba79f" providerId="AD" clId="Web-{00000000-0000-0000-0000-000000000000}" dt="2026-10-09T19:33:56.579" v="1275"/>
        <pc:sldMkLst>
          <pc:docMk/>
          <pc:sldMk cId="770305026" sldId="416"/>
        </pc:sldMkLst>
        <pc:spChg chg="mod">
          <ac:chgData name="Naomi Doerge" userId="S::n.doerge@uwtsd.ac.uk::c2ba5b26-9392-4f76-82ca-966719aba79f" providerId="AD" clId="Web-{00000000-0000-0000-0000-000000000000}" dt="2026-10-09T19:17:15.194" v="915" actId="20577"/>
          <ac:spMkLst>
            <pc:docMk/>
            <pc:sldMk cId="770305026" sldId="416"/>
            <ac:spMk id="2" creationId="{834ED4F1-1D24-DBBE-144D-CC291582416D}"/>
          </ac:spMkLst>
        </pc:spChg>
        <pc:spChg chg="mod">
          <ac:chgData name="Naomi Doerge" userId="S::n.doerge@uwtsd.ac.uk::c2ba5b26-9392-4f76-82ca-966719aba79f" providerId="AD" clId="Web-{00000000-0000-0000-0000-000000000000}" dt="2026-10-09T19:20:45.684" v="1215" actId="20577"/>
          <ac:spMkLst>
            <pc:docMk/>
            <pc:sldMk cId="770305026" sldId="416"/>
            <ac:spMk id="3" creationId="{67E99B32-B0C9-1A2B-7C3F-69D817BEF4FD}"/>
          </ac:spMkLst>
        </pc:spChg>
        <pc:spChg chg="mod">
          <ac:chgData name="Naomi Doerge" userId="S::n.doerge@uwtsd.ac.uk::c2ba5b26-9392-4f76-82ca-966719aba79f" providerId="AD" clId="Web-{00000000-0000-0000-0000-000000000000}" dt="2026-10-09T19:33:14.375" v="1273" actId="20577"/>
          <ac:spMkLst>
            <pc:docMk/>
            <pc:sldMk cId="770305026" sldId="416"/>
            <ac:spMk id="4" creationId="{42AF73FB-D5F6-7376-FA04-AF6D8E15DBE1}"/>
          </ac:spMkLst>
        </pc:spChg>
      </pc:sldChg>
      <pc:sldChg chg="modSp add">
        <pc:chgData name="Naomi Doerge" userId="S::n.doerge@uwtsd.ac.uk::c2ba5b26-9392-4f76-82ca-966719aba79f" providerId="AD" clId="Web-{00000000-0000-0000-0000-000000000000}" dt="2026-10-09T19:43:11.844" v="1436" actId="20577"/>
        <pc:sldMkLst>
          <pc:docMk/>
          <pc:sldMk cId="896135248" sldId="417"/>
        </pc:sldMkLst>
        <pc:spChg chg="mod">
          <ac:chgData name="Naomi Doerge" userId="S::n.doerge@uwtsd.ac.uk::c2ba5b26-9392-4f76-82ca-966719aba79f" providerId="AD" clId="Web-{00000000-0000-0000-0000-000000000000}" dt="2026-10-09T19:43:11.844" v="1436" actId="20577"/>
          <ac:spMkLst>
            <pc:docMk/>
            <pc:sldMk cId="896135248" sldId="417"/>
            <ac:spMk id="3" creationId="{12C4AB56-5A67-036F-51B0-9D53FADE8C87}"/>
          </ac:spMkLst>
        </pc:spChg>
      </pc:sldChg>
    </pc:docChg>
  </pc:docChgLst>
  <pc:docChgLst>
    <pc:chgData name="Naomi Doerge" userId="S::n.doerge@uwtsd.ac.uk::c2ba5b26-9392-4f76-82ca-966719aba79f" providerId="AD" clId="Web-{0D5DD19B-A526-44A6-5046-7C2AB2B864FE}"/>
    <pc:docChg chg="addSld delSld modSld modSection">
      <pc:chgData name="Naomi Doerge" userId="S::n.doerge@uwtsd.ac.uk::c2ba5b26-9392-4f76-82ca-966719aba79f" providerId="AD" clId="Web-{0D5DD19B-A526-44A6-5046-7C2AB2B864FE}" dt="2026-10-09T18:41:21.141" v="759"/>
      <pc:docMkLst>
        <pc:docMk/>
      </pc:docMkLst>
      <pc:sldChg chg="addSp delSp modSp delAnim">
        <pc:chgData name="Naomi Doerge" userId="S::n.doerge@uwtsd.ac.uk::c2ba5b26-9392-4f76-82ca-966719aba79f" providerId="AD" clId="Web-{0D5DD19B-A526-44A6-5046-7C2AB2B864FE}" dt="2026-10-09T17:11:40.074" v="422" actId="20577"/>
        <pc:sldMkLst>
          <pc:docMk/>
          <pc:sldMk cId="4016015603" sldId="334"/>
        </pc:sldMkLst>
        <pc:spChg chg="del mod">
          <ac:chgData name="Naomi Doerge" userId="S::n.doerge@uwtsd.ac.uk::c2ba5b26-9392-4f76-82ca-966719aba79f" providerId="AD" clId="Web-{0D5DD19B-A526-44A6-5046-7C2AB2B864FE}" dt="2026-10-09T17:05:31.654" v="210"/>
          <ac:spMkLst>
            <pc:docMk/>
            <pc:sldMk cId="4016015603" sldId="334"/>
            <ac:spMk id="4" creationId="{5683EDD2-0E8C-CC88-451A-5B5B4A718A42}"/>
          </ac:spMkLst>
        </pc:spChg>
        <pc:spChg chg="add mod">
          <ac:chgData name="Naomi Doerge" userId="S::n.doerge@uwtsd.ac.uk::c2ba5b26-9392-4f76-82ca-966719aba79f" providerId="AD" clId="Web-{0D5DD19B-A526-44A6-5046-7C2AB2B864FE}" dt="2026-10-09T17:11:40.074" v="422" actId="20577"/>
          <ac:spMkLst>
            <pc:docMk/>
            <pc:sldMk cId="4016015603" sldId="334"/>
            <ac:spMk id="7" creationId="{A0CEB9A1-9361-C11E-2F1A-551615AB260F}"/>
          </ac:spMkLst>
        </pc:spChg>
        <pc:picChg chg="add del mod">
          <ac:chgData name="Naomi Doerge" userId="S::n.doerge@uwtsd.ac.uk::c2ba5b26-9392-4f76-82ca-966719aba79f" providerId="AD" clId="Web-{0D5DD19B-A526-44A6-5046-7C2AB2B864FE}" dt="2026-10-09T17:03:58.589" v="187"/>
          <ac:picMkLst>
            <pc:docMk/>
            <pc:sldMk cId="4016015603" sldId="334"/>
            <ac:picMk id="3" creationId="{1DD5F34D-69AE-6969-A4C3-7C08AFA6A85A}"/>
          </ac:picMkLst>
        </pc:picChg>
        <pc:picChg chg="del">
          <ac:chgData name="Naomi Doerge" userId="S::n.doerge@uwtsd.ac.uk::c2ba5b26-9392-4f76-82ca-966719aba79f" providerId="AD" clId="Web-{0D5DD19B-A526-44A6-5046-7C2AB2B864FE}" dt="2026-10-09T17:04:32.199" v="197"/>
          <ac:picMkLst>
            <pc:docMk/>
            <pc:sldMk cId="4016015603" sldId="334"/>
            <ac:picMk id="5" creationId="{BB155276-9316-3234-B31D-F36DC04C2DA4}"/>
          </ac:picMkLst>
        </pc:picChg>
      </pc:sldChg>
      <pc:sldChg chg="addSp modSp">
        <pc:chgData name="Naomi Doerge" userId="S::n.doerge@uwtsd.ac.uk::c2ba5b26-9392-4f76-82ca-966719aba79f" providerId="AD" clId="Web-{0D5DD19B-A526-44A6-5046-7C2AB2B864FE}" dt="2026-10-09T16:33:38.261" v="20" actId="20577"/>
        <pc:sldMkLst>
          <pc:docMk/>
          <pc:sldMk cId="532812589" sldId="364"/>
        </pc:sldMkLst>
        <pc:spChg chg="add mod">
          <ac:chgData name="Naomi Doerge" userId="S::n.doerge@uwtsd.ac.uk::c2ba5b26-9392-4f76-82ca-966719aba79f" providerId="AD" clId="Web-{0D5DD19B-A526-44A6-5046-7C2AB2B864FE}" dt="2026-10-09T16:33:38.261" v="20" actId="20577"/>
          <ac:spMkLst>
            <pc:docMk/>
            <pc:sldMk cId="532812589" sldId="364"/>
            <ac:spMk id="4" creationId="{7434F13C-9CCE-A51E-0079-04D63E5A6E5B}"/>
          </ac:spMkLst>
        </pc:spChg>
      </pc:sldChg>
      <pc:sldChg chg="modSp del">
        <pc:chgData name="Naomi Doerge" userId="S::n.doerge@uwtsd.ac.uk::c2ba5b26-9392-4f76-82ca-966719aba79f" providerId="AD" clId="Web-{0D5DD19B-A526-44A6-5046-7C2AB2B864FE}" dt="2026-10-09T16:53:48.839" v="108"/>
        <pc:sldMkLst>
          <pc:docMk/>
          <pc:sldMk cId="1732208758" sldId="366"/>
        </pc:sldMkLst>
        <pc:spChg chg="mod">
          <ac:chgData name="Naomi Doerge" userId="S::n.doerge@uwtsd.ac.uk::c2ba5b26-9392-4f76-82ca-966719aba79f" providerId="AD" clId="Web-{0D5DD19B-A526-44A6-5046-7C2AB2B864FE}" dt="2026-10-09T16:51:42.789" v="106" actId="20577"/>
          <ac:spMkLst>
            <pc:docMk/>
            <pc:sldMk cId="1732208758" sldId="366"/>
            <ac:spMk id="5" creationId="{80DACC63-F487-EBFD-6C78-B7B1498C465D}"/>
          </ac:spMkLst>
        </pc:spChg>
      </pc:sldChg>
      <pc:sldChg chg="addSp delSp modSp add del">
        <pc:chgData name="Naomi Doerge" userId="S::n.doerge@uwtsd.ac.uk::c2ba5b26-9392-4f76-82ca-966719aba79f" providerId="AD" clId="Web-{0D5DD19B-A526-44A6-5046-7C2AB2B864FE}" dt="2026-10-09T16:49:15.879" v="29"/>
        <pc:sldMkLst>
          <pc:docMk/>
          <pc:sldMk cId="2906875551" sldId="392"/>
        </pc:sldMkLst>
        <pc:spChg chg="add del mod">
          <ac:chgData name="Naomi Doerge" userId="S::n.doerge@uwtsd.ac.uk::c2ba5b26-9392-4f76-82ca-966719aba79f" providerId="AD" clId="Web-{0D5DD19B-A526-44A6-5046-7C2AB2B864FE}" dt="2026-10-09T16:49:15.879" v="29"/>
          <ac:spMkLst>
            <pc:docMk/>
            <pc:sldMk cId="2906875551" sldId="392"/>
            <ac:spMk id="5" creationId="{FE1C9438-2D24-5722-636C-49973220EE8D}"/>
          </ac:spMkLst>
        </pc:spChg>
      </pc:sldChg>
      <pc:sldChg chg="addSp delSp modSp delAnim">
        <pc:chgData name="Naomi Doerge" userId="S::n.doerge@uwtsd.ac.uk::c2ba5b26-9392-4f76-82ca-966719aba79f" providerId="AD" clId="Web-{0D5DD19B-A526-44A6-5046-7C2AB2B864FE}" dt="2026-10-09T16:57:11.032" v="178" actId="20577"/>
        <pc:sldMkLst>
          <pc:docMk/>
          <pc:sldMk cId="1490397616" sldId="393"/>
        </pc:sldMkLst>
        <pc:spChg chg="mod">
          <ac:chgData name="Naomi Doerge" userId="S::n.doerge@uwtsd.ac.uk::c2ba5b26-9392-4f76-82ca-966719aba79f" providerId="AD" clId="Web-{0D5DD19B-A526-44A6-5046-7C2AB2B864FE}" dt="2026-10-09T16:57:11.032" v="178" actId="20577"/>
          <ac:spMkLst>
            <pc:docMk/>
            <pc:sldMk cId="1490397616" sldId="393"/>
            <ac:spMk id="3" creationId="{94A84DEA-C888-D0AC-F111-D9B124F2F6D9}"/>
          </ac:spMkLst>
        </pc:spChg>
        <pc:spChg chg="add del mod">
          <ac:chgData name="Naomi Doerge" userId="S::n.doerge@uwtsd.ac.uk::c2ba5b26-9392-4f76-82ca-966719aba79f" providerId="AD" clId="Web-{0D5DD19B-A526-44A6-5046-7C2AB2B864FE}" dt="2026-10-09T16:56:41.968" v="172"/>
          <ac:spMkLst>
            <pc:docMk/>
            <pc:sldMk cId="1490397616" sldId="393"/>
            <ac:spMk id="6" creationId="{B75F416A-D7C0-A8AC-9902-17C8208A329E}"/>
          </ac:spMkLst>
        </pc:spChg>
        <pc:picChg chg="del">
          <ac:chgData name="Naomi Doerge" userId="S::n.doerge@uwtsd.ac.uk::c2ba5b26-9392-4f76-82ca-966719aba79f" providerId="AD" clId="Web-{0D5DD19B-A526-44A6-5046-7C2AB2B864FE}" dt="2026-10-09T16:56:14.812" v="171"/>
          <ac:picMkLst>
            <pc:docMk/>
            <pc:sldMk cId="1490397616" sldId="393"/>
            <ac:picMk id="5" creationId="{68ED726F-73BC-6A32-F1F9-3A21301EC3DB}"/>
          </ac:picMkLst>
        </pc:picChg>
        <pc:picChg chg="add mod">
          <ac:chgData name="Naomi Doerge" userId="S::n.doerge@uwtsd.ac.uk::c2ba5b26-9392-4f76-82ca-966719aba79f" providerId="AD" clId="Web-{0D5DD19B-A526-44A6-5046-7C2AB2B864FE}" dt="2026-10-09T16:57:05.719" v="177" actId="1076"/>
          <ac:picMkLst>
            <pc:docMk/>
            <pc:sldMk cId="1490397616" sldId="393"/>
            <ac:picMk id="7" creationId="{DBA51F2A-8098-A2A0-4728-AC82507167A3}"/>
          </ac:picMkLst>
        </pc:picChg>
      </pc:sldChg>
      <pc:sldChg chg="modNotes">
        <pc:chgData name="Naomi Doerge" userId="S::n.doerge@uwtsd.ac.uk::c2ba5b26-9392-4f76-82ca-966719aba79f" providerId="AD" clId="Web-{0D5DD19B-A526-44A6-5046-7C2AB2B864FE}" dt="2026-10-09T17:27:05.351" v="439"/>
        <pc:sldMkLst>
          <pc:docMk/>
          <pc:sldMk cId="2565730585" sldId="394"/>
        </pc:sldMkLst>
      </pc:sldChg>
      <pc:sldChg chg="modSp">
        <pc:chgData name="Naomi Doerge" userId="S::n.doerge@uwtsd.ac.uk::c2ba5b26-9392-4f76-82ca-966719aba79f" providerId="AD" clId="Web-{0D5DD19B-A526-44A6-5046-7C2AB2B864FE}" dt="2026-10-09T17:38:47.088" v="593" actId="20577"/>
        <pc:sldMkLst>
          <pc:docMk/>
          <pc:sldMk cId="3779003495" sldId="395"/>
        </pc:sldMkLst>
        <pc:spChg chg="mod">
          <ac:chgData name="Naomi Doerge" userId="S::n.doerge@uwtsd.ac.uk::c2ba5b26-9392-4f76-82ca-966719aba79f" providerId="AD" clId="Web-{0D5DD19B-A526-44A6-5046-7C2AB2B864FE}" dt="2026-10-09T17:38:37.603" v="590" actId="20577"/>
          <ac:spMkLst>
            <pc:docMk/>
            <pc:sldMk cId="3779003495" sldId="395"/>
            <ac:spMk id="2" creationId="{7127DFC0-EB9B-AAC8-B7D4-7BB8BADED661}"/>
          </ac:spMkLst>
        </pc:spChg>
        <pc:spChg chg="mod">
          <ac:chgData name="Naomi Doerge" userId="S::n.doerge@uwtsd.ac.uk::c2ba5b26-9392-4f76-82ca-966719aba79f" providerId="AD" clId="Web-{0D5DD19B-A526-44A6-5046-7C2AB2B864FE}" dt="2026-10-09T17:38:47.088" v="593" actId="20577"/>
          <ac:spMkLst>
            <pc:docMk/>
            <pc:sldMk cId="3779003495" sldId="395"/>
            <ac:spMk id="3" creationId="{09A6227A-F2DD-0A97-E5AB-31FC46011618}"/>
          </ac:spMkLst>
        </pc:spChg>
      </pc:sldChg>
      <pc:sldChg chg="modSp">
        <pc:chgData name="Naomi Doerge" userId="S::n.doerge@uwtsd.ac.uk::c2ba5b26-9392-4f76-82ca-966719aba79f" providerId="AD" clId="Web-{0D5DD19B-A526-44A6-5046-7C2AB2B864FE}" dt="2026-10-09T17:44:11.971" v="646" actId="20577"/>
        <pc:sldMkLst>
          <pc:docMk/>
          <pc:sldMk cId="2129215855" sldId="397"/>
        </pc:sldMkLst>
        <pc:spChg chg="mod">
          <ac:chgData name="Naomi Doerge" userId="S::n.doerge@uwtsd.ac.uk::c2ba5b26-9392-4f76-82ca-966719aba79f" providerId="AD" clId="Web-{0D5DD19B-A526-44A6-5046-7C2AB2B864FE}" dt="2026-10-09T17:39:25.714" v="597" actId="20577"/>
          <ac:spMkLst>
            <pc:docMk/>
            <pc:sldMk cId="2129215855" sldId="397"/>
            <ac:spMk id="2" creationId="{2136D868-EAB0-DF9D-EA83-364AFD110F25}"/>
          </ac:spMkLst>
        </pc:spChg>
        <pc:spChg chg="mod">
          <ac:chgData name="Naomi Doerge" userId="S::n.doerge@uwtsd.ac.uk::c2ba5b26-9392-4f76-82ca-966719aba79f" providerId="AD" clId="Web-{0D5DD19B-A526-44A6-5046-7C2AB2B864FE}" dt="2026-10-09T17:44:11.971" v="646" actId="20577"/>
          <ac:spMkLst>
            <pc:docMk/>
            <pc:sldMk cId="2129215855" sldId="397"/>
            <ac:spMk id="3" creationId="{82E65A63-0805-2846-51D3-0AF7A288BA7D}"/>
          </ac:spMkLst>
        </pc:spChg>
      </pc:sldChg>
      <pc:sldChg chg="modSp modNotes">
        <pc:chgData name="Naomi Doerge" userId="S::n.doerge@uwtsd.ac.uk::c2ba5b26-9392-4f76-82ca-966719aba79f" providerId="AD" clId="Web-{0D5DD19B-A526-44A6-5046-7C2AB2B864FE}" dt="2026-10-09T17:48:39.212" v="691"/>
        <pc:sldMkLst>
          <pc:docMk/>
          <pc:sldMk cId="317224133" sldId="398"/>
        </pc:sldMkLst>
        <pc:spChg chg="mod">
          <ac:chgData name="Naomi Doerge" userId="S::n.doerge@uwtsd.ac.uk::c2ba5b26-9392-4f76-82ca-966719aba79f" providerId="AD" clId="Web-{0D5DD19B-A526-44A6-5046-7C2AB2B864FE}" dt="2026-10-09T17:47:12.944" v="690" actId="20577"/>
          <ac:spMkLst>
            <pc:docMk/>
            <pc:sldMk cId="317224133" sldId="398"/>
            <ac:spMk id="3" creationId="{09367A80-D36D-47DF-EF23-FE76169D98FE}"/>
          </ac:spMkLst>
        </pc:spChg>
      </pc:sldChg>
      <pc:sldChg chg="del">
        <pc:chgData name="Naomi Doerge" userId="S::n.doerge@uwtsd.ac.uk::c2ba5b26-9392-4f76-82ca-966719aba79f" providerId="AD" clId="Web-{0D5DD19B-A526-44A6-5046-7C2AB2B864FE}" dt="2026-10-09T17:50:35.903" v="692"/>
        <pc:sldMkLst>
          <pc:docMk/>
          <pc:sldMk cId="3081098200" sldId="399"/>
        </pc:sldMkLst>
      </pc:sldChg>
      <pc:sldChg chg="del">
        <pc:chgData name="Naomi Doerge" userId="S::n.doerge@uwtsd.ac.uk::c2ba5b26-9392-4f76-82ca-966719aba79f" providerId="AD" clId="Web-{0D5DD19B-A526-44A6-5046-7C2AB2B864FE}" dt="2026-10-09T17:50:40.684" v="693"/>
        <pc:sldMkLst>
          <pc:docMk/>
          <pc:sldMk cId="1338671362" sldId="400"/>
        </pc:sldMkLst>
      </pc:sldChg>
      <pc:sldChg chg="modSp modNotes">
        <pc:chgData name="Naomi Doerge" userId="S::n.doerge@uwtsd.ac.uk::c2ba5b26-9392-4f76-82ca-966719aba79f" providerId="AD" clId="Web-{0D5DD19B-A526-44A6-5046-7C2AB2B864FE}" dt="2026-10-09T18:39:25.418" v="723" actId="20577"/>
        <pc:sldMkLst>
          <pc:docMk/>
          <pc:sldMk cId="2587715114" sldId="401"/>
        </pc:sldMkLst>
        <pc:spChg chg="mod">
          <ac:chgData name="Naomi Doerge" userId="S::n.doerge@uwtsd.ac.uk::c2ba5b26-9392-4f76-82ca-966719aba79f" providerId="AD" clId="Web-{0D5DD19B-A526-44A6-5046-7C2AB2B864FE}" dt="2026-10-09T18:39:25.418" v="723" actId="20577"/>
          <ac:spMkLst>
            <pc:docMk/>
            <pc:sldMk cId="2587715114" sldId="401"/>
            <ac:spMk id="3" creationId="{4BF74216-A86D-F7D0-4BB6-20E997542409}"/>
          </ac:spMkLst>
        </pc:spChg>
      </pc:sldChg>
      <pc:sldChg chg="modSp">
        <pc:chgData name="Naomi Doerge" userId="S::n.doerge@uwtsd.ac.uk::c2ba5b26-9392-4f76-82ca-966719aba79f" providerId="AD" clId="Web-{0D5DD19B-A526-44A6-5046-7C2AB2B864FE}" dt="2026-10-09T18:39:48.294" v="738" actId="20577"/>
        <pc:sldMkLst>
          <pc:docMk/>
          <pc:sldMk cId="619857233" sldId="405"/>
        </pc:sldMkLst>
        <pc:spChg chg="mod">
          <ac:chgData name="Naomi Doerge" userId="S::n.doerge@uwtsd.ac.uk::c2ba5b26-9392-4f76-82ca-966719aba79f" providerId="AD" clId="Web-{0D5DD19B-A526-44A6-5046-7C2AB2B864FE}" dt="2026-10-09T18:38:34.823" v="710" actId="20577"/>
          <ac:spMkLst>
            <pc:docMk/>
            <pc:sldMk cId="619857233" sldId="405"/>
            <ac:spMk id="2" creationId="{4478FE28-8996-10E4-BE71-15E66ABE281F}"/>
          </ac:spMkLst>
        </pc:spChg>
        <pc:spChg chg="mod">
          <ac:chgData name="Naomi Doerge" userId="S::n.doerge@uwtsd.ac.uk::c2ba5b26-9392-4f76-82ca-966719aba79f" providerId="AD" clId="Web-{0D5DD19B-A526-44A6-5046-7C2AB2B864FE}" dt="2026-10-09T18:39:48.294" v="738" actId="20577"/>
          <ac:spMkLst>
            <pc:docMk/>
            <pc:sldMk cId="619857233" sldId="405"/>
            <ac:spMk id="3" creationId="{12C4AB56-5A67-036F-51B0-9D53FADE8C87}"/>
          </ac:spMkLst>
        </pc:spChg>
      </pc:sldChg>
      <pc:sldChg chg="add">
        <pc:chgData name="Naomi Doerge" userId="S::n.doerge@uwtsd.ac.uk::c2ba5b26-9392-4f76-82ca-966719aba79f" providerId="AD" clId="Web-{0D5DD19B-A526-44A6-5046-7C2AB2B864FE}" dt="2026-10-09T16:49:28.410" v="30"/>
        <pc:sldMkLst>
          <pc:docMk/>
          <pc:sldMk cId="366296494" sldId="407"/>
        </pc:sldMkLst>
      </pc:sldChg>
      <pc:sldChg chg="add">
        <pc:chgData name="Naomi Doerge" userId="S::n.doerge@uwtsd.ac.uk::c2ba5b26-9392-4f76-82ca-966719aba79f" providerId="AD" clId="Web-{0D5DD19B-A526-44A6-5046-7C2AB2B864FE}" dt="2026-10-09T16:53:46.480" v="107"/>
        <pc:sldMkLst>
          <pc:docMk/>
          <pc:sldMk cId="1333554770" sldId="408"/>
        </pc:sldMkLst>
      </pc:sldChg>
      <pc:sldChg chg="addSp modSp add replId addAnim modAnim">
        <pc:chgData name="Naomi Doerge" userId="S::n.doerge@uwtsd.ac.uk::c2ba5b26-9392-4f76-82ca-966719aba79f" providerId="AD" clId="Web-{0D5DD19B-A526-44A6-5046-7C2AB2B864FE}" dt="2026-10-09T17:10:56.225" v="401"/>
        <pc:sldMkLst>
          <pc:docMk/>
          <pc:sldMk cId="2921692847" sldId="409"/>
        </pc:sldMkLst>
        <pc:spChg chg="mod">
          <ac:chgData name="Naomi Doerge" userId="S::n.doerge@uwtsd.ac.uk::c2ba5b26-9392-4f76-82ca-966719aba79f" providerId="AD" clId="Web-{0D5DD19B-A526-44A6-5046-7C2AB2B864FE}" dt="2026-10-09T17:07:13.485" v="224" actId="20577"/>
          <ac:spMkLst>
            <pc:docMk/>
            <pc:sldMk cId="2921692847" sldId="409"/>
            <ac:spMk id="2" creationId="{CAE7DE57-D9F4-29A8-467F-D5FB608916A9}"/>
          </ac:spMkLst>
        </pc:spChg>
        <pc:spChg chg="add mod">
          <ac:chgData name="Naomi Doerge" userId="S::n.doerge@uwtsd.ac.uk::c2ba5b26-9392-4f76-82ca-966719aba79f" providerId="AD" clId="Web-{0D5DD19B-A526-44A6-5046-7C2AB2B864FE}" dt="2026-10-09T17:10:26.286" v="397" actId="1076"/>
          <ac:spMkLst>
            <pc:docMk/>
            <pc:sldMk cId="2921692847" sldId="409"/>
            <ac:spMk id="3" creationId="{CD8B7E9C-1C89-D6A8-4FC7-9BC237A33E23}"/>
          </ac:spMkLst>
        </pc:spChg>
        <pc:spChg chg="add mod">
          <ac:chgData name="Naomi Doerge" userId="S::n.doerge@uwtsd.ac.uk::c2ba5b26-9392-4f76-82ca-966719aba79f" providerId="AD" clId="Web-{0D5DD19B-A526-44A6-5046-7C2AB2B864FE}" dt="2026-10-09T17:10:04.442" v="374" actId="20577"/>
          <ac:spMkLst>
            <pc:docMk/>
            <pc:sldMk cId="2921692847" sldId="409"/>
            <ac:spMk id="4" creationId="{76E1AF2B-8EDC-41EC-A693-01F3A1E8A87F}"/>
          </ac:spMkLst>
        </pc:spChg>
        <pc:spChg chg="mod">
          <ac:chgData name="Naomi Doerge" userId="S::n.doerge@uwtsd.ac.uk::c2ba5b26-9392-4f76-82ca-966719aba79f" providerId="AD" clId="Web-{0D5DD19B-A526-44A6-5046-7C2AB2B864FE}" dt="2026-10-09T17:07:20.657" v="227" actId="20577"/>
          <ac:spMkLst>
            <pc:docMk/>
            <pc:sldMk cId="2921692847" sldId="409"/>
            <ac:spMk id="7" creationId="{1258A91D-3EDE-891A-67A9-90A19848CCD8}"/>
          </ac:spMkLst>
        </pc:spChg>
      </pc:sldChg>
      <pc:sldChg chg="add del replId">
        <pc:chgData name="Naomi Doerge" userId="S::n.doerge@uwtsd.ac.uk::c2ba5b26-9392-4f76-82ca-966719aba79f" providerId="AD" clId="Web-{0D5DD19B-A526-44A6-5046-7C2AB2B864FE}" dt="2026-10-09T17:07:22.735" v="229"/>
        <pc:sldMkLst>
          <pc:docMk/>
          <pc:sldMk cId="1488704800" sldId="410"/>
        </pc:sldMkLst>
      </pc:sldChg>
      <pc:sldChg chg="addSp delSp modSp new addAnim modAnim modNotes">
        <pc:chgData name="Naomi Doerge" userId="S::n.doerge@uwtsd.ac.uk::c2ba5b26-9392-4f76-82ca-966719aba79f" providerId="AD" clId="Web-{0D5DD19B-A526-44A6-5046-7C2AB2B864FE}" dt="2026-10-09T17:37:31.070" v="581"/>
        <pc:sldMkLst>
          <pc:docMk/>
          <pc:sldMk cId="4237010178" sldId="410"/>
        </pc:sldMkLst>
        <pc:spChg chg="mod">
          <ac:chgData name="Naomi Doerge" userId="S::n.doerge@uwtsd.ac.uk::c2ba5b26-9392-4f76-82ca-966719aba79f" providerId="AD" clId="Web-{0D5DD19B-A526-44A6-5046-7C2AB2B864FE}" dt="2026-10-09T17:34:59.441" v="553" actId="1076"/>
          <ac:spMkLst>
            <pc:docMk/>
            <pc:sldMk cId="4237010178" sldId="410"/>
            <ac:spMk id="2" creationId="{E9C51552-2F9D-31DA-E19E-740CB7C18A76}"/>
          </ac:spMkLst>
        </pc:spChg>
        <pc:spChg chg="mod">
          <ac:chgData name="Naomi Doerge" userId="S::n.doerge@uwtsd.ac.uk::c2ba5b26-9392-4f76-82ca-966719aba79f" providerId="AD" clId="Web-{0D5DD19B-A526-44A6-5046-7C2AB2B864FE}" dt="2026-10-09T17:36:49.132" v="570"/>
          <ac:spMkLst>
            <pc:docMk/>
            <pc:sldMk cId="4237010178" sldId="410"/>
            <ac:spMk id="3" creationId="{32E995F8-5D34-E3C8-CBB7-06F279A24326}"/>
          </ac:spMkLst>
        </pc:spChg>
        <pc:spChg chg="del mod">
          <ac:chgData name="Naomi Doerge" userId="S::n.doerge@uwtsd.ac.uk::c2ba5b26-9392-4f76-82ca-966719aba79f" providerId="AD" clId="Web-{0D5DD19B-A526-44A6-5046-7C2AB2B864FE}" dt="2026-10-09T17:35:42.567" v="561"/>
          <ac:spMkLst>
            <pc:docMk/>
            <pc:sldMk cId="4237010178" sldId="410"/>
            <ac:spMk id="4" creationId="{4FEC3388-7BFF-E223-39A3-6793061C5040}"/>
          </ac:spMkLst>
        </pc:spChg>
        <pc:spChg chg="add mod">
          <ac:chgData name="Naomi Doerge" userId="S::n.doerge@uwtsd.ac.uk::c2ba5b26-9392-4f76-82ca-966719aba79f" providerId="AD" clId="Web-{0D5DD19B-A526-44A6-5046-7C2AB2B864FE}" dt="2026-10-09T17:37:21.382" v="579"/>
          <ac:spMkLst>
            <pc:docMk/>
            <pc:sldMk cId="4237010178" sldId="410"/>
            <ac:spMk id="5" creationId="{FB1A3BD5-F9E6-FF10-29EA-EB64436B767F}"/>
          </ac:spMkLst>
        </pc:spChg>
      </pc:sldChg>
      <pc:sldChg chg="new del">
        <pc:chgData name="Naomi Doerge" userId="S::n.doerge@uwtsd.ac.uk::c2ba5b26-9392-4f76-82ca-966719aba79f" providerId="AD" clId="Web-{0D5DD19B-A526-44A6-5046-7C2AB2B864FE}" dt="2026-10-09T17:33:12.532" v="509"/>
        <pc:sldMkLst>
          <pc:docMk/>
          <pc:sldMk cId="1032965530" sldId="411"/>
        </pc:sldMkLst>
      </pc:sldChg>
      <pc:sldChg chg="modSp new">
        <pc:chgData name="Naomi Doerge" userId="S::n.doerge@uwtsd.ac.uk::c2ba5b26-9392-4f76-82ca-966719aba79f" providerId="AD" clId="Web-{0D5DD19B-A526-44A6-5046-7C2AB2B864FE}" dt="2026-10-09T17:34:50.332" v="552" actId="20577"/>
        <pc:sldMkLst>
          <pc:docMk/>
          <pc:sldMk cId="488760504" sldId="412"/>
        </pc:sldMkLst>
        <pc:spChg chg="mod">
          <ac:chgData name="Naomi Doerge" userId="S::n.doerge@uwtsd.ac.uk::c2ba5b26-9392-4f76-82ca-966719aba79f" providerId="AD" clId="Web-{0D5DD19B-A526-44A6-5046-7C2AB2B864FE}" dt="2026-10-09T17:30:02.481" v="505" actId="20577"/>
          <ac:spMkLst>
            <pc:docMk/>
            <pc:sldMk cId="488760504" sldId="412"/>
            <ac:spMk id="2" creationId="{8644BE99-71DD-ED07-9300-34600E320970}"/>
          </ac:spMkLst>
        </pc:spChg>
        <pc:spChg chg="mod">
          <ac:chgData name="Naomi Doerge" userId="S::n.doerge@uwtsd.ac.uk::c2ba5b26-9392-4f76-82ca-966719aba79f" providerId="AD" clId="Web-{0D5DD19B-A526-44A6-5046-7C2AB2B864FE}" dt="2026-10-09T17:34:50.332" v="552" actId="20577"/>
          <ac:spMkLst>
            <pc:docMk/>
            <pc:sldMk cId="488760504" sldId="412"/>
            <ac:spMk id="3" creationId="{8C539421-3621-D89D-0D9B-4CFEF157CB56}"/>
          </ac:spMkLst>
        </pc:spChg>
      </pc:sldChg>
      <pc:sldChg chg="addSp modSp add replId">
        <pc:chgData name="Naomi Doerge" userId="S::n.doerge@uwtsd.ac.uk::c2ba5b26-9392-4f76-82ca-966719aba79f" providerId="AD" clId="Web-{0D5DD19B-A526-44A6-5046-7C2AB2B864FE}" dt="2026-10-09T18:41:21.141" v="759"/>
        <pc:sldMkLst>
          <pc:docMk/>
          <pc:sldMk cId="3778813790" sldId="413"/>
        </pc:sldMkLst>
        <pc:spChg chg="mod">
          <ac:chgData name="Naomi Doerge" userId="S::n.doerge@uwtsd.ac.uk::c2ba5b26-9392-4f76-82ca-966719aba79f" providerId="AD" clId="Web-{0D5DD19B-A526-44A6-5046-7C2AB2B864FE}" dt="2026-10-09T18:40:37.968" v="745" actId="20577"/>
          <ac:spMkLst>
            <pc:docMk/>
            <pc:sldMk cId="3778813790" sldId="413"/>
            <ac:spMk id="2" creationId="{6DF8E0FD-0AE4-9B7F-3331-D343E576AE5C}"/>
          </ac:spMkLst>
        </pc:spChg>
        <pc:spChg chg="mod">
          <ac:chgData name="Naomi Doerge" userId="S::n.doerge@uwtsd.ac.uk::c2ba5b26-9392-4f76-82ca-966719aba79f" providerId="AD" clId="Web-{0D5DD19B-A526-44A6-5046-7C2AB2B864FE}" dt="2026-10-09T18:40:41.562" v="747" actId="20577"/>
          <ac:spMkLst>
            <pc:docMk/>
            <pc:sldMk cId="3778813790" sldId="413"/>
            <ac:spMk id="3" creationId="{0E76B3F6-781A-A13E-E27D-25C6B9A2F86B}"/>
          </ac:spMkLst>
        </pc:spChg>
        <pc:spChg chg="add mod">
          <ac:chgData name="Naomi Doerge" userId="S::n.doerge@uwtsd.ac.uk::c2ba5b26-9392-4f76-82ca-966719aba79f" providerId="AD" clId="Web-{0D5DD19B-A526-44A6-5046-7C2AB2B864FE}" dt="2026-10-09T18:41:21.141" v="759"/>
          <ac:spMkLst>
            <pc:docMk/>
            <pc:sldMk cId="3778813790" sldId="413"/>
            <ac:spMk id="4" creationId="{5FAD638C-DBC1-8263-6EAB-6BB10DE19524}"/>
          </ac:spMkLst>
        </pc:spChg>
      </pc:sldChg>
      <pc:sldChg chg="add del replId">
        <pc:chgData name="Naomi Doerge" userId="S::n.doerge@uwtsd.ac.uk::c2ba5b26-9392-4f76-82ca-966719aba79f" providerId="AD" clId="Web-{0D5DD19B-A526-44A6-5046-7C2AB2B864FE}" dt="2026-10-09T18:40:44.077" v="749"/>
        <pc:sldMkLst>
          <pc:docMk/>
          <pc:sldMk cId="3707746244" sldId="414"/>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F6DCAB-BE7F-496A-9546-DFA225D8321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E772E2D8-FBCA-4786-9369-B93967198A19}">
      <dgm:prSet phldr="0" custT="1"/>
      <dgm:spPr/>
      <dgm:t>
        <a:bodyPr/>
        <a:lstStyle/>
        <a:p>
          <a:pPr>
            <a:buNone/>
          </a:pPr>
          <a:r>
            <a:rPr lang="en-GB" sz="2200" b="1"/>
            <a:t>To develop understanding of reflection as a key business skill</a:t>
          </a:r>
          <a:endParaRPr lang="en-GB" sz="2200" b="1">
            <a:latin typeface="Aptos ExtraBold"/>
            <a:cs typeface="Arial"/>
          </a:endParaRPr>
        </a:p>
      </dgm:t>
    </dgm:pt>
    <dgm:pt modelId="{BD0F5D17-5689-4DB2-B911-C0A858BA9646}" type="parTrans" cxnId="{A8DF2D8F-DFFF-46F7-A416-395B9E3265B3}">
      <dgm:prSet/>
      <dgm:spPr/>
      <dgm:t>
        <a:bodyPr/>
        <a:lstStyle/>
        <a:p>
          <a:endParaRPr lang="en-GB" sz="2000"/>
        </a:p>
      </dgm:t>
    </dgm:pt>
    <dgm:pt modelId="{38C27B54-BB00-4F40-BF40-B028B71EB879}" type="sibTrans" cxnId="{A8DF2D8F-DFFF-46F7-A416-395B9E3265B3}">
      <dgm:prSet/>
      <dgm:spPr/>
      <dgm:t>
        <a:bodyPr/>
        <a:lstStyle/>
        <a:p>
          <a:endParaRPr lang="en-GB" sz="2000"/>
        </a:p>
      </dgm:t>
    </dgm:pt>
    <dgm:pt modelId="{D994B5D5-03D6-45F4-A28F-1EF893BC1AC1}">
      <dgm:prSet phldr="0" custT="1"/>
      <dgm:spPr/>
      <dgm:t>
        <a:bodyPr/>
        <a:lstStyle/>
        <a:p>
          <a:pPr>
            <a:buNone/>
          </a:pPr>
          <a:r>
            <a:rPr lang="en-GB" sz="2200" b="1"/>
            <a:t>To evaluate personal skills, progress, and professional behaviours in a business context (e.g. communication, teamwork, reliability).</a:t>
          </a:r>
          <a:endParaRPr lang="en-GB" sz="2200" b="1">
            <a:latin typeface="Aptos ExtraBold"/>
            <a:cs typeface="Calibri"/>
          </a:endParaRPr>
        </a:p>
      </dgm:t>
    </dgm:pt>
    <dgm:pt modelId="{0DEFE236-4612-44D4-9905-3FCE745EE1C2}" type="parTrans" cxnId="{A55053EA-C70C-40CA-B787-111382E6B938}">
      <dgm:prSet/>
      <dgm:spPr/>
      <dgm:t>
        <a:bodyPr/>
        <a:lstStyle/>
        <a:p>
          <a:endParaRPr lang="en-GB"/>
        </a:p>
      </dgm:t>
    </dgm:pt>
    <dgm:pt modelId="{610F8288-38E7-41C4-922D-A39C323A1805}" type="sibTrans" cxnId="{A55053EA-C70C-40CA-B787-111382E6B938}">
      <dgm:prSet/>
      <dgm:spPr/>
      <dgm:t>
        <a:bodyPr/>
        <a:lstStyle/>
        <a:p>
          <a:endParaRPr lang="en-GB"/>
        </a:p>
      </dgm:t>
    </dgm:pt>
    <dgm:pt modelId="{8A237DE2-BD42-4DD4-8170-8EE98E1004C9}">
      <dgm:prSet phldr="0" custT="1"/>
      <dgm:spPr/>
      <dgm:t>
        <a:bodyPr/>
        <a:lstStyle/>
        <a:p>
          <a:pPr>
            <a:buNone/>
          </a:pPr>
          <a:r>
            <a:rPr lang="en-GB" sz="2200" b="1"/>
            <a:t>To set realistic, career-focused goals and create a personal development plan for future professional growth</a:t>
          </a:r>
          <a:endParaRPr lang="en-GB" sz="2200" b="1">
            <a:latin typeface="Aptos ExtraBold"/>
            <a:cs typeface="Calibri"/>
          </a:endParaRPr>
        </a:p>
      </dgm:t>
    </dgm:pt>
    <dgm:pt modelId="{F88D4238-C2D1-4DC7-BABB-1267A5374883}" type="parTrans" cxnId="{551CD7FC-3E5F-472B-A480-182380A10FE4}">
      <dgm:prSet/>
      <dgm:spPr/>
      <dgm:t>
        <a:bodyPr/>
        <a:lstStyle/>
        <a:p>
          <a:endParaRPr lang="en-GB"/>
        </a:p>
      </dgm:t>
    </dgm:pt>
    <dgm:pt modelId="{99977774-DF9F-4A23-8D77-3938654E8525}" type="sibTrans" cxnId="{551CD7FC-3E5F-472B-A480-182380A10FE4}">
      <dgm:prSet/>
      <dgm:spPr/>
      <dgm:t>
        <a:bodyPr/>
        <a:lstStyle/>
        <a:p>
          <a:endParaRPr lang="en-GB"/>
        </a:p>
      </dgm:t>
    </dgm:pt>
    <dgm:pt modelId="{9CF64F5B-328C-49B9-AF3A-EB96BC66833D}" type="pres">
      <dgm:prSet presAssocID="{D8F6DCAB-BE7F-496A-9546-DFA225D8321F}" presName="linear" presStyleCnt="0">
        <dgm:presLayoutVars>
          <dgm:dir/>
          <dgm:animLvl val="lvl"/>
          <dgm:resizeHandles val="exact"/>
        </dgm:presLayoutVars>
      </dgm:prSet>
      <dgm:spPr/>
    </dgm:pt>
    <dgm:pt modelId="{64152E5F-3976-4485-B802-B1DEE883023E}" type="pres">
      <dgm:prSet presAssocID="{E772E2D8-FBCA-4786-9369-B93967198A19}" presName="parentLin" presStyleCnt="0"/>
      <dgm:spPr/>
    </dgm:pt>
    <dgm:pt modelId="{DE67F6DE-EAA9-415A-AC92-08E91B4E7960}" type="pres">
      <dgm:prSet presAssocID="{E772E2D8-FBCA-4786-9369-B93967198A19}" presName="parentLeftMargin" presStyleLbl="node1" presStyleIdx="0" presStyleCnt="3"/>
      <dgm:spPr/>
    </dgm:pt>
    <dgm:pt modelId="{3197A4C4-EECD-4254-B39E-EC75A696146D}" type="pres">
      <dgm:prSet presAssocID="{E772E2D8-FBCA-4786-9369-B93967198A19}" presName="parentText" presStyleLbl="node1" presStyleIdx="0" presStyleCnt="3">
        <dgm:presLayoutVars>
          <dgm:chMax val="0"/>
          <dgm:bulletEnabled val="1"/>
        </dgm:presLayoutVars>
      </dgm:prSet>
      <dgm:spPr/>
    </dgm:pt>
    <dgm:pt modelId="{17A800A6-2139-450F-B44B-9FB3BEB81D48}" type="pres">
      <dgm:prSet presAssocID="{E772E2D8-FBCA-4786-9369-B93967198A19}" presName="negativeSpace" presStyleCnt="0"/>
      <dgm:spPr/>
    </dgm:pt>
    <dgm:pt modelId="{BC8CF767-84A0-485B-92E6-E5B40D9EB6CA}" type="pres">
      <dgm:prSet presAssocID="{E772E2D8-FBCA-4786-9369-B93967198A19}" presName="childText" presStyleLbl="conFgAcc1" presStyleIdx="0" presStyleCnt="3">
        <dgm:presLayoutVars>
          <dgm:bulletEnabled val="1"/>
        </dgm:presLayoutVars>
      </dgm:prSet>
      <dgm:spPr/>
    </dgm:pt>
    <dgm:pt modelId="{57C34B2B-504D-4D80-80D9-98F154BD5863}" type="pres">
      <dgm:prSet presAssocID="{38C27B54-BB00-4F40-BF40-B028B71EB879}" presName="spaceBetweenRectangles" presStyleCnt="0"/>
      <dgm:spPr/>
    </dgm:pt>
    <dgm:pt modelId="{0250A991-9757-4F37-8C56-D7E7C0A943D0}" type="pres">
      <dgm:prSet presAssocID="{D994B5D5-03D6-45F4-A28F-1EF893BC1AC1}" presName="parentLin" presStyleCnt="0"/>
      <dgm:spPr/>
    </dgm:pt>
    <dgm:pt modelId="{2585D733-2D1B-478E-966D-1245181A0C76}" type="pres">
      <dgm:prSet presAssocID="{D994B5D5-03D6-45F4-A28F-1EF893BC1AC1}" presName="parentLeftMargin" presStyleLbl="node1" presStyleIdx="0" presStyleCnt="3"/>
      <dgm:spPr/>
    </dgm:pt>
    <dgm:pt modelId="{8C48FE0F-0732-4D53-ADE3-7D6585DDA1B0}" type="pres">
      <dgm:prSet presAssocID="{D994B5D5-03D6-45F4-A28F-1EF893BC1AC1}" presName="parentText" presStyleLbl="node1" presStyleIdx="1" presStyleCnt="3">
        <dgm:presLayoutVars>
          <dgm:chMax val="0"/>
          <dgm:bulletEnabled val="1"/>
        </dgm:presLayoutVars>
      </dgm:prSet>
      <dgm:spPr/>
    </dgm:pt>
    <dgm:pt modelId="{C0CAD5CA-2099-4196-9569-B9629F34EDDB}" type="pres">
      <dgm:prSet presAssocID="{D994B5D5-03D6-45F4-A28F-1EF893BC1AC1}" presName="negativeSpace" presStyleCnt="0"/>
      <dgm:spPr/>
    </dgm:pt>
    <dgm:pt modelId="{784105E6-C4CD-410F-B424-1C171A5775B9}" type="pres">
      <dgm:prSet presAssocID="{D994B5D5-03D6-45F4-A28F-1EF893BC1AC1}" presName="childText" presStyleLbl="conFgAcc1" presStyleIdx="1" presStyleCnt="3">
        <dgm:presLayoutVars>
          <dgm:bulletEnabled val="1"/>
        </dgm:presLayoutVars>
      </dgm:prSet>
      <dgm:spPr/>
    </dgm:pt>
    <dgm:pt modelId="{83C3A07E-C13F-4BC0-9F76-618A88CE186E}" type="pres">
      <dgm:prSet presAssocID="{610F8288-38E7-41C4-922D-A39C323A1805}" presName="spaceBetweenRectangles" presStyleCnt="0"/>
      <dgm:spPr/>
    </dgm:pt>
    <dgm:pt modelId="{1532D4AC-9F16-4A88-9419-4F93845A694E}" type="pres">
      <dgm:prSet presAssocID="{8A237DE2-BD42-4DD4-8170-8EE98E1004C9}" presName="parentLin" presStyleCnt="0"/>
      <dgm:spPr/>
    </dgm:pt>
    <dgm:pt modelId="{97632B8C-624E-493C-B8E7-C9078C3112C4}" type="pres">
      <dgm:prSet presAssocID="{8A237DE2-BD42-4DD4-8170-8EE98E1004C9}" presName="parentLeftMargin" presStyleLbl="node1" presStyleIdx="1" presStyleCnt="3"/>
      <dgm:spPr/>
    </dgm:pt>
    <dgm:pt modelId="{7172DFFB-BBAC-49A2-9887-788B2075E5AC}" type="pres">
      <dgm:prSet presAssocID="{8A237DE2-BD42-4DD4-8170-8EE98E1004C9}" presName="parentText" presStyleLbl="node1" presStyleIdx="2" presStyleCnt="3">
        <dgm:presLayoutVars>
          <dgm:chMax val="0"/>
          <dgm:bulletEnabled val="1"/>
        </dgm:presLayoutVars>
      </dgm:prSet>
      <dgm:spPr/>
    </dgm:pt>
    <dgm:pt modelId="{40A0AD77-9A1A-4B5E-B36E-C34F6EB68DDE}" type="pres">
      <dgm:prSet presAssocID="{8A237DE2-BD42-4DD4-8170-8EE98E1004C9}" presName="negativeSpace" presStyleCnt="0"/>
      <dgm:spPr/>
    </dgm:pt>
    <dgm:pt modelId="{2AD494DC-751B-4B45-B951-DEFAAC4E50EC}" type="pres">
      <dgm:prSet presAssocID="{8A237DE2-BD42-4DD4-8170-8EE98E1004C9}" presName="childText" presStyleLbl="conFgAcc1" presStyleIdx="2" presStyleCnt="3">
        <dgm:presLayoutVars>
          <dgm:bulletEnabled val="1"/>
        </dgm:presLayoutVars>
      </dgm:prSet>
      <dgm:spPr/>
    </dgm:pt>
  </dgm:ptLst>
  <dgm:cxnLst>
    <dgm:cxn modelId="{171CF00D-B558-4097-86D8-12174369ECD4}" type="presOf" srcId="{D994B5D5-03D6-45F4-A28F-1EF893BC1AC1}" destId="{2585D733-2D1B-478E-966D-1245181A0C76}" srcOrd="0" destOrd="0" presId="urn:microsoft.com/office/officeart/2005/8/layout/list1"/>
    <dgm:cxn modelId="{976AB866-FF7F-48D6-A63B-FF787CC23809}" type="presOf" srcId="{E772E2D8-FBCA-4786-9369-B93967198A19}" destId="{3197A4C4-EECD-4254-B39E-EC75A696146D}" srcOrd="1" destOrd="0" presId="urn:microsoft.com/office/officeart/2005/8/layout/list1"/>
    <dgm:cxn modelId="{AC8D9E49-4F08-4C62-BCFC-760E03E7EC4C}" type="presOf" srcId="{E772E2D8-FBCA-4786-9369-B93967198A19}" destId="{DE67F6DE-EAA9-415A-AC92-08E91B4E7960}" srcOrd="0" destOrd="0" presId="urn:microsoft.com/office/officeart/2005/8/layout/list1"/>
    <dgm:cxn modelId="{A8DF2D8F-DFFF-46F7-A416-395B9E3265B3}" srcId="{D8F6DCAB-BE7F-496A-9546-DFA225D8321F}" destId="{E772E2D8-FBCA-4786-9369-B93967198A19}" srcOrd="0" destOrd="0" parTransId="{BD0F5D17-5689-4DB2-B911-C0A858BA9646}" sibTransId="{38C27B54-BB00-4F40-BF40-B028B71EB879}"/>
    <dgm:cxn modelId="{F8283393-247F-47ED-A59E-D4D49B65F356}" type="presOf" srcId="{D994B5D5-03D6-45F4-A28F-1EF893BC1AC1}" destId="{8C48FE0F-0732-4D53-ADE3-7D6585DDA1B0}" srcOrd="1" destOrd="0" presId="urn:microsoft.com/office/officeart/2005/8/layout/list1"/>
    <dgm:cxn modelId="{E83856A1-31D6-46B3-890E-EC1FCDC6CFDC}" type="presOf" srcId="{8A237DE2-BD42-4DD4-8170-8EE98E1004C9}" destId="{7172DFFB-BBAC-49A2-9887-788B2075E5AC}" srcOrd="1" destOrd="0" presId="urn:microsoft.com/office/officeart/2005/8/layout/list1"/>
    <dgm:cxn modelId="{DC7F43CF-8AE3-4D7A-86E3-6FF9661E3886}" type="presOf" srcId="{D8F6DCAB-BE7F-496A-9546-DFA225D8321F}" destId="{9CF64F5B-328C-49B9-AF3A-EB96BC66833D}" srcOrd="0" destOrd="0" presId="urn:microsoft.com/office/officeart/2005/8/layout/list1"/>
    <dgm:cxn modelId="{65F9B8DB-ABC6-4D55-AFFD-A73B324393A4}" type="presOf" srcId="{8A237DE2-BD42-4DD4-8170-8EE98E1004C9}" destId="{97632B8C-624E-493C-B8E7-C9078C3112C4}" srcOrd="0" destOrd="0" presId="urn:microsoft.com/office/officeart/2005/8/layout/list1"/>
    <dgm:cxn modelId="{A55053EA-C70C-40CA-B787-111382E6B938}" srcId="{D8F6DCAB-BE7F-496A-9546-DFA225D8321F}" destId="{D994B5D5-03D6-45F4-A28F-1EF893BC1AC1}" srcOrd="1" destOrd="0" parTransId="{0DEFE236-4612-44D4-9905-3FCE745EE1C2}" sibTransId="{610F8288-38E7-41C4-922D-A39C323A1805}"/>
    <dgm:cxn modelId="{551CD7FC-3E5F-472B-A480-182380A10FE4}" srcId="{D8F6DCAB-BE7F-496A-9546-DFA225D8321F}" destId="{8A237DE2-BD42-4DD4-8170-8EE98E1004C9}" srcOrd="2" destOrd="0" parTransId="{F88D4238-C2D1-4DC7-BABB-1267A5374883}" sibTransId="{99977774-DF9F-4A23-8D77-3938654E8525}"/>
    <dgm:cxn modelId="{3A520C27-BB5B-449C-BC4C-C6C5FD75361F}" type="presParOf" srcId="{9CF64F5B-328C-49B9-AF3A-EB96BC66833D}" destId="{64152E5F-3976-4485-B802-B1DEE883023E}" srcOrd="0" destOrd="0" presId="urn:microsoft.com/office/officeart/2005/8/layout/list1"/>
    <dgm:cxn modelId="{A0B62C3C-C1E8-4954-8220-C249A280FA73}" type="presParOf" srcId="{64152E5F-3976-4485-B802-B1DEE883023E}" destId="{DE67F6DE-EAA9-415A-AC92-08E91B4E7960}" srcOrd="0" destOrd="0" presId="urn:microsoft.com/office/officeart/2005/8/layout/list1"/>
    <dgm:cxn modelId="{8D661878-6F4D-4CD9-A796-AB85232C5E5E}" type="presParOf" srcId="{64152E5F-3976-4485-B802-B1DEE883023E}" destId="{3197A4C4-EECD-4254-B39E-EC75A696146D}" srcOrd="1" destOrd="0" presId="urn:microsoft.com/office/officeart/2005/8/layout/list1"/>
    <dgm:cxn modelId="{E8AF6456-1465-44EA-A85E-E4E58D5B0188}" type="presParOf" srcId="{9CF64F5B-328C-49B9-AF3A-EB96BC66833D}" destId="{17A800A6-2139-450F-B44B-9FB3BEB81D48}" srcOrd="1" destOrd="0" presId="urn:microsoft.com/office/officeart/2005/8/layout/list1"/>
    <dgm:cxn modelId="{CEB3EB26-7F27-46D2-9580-0FCF5AB03262}" type="presParOf" srcId="{9CF64F5B-328C-49B9-AF3A-EB96BC66833D}" destId="{BC8CF767-84A0-485B-92E6-E5B40D9EB6CA}" srcOrd="2" destOrd="0" presId="urn:microsoft.com/office/officeart/2005/8/layout/list1"/>
    <dgm:cxn modelId="{4DBDAFC8-DA84-4911-9411-D4045650E2BC}" type="presParOf" srcId="{9CF64F5B-328C-49B9-AF3A-EB96BC66833D}" destId="{57C34B2B-504D-4D80-80D9-98F154BD5863}" srcOrd="3" destOrd="0" presId="urn:microsoft.com/office/officeart/2005/8/layout/list1"/>
    <dgm:cxn modelId="{11D72CE5-E983-4932-9885-7C24630B2E9E}" type="presParOf" srcId="{9CF64F5B-328C-49B9-AF3A-EB96BC66833D}" destId="{0250A991-9757-4F37-8C56-D7E7C0A943D0}" srcOrd="4" destOrd="0" presId="urn:microsoft.com/office/officeart/2005/8/layout/list1"/>
    <dgm:cxn modelId="{041B007B-A041-4AAD-9449-52E9DC295022}" type="presParOf" srcId="{0250A991-9757-4F37-8C56-D7E7C0A943D0}" destId="{2585D733-2D1B-478E-966D-1245181A0C76}" srcOrd="0" destOrd="0" presId="urn:microsoft.com/office/officeart/2005/8/layout/list1"/>
    <dgm:cxn modelId="{0C440F7B-F3F3-46BB-9610-6D0E321C46E4}" type="presParOf" srcId="{0250A991-9757-4F37-8C56-D7E7C0A943D0}" destId="{8C48FE0F-0732-4D53-ADE3-7D6585DDA1B0}" srcOrd="1" destOrd="0" presId="urn:microsoft.com/office/officeart/2005/8/layout/list1"/>
    <dgm:cxn modelId="{9C6BD8B6-9BC5-4D98-8FCE-00C06ADABBFC}" type="presParOf" srcId="{9CF64F5B-328C-49B9-AF3A-EB96BC66833D}" destId="{C0CAD5CA-2099-4196-9569-B9629F34EDDB}" srcOrd="5" destOrd="0" presId="urn:microsoft.com/office/officeart/2005/8/layout/list1"/>
    <dgm:cxn modelId="{16B36121-C261-4012-B0D9-4707321088BC}" type="presParOf" srcId="{9CF64F5B-328C-49B9-AF3A-EB96BC66833D}" destId="{784105E6-C4CD-410F-B424-1C171A5775B9}" srcOrd="6" destOrd="0" presId="urn:microsoft.com/office/officeart/2005/8/layout/list1"/>
    <dgm:cxn modelId="{F4A30A00-EBE3-4D47-970C-AE3A959A4B51}" type="presParOf" srcId="{9CF64F5B-328C-49B9-AF3A-EB96BC66833D}" destId="{83C3A07E-C13F-4BC0-9F76-618A88CE186E}" srcOrd="7" destOrd="0" presId="urn:microsoft.com/office/officeart/2005/8/layout/list1"/>
    <dgm:cxn modelId="{5807BEBB-D055-4283-805A-A11A63ACD287}" type="presParOf" srcId="{9CF64F5B-328C-49B9-AF3A-EB96BC66833D}" destId="{1532D4AC-9F16-4A88-9419-4F93845A694E}" srcOrd="8" destOrd="0" presId="urn:microsoft.com/office/officeart/2005/8/layout/list1"/>
    <dgm:cxn modelId="{60C04815-7991-4DC0-9B1D-361F9EEF59B6}" type="presParOf" srcId="{1532D4AC-9F16-4A88-9419-4F93845A694E}" destId="{97632B8C-624E-493C-B8E7-C9078C3112C4}" srcOrd="0" destOrd="0" presId="urn:microsoft.com/office/officeart/2005/8/layout/list1"/>
    <dgm:cxn modelId="{F3461F49-8644-48FC-95EA-5AB8E701BB19}" type="presParOf" srcId="{1532D4AC-9F16-4A88-9419-4F93845A694E}" destId="{7172DFFB-BBAC-49A2-9887-788B2075E5AC}" srcOrd="1" destOrd="0" presId="urn:microsoft.com/office/officeart/2005/8/layout/list1"/>
    <dgm:cxn modelId="{80C099E2-1045-4F58-9ADB-00B017D6BB29}" type="presParOf" srcId="{9CF64F5B-328C-49B9-AF3A-EB96BC66833D}" destId="{40A0AD77-9A1A-4B5E-B36E-C34F6EB68DDE}" srcOrd="9" destOrd="0" presId="urn:microsoft.com/office/officeart/2005/8/layout/list1"/>
    <dgm:cxn modelId="{50342D47-E4BC-4986-BFD6-F792898E0C5E}" type="presParOf" srcId="{9CF64F5B-328C-49B9-AF3A-EB96BC66833D}" destId="{2AD494DC-751B-4B45-B951-DEFAAC4E50E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CF767-84A0-485B-92E6-E5B40D9EB6CA}">
      <dsp:nvSpPr>
        <dsp:cNvPr id="0" name=""/>
        <dsp:cNvSpPr/>
      </dsp:nvSpPr>
      <dsp:spPr>
        <a:xfrm>
          <a:off x="0" y="506528"/>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97A4C4-EECD-4254-B39E-EC75A696146D}">
      <dsp:nvSpPr>
        <dsp:cNvPr id="0" name=""/>
        <dsp:cNvSpPr/>
      </dsp:nvSpPr>
      <dsp:spPr>
        <a:xfrm>
          <a:off x="511333" y="19448"/>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develop understanding of reflection as a key business skill</a:t>
          </a:r>
          <a:endParaRPr lang="en-GB" sz="2200" b="1" kern="1200">
            <a:latin typeface="Aptos ExtraBold"/>
            <a:cs typeface="Arial"/>
          </a:endParaRPr>
        </a:p>
      </dsp:txBody>
      <dsp:txXfrm>
        <a:off x="558888" y="67003"/>
        <a:ext cx="7063562" cy="879050"/>
      </dsp:txXfrm>
    </dsp:sp>
    <dsp:sp modelId="{784105E6-C4CD-410F-B424-1C171A5775B9}">
      <dsp:nvSpPr>
        <dsp:cNvPr id="0" name=""/>
        <dsp:cNvSpPr/>
      </dsp:nvSpPr>
      <dsp:spPr>
        <a:xfrm>
          <a:off x="0" y="200340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48FE0F-0732-4D53-ADE3-7D6585DDA1B0}">
      <dsp:nvSpPr>
        <dsp:cNvPr id="0" name=""/>
        <dsp:cNvSpPr/>
      </dsp:nvSpPr>
      <dsp:spPr>
        <a:xfrm>
          <a:off x="511333" y="151632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evaluate personal skills, progress, and professional behaviours in a business context (e.g. communication, teamwork, reliability).</a:t>
          </a:r>
          <a:endParaRPr lang="en-GB" sz="2200" b="1" kern="1200">
            <a:latin typeface="Aptos ExtraBold"/>
            <a:cs typeface="Calibri"/>
          </a:endParaRPr>
        </a:p>
      </dsp:txBody>
      <dsp:txXfrm>
        <a:off x="558888" y="1563884"/>
        <a:ext cx="7063562" cy="879050"/>
      </dsp:txXfrm>
    </dsp:sp>
    <dsp:sp modelId="{2AD494DC-751B-4B45-B951-DEFAAC4E50EC}">
      <dsp:nvSpPr>
        <dsp:cNvPr id="0" name=""/>
        <dsp:cNvSpPr/>
      </dsp:nvSpPr>
      <dsp:spPr>
        <a:xfrm>
          <a:off x="0" y="3500289"/>
          <a:ext cx="10226675" cy="8316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172DFFB-BBAC-49A2-9887-788B2075E5AC}">
      <dsp:nvSpPr>
        <dsp:cNvPr id="0" name=""/>
        <dsp:cNvSpPr/>
      </dsp:nvSpPr>
      <dsp:spPr>
        <a:xfrm>
          <a:off x="511333" y="3013209"/>
          <a:ext cx="7158672" cy="97416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0581" tIns="0" rIns="270581" bIns="0" numCol="1" spcCol="1270" anchor="ctr" anchorCtr="0">
          <a:noAutofit/>
        </a:bodyPr>
        <a:lstStyle/>
        <a:p>
          <a:pPr marL="0" lvl="0" indent="0" algn="l" defTabSz="977900">
            <a:lnSpc>
              <a:spcPct val="90000"/>
            </a:lnSpc>
            <a:spcBef>
              <a:spcPct val="0"/>
            </a:spcBef>
            <a:spcAft>
              <a:spcPct val="35000"/>
            </a:spcAft>
            <a:buNone/>
          </a:pPr>
          <a:r>
            <a:rPr lang="en-GB" sz="2200" b="1" kern="1200"/>
            <a:t>To set realistic, career-focused goals and create a personal development plan for future professional growth</a:t>
          </a:r>
          <a:endParaRPr lang="en-GB" sz="2200" b="1" kern="1200">
            <a:latin typeface="Aptos ExtraBold"/>
            <a:cs typeface="Calibri"/>
          </a:endParaRPr>
        </a:p>
      </dsp:txBody>
      <dsp:txXfrm>
        <a:off x="558888" y="3060764"/>
        <a:ext cx="7063562" cy="87905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0CD0E1-BAE0-499A-A1B4-6E4B5A061BAE}" type="datetimeFigureOut">
              <a:rPr lang="en-GB" smtClean="0"/>
              <a:t>09/10/2026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697777-AA71-4FEA-8726-D9F7C99D48EE}" type="slidenum">
              <a:rPr lang="en-GB" smtClean="0"/>
              <a:t>‹#›</a:t>
            </a:fld>
            <a:endParaRPr lang="en-GB"/>
          </a:p>
        </p:txBody>
      </p:sp>
    </p:spTree>
    <p:extLst>
      <p:ext uri="{BB962C8B-B14F-4D97-AF65-F5344CB8AC3E}">
        <p14:creationId xmlns:p14="http://schemas.microsoft.com/office/powerpoint/2010/main" val="7299633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sz="1200" b="0" i="0" kern="120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1</a:t>
            </a:fld>
            <a:endParaRPr lang="en-GB"/>
          </a:p>
        </p:txBody>
      </p:sp>
    </p:spTree>
    <p:extLst>
      <p:ext uri="{BB962C8B-B14F-4D97-AF65-F5344CB8AC3E}">
        <p14:creationId xmlns:p14="http://schemas.microsoft.com/office/powerpoint/2010/main" val="10529638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Last week we focused on speaking as a business professional and how spoken communication works in academic and workplace settings.</a:t>
            </a:r>
          </a:p>
          <a:p>
            <a:endParaRPr lang="en-GB"/>
          </a:p>
          <a:p>
            <a:r>
              <a:rPr lang="en-GB"/>
              <a:t>We looked at what makes speaking effective, including voice, body language, clarity, and audience engagement, and we analysed example videos to see these in action. We then practised structuring short spoken messages without slides, using clear openings, key points, examples, and conclusions, and developed signposting language to help guide the listener.</a:t>
            </a:r>
          </a:p>
          <a:p>
            <a:r>
              <a:rPr lang="en-GB"/>
              <a:t>You (Students) also took part in short, low-pressure speaking activities to build confidence and improve delivery.</a:t>
            </a:r>
          </a:p>
          <a:p>
            <a:endParaRPr lang="en-GB"/>
          </a:p>
          <a:p>
            <a:r>
              <a:rPr lang="en-GB"/>
              <a:t>This is important because strong speaking skills help you communicate ideas clearly, reduce misunderstandings, and build confidence and professionalism in both academic and workplace environments.”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a:t>
            </a:fld>
            <a:endParaRPr lang="en-GB"/>
          </a:p>
        </p:txBody>
      </p:sp>
    </p:spTree>
    <p:extLst>
      <p:ext uri="{BB962C8B-B14F-4D97-AF65-F5344CB8AC3E}">
        <p14:creationId xmlns:p14="http://schemas.microsoft.com/office/powerpoint/2010/main" val="1717451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A15C24-B59B-81C4-3DFA-118429597C9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7C8D679-1E69-5EED-4DED-7CDF4226CB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9279FD-B772-A094-F792-1E5C33F84E74}"/>
              </a:ext>
            </a:extLst>
          </p:cNvPr>
          <p:cNvSpPr>
            <a:spLocks noGrp="1"/>
          </p:cNvSpPr>
          <p:nvPr>
            <p:ph type="body" idx="1"/>
          </p:nvPr>
        </p:nvSpPr>
        <p:spPr/>
        <p:txBody>
          <a:bodyPr/>
          <a:lstStyle/>
          <a:p>
            <a:r>
              <a:rPr lang="en-GB"/>
              <a:t>Today’s session is about reflection and preparing you for your future as business students and professionals.</a:t>
            </a:r>
          </a:p>
          <a:p>
            <a:endParaRPr lang="en-GB"/>
          </a:p>
          <a:p>
            <a:r>
              <a:rPr lang="en-GB"/>
              <a:t>First, we’ll look at reflection as a key business skill—something professionals use to review performance, improve decisions, and develop over time.</a:t>
            </a:r>
          </a:p>
          <a:p>
            <a:endParaRPr lang="en-GB"/>
          </a:p>
          <a:p>
            <a:r>
              <a:rPr lang="en-GB"/>
              <a:t>Second, you’ll evaluate your own progress this term, thinking about your skills and professional behaviours, such as communication, teamworking and reliability. </a:t>
            </a:r>
          </a:p>
          <a:p>
            <a:endParaRPr lang="en-GB"/>
          </a:p>
          <a:p>
            <a:r>
              <a:rPr lang="en-GB"/>
              <a:t>Finally, you’ll set realistic, career-focused goals and begin creating a personal development plan to support your ongoing growth.</a:t>
            </a:r>
          </a:p>
          <a:p>
            <a:endParaRPr lang="en-GB"/>
          </a:p>
          <a:p>
            <a:r>
              <a:rPr lang="en-GB"/>
              <a:t>The focus today is really on recognising how far you’ve come and thinking clearly about your next steps.</a:t>
            </a:r>
          </a:p>
          <a:p>
            <a:pPr fontAlgn="t"/>
            <a:endParaRPr lang="en-GB" sz="1200" b="0" i="0" kern="120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p>
        </p:txBody>
      </p:sp>
      <p:sp>
        <p:nvSpPr>
          <p:cNvPr id="4" name="Slide Number Placeholder 3">
            <a:extLst>
              <a:ext uri="{FF2B5EF4-FFF2-40B4-BE49-F238E27FC236}">
                <a16:creationId xmlns:a16="http://schemas.microsoft.com/office/drawing/2014/main" id="{1B63BC70-8F85-6E95-A9B1-F153CB5BA9C4}"/>
              </a:ext>
            </a:extLst>
          </p:cNvPr>
          <p:cNvSpPr>
            <a:spLocks noGrp="1"/>
          </p:cNvSpPr>
          <p:nvPr>
            <p:ph type="sldNum" sz="quarter" idx="5"/>
          </p:nvPr>
        </p:nvSpPr>
        <p:spPr/>
        <p:txBody>
          <a:bodyPr/>
          <a:lstStyle/>
          <a:p>
            <a:fld id="{26697777-AA71-4FEA-8726-D9F7C99D48EE}" type="slidenum">
              <a:rPr lang="en-GB" smtClean="0"/>
              <a:t>3</a:t>
            </a:fld>
            <a:endParaRPr lang="en-GB"/>
          </a:p>
        </p:txBody>
      </p:sp>
    </p:spTree>
    <p:extLst>
      <p:ext uri="{BB962C8B-B14F-4D97-AF65-F5344CB8AC3E}">
        <p14:creationId xmlns:p14="http://schemas.microsoft.com/office/powerpoint/2010/main" val="39332827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04440-5064-24AF-D6AD-0094C69F2F8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B397EF-51E5-FDEF-5204-49225FC1D8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F7725CA-15D1-BFDC-09DE-D161F4823CFA}"/>
              </a:ext>
            </a:extLst>
          </p:cNvPr>
          <p:cNvSpPr>
            <a:spLocks noGrp="1"/>
          </p:cNvSpPr>
          <p:nvPr>
            <p:ph type="body" idx="1"/>
          </p:nvPr>
        </p:nvSpPr>
        <p:spPr/>
        <p:txBody>
          <a:bodyPr/>
          <a:lstStyle/>
          <a:p>
            <a:r>
              <a:rPr lang="en-GB"/>
              <a:t>VEVOX 9.1</a:t>
            </a:r>
            <a:endParaRPr lang="en-GB" dirty="0"/>
          </a:p>
          <a:p>
            <a:r>
              <a:rPr lang="en-GB" dirty="0"/>
              <a:t>“We will start this lesson by going on </a:t>
            </a:r>
            <a:r>
              <a:rPr lang="en-GB" dirty="0" err="1"/>
              <a:t>Vevox</a:t>
            </a:r>
            <a:r>
              <a:rPr lang="en-GB" dirty="0"/>
              <a:t>.</a:t>
            </a:r>
          </a:p>
          <a:p>
            <a:endParaRPr lang="en-GB"/>
          </a:p>
          <a:p>
            <a:r>
              <a:rPr lang="en-GB" dirty="0"/>
              <a:t>You’ll see the question: </a:t>
            </a:r>
            <a:r>
              <a:rPr lang="en-GB" i="1" dirty="0"/>
              <a:t>‘What is one skill you’ve improved since Week 1?’</a:t>
            </a:r>
          </a:p>
          <a:p>
            <a:br>
              <a:rPr lang="en-GB" dirty="0">
                <a:cs typeface="+mn-lt"/>
              </a:rPr>
            </a:br>
            <a:r>
              <a:rPr lang="en-GB"/>
              <a:t>Write just one skills</a:t>
            </a:r>
          </a:p>
          <a:p>
            <a:endParaRPr lang="en-GB"/>
          </a:p>
          <a:p>
            <a:endParaRPr lang="en-GB"/>
          </a:p>
          <a:p>
            <a:r>
              <a:rPr lang="en-GB"/>
              <a:t>Great—have a look at the responses coming in.  Can you see any patterns? (ask two, three students to find common skills)</a:t>
            </a:r>
          </a:p>
          <a:p>
            <a:endParaRPr lang="en-GB"/>
          </a:p>
          <a:p>
            <a:r>
              <a:rPr lang="en-GB"/>
              <a:t>You can already see some clear patterns, like [e.g. writing, speaking, time management].</a:t>
            </a:r>
          </a:p>
          <a:p>
            <a:endParaRPr lang="en-GB"/>
          </a:p>
          <a:p>
            <a:r>
              <a:rPr lang="en-GB" dirty="0"/>
              <a:t>This shows you’ve all been developing key academic and professional skills, even if it hasn’t always been obvious.</a:t>
            </a:r>
          </a:p>
          <a:p>
            <a:endParaRPr lang="en-GB"/>
          </a:p>
          <a:p>
            <a:r>
              <a:rPr lang="en-GB" dirty="0"/>
              <a:t>We’ll use this as a starting point for today’s focus on reflection and your development going forward.”</a:t>
            </a:r>
          </a:p>
          <a:p>
            <a:endParaRPr lang="en-GB"/>
          </a:p>
        </p:txBody>
      </p:sp>
      <p:sp>
        <p:nvSpPr>
          <p:cNvPr id="4" name="Slide Number Placeholder 3">
            <a:extLst>
              <a:ext uri="{FF2B5EF4-FFF2-40B4-BE49-F238E27FC236}">
                <a16:creationId xmlns:a16="http://schemas.microsoft.com/office/drawing/2014/main" id="{832DE1B1-9CC5-074B-BD14-E5E87A3B8357}"/>
              </a:ext>
            </a:extLst>
          </p:cNvPr>
          <p:cNvSpPr>
            <a:spLocks noGrp="1"/>
          </p:cNvSpPr>
          <p:nvPr>
            <p:ph type="sldNum" sz="quarter" idx="5"/>
          </p:nvPr>
        </p:nvSpPr>
        <p:spPr/>
        <p:txBody>
          <a:bodyPr/>
          <a:lstStyle/>
          <a:p>
            <a:fld id="{26697777-AA71-4FEA-8726-D9F7C99D48EE}" type="slidenum">
              <a:rPr lang="en-GB" smtClean="0"/>
              <a:t>4</a:t>
            </a:fld>
            <a:endParaRPr lang="en-GB"/>
          </a:p>
        </p:txBody>
      </p:sp>
    </p:spTree>
    <p:extLst>
      <p:ext uri="{BB962C8B-B14F-4D97-AF65-F5344CB8AC3E}">
        <p14:creationId xmlns:p14="http://schemas.microsoft.com/office/powerpoint/2010/main" val="284256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8433-AC92-1731-7A91-173C14E6850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AC5DAD-5522-8AC2-DAEF-91155F4BC49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48A2E7-FDAF-64DC-6E76-6CD9764143D2}"/>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Let’s start with what reflection means in a business context. Reflection is simply learning from your work experience.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In business, this means thinking about what you did in a task, what worked well, what didn’t work well, and how you can improve next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highlight>
                <a:srgbClr val="FFFFFF"/>
              </a:highligh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highlight>
                  <a:srgbClr val="FFFFFF"/>
                </a:highlight>
              </a:rPr>
              <a:t>It’s about learning from experience, not just completing tasks.</a:t>
            </a:r>
          </a:p>
          <a:p>
            <a:endParaRPr lang="en-US">
              <a:highlight>
                <a:srgbClr val="FFFFFF"/>
              </a:highlight>
            </a:endParaRPr>
          </a:p>
        </p:txBody>
      </p:sp>
      <p:sp>
        <p:nvSpPr>
          <p:cNvPr id="4" name="Slide Number Placeholder 3">
            <a:extLst>
              <a:ext uri="{FF2B5EF4-FFF2-40B4-BE49-F238E27FC236}">
                <a16:creationId xmlns:a16="http://schemas.microsoft.com/office/drawing/2014/main" id="{FF6214EC-CC41-B41B-66B5-6E613C044213}"/>
              </a:ext>
            </a:extLst>
          </p:cNvPr>
          <p:cNvSpPr>
            <a:spLocks noGrp="1"/>
          </p:cNvSpPr>
          <p:nvPr>
            <p:ph type="sldNum" sz="quarter" idx="5"/>
          </p:nvPr>
        </p:nvSpPr>
        <p:spPr/>
        <p:txBody>
          <a:bodyPr/>
          <a:lstStyle/>
          <a:p>
            <a:fld id="{26697777-AA71-4FEA-8726-D9F7C99D48EE}" type="slidenum">
              <a:rPr lang="en-GB" smtClean="0"/>
              <a:t>5</a:t>
            </a:fld>
            <a:endParaRPr lang="en-GB"/>
          </a:p>
        </p:txBody>
      </p:sp>
    </p:spTree>
    <p:extLst>
      <p:ext uri="{BB962C8B-B14F-4D97-AF65-F5344CB8AC3E}">
        <p14:creationId xmlns:p14="http://schemas.microsoft.com/office/powerpoint/2010/main" val="204463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look at why reflection is important in business, I want you to think about it yourselves first.</a:t>
            </a:r>
          </a:p>
          <a:p>
            <a:endParaRPr lang="en-GB"/>
          </a:p>
          <a:p>
            <a:r>
              <a:rPr lang="en-GB"/>
              <a:t>In pairs, discuss two questions:</a:t>
            </a:r>
          </a:p>
          <a:p>
            <a:br>
              <a:rPr lang="en-GB"/>
            </a:br>
            <a:r>
              <a:rPr lang="en-GB"/>
              <a:t>Why do you think reflection is important in business?</a:t>
            </a:r>
            <a:br>
              <a:rPr lang="en-GB"/>
            </a:br>
            <a:r>
              <a:rPr lang="en-GB"/>
              <a:t>And why might it be useful for your student life and studies?</a:t>
            </a:r>
          </a:p>
          <a:p>
            <a:r>
              <a:rPr lang="en-GB"/>
              <a:t>Take a couple of minutes to talk, and then I’ll ask a few pairs to share one idea with the class.”</a:t>
            </a:r>
          </a:p>
          <a:p>
            <a:endParaRPr lang="en-GB"/>
          </a:p>
          <a:p>
            <a:r>
              <a:rPr lang="en-GB"/>
              <a:t>[Pause for discussion]</a:t>
            </a:r>
          </a:p>
          <a:p>
            <a:endParaRPr lang="en-GB"/>
          </a:p>
          <a:p>
            <a:r>
              <a:rPr lang="en-GB"/>
              <a:t>“Okay, let’s hear some ideas. Why do you think reflection matters?”</a:t>
            </a:r>
          </a:p>
          <a:p>
            <a:endParaRPr lang="en-GB"/>
          </a:p>
          <a:p>
            <a:r>
              <a:rPr lang="en-GB"/>
              <a:t>[Take 2–3 responses]</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6</a:t>
            </a:fld>
            <a:endParaRPr lang="en-GB"/>
          </a:p>
        </p:txBody>
      </p:sp>
    </p:spTree>
    <p:extLst>
      <p:ext uri="{BB962C8B-B14F-4D97-AF65-F5344CB8AC3E}">
        <p14:creationId xmlns:p14="http://schemas.microsoft.com/office/powerpoint/2010/main" val="39830450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let’s look at why reflection is important in both the workplace and at university.</a:t>
            </a:r>
          </a:p>
          <a:p>
            <a:endParaRPr lang="en-GB"/>
          </a:p>
          <a:p>
            <a:r>
              <a:rPr lang="en-GB"/>
              <a:t>In a business context, reflection can have a real impact on your career. It can increase your opportunities for promotion or pay rises because it shows that you are actively learning and improving. It also helps you improve your work performance by identifying what you are doing well and what you need to develop. In addition, it supports better decision-making because you are learning from past experiences rather than repeating mistakes.</a:t>
            </a:r>
          </a:p>
          <a:p>
            <a:endParaRPr lang="en-GB"/>
          </a:p>
          <a:p>
            <a:r>
              <a:rPr lang="en-GB"/>
              <a:t>In a university context, reflection is just as important. It can help you improve your grades by helping you understand what is working in your learning and what needs to change. It allows you to learn from feedback from lecturers and peers, and it can also help you improve your time management by encouraging you to plan and adjust your approach to studying more effectively.</a:t>
            </a:r>
          </a:p>
          <a:p>
            <a:endParaRPr lang="en-GB"/>
          </a:p>
          <a:p>
            <a:r>
              <a:rPr lang="en-GB"/>
              <a:t>So overall, reflection is a key skill that supports success both in your studies and in your future career.</a:t>
            </a: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7</a:t>
            </a:fld>
            <a:endParaRPr lang="en-GB"/>
          </a:p>
        </p:txBody>
      </p:sp>
    </p:spTree>
    <p:extLst>
      <p:ext uri="{BB962C8B-B14F-4D97-AF65-F5344CB8AC3E}">
        <p14:creationId xmlns:p14="http://schemas.microsoft.com/office/powerpoint/2010/main" val="20972129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I’m going to give you a short business scenario. I’d like you to read it carefully first.</a:t>
            </a:r>
          </a:p>
          <a:p>
            <a:endParaRPr lang="en-GB" dirty="0"/>
          </a:p>
          <a:p>
            <a:r>
              <a:rPr lang="en-GB" dirty="0"/>
              <a:t>I’ll give you a couple of minutes to read through the situation and think about what happened. Then you will answer three reflection questions: What, So what, and Now what.</a:t>
            </a:r>
          </a:p>
          <a:p>
            <a:r>
              <a:rPr lang="en-GB" dirty="0"/>
              <a:t>[Pause – allow reading time]</a:t>
            </a:r>
          </a:p>
          <a:p>
            <a:endParaRPr lang="en-GB" dirty="0"/>
          </a:p>
          <a:p>
            <a:r>
              <a:rPr lang="en-GB" dirty="0"/>
              <a:t>Okay, now let’s go through it together using the reflection model.</a:t>
            </a:r>
          </a:p>
          <a:p>
            <a:endParaRPr lang="en-GB" dirty="0"/>
          </a:p>
          <a:p>
            <a:r>
              <a:rPr lang="en-GB" dirty="0"/>
              <a:t>First, </a:t>
            </a:r>
            <a:r>
              <a:rPr lang="en-GB" b="1" dirty="0"/>
              <a:t>What happened?</a:t>
            </a:r>
            <a:br>
              <a:rPr lang="en-GB" dirty="0">
                <a:cs typeface="+mn-lt"/>
              </a:rPr>
            </a:br>
            <a:r>
              <a:rPr lang="en-GB" dirty="0"/>
              <a:t>In this case, you were working in a marketing team on a social media campaign. Your task was to create and share a content schedule for approval. However, you underestimated how long it would take and submitted it one day late. This meant the team had less time to review it, and some changes had to be made at the last minute.</a:t>
            </a:r>
          </a:p>
          <a:p>
            <a:endParaRPr lang="en-GB" dirty="0"/>
          </a:p>
          <a:p>
            <a:r>
              <a:rPr lang="en-GB" dirty="0"/>
              <a:t>Next, </a:t>
            </a:r>
            <a:r>
              <a:rPr lang="en-GB" b="1" dirty="0"/>
              <a:t>So what?</a:t>
            </a:r>
            <a:br>
              <a:rPr lang="en-GB" dirty="0">
                <a:cs typeface="+mn-lt"/>
              </a:rPr>
            </a:br>
            <a:r>
              <a:rPr lang="en-GB" dirty="0"/>
              <a:t>This is where we think about what we can learn. The delay affected the team’s planning and created pressure before the campaign launch. This shows that time management and planning are very important, especially when your work affects others in a team.</a:t>
            </a:r>
          </a:p>
          <a:p>
            <a:endParaRPr lang="en-GB" dirty="0"/>
          </a:p>
          <a:p>
            <a:r>
              <a:rPr lang="en-GB" dirty="0"/>
              <a:t>Finally, </a:t>
            </a:r>
            <a:r>
              <a:rPr lang="en-GB" b="1" dirty="0"/>
              <a:t>Now what?</a:t>
            </a:r>
            <a:br>
              <a:rPr lang="en-GB" dirty="0"/>
            </a:br>
            <a:r>
              <a:rPr lang="en-GB" dirty="0"/>
              <a:t>This is about improvement. Next time, you could plan your workload more carefully, break the task into smaller steps, and communicate earlier if you are falling behind. This would help you meet deadlines and support your team more effectively.</a:t>
            </a:r>
          </a:p>
          <a:p>
            <a:endParaRPr lang="en-GB" dirty="0"/>
          </a:p>
          <a:p>
            <a:r>
              <a:rPr lang="en-GB" dirty="0"/>
              <a:t>This simple model helps you turn real experiences into learning and future improvement.</a:t>
            </a:r>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8</a:t>
            </a:fld>
            <a:endParaRPr lang="en-GB"/>
          </a:p>
        </p:txBody>
      </p:sp>
    </p:spTree>
    <p:extLst>
      <p:ext uri="{BB962C8B-B14F-4D97-AF65-F5344CB8AC3E}">
        <p14:creationId xmlns:p14="http://schemas.microsoft.com/office/powerpoint/2010/main" val="22862051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C4E560-71C1-96C3-CA62-924AD8F55D7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6E4ABF-7026-A30E-B4AB-6F1BC39A5B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834F8-E353-2093-B79A-6AADDF75A577}"/>
              </a:ext>
            </a:extLst>
          </p:cNvPr>
          <p:cNvSpPr>
            <a:spLocks noGrp="1"/>
          </p:cNvSpPr>
          <p:nvPr>
            <p:ph type="body" idx="1"/>
          </p:nvPr>
        </p:nvSpPr>
        <p:spPr/>
        <p:txBody>
          <a:bodyPr/>
          <a:lstStyle/>
          <a:p>
            <a:r>
              <a:rPr lang="en-US">
                <a:highlight>
                  <a:srgbClr val="FFFFFF"/>
                </a:highlight>
              </a:rPr>
              <a:t>“Here we are looking at the difference between </a:t>
            </a:r>
            <a:r>
              <a:rPr lang="en-US" b="1">
                <a:highlight>
                  <a:srgbClr val="FFFFFF"/>
                </a:highlight>
              </a:rPr>
              <a:t>description and reflection</a:t>
            </a:r>
            <a:r>
              <a:rPr lang="en-US">
                <a:highlight>
                  <a:srgbClr val="FFFFFF"/>
                </a:highlight>
              </a:rPr>
              <a:t>. Read both examples with your partner first. Example A tells us clearly what the student did in Week 3, so it is relevant, but it mainly describes the activity. Example B starts with the same experience, but then goes further by explaining what the student realised and how their approach changed. That extra explanation is what makes it stronger reflection. Discuss with your partner which one is stronger and why, and try to identify the exact part of B that makes it more reflective. Remember, in Assessment 3 we do not just want you to list activities from the module — we want you to explain what you learned from them and how you developed.”</a:t>
            </a:r>
            <a:endParaRPr lang="en-US"/>
          </a:p>
        </p:txBody>
      </p:sp>
      <p:sp>
        <p:nvSpPr>
          <p:cNvPr id="4" name="Slide Number Placeholder 3">
            <a:extLst>
              <a:ext uri="{FF2B5EF4-FFF2-40B4-BE49-F238E27FC236}">
                <a16:creationId xmlns:a16="http://schemas.microsoft.com/office/drawing/2014/main" id="{4451510C-176E-9F89-E9B6-BA9E8CD3FA38}"/>
              </a:ext>
            </a:extLst>
          </p:cNvPr>
          <p:cNvSpPr>
            <a:spLocks noGrp="1"/>
          </p:cNvSpPr>
          <p:nvPr>
            <p:ph type="sldNum" sz="quarter" idx="5"/>
          </p:nvPr>
        </p:nvSpPr>
        <p:spPr/>
        <p:txBody>
          <a:bodyPr/>
          <a:lstStyle/>
          <a:p>
            <a:fld id="{26697777-AA71-4FEA-8726-D9F7C99D48EE}" type="slidenum">
              <a:rPr lang="en-GB" smtClean="0"/>
              <a:t>9</a:t>
            </a:fld>
            <a:endParaRPr lang="en-GB"/>
          </a:p>
        </p:txBody>
      </p:sp>
    </p:spTree>
    <p:extLst>
      <p:ext uri="{BB962C8B-B14F-4D97-AF65-F5344CB8AC3E}">
        <p14:creationId xmlns:p14="http://schemas.microsoft.com/office/powerpoint/2010/main" val="15359292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595EEE-8B86-F78D-3610-1DC6E0B13B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55D3AC-E10B-5F04-3FCA-BAADD5D60D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E1E35B6-0128-C818-C189-40BA7583D6C0}"/>
              </a:ext>
            </a:extLst>
          </p:cNvPr>
          <p:cNvSpPr>
            <a:spLocks noGrp="1"/>
          </p:cNvSpPr>
          <p:nvPr>
            <p:ph type="body" idx="1"/>
          </p:nvPr>
        </p:nvSpPr>
        <p:spPr/>
        <p:txBody>
          <a:bodyPr/>
          <a:lstStyle/>
          <a:p>
            <a:r>
              <a:rPr lang="en-GB" kern="1200">
                <a:effectLst/>
                <a:highlight>
                  <a:srgbClr val="FFFFFF"/>
                </a:highlight>
              </a:rPr>
              <a:t>Now </a:t>
            </a:r>
            <a:r>
              <a:rPr lang="en-GB">
                <a:highlight>
                  <a:srgbClr val="FFFFFF"/>
                </a:highlight>
              </a:rPr>
              <a:t>you are </a:t>
            </a:r>
            <a:r>
              <a:rPr lang="en-GB" kern="1200">
                <a:effectLst/>
                <a:highlight>
                  <a:srgbClr val="FFFFFF"/>
                </a:highlight>
              </a:rPr>
              <a:t>going to </a:t>
            </a:r>
            <a:r>
              <a:rPr lang="en-GB">
                <a:highlight>
                  <a:srgbClr val="FFFFFF"/>
                </a:highlight>
              </a:rPr>
              <a:t>look back at </a:t>
            </a:r>
            <a:r>
              <a:rPr lang="en-GB" kern="1200">
                <a:effectLst/>
                <a:highlight>
                  <a:srgbClr val="FFFFFF"/>
                </a:highlight>
              </a:rPr>
              <a:t>your </a:t>
            </a:r>
            <a:r>
              <a:rPr lang="en-GB">
                <a:highlight>
                  <a:srgbClr val="FFFFFF"/>
                </a:highlight>
              </a:rPr>
              <a:t>own </a:t>
            </a:r>
            <a:r>
              <a:rPr lang="en-GB" kern="1200">
                <a:effectLst/>
                <a:highlight>
                  <a:srgbClr val="FFFFFF"/>
                </a:highlight>
              </a:rPr>
              <a:t>progress </a:t>
            </a:r>
            <a:r>
              <a:rPr lang="en-GB">
                <a:highlight>
                  <a:srgbClr val="FFFFFF"/>
                </a:highlight>
              </a:rPr>
              <a:t>across the module. Start by completing the </a:t>
            </a:r>
            <a:r>
              <a:rPr lang="en-GB" kern="1200">
                <a:effectLst/>
                <a:highlight>
                  <a:srgbClr val="FFFFFF"/>
                </a:highlight>
              </a:rPr>
              <a:t>Skills Timeline</a:t>
            </a:r>
            <a:r>
              <a:rPr lang="en-GB">
                <a:highlight>
                  <a:srgbClr val="FFFFFF"/>
                </a:highlight>
              </a:rPr>
              <a:t> and rating where </a:t>
            </a:r>
            <a:r>
              <a:rPr lang="en-GB" kern="1200">
                <a:effectLst/>
                <a:highlight>
                  <a:srgbClr val="FFFFFF"/>
                </a:highlight>
              </a:rPr>
              <a:t>you </a:t>
            </a:r>
            <a:r>
              <a:rPr lang="en-GB">
                <a:highlight>
                  <a:srgbClr val="FFFFFF"/>
                </a:highlight>
              </a:rPr>
              <a:t>think </a:t>
            </a:r>
            <a:r>
              <a:rPr lang="en-GB" kern="1200">
                <a:effectLst/>
                <a:highlight>
                  <a:srgbClr val="FFFFFF"/>
                </a:highlight>
              </a:rPr>
              <a:t>you </a:t>
            </a:r>
            <a:r>
              <a:rPr lang="en-GB">
                <a:highlight>
                  <a:srgbClr val="FFFFFF"/>
                </a:highlight>
              </a:rPr>
              <a:t>were in Week </a:t>
            </a:r>
            <a:r>
              <a:rPr lang="en-GB" kern="1200">
                <a:effectLst/>
                <a:highlight>
                  <a:srgbClr val="FFFFFF"/>
                </a:highlight>
              </a:rPr>
              <a:t>1</a:t>
            </a:r>
            <a:r>
              <a:rPr lang="en-GB">
                <a:highlight>
                  <a:srgbClr val="FFFFFF"/>
                </a:highlight>
              </a:rPr>
              <a:t> compared with where you are now. Then, in Part 2</a:t>
            </a:r>
            <a:r>
              <a:rPr lang="en-GB" kern="1200">
                <a:effectLst/>
                <a:highlight>
                  <a:srgbClr val="FFFFFF"/>
                </a:highlight>
              </a:rPr>
              <a:t>, </a:t>
            </a:r>
            <a:r>
              <a:rPr lang="en-GB">
                <a:highlight>
                  <a:srgbClr val="FFFFFF"/>
                </a:highlight>
              </a:rPr>
              <a:t>choose one or two </a:t>
            </a:r>
            <a:r>
              <a:rPr lang="en-GB" kern="1200">
                <a:effectLst/>
                <a:highlight>
                  <a:srgbClr val="FFFFFF"/>
                </a:highlight>
              </a:rPr>
              <a:t>skills </a:t>
            </a:r>
            <a:r>
              <a:rPr lang="en-GB">
                <a:highlight>
                  <a:srgbClr val="FFFFFF"/>
                </a:highlight>
              </a:rPr>
              <a:t>that you can reflect </a:t>
            </a:r>
            <a:r>
              <a:rPr lang="en-GB" kern="1200">
                <a:effectLst/>
                <a:highlight>
                  <a:srgbClr val="FFFFFF"/>
                </a:highlight>
              </a:rPr>
              <a:t>on </a:t>
            </a:r>
            <a:r>
              <a:rPr lang="en-GB">
                <a:highlight>
                  <a:srgbClr val="FFFFFF"/>
                </a:highlight>
              </a:rPr>
              <a:t>in more detail. Try to identify a specific activity</a:t>
            </a:r>
            <a:r>
              <a:rPr lang="en-GB" kern="1200">
                <a:effectLst/>
                <a:highlight>
                  <a:srgbClr val="FFFFFF"/>
                </a:highlight>
              </a:rPr>
              <a:t>, </a:t>
            </a:r>
            <a:r>
              <a:rPr lang="en-GB">
                <a:highlight>
                  <a:srgbClr val="FFFFFF"/>
                </a:highlight>
              </a:rPr>
              <a:t>worksheet</a:t>
            </a:r>
            <a:r>
              <a:rPr lang="en-GB" kern="1200">
                <a:effectLst/>
                <a:highlight>
                  <a:srgbClr val="FFFFFF"/>
                </a:highlight>
              </a:rPr>
              <a:t>, </a:t>
            </a:r>
            <a:r>
              <a:rPr lang="en-GB">
                <a:highlight>
                  <a:srgbClr val="FFFFFF"/>
                </a:highlight>
              </a:rPr>
              <a:t>piece of feedback</a:t>
            </a:r>
            <a:r>
              <a:rPr lang="en-GB" kern="1200">
                <a:effectLst/>
                <a:highlight>
                  <a:srgbClr val="FFFFFF"/>
                </a:highlight>
              </a:rPr>
              <a:t>, </a:t>
            </a:r>
            <a:r>
              <a:rPr lang="en-GB">
                <a:highlight>
                  <a:srgbClr val="FFFFFF"/>
                </a:highlight>
              </a:rPr>
              <a:t>workshop or assessment that helped you develop that skill. Think </a:t>
            </a:r>
            <a:r>
              <a:rPr lang="en-GB" kern="1200">
                <a:effectLst/>
                <a:highlight>
                  <a:srgbClr val="FFFFFF"/>
                </a:highlight>
              </a:rPr>
              <a:t>about </a:t>
            </a:r>
            <a:r>
              <a:rPr lang="en-GB">
                <a:highlight>
                  <a:srgbClr val="FFFFFF"/>
                </a:highlight>
              </a:rPr>
              <a:t>what you found difficult before</a:t>
            </a:r>
            <a:r>
              <a:rPr lang="en-GB" kern="1200">
                <a:effectLst/>
                <a:highlight>
                  <a:srgbClr val="FFFFFF"/>
                </a:highlight>
              </a:rPr>
              <a:t>, </a:t>
            </a:r>
            <a:r>
              <a:rPr lang="en-GB">
                <a:highlight>
                  <a:srgbClr val="FFFFFF"/>
                </a:highlight>
              </a:rPr>
              <a:t>what </a:t>
            </a:r>
            <a:r>
              <a:rPr lang="en-GB" kern="1200">
                <a:effectLst/>
                <a:highlight>
                  <a:srgbClr val="FFFFFF"/>
                </a:highlight>
              </a:rPr>
              <a:t>you </a:t>
            </a:r>
            <a:r>
              <a:rPr lang="en-GB">
                <a:highlight>
                  <a:srgbClr val="FFFFFF"/>
                </a:highlight>
              </a:rPr>
              <a:t>can do now</a:t>
            </a:r>
            <a:r>
              <a:rPr lang="en-GB" kern="1200">
                <a:effectLst/>
                <a:highlight>
                  <a:srgbClr val="FFFFFF"/>
                </a:highlight>
              </a:rPr>
              <a:t>, </a:t>
            </a:r>
            <a:r>
              <a:rPr lang="en-GB">
                <a:highlight>
                  <a:srgbClr val="FFFFFF"/>
                </a:highlight>
              </a:rPr>
              <a:t>and what </a:t>
            </a:r>
            <a:r>
              <a:rPr lang="en-GB" kern="1200">
                <a:effectLst/>
                <a:highlight>
                  <a:srgbClr val="FFFFFF"/>
                </a:highlight>
              </a:rPr>
              <a:t>you </a:t>
            </a:r>
            <a:r>
              <a:rPr lang="en-GB">
                <a:highlight>
                  <a:srgbClr val="FFFFFF"/>
                </a:highlight>
              </a:rPr>
              <a:t>learned from </a:t>
            </a:r>
            <a:r>
              <a:rPr lang="en-GB" kern="1200">
                <a:effectLst/>
                <a:highlight>
                  <a:srgbClr val="FFFFFF"/>
                </a:highlight>
              </a:rPr>
              <a:t>the </a:t>
            </a:r>
            <a:r>
              <a:rPr lang="en-GB">
                <a:highlight>
                  <a:srgbClr val="FFFFFF"/>
                </a:highlight>
              </a:rPr>
              <a:t>experience. After that, discuss one of your skills with </a:t>
            </a:r>
            <a:r>
              <a:rPr lang="en-GB" kern="1200">
                <a:effectLst/>
                <a:highlight>
                  <a:srgbClr val="FFFFFF"/>
                </a:highlight>
              </a:rPr>
              <a:t>a partner</a:t>
            </a:r>
            <a:r>
              <a:rPr lang="en-GB">
                <a:highlight>
                  <a:srgbClr val="FFFFFF"/>
                </a:highlight>
              </a:rPr>
              <a:t> using the questions on the worksheet to help </a:t>
            </a:r>
            <a:r>
              <a:rPr lang="en-GB" kern="1200">
                <a:effectLst/>
                <a:highlight>
                  <a:srgbClr val="FFFFFF"/>
                </a:highlight>
              </a:rPr>
              <a:t>you </a:t>
            </a:r>
            <a:r>
              <a:rPr lang="en-GB">
                <a:highlight>
                  <a:srgbClr val="FFFFFF"/>
                </a:highlight>
              </a:rPr>
              <a:t>go into more detail. Your partner may ask </a:t>
            </a:r>
            <a:r>
              <a:rPr lang="en-GB" kern="1200">
                <a:effectLst/>
                <a:highlight>
                  <a:srgbClr val="FFFFFF"/>
                </a:highlight>
              </a:rPr>
              <a:t>you what </a:t>
            </a:r>
            <a:r>
              <a:rPr lang="en-GB">
                <a:highlight>
                  <a:srgbClr val="FFFFFF"/>
                </a:highlight>
              </a:rPr>
              <a:t>exactly </a:t>
            </a:r>
            <a:r>
              <a:rPr lang="en-GB" kern="1200">
                <a:effectLst/>
                <a:highlight>
                  <a:srgbClr val="FFFFFF"/>
                </a:highlight>
              </a:rPr>
              <a:t>helped</a:t>
            </a:r>
            <a:r>
              <a:rPr lang="en-GB">
                <a:highlight>
                  <a:srgbClr val="FFFFFF"/>
                </a:highlight>
              </a:rPr>
              <a:t>, what changed, or whether</a:t>
            </a:r>
            <a:r>
              <a:rPr lang="en-GB" kern="1200">
                <a:effectLst/>
                <a:highlight>
                  <a:srgbClr val="FFFFFF"/>
                </a:highlight>
              </a:rPr>
              <a:t> you</a:t>
            </a:r>
            <a:r>
              <a:rPr lang="en-GB">
                <a:highlight>
                  <a:srgbClr val="FFFFFF"/>
                </a:highlight>
              </a:rPr>
              <a:t> can </a:t>
            </a:r>
            <a:r>
              <a:rPr lang="en-GB" kern="1200">
                <a:effectLst/>
                <a:highlight>
                  <a:srgbClr val="FFFFFF"/>
                </a:highlight>
              </a:rPr>
              <a:t>give </a:t>
            </a:r>
            <a:r>
              <a:rPr lang="en-GB">
                <a:highlight>
                  <a:srgbClr val="FFFFFF"/>
                </a:highlight>
              </a:rPr>
              <a:t>a more specific </a:t>
            </a:r>
            <a:r>
              <a:rPr lang="en-GB" kern="1200">
                <a:effectLst/>
                <a:highlight>
                  <a:srgbClr val="FFFFFF"/>
                </a:highlight>
              </a:rPr>
              <a:t>example</a:t>
            </a:r>
            <a:r>
              <a:rPr lang="en-GB">
                <a:highlight>
                  <a:srgbClr val="FFFFFF"/>
                </a:highlight>
              </a:rPr>
              <a:t>. The aim is to move beyond simply saying ‘I improved’ and start building the kind of specific reflection </a:t>
            </a:r>
            <a:r>
              <a:rPr lang="en-GB" kern="1200">
                <a:effectLst/>
                <a:highlight>
                  <a:srgbClr val="FFFFFF"/>
                </a:highlight>
              </a:rPr>
              <a:t>you </a:t>
            </a:r>
            <a:r>
              <a:rPr lang="en-GB">
                <a:highlight>
                  <a:srgbClr val="FFFFFF"/>
                </a:highlight>
              </a:rPr>
              <a:t>will need for Assessment 3.</a:t>
            </a:r>
            <a:endParaRPr lang="en-US">
              <a:ea typeface="+mn-ea"/>
              <a:cs typeface="+mn-cs"/>
            </a:endParaRPr>
          </a:p>
          <a:p>
            <a:endParaRPr lang="en-US" dirty="0">
              <a:highlight>
                <a:srgbClr val="FFFFFF"/>
              </a:highlight>
            </a:endParaRPr>
          </a:p>
        </p:txBody>
      </p:sp>
      <p:sp>
        <p:nvSpPr>
          <p:cNvPr id="4" name="Slide Number Placeholder 3">
            <a:extLst>
              <a:ext uri="{FF2B5EF4-FFF2-40B4-BE49-F238E27FC236}">
                <a16:creationId xmlns:a16="http://schemas.microsoft.com/office/drawing/2014/main" id="{5FCD58A3-17C2-15C8-F53D-49D40AA2C986}"/>
              </a:ext>
            </a:extLst>
          </p:cNvPr>
          <p:cNvSpPr>
            <a:spLocks noGrp="1"/>
          </p:cNvSpPr>
          <p:nvPr>
            <p:ph type="sldNum" sz="quarter" idx="5"/>
          </p:nvPr>
        </p:nvSpPr>
        <p:spPr/>
        <p:txBody>
          <a:bodyPr/>
          <a:lstStyle/>
          <a:p>
            <a:fld id="{26697777-AA71-4FEA-8726-D9F7C99D48EE}" type="slidenum">
              <a:rPr lang="en-GB" smtClean="0"/>
              <a:t>10</a:t>
            </a:fld>
            <a:endParaRPr lang="en-GB"/>
          </a:p>
        </p:txBody>
      </p:sp>
    </p:spTree>
    <p:extLst>
      <p:ext uri="{BB962C8B-B14F-4D97-AF65-F5344CB8AC3E}">
        <p14:creationId xmlns:p14="http://schemas.microsoft.com/office/powerpoint/2010/main" val="22335249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Now we’re going to move around the room and look at some of the different skills we’ve worked on during the module. At each poster, write </a:t>
            </a:r>
            <a:r>
              <a:rPr lang="en-GB" b="1"/>
              <a:t>one specific example from the module</a:t>
            </a:r>
            <a:r>
              <a:rPr lang="en-GB"/>
              <a:t> that helped you develop that skill. Then add </a:t>
            </a:r>
            <a:r>
              <a:rPr lang="en-GB" b="1"/>
              <a:t>what that experience helped you learn</a:t>
            </a:r>
            <a:r>
              <a:rPr lang="en-GB"/>
              <a:t>.</a:t>
            </a:r>
            <a:endParaRPr lang="en-US">
              <a:ea typeface="+mn-ea"/>
              <a:cs typeface="+mn-cs"/>
            </a:endParaRPr>
          </a:p>
          <a:p>
            <a:r>
              <a:rPr lang="en-GB"/>
              <a:t>Try not to write something very general like ‘</a:t>
            </a:r>
            <a:r>
              <a:rPr lang="en-GB" kern="1200">
                <a:effectLst/>
              </a:rPr>
              <a:t>I </a:t>
            </a:r>
            <a:r>
              <a:rPr lang="en-GB"/>
              <a:t>got better at writing’. Instead, name the activity and explain what it helped you understand or do differently. For example, you might say that the TEEL workshop helped you organise evidence and explanation more clearly.</a:t>
            </a:r>
            <a:endParaRPr lang="en-GB">
              <a:ea typeface="+mn-ea"/>
              <a:cs typeface="+mn-cs"/>
            </a:endParaRPr>
          </a:p>
          <a:p>
            <a:r>
              <a:rPr lang="en-GB" kern="1200">
                <a:effectLst/>
              </a:rPr>
              <a:t>You </a:t>
            </a:r>
            <a:r>
              <a:rPr lang="en-GB"/>
              <a:t>do not need to write at every poster. Focus on giving thoughtful, specific answers rather than rushing. </a:t>
            </a:r>
            <a:r>
              <a:rPr lang="en-GB" b="1"/>
              <a:t>Once you have added your own response, take time to read what other students have written on that poster.</a:t>
            </a:r>
            <a:r>
              <a:rPr lang="en-GB"/>
              <a:t> Compare their examples with yours and notice whether they developed the same skill </a:t>
            </a:r>
            <a:r>
              <a:rPr lang="en-GB" kern="1200">
                <a:effectLst/>
              </a:rPr>
              <a:t>in </a:t>
            </a:r>
            <a:r>
              <a:rPr lang="en-GB"/>
              <a:t>a similar or different way. You may also see an example that reminds you of something you had forgotten about.</a:t>
            </a:r>
            <a:endParaRPr lang="en-GB">
              <a:ea typeface="+mn-ea"/>
              <a:cs typeface="+mn-cs"/>
            </a:endParaRPr>
          </a:p>
          <a:p>
            <a:r>
              <a:rPr lang="en-GB"/>
              <a:t>The aim is not to copy someone else’s reflection. It is to use the gallery walk to help you remember </a:t>
            </a:r>
            <a:r>
              <a:rPr lang="en-GB" b="1"/>
              <a:t>specific experiences from the module</a:t>
            </a:r>
            <a:r>
              <a:rPr lang="en-GB"/>
              <a:t> </a:t>
            </a:r>
            <a:r>
              <a:rPr lang="en-GB" kern="1200">
                <a:effectLst/>
              </a:rPr>
              <a:t>and </a:t>
            </a:r>
            <a:r>
              <a:rPr lang="en-GB"/>
              <a:t>think more carefully about </a:t>
            </a:r>
            <a:r>
              <a:rPr lang="en-GB" kern="1200">
                <a:effectLst/>
              </a:rPr>
              <a:t>your </a:t>
            </a:r>
            <a:r>
              <a:rPr lang="en-GB"/>
              <a:t>own learning. Those examples may be useful later when you prepare Assessment 3</a:t>
            </a:r>
          </a:p>
          <a:p>
            <a:endParaRPr lang="en-GB" sz="1200" kern="1200" dirty="0">
              <a:solidFill>
                <a:schemeClr val="tx1"/>
              </a:solidFill>
              <a:effectLst/>
              <a:latin typeface="+mn-lt"/>
            </a:endParaRPr>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11</a:t>
            </a:fld>
            <a:endParaRPr lang="en-GB"/>
          </a:p>
        </p:txBody>
      </p:sp>
    </p:spTree>
    <p:extLst>
      <p:ext uri="{BB962C8B-B14F-4D97-AF65-F5344CB8AC3E}">
        <p14:creationId xmlns:p14="http://schemas.microsoft.com/office/powerpoint/2010/main" val="38949454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12</a:t>
            </a:fld>
            <a:endParaRPr lang="en-GB"/>
          </a:p>
        </p:txBody>
      </p:sp>
    </p:spTree>
    <p:extLst>
      <p:ext uri="{BB962C8B-B14F-4D97-AF65-F5344CB8AC3E}">
        <p14:creationId xmlns:p14="http://schemas.microsoft.com/office/powerpoint/2010/main" val="15532067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that we’ve looked at what reflection is and </a:t>
            </a:r>
            <a:r>
              <a:rPr lang="en-US" dirty="0" err="1"/>
              <a:t>practised</a:t>
            </a:r>
            <a:r>
              <a:rPr lang="en-US" dirty="0"/>
              <a:t> identifying stronger reflection, I want you to think about what actually makes reflection effective. In your group, create two short lists: one for effective reflection and one for ineffective reflection.</a:t>
            </a:r>
          </a:p>
          <a:p>
            <a:r>
              <a:rPr lang="en-US"/>
              <a:t>For the effective reflection list, think about what a strong reflection should include. What makes it thoughtful, specific and useful? What would help someone understand what you learned from an experience?</a:t>
            </a:r>
          </a:p>
          <a:p>
            <a:r>
              <a:rPr lang="en-US"/>
              <a:t>For the ineffective reflection list, think about common problems. For example, what happens if someone is too vague, only describes what happened, or does not explain what they learned?</a:t>
            </a:r>
          </a:p>
          <a:p>
            <a:r>
              <a:rPr lang="en-US"/>
              <a:t>Try to give specific ideas rather than single words. You have about five minutes, and then we’ll compare your lists as a class.</a:t>
            </a:r>
            <a:br>
              <a:rPr lang="en-US" dirty="0">
                <a:cs typeface="+mn-lt"/>
              </a:rPr>
            </a:br>
            <a:endParaRPr lang="en-US"/>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13</a:t>
            </a:fld>
            <a:endParaRPr lang="en-GB"/>
          </a:p>
        </p:txBody>
      </p:sp>
    </p:spTree>
    <p:extLst>
      <p:ext uri="{BB962C8B-B14F-4D97-AF65-F5344CB8AC3E}">
        <p14:creationId xmlns:p14="http://schemas.microsoft.com/office/powerpoint/2010/main" val="1433589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89487D-2193-2776-1834-81E5B3973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0C1D1EC-9269-D4CE-526E-956E9B95989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F871B4-F778-CF0E-80FD-BAD259DA0B91}"/>
              </a:ext>
            </a:extLst>
          </p:cNvPr>
          <p:cNvSpPr>
            <a:spLocks noGrp="1"/>
          </p:cNvSpPr>
          <p:nvPr>
            <p:ph type="body" idx="1"/>
          </p:nvPr>
        </p:nvSpPr>
        <p:spPr/>
        <p:txBody>
          <a:bodyPr/>
          <a:lstStyle/>
          <a:p>
            <a:r>
              <a:rPr lang="en-US" dirty="0"/>
              <a:t>Here are some of the ideas you may have come up with. Effective reflection is specific — it gives a clear example or experience rather than making a very general statement. It also explains learning, so the person says what they learned or </a:t>
            </a:r>
            <a:r>
              <a:rPr lang="en-US" dirty="0" err="1"/>
              <a:t>realised</a:t>
            </a:r>
            <a:r>
              <a:rPr lang="en-US" dirty="0"/>
              <a:t>, not just what they did.</a:t>
            </a:r>
          </a:p>
          <a:p>
            <a:r>
              <a:rPr lang="en-US"/>
              <a:t>Strong reflection should also show change. In other words, how did the person develop, improve, or think differently because of the experience? It should include challenges as well as successes, because reflection is about learning from difficulties too. Finally, it should look forward by explaining what the person will do next or how the learning will help them in the future.</a:t>
            </a:r>
          </a:p>
          <a:p>
            <a:r>
              <a:rPr lang="en-US" dirty="0"/>
              <a:t>Less effective reflection is often too general, mostly descriptive, or missing specific examples. It may tell us what happened but not what was learned. It may also miss a clear next step, or blame other people without thinking about the person’s own role.</a:t>
            </a:r>
          </a:p>
          <a:p>
            <a:r>
              <a:rPr lang="en-US"/>
              <a:t>As you look at these examples, think about which of these points you already included in your group list and which ones you had not considered.</a:t>
            </a:r>
            <a:br>
              <a:rPr lang="en-US" dirty="0">
                <a:cs typeface="+mn-lt"/>
              </a:rPr>
            </a:br>
            <a:endParaRPr lang="en-US"/>
          </a:p>
          <a:p>
            <a:endParaRPr lang="en-GB"/>
          </a:p>
        </p:txBody>
      </p:sp>
      <p:sp>
        <p:nvSpPr>
          <p:cNvPr id="4" name="Slide Number Placeholder 3">
            <a:extLst>
              <a:ext uri="{FF2B5EF4-FFF2-40B4-BE49-F238E27FC236}">
                <a16:creationId xmlns:a16="http://schemas.microsoft.com/office/drawing/2014/main" id="{42DCE116-F19C-B571-6461-51AB62510F14}"/>
              </a:ext>
            </a:extLst>
          </p:cNvPr>
          <p:cNvSpPr>
            <a:spLocks noGrp="1"/>
          </p:cNvSpPr>
          <p:nvPr>
            <p:ph type="sldNum" sz="quarter" idx="5"/>
          </p:nvPr>
        </p:nvSpPr>
        <p:spPr/>
        <p:txBody>
          <a:bodyPr/>
          <a:lstStyle/>
          <a:p>
            <a:fld id="{26697777-AA71-4FEA-8726-D9F7C99D48EE}" type="slidenum">
              <a:rPr lang="en-GB" smtClean="0"/>
              <a:t>14</a:t>
            </a:fld>
            <a:endParaRPr lang="en-GB"/>
          </a:p>
        </p:txBody>
      </p:sp>
    </p:spTree>
    <p:extLst>
      <p:ext uri="{BB962C8B-B14F-4D97-AF65-F5344CB8AC3E}">
        <p14:creationId xmlns:p14="http://schemas.microsoft.com/office/powerpoint/2010/main" val="1166596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we are going to use </a:t>
            </a:r>
            <a:r>
              <a:rPr lang="en-GB" dirty="0" err="1"/>
              <a:t>Vevox</a:t>
            </a:r>
            <a:r>
              <a:rPr lang="en-GB" dirty="0"/>
              <a:t> to see how the whole class thinks.</a:t>
            </a:r>
          </a:p>
          <a:p>
            <a:endParaRPr lang="en-GB" dirty="0"/>
          </a:p>
          <a:p>
            <a:r>
              <a:rPr lang="en-GB" dirty="0"/>
              <a:t>You will vote individually this time.</a:t>
            </a:r>
          </a:p>
          <a:p>
            <a:endParaRPr lang="en-GB" dirty="0"/>
          </a:p>
          <a:p>
            <a:r>
              <a:rPr lang="en-GB" dirty="0"/>
              <a:t>This will help us compare ideas and see patterns.</a:t>
            </a:r>
          </a:p>
          <a:p>
            <a:endParaRPr lang="en-GB" dirty="0"/>
          </a:p>
          <a:p>
            <a:r>
              <a:rPr lang="en-GB" dirty="0"/>
              <a:t>We’re going to do </a:t>
            </a:r>
            <a:r>
              <a:rPr lang="en-GB" kern="1200" dirty="0">
                <a:effectLst/>
              </a:rPr>
              <a:t>a </a:t>
            </a:r>
            <a:r>
              <a:rPr lang="en-GB" dirty="0"/>
              <a:t>short </a:t>
            </a:r>
            <a:r>
              <a:rPr lang="en-GB" dirty="0" err="1"/>
              <a:t>Vevox</a:t>
            </a:r>
            <a:r>
              <a:rPr lang="en-GB" dirty="0"/>
              <a:t> check now. The aim </a:t>
            </a:r>
            <a:r>
              <a:rPr lang="en-GB" kern="1200" dirty="0">
                <a:effectLst/>
              </a:rPr>
              <a:t>is to </a:t>
            </a:r>
            <a:r>
              <a:rPr lang="en-GB" dirty="0"/>
              <a:t>help you recognise the difference between </a:t>
            </a:r>
            <a:r>
              <a:rPr lang="en-GB" b="1" dirty="0"/>
              <a:t>description and reflection</a:t>
            </a:r>
            <a:r>
              <a:rPr lang="en-GB" dirty="0"/>
              <a:t>, and between a </a:t>
            </a:r>
            <a:r>
              <a:rPr lang="en-GB" b="1" dirty="0"/>
              <a:t>general answer and a specific answer</a:t>
            </a:r>
            <a:r>
              <a:rPr lang="en-GB" dirty="0"/>
              <a:t>.</a:t>
            </a:r>
          </a:p>
          <a:p>
            <a:r>
              <a:rPr lang="en-GB" dirty="0"/>
              <a:t>Don’t just look for the longest answer — </a:t>
            </a:r>
            <a:r>
              <a:rPr lang="en-GB" kern="1200" dirty="0">
                <a:effectLst/>
              </a:rPr>
              <a:t>think about </a:t>
            </a:r>
            <a:r>
              <a:rPr lang="en-GB" dirty="0"/>
              <a:t>whether the student explains </a:t>
            </a:r>
            <a:r>
              <a:rPr lang="en-GB" b="1" dirty="0"/>
              <a:t>what happened, what they learned</a:t>
            </a:r>
            <a:r>
              <a:rPr lang="en-GB" b="1" kern="1200" dirty="0">
                <a:effectLst/>
              </a:rPr>
              <a:t>, </a:t>
            </a:r>
            <a:r>
              <a:rPr lang="en-GB" b="1" dirty="0"/>
              <a:t>what changed</a:t>
            </a:r>
            <a:r>
              <a:rPr lang="en-GB" b="1" kern="1200" dirty="0">
                <a:effectLst/>
              </a:rPr>
              <a:t>, and </a:t>
            </a:r>
            <a:r>
              <a:rPr lang="en-GB" b="1" dirty="0"/>
              <a:t>what they will do next</a:t>
            </a:r>
            <a:r>
              <a:rPr lang="en-GB" dirty="0"/>
              <a:t>.</a:t>
            </a:r>
          </a:p>
          <a:p>
            <a:r>
              <a:rPr lang="en-GB"/>
              <a:t>After each question, we’ll briefly check why </a:t>
            </a:r>
            <a:r>
              <a:rPr lang="en-GB" kern="1200">
                <a:effectLst/>
              </a:rPr>
              <a:t>the </a:t>
            </a:r>
            <a:r>
              <a:rPr lang="en-GB"/>
              <a:t>stronger answer is better. Pay particular attention to </a:t>
            </a:r>
            <a:r>
              <a:rPr lang="en-GB" b="1"/>
              <a:t>specific examples</a:t>
            </a:r>
            <a:r>
              <a:rPr lang="en-GB"/>
              <a:t> and </a:t>
            </a:r>
            <a:r>
              <a:rPr lang="en-GB" b="1"/>
              <a:t>clear next steps</a:t>
            </a:r>
            <a:r>
              <a:rPr lang="en-GB"/>
              <a:t>, because these </a:t>
            </a:r>
            <a:r>
              <a:rPr lang="en-GB" kern="1200">
                <a:effectLst/>
              </a:rPr>
              <a:t>are </a:t>
            </a:r>
            <a:r>
              <a:rPr lang="en-GB"/>
              <a:t>important </a:t>
            </a:r>
            <a:r>
              <a:rPr lang="en-GB" kern="1200">
                <a:effectLst/>
              </a:rPr>
              <a:t>for</a:t>
            </a:r>
            <a:r>
              <a:rPr lang="en-GB"/>
              <a:t> Assessment 3.</a:t>
            </a:r>
          </a:p>
          <a:p>
            <a:r>
              <a:rPr lang="en-GB"/>
              <a:t>Remember: saying ‘I improved’, ‘I learned a lot’, or ‘I will practise’ is not enough on its own. Strong reflection explains </a:t>
            </a:r>
            <a:r>
              <a:rPr lang="en-GB" b="1"/>
              <a:t>how</a:t>
            </a:r>
            <a:r>
              <a:rPr lang="en-GB"/>
              <a:t>, </a:t>
            </a:r>
            <a:r>
              <a:rPr lang="en-GB" b="1"/>
              <a:t>why</a:t>
            </a:r>
            <a:r>
              <a:rPr lang="en-GB"/>
              <a:t>, and </a:t>
            </a:r>
            <a:r>
              <a:rPr lang="en-GB" b="1"/>
              <a:t>what specifically will happen next</a:t>
            </a:r>
            <a:r>
              <a:rPr lang="en-GB"/>
              <a:t>.</a:t>
            </a:r>
          </a:p>
          <a:p>
            <a:r>
              <a:rPr lang="en-GB"/>
              <a:t>This activity is not about finding one perfect way to reflect. It is about noticing what makes reflection more useful, specific and meaningful.</a:t>
            </a:r>
          </a:p>
          <a:p>
            <a:endParaRPr lang="en-GB" sz="1200" kern="1200" dirty="0">
              <a:solidFill>
                <a:schemeClr val="tx1"/>
              </a:solidFill>
              <a:effectLst/>
              <a:latin typeface="+mn-lt"/>
            </a:endParaRPr>
          </a:p>
          <a:p>
            <a:pPr marL="0" marR="0" lvl="0" indent="0" algn="l" defTabSz="914400">
              <a:lnSpc>
                <a:spcPct val="100000"/>
              </a:lnSpc>
              <a:spcBef>
                <a:spcPts val="0"/>
              </a:spcBef>
              <a:spcAft>
                <a:spcPts val="0"/>
              </a:spcAft>
              <a:buClrTx/>
              <a:buSzTx/>
              <a:buFontTx/>
              <a:buNone/>
              <a:tabLst/>
              <a:defRPr/>
            </a:pPr>
            <a:r>
              <a:rPr lang="en-GB"/>
              <a:t>9.2-9.9</a:t>
            </a:r>
            <a:endParaRPr lang="en-GB" dirty="0"/>
          </a:p>
          <a:p>
            <a:endParaRPr lang="en-GB" b="1"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6697777-AA71-4FEA-8726-D9F7C99D48EE}" type="slidenum">
              <a:rPr lang="en-GB" smtClean="0"/>
              <a:t>15</a:t>
            </a:fld>
            <a:endParaRPr lang="en-GB"/>
          </a:p>
        </p:txBody>
      </p:sp>
    </p:spTree>
    <p:extLst>
      <p:ext uri="{BB962C8B-B14F-4D97-AF65-F5344CB8AC3E}">
        <p14:creationId xmlns:p14="http://schemas.microsoft.com/office/powerpoint/2010/main" val="344013612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we’re going to connect reflection more directly to business. In your groups, discuss these three questions and try to move beyond very general answers like ‘reflection helps people improve’.</a:t>
            </a:r>
          </a:p>
          <a:p>
            <a:r>
              <a:rPr lang="en-US"/>
              <a:t>First, think about why reflection might be useful in business. What could it help an employee, manager or team do better?</a:t>
            </a:r>
          </a:p>
          <a:p>
            <a:r>
              <a:rPr lang="en-US"/>
              <a:t>Second, think of one specific workplace situation where reflection could make a difference. It could be after a project, a complaint, a mistake, feedback, a meeting or a presentation. Try to explain what happened and what the person or team might learn from it.</a:t>
            </a:r>
          </a:p>
          <a:p>
            <a:r>
              <a:rPr lang="en-US"/>
              <a:t>Finally, think about what could happen if a person or business never reflects on what went well or what went wrong. Could the same mistakes happen again? Could performance, customer service or teamwork be affected?</a:t>
            </a:r>
          </a:p>
          <a:p>
            <a:r>
              <a:rPr lang="en-US"/>
              <a:t>You have about five minutes. Be ready to share at least one specific or realistic business example with the class.</a:t>
            </a:r>
          </a:p>
        </p:txBody>
      </p:sp>
      <p:sp>
        <p:nvSpPr>
          <p:cNvPr id="4" name="Slide Number Placeholder 3"/>
          <p:cNvSpPr>
            <a:spLocks noGrp="1"/>
          </p:cNvSpPr>
          <p:nvPr>
            <p:ph type="sldNum" sz="quarter" idx="5"/>
          </p:nvPr>
        </p:nvSpPr>
        <p:spPr/>
        <p:txBody>
          <a:bodyPr/>
          <a:lstStyle/>
          <a:p>
            <a:fld id="{26697777-AA71-4FEA-8726-D9F7C99D48EE}" type="slidenum">
              <a:rPr lang="en-GB" smtClean="0"/>
              <a:t>16</a:t>
            </a:fld>
            <a:endParaRPr lang="en-GB"/>
          </a:p>
        </p:txBody>
      </p:sp>
    </p:spTree>
    <p:extLst>
      <p:ext uri="{BB962C8B-B14F-4D97-AF65-F5344CB8AC3E}">
        <p14:creationId xmlns:p14="http://schemas.microsoft.com/office/powerpoint/2010/main" val="396735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Reflection is not only something we use at university. It is also an important workplace skill. In business, people regularly need to think about what went well, what caused a problem and what they could do differently next time. This might happen after a project, after feedback from a manager or customer, or when something has not gone to plan. Reflection helps people learn from experience instead of simply repeating the same actions. It can also help people identify areas they want to develop professionally. The same thinking you are </a:t>
            </a:r>
            <a:r>
              <a:rPr lang="en-US" dirty="0" err="1"/>
              <a:t>practising</a:t>
            </a:r>
            <a:r>
              <a:rPr lang="en-US" dirty="0"/>
              <a:t> today is therefore useful both for Assessment 3 and for the workplace.</a:t>
            </a:r>
          </a:p>
        </p:txBody>
      </p:sp>
      <p:sp>
        <p:nvSpPr>
          <p:cNvPr id="4" name="Slide Number Placeholder 3"/>
          <p:cNvSpPr>
            <a:spLocks noGrp="1"/>
          </p:cNvSpPr>
          <p:nvPr>
            <p:ph type="sldNum" sz="quarter" idx="5"/>
          </p:nvPr>
        </p:nvSpPr>
        <p:spPr/>
        <p:txBody>
          <a:bodyPr/>
          <a:lstStyle/>
          <a:p>
            <a:fld id="{26697777-AA71-4FEA-8726-D9F7C99D48EE}" type="slidenum">
              <a:rPr lang="en-GB" smtClean="0"/>
              <a:t>17</a:t>
            </a:fld>
            <a:endParaRPr lang="en-GB"/>
          </a:p>
        </p:txBody>
      </p:sp>
    </p:spTree>
    <p:extLst>
      <p:ext uri="{BB962C8B-B14F-4D97-AF65-F5344CB8AC3E}">
        <p14:creationId xmlns:p14="http://schemas.microsoft.com/office/powerpoint/2010/main" val="30368122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Up to this point, we’ve been looking backwards at experiences and thinking about what we learned from them. But reflection should not stop there. If reflection is useful, it should help us decide what we will do differently or continue doing in the future.</a:t>
            </a:r>
            <a:endParaRPr lang="en-US"/>
          </a:p>
          <a:p>
            <a:r>
              <a:rPr lang="en-GB"/>
              <a:t>That is where goal setting comes in. Once you have identified a challenge, a weakness or something you want to develop, the next question is: what will I do next?</a:t>
            </a:r>
          </a:p>
          <a:p>
            <a:r>
              <a:rPr lang="en-GB" dirty="0"/>
              <a:t>A useful goal turns reflection into action. Instead of only saying ‘I need to improve my writing’ or ‘I need more practice’, we want to think about a clear and realistic step we can actually take. We’re going to look at how to make those next steps more specific now.”</a:t>
            </a:r>
          </a:p>
        </p:txBody>
      </p:sp>
      <p:sp>
        <p:nvSpPr>
          <p:cNvPr id="4" name="Slide Number Placeholder 3"/>
          <p:cNvSpPr>
            <a:spLocks noGrp="1"/>
          </p:cNvSpPr>
          <p:nvPr>
            <p:ph type="sldNum" sz="quarter" idx="5"/>
          </p:nvPr>
        </p:nvSpPr>
        <p:spPr/>
        <p:txBody>
          <a:bodyPr/>
          <a:lstStyle/>
          <a:p>
            <a:fld id="{26697777-AA71-4FEA-8726-D9F7C99D48EE}" type="slidenum">
              <a:rPr lang="en-GB" smtClean="0"/>
              <a:t>18</a:t>
            </a:fld>
            <a:endParaRPr lang="en-GB"/>
          </a:p>
        </p:txBody>
      </p:sp>
    </p:spTree>
    <p:extLst>
      <p:ext uri="{BB962C8B-B14F-4D97-AF65-F5344CB8AC3E}">
        <p14:creationId xmlns:p14="http://schemas.microsoft.com/office/powerpoint/2010/main" val="142971742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I’m going to show you two goals.”</a:t>
            </a:r>
          </a:p>
          <a:p>
            <a:r>
              <a:rPr lang="en-GB"/>
              <a:t>“I want you to decide which one is better—and why.”</a:t>
            </a:r>
          </a:p>
          <a:p>
            <a:r>
              <a:rPr lang="en-GB"/>
              <a:t>“Take a moment to think.”</a:t>
            </a:r>
          </a:p>
          <a:p>
            <a:endParaRPr lang="en-GB"/>
          </a:p>
          <a:p>
            <a:r>
              <a:rPr lang="en-GB"/>
              <a:t>Who thinks Goal A is better?”</a:t>
            </a:r>
            <a:br>
              <a:rPr lang="en-GB"/>
            </a:br>
            <a:r>
              <a:rPr lang="en-GB"/>
              <a:t>“Who thinks Goal B is better?”</a:t>
            </a:r>
          </a:p>
          <a:p>
            <a:r>
              <a:rPr lang="en-GB"/>
              <a:t>“Why?”</a:t>
            </a:r>
          </a:p>
          <a:p>
            <a:endParaRPr lang="en-GB"/>
          </a:p>
          <a:p>
            <a:r>
              <a:rPr lang="en-GB"/>
              <a:t>(Take 2–3 student responses)</a:t>
            </a:r>
          </a:p>
          <a:p>
            <a:endParaRPr lang="en-GB"/>
          </a:p>
          <a:p>
            <a:r>
              <a:rPr lang="en-GB"/>
              <a:t>Goal B is stronger—and here’s why.</a:t>
            </a:r>
          </a:p>
          <a:p>
            <a:r>
              <a:rPr lang="en-GB"/>
              <a:t>First, it is </a:t>
            </a:r>
            <a:r>
              <a:rPr lang="en-GB" b="1"/>
              <a:t>specific</a:t>
            </a:r>
            <a:r>
              <a:rPr lang="en-GB"/>
              <a:t>. It clearly says what the student will do: write one paragraph using TEEL.</a:t>
            </a:r>
          </a:p>
          <a:p>
            <a:r>
              <a:rPr lang="en-GB"/>
              <a:t>Second, it is </a:t>
            </a:r>
            <a:r>
              <a:rPr lang="en-GB" b="1"/>
              <a:t>measurable</a:t>
            </a:r>
            <a:r>
              <a:rPr lang="en-GB"/>
              <a:t>. You can check if the student is doing it every week.</a:t>
            </a:r>
          </a:p>
          <a:p>
            <a:r>
              <a:rPr lang="en-GB"/>
              <a:t>Third, it is </a:t>
            </a:r>
            <a:r>
              <a:rPr lang="en-GB" b="1"/>
              <a:t>realistic</a:t>
            </a:r>
            <a:r>
              <a:rPr lang="en-GB"/>
              <a:t>. Writing one paragraph each week is achievable</a:t>
            </a:r>
          </a:p>
          <a:p>
            <a:endParaRPr lang="en-GB"/>
          </a:p>
          <a:p>
            <a:endParaRPr lang="en-GB"/>
          </a:p>
          <a:p>
            <a:r>
              <a:rPr lang="en-GB"/>
              <a:t>Goal A is too general—it doesn’t explain what to do or how to improve.”</a:t>
            </a:r>
          </a:p>
          <a:p>
            <a:r>
              <a:rPr lang="en-GB"/>
              <a:t>“Clear goals make it easier to succeed.”</a:t>
            </a:r>
          </a:p>
          <a:p>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19</a:t>
            </a:fld>
            <a:endParaRPr lang="en-GB"/>
          </a:p>
        </p:txBody>
      </p:sp>
    </p:spTree>
    <p:extLst>
      <p:ext uri="{BB962C8B-B14F-4D97-AF65-F5344CB8AC3E}">
        <p14:creationId xmlns:p14="http://schemas.microsoft.com/office/powerpoint/2010/main" val="15527433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a:t>So, now, based on the discussion and the examples we looked at before. What makes a good goal: </a:t>
            </a:r>
          </a:p>
          <a:p>
            <a:pPr>
              <a:buNone/>
            </a:pPr>
            <a:endParaRPr lang="en-GB"/>
          </a:p>
          <a:p>
            <a:pPr>
              <a:buNone/>
            </a:pPr>
            <a:r>
              <a:rPr lang="en-GB"/>
              <a:t>Ask students to share 1 – 2 ideas. </a:t>
            </a:r>
          </a:p>
          <a:p>
            <a:pPr>
              <a:buNone/>
            </a:pPr>
            <a:endParaRPr lang="en-GB"/>
          </a:p>
          <a:p>
            <a:pPr>
              <a:buNone/>
            </a:pPr>
            <a:endParaRPr lang="en-GB"/>
          </a:p>
          <a:p>
            <a:pPr>
              <a:buNone/>
            </a:pPr>
            <a:r>
              <a:rPr lang="en-GB"/>
              <a:t>A good goal is clear and specific—you know exactly what to do.”</a:t>
            </a:r>
          </a:p>
          <a:p>
            <a:pPr>
              <a:buNone/>
            </a:pPr>
            <a:endParaRPr lang="en-GB"/>
          </a:p>
          <a:p>
            <a:pPr>
              <a:buNone/>
            </a:pPr>
            <a:r>
              <a:rPr lang="en-GB"/>
              <a:t>“It should also be measurable, so you can check your progress.”</a:t>
            </a:r>
          </a:p>
          <a:p>
            <a:pPr>
              <a:buNone/>
            </a:pPr>
            <a:endParaRPr lang="en-GB"/>
          </a:p>
          <a:p>
            <a:pPr>
              <a:buNone/>
            </a:pPr>
            <a:r>
              <a:rPr lang="en-GB"/>
              <a:t>“And it must be realistic—something you can actually achieve.”</a:t>
            </a:r>
          </a:p>
          <a:p>
            <a:pPr>
              <a:buNone/>
            </a:pPr>
            <a:endParaRPr lang="en-GB"/>
          </a:p>
          <a:p>
            <a:pPr>
              <a:buNone/>
            </a:pPr>
            <a:r>
              <a:rPr lang="en-GB"/>
              <a:t>For example, instead of saying ‘improve writing’, you could say ‘write one paragraph each week’.</a:t>
            </a:r>
          </a:p>
          <a:p>
            <a:pPr>
              <a:buNone/>
            </a:pPr>
            <a:endParaRPr lang="en-GB"/>
          </a:p>
          <a:p>
            <a:pPr>
              <a:buNone/>
            </a:pPr>
            <a:r>
              <a:rPr lang="en-GB"/>
              <a:t>Use this structure to help you: </a:t>
            </a:r>
            <a:r>
              <a:rPr lang="en-GB" i="1"/>
              <a:t>I will… by…</a:t>
            </a:r>
            <a:endParaRPr lang="en-GB"/>
          </a:p>
          <a:p>
            <a:endParaRPr lang="en-GB"/>
          </a:p>
        </p:txBody>
      </p:sp>
      <p:sp>
        <p:nvSpPr>
          <p:cNvPr id="4" name="Slide Number Placeholder 3"/>
          <p:cNvSpPr>
            <a:spLocks noGrp="1"/>
          </p:cNvSpPr>
          <p:nvPr>
            <p:ph type="sldNum" sz="quarter" idx="5"/>
          </p:nvPr>
        </p:nvSpPr>
        <p:spPr/>
        <p:txBody>
          <a:bodyPr/>
          <a:lstStyle/>
          <a:p>
            <a:fld id="{26697777-AA71-4FEA-8726-D9F7C99D48EE}" type="slidenum">
              <a:rPr lang="en-GB" smtClean="0"/>
              <a:t>20</a:t>
            </a:fld>
            <a:endParaRPr lang="en-GB"/>
          </a:p>
        </p:txBody>
      </p:sp>
    </p:spTree>
    <p:extLst>
      <p:ext uri="{BB962C8B-B14F-4D97-AF65-F5344CB8AC3E}">
        <p14:creationId xmlns:p14="http://schemas.microsoft.com/office/powerpoint/2010/main" val="405867222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Now it’s your turn to turn reflection into a practical next step. Think of one challenge you have experienced during Academic Skills and write it in your notes. This could be something connected to reading, writing, paraphrasing, presenting, time management or another skill we have worked on.</a:t>
            </a:r>
            <a:endParaRPr lang="en-US" dirty="0"/>
          </a:p>
          <a:p>
            <a:r>
              <a:rPr lang="en-GB" dirty="0"/>
              <a:t>Then write one clear next step that could help you improve. Try to avoid very vague goals such as ‘I will practise more’ or ‘I will try harder’. Instead, make the action specific enough that someone else can understand what you are actually going to do.</a:t>
            </a:r>
          </a:p>
          <a:p>
            <a:r>
              <a:rPr lang="en-GB"/>
              <a:t>Once you have written your goal, check it yourself: Is it clear? Is it specific? Is it realistic? Then share it with a partner and use the Goal-Setting Checklist in the Week 9 tile to check each other’s goals.</a:t>
            </a:r>
          </a:p>
          <a:p>
            <a:r>
              <a:rPr lang="en-GB"/>
              <a:t>Your partner is there to help you make the goal stronger, not to judge it. If the goal is still vague, ask: What exactly will you do? How will you do it?</a:t>
            </a:r>
          </a:p>
        </p:txBody>
      </p:sp>
      <p:sp>
        <p:nvSpPr>
          <p:cNvPr id="4" name="Slide Number Placeholder 3"/>
          <p:cNvSpPr>
            <a:spLocks noGrp="1"/>
          </p:cNvSpPr>
          <p:nvPr>
            <p:ph type="sldNum" sz="quarter" idx="5"/>
          </p:nvPr>
        </p:nvSpPr>
        <p:spPr/>
        <p:txBody>
          <a:bodyPr/>
          <a:lstStyle/>
          <a:p>
            <a:fld id="{26697777-AA71-4FEA-8726-D9F7C99D48EE}" type="slidenum">
              <a:rPr lang="en-GB" smtClean="0"/>
              <a:t>21</a:t>
            </a:fld>
            <a:endParaRPr lang="en-GB"/>
          </a:p>
        </p:txBody>
      </p:sp>
    </p:spTree>
    <p:extLst>
      <p:ext uri="{BB962C8B-B14F-4D97-AF65-F5344CB8AC3E}">
        <p14:creationId xmlns:p14="http://schemas.microsoft.com/office/powerpoint/2010/main" val="206889643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We’re going to finish today with a short reflection.</a:t>
            </a:r>
          </a:p>
          <a:p>
            <a:r>
              <a:rPr lang="en-GB" dirty="0"/>
              <a:t>On the screen, you can see one question to answer. You only need to write one to three short sentences.</a:t>
            </a:r>
          </a:p>
          <a:p>
            <a:r>
              <a:rPr lang="en-GB" dirty="0"/>
              <a:t>Simple English is fine: this is not a test.</a:t>
            </a:r>
          </a:p>
          <a:p>
            <a:r>
              <a:rPr lang="en-GB" dirty="0"/>
              <a:t>When you have written your answer, please post them on Moodle in the forum called ‘Reflection Space – Individual’.</a:t>
            </a:r>
          </a:p>
          <a:p>
            <a:r>
              <a:rPr lang="en-GB" dirty="0"/>
              <a:t>Your post is private; only you and I can see it.</a:t>
            </a:r>
          </a:p>
          <a:p>
            <a:r>
              <a:rPr lang="en-GB" dirty="0"/>
              <a:t>It is not marked, and you do not need to share with the class.</a:t>
            </a:r>
          </a:p>
          <a:p>
            <a:r>
              <a:rPr lang="en-GB" dirty="0"/>
              <a:t>If you need help with Moodle or with writing your sentences, put your hand up and I will come to you.</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697777-AA71-4FEA-8726-D9F7C99D48EE}"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17769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a:p>
            <a:r>
              <a:rPr lang="en-US"/>
              <a:t>“Now, I’d like you to work with a partner.”</a:t>
            </a:r>
          </a:p>
          <a:p>
            <a:endParaRPr lang="en-US"/>
          </a:p>
          <a:p>
            <a:r>
              <a:rPr lang="en-US"/>
              <a:t>“Together, complete </a:t>
            </a:r>
            <a:r>
              <a:rPr lang="en-US" b="1"/>
              <a:t>Exercise 1 and Exercise 2</a:t>
            </a:r>
            <a:r>
              <a:rPr lang="en-US"/>
              <a:t> in your </a:t>
            </a:r>
            <a:r>
              <a:rPr lang="en-US" i="1"/>
              <a:t>Task 3 Exploration Worksheet</a:t>
            </a:r>
            <a:r>
              <a:rPr lang="en-US"/>
              <a:t>.”</a:t>
            </a:r>
          </a:p>
          <a:p>
            <a:endParaRPr lang="en-US"/>
          </a:p>
          <a:p>
            <a:r>
              <a:rPr lang="en-US"/>
              <a:t>“Discuss your ideas and support each other.”</a:t>
            </a:r>
          </a:p>
          <a:p>
            <a:endParaRPr lang="en-US"/>
          </a:p>
          <a:p>
            <a:r>
              <a:rPr lang="en-US"/>
              <a:t>“Make sure you both understand your answers.”</a:t>
            </a:r>
          </a:p>
          <a:p>
            <a:endParaRPr lang="en-US"/>
          </a:p>
          <a:p>
            <a:r>
              <a:rPr lang="en-US"/>
              <a:t>You have </a:t>
            </a:r>
            <a:r>
              <a:rPr lang="en-US" b="1"/>
              <a:t>8 minutes</a:t>
            </a:r>
            <a:r>
              <a:rPr lang="en-US"/>
              <a:t> to complete this.</a:t>
            </a:r>
          </a:p>
          <a:p>
            <a:endParaRPr lang="en-US"/>
          </a:p>
          <a:p>
            <a:r>
              <a:rPr lang="en-US" i="1"/>
              <a:t>Optional prompt while circulating</a:t>
            </a:r>
            <a:endParaRPr lang="en-US"/>
          </a:p>
          <a:p>
            <a:br>
              <a:rPr lang="en-US" i="1">
                <a:cs typeface="+mn-lt"/>
              </a:rPr>
            </a:br>
            <a:r>
              <a:rPr lang="en-US" i="1"/>
              <a:t> “Think about your topic choice and what makes a good source.</a:t>
            </a:r>
            <a:endParaRPr lang="en-US"/>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25</a:t>
            </a:fld>
            <a:endParaRPr lang="en-GB"/>
          </a:p>
        </p:txBody>
      </p:sp>
    </p:spTree>
    <p:extLst>
      <p:ext uri="{BB962C8B-B14F-4D97-AF65-F5344CB8AC3E}">
        <p14:creationId xmlns:p14="http://schemas.microsoft.com/office/powerpoint/2010/main" val="17768387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we are going to look at your next assessment—Task 3.”</a:t>
            </a:r>
          </a:p>
          <a:p>
            <a:endParaRPr lang="en-US"/>
          </a:p>
          <a:p>
            <a:r>
              <a:rPr lang="en-US" dirty="0"/>
              <a:t>Assessment 3 is your final assessment for Academic Skills. For this task, you will record a short reflective presentation which should be between three and five minutes long. You will talk about what you have learned during the module and how you have developed your academic or communication skills. You do not need to create PowerPoint slides for this assessment — you only need to submit your recorded video on Moodle. Your face should be visible in the recording, and you should speak clearly so the listener can follow your ideas. You can use notes to help you, but try not to read every word like a script. Remember, this assessment is not about perfect English. The most important thing is that you explain your learning clearly and reflect on your development using specific examples from the module. You can record your presentation on your phone. </a:t>
            </a:r>
          </a:p>
          <a:p>
            <a:endParaRPr lang="en-US">
              <a:latin typeface="Aptos"/>
              <a:ea typeface="Calibri"/>
              <a:cs typeface="Calibri"/>
            </a:endParaRPr>
          </a:p>
          <a:p>
            <a:r>
              <a:rPr lang="en-US">
                <a:latin typeface="Aptos"/>
                <a:ea typeface="Calibri"/>
                <a:cs typeface="Calibri"/>
              </a:rPr>
              <a:t>To help you complete the task you can use the Task 3 template that can be found on Moodle. </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26</a:t>
            </a:fld>
            <a:endParaRPr lang="en-GB"/>
          </a:p>
        </p:txBody>
      </p:sp>
    </p:spTree>
    <p:extLst>
      <p:ext uri="{BB962C8B-B14F-4D97-AF65-F5344CB8AC3E}">
        <p14:creationId xmlns:p14="http://schemas.microsoft.com/office/powerpoint/2010/main" val="18947311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27</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3DEDC-8D82-40B7-8C23-2748001CAB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2827FD-C00D-8C4A-E1F0-03FEF41057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7B656D-A133-E25E-C8BF-FFCD919FFA67}"/>
              </a:ext>
            </a:extLst>
          </p:cNvPr>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a:extLst>
              <a:ext uri="{FF2B5EF4-FFF2-40B4-BE49-F238E27FC236}">
                <a16:creationId xmlns:a16="http://schemas.microsoft.com/office/drawing/2014/main" id="{9B0FB6C6-0F26-2BBD-38AF-BD0B1F232556}"/>
              </a:ext>
            </a:extLst>
          </p:cNvPr>
          <p:cNvSpPr>
            <a:spLocks noGrp="1"/>
          </p:cNvSpPr>
          <p:nvPr>
            <p:ph type="sldNum" sz="quarter" idx="5"/>
          </p:nvPr>
        </p:nvSpPr>
        <p:spPr/>
        <p:txBody>
          <a:bodyPr/>
          <a:lstStyle/>
          <a:p>
            <a:fld id="{26697777-AA71-4FEA-8726-D9F7C99D48EE}" type="slidenum">
              <a:rPr lang="en-GB" smtClean="0"/>
              <a:t>28</a:t>
            </a:fld>
            <a:endParaRPr lang="en-GB"/>
          </a:p>
        </p:txBody>
      </p:sp>
    </p:spTree>
    <p:extLst>
      <p:ext uri="{BB962C8B-B14F-4D97-AF65-F5344CB8AC3E}">
        <p14:creationId xmlns:p14="http://schemas.microsoft.com/office/powerpoint/2010/main" val="392338451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is a really important point for Assessment 3. You do not need to talk about lots of different skills. It is better to choose one skill and reflect on it properly, with clear examples, than to mention several skills very quickly without explaining them.</a:t>
            </a:r>
          </a:p>
          <a:p>
            <a:r>
              <a:rPr lang="en-US"/>
              <a:t>You can choose one or two skills. Only choose two if you are confident that you can give enough detail and reflection for both within the three-to-five-minute time limit.</a:t>
            </a:r>
          </a:p>
          <a:p>
            <a:r>
              <a:rPr lang="en-US" dirty="0"/>
              <a:t>Remember to reflect, not just describe. Explain what you learned, what changed, and what you will take forward. Include a specific next step for improvement, using the kind of clear goal we </a:t>
            </a:r>
            <a:r>
              <a:rPr lang="en-US" dirty="0" err="1"/>
              <a:t>practised</a:t>
            </a:r>
            <a:r>
              <a:rPr lang="en-US" dirty="0"/>
              <a:t> earlier. Finally, link your skill to your future studies or professional life so you show why this learning matters beyond this module.</a:t>
            </a: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30830125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1D3286-B351-F855-765E-EF95E0CF8F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EBD807-C58D-C6A7-62ED-C52C818E4E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B9EF7CA-53DC-A96C-82D2-DE52EE91B865}"/>
              </a:ext>
            </a:extLst>
          </p:cNvPr>
          <p:cNvSpPr>
            <a:spLocks noGrp="1"/>
          </p:cNvSpPr>
          <p:nvPr>
            <p:ph type="body" idx="1"/>
          </p:nvPr>
        </p:nvSpPr>
        <p:spPr/>
        <p:txBody>
          <a:bodyPr/>
          <a:lstStyle/>
          <a:p>
            <a:r>
              <a:rPr lang="en-US"/>
              <a:t>This slide gives you a simple structure to follow so your presentation is easy to understand. Start with a short opening where you introduce what you are going to talk about. Then move into your main points and explain one or two skills you developed during the module.</a:t>
            </a:r>
          </a:p>
          <a:p>
            <a:r>
              <a:rPr lang="en-US"/>
              <a:t>For each skill, give a specific example from Academic Skills to show how you developed it. Do not just name the activity — explain what you learned from it and what changed for you.</a:t>
            </a:r>
          </a:p>
          <a:p>
            <a:r>
              <a:rPr lang="en-US"/>
              <a:t>You also need to explain at least one challenge you experienced during the module and what you did, or will do, to improve. Then link your chosen skill or skills to your future studies or workplace, so it is clear why this learning matters.</a:t>
            </a:r>
          </a:p>
          <a:p>
            <a:r>
              <a:rPr lang="en-US"/>
              <a:t>Finally, finish with a clear closing point about what you will take forward from the module. Keep the overall structure simple: opening, key points with examples, and a clear close.</a:t>
            </a:r>
          </a:p>
        </p:txBody>
      </p:sp>
      <p:sp>
        <p:nvSpPr>
          <p:cNvPr id="4" name="Slide Number Placeholder 3">
            <a:extLst>
              <a:ext uri="{FF2B5EF4-FFF2-40B4-BE49-F238E27FC236}">
                <a16:creationId xmlns:a16="http://schemas.microsoft.com/office/drawing/2014/main" id="{56E6136B-CFB3-A601-AB04-5FD016D09A01}"/>
              </a:ext>
            </a:extLst>
          </p:cNvPr>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13335524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Here are some important points to remember for Task 3.</a:t>
            </a:r>
          </a:p>
          <a:p>
            <a:r>
              <a:rPr lang="en-US"/>
              <a:t>You do not need to create PowerPoint slides for this task.</a:t>
            </a:r>
          </a:p>
          <a:p>
            <a:r>
              <a:rPr lang="en-US"/>
              <a:t>You must make sure you answer all the questions in the Task 3 template.</a:t>
            </a:r>
          </a:p>
          <a:p>
            <a:r>
              <a:rPr lang="en-US"/>
              <a:t>You can use notes to help you, but try not to read directly—speak in your own words.</a:t>
            </a:r>
          </a:p>
          <a:p>
            <a:r>
              <a:rPr lang="en-US"/>
              <a:t>This is a presentation, so focus on explaining your ideas clearly.</a:t>
            </a:r>
          </a:p>
          <a:p>
            <a:r>
              <a:rPr lang="en-US"/>
              <a:t>Finally, you need to record your presentation and upload it to Moodle.</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32</a:t>
            </a:fld>
            <a:endParaRPr lang="en-GB"/>
          </a:p>
        </p:txBody>
      </p:sp>
    </p:spTree>
    <p:extLst>
      <p:ext uri="{BB962C8B-B14F-4D97-AF65-F5344CB8AC3E}">
        <p14:creationId xmlns:p14="http://schemas.microsoft.com/office/powerpoint/2010/main" val="125714610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Now is your time to start working on Task 3. Look at your brainstorm on the Task 3 Exploration and use this as a starting point for the template!</a:t>
            </a:r>
          </a:p>
          <a:p>
            <a:endParaRPr lang="en-US">
              <a:latin typeface="Calibri"/>
              <a:ea typeface="Calibri"/>
              <a:cs typeface="Calibri"/>
            </a:endParaRP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29</a:t>
            </a:fld>
            <a:endParaRPr lang="en-GB"/>
          </a:p>
        </p:txBody>
      </p:sp>
    </p:spTree>
    <p:extLst>
      <p:ext uri="{BB962C8B-B14F-4D97-AF65-F5344CB8AC3E}">
        <p14:creationId xmlns:p14="http://schemas.microsoft.com/office/powerpoint/2010/main" val="393549404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Before next week, I would like you to continue working on your Task 3 template.</a:t>
            </a:r>
          </a:p>
          <a:p>
            <a:r>
              <a:rPr lang="en-US"/>
              <a:t>Make sure you are answering all the questions and developing your ideas.</a:t>
            </a:r>
          </a:p>
          <a:p>
            <a:r>
              <a:rPr lang="en-US"/>
              <a:t>Bring your completed or partially completed template to class in Week 10.</a:t>
            </a:r>
          </a:p>
          <a:p>
            <a:endParaRPr lang="en-US">
              <a:latin typeface="Calibri"/>
              <a:ea typeface="Calibri"/>
              <a:cs typeface="Calibri"/>
            </a:endParaRPr>
          </a:p>
        </p:txBody>
      </p:sp>
      <p:sp>
        <p:nvSpPr>
          <p:cNvPr id="4" name="Slide Number Placeholder 3"/>
          <p:cNvSpPr>
            <a:spLocks noGrp="1"/>
          </p:cNvSpPr>
          <p:nvPr>
            <p:ph type="sldNum" sz="quarter" idx="5"/>
          </p:nvPr>
        </p:nvSpPr>
        <p:spPr/>
        <p:txBody>
          <a:bodyPr/>
          <a:lstStyle/>
          <a:p>
            <a:fld id="{26697777-AA71-4FEA-8726-D9F7C99D48EE}" type="slidenum">
              <a:rPr lang="en-GB" smtClean="0"/>
              <a:t>30</a:t>
            </a:fld>
            <a:endParaRPr lang="en-GB"/>
          </a:p>
        </p:txBody>
      </p:sp>
    </p:spTree>
    <p:extLst>
      <p:ext uri="{BB962C8B-B14F-4D97-AF65-F5344CB8AC3E}">
        <p14:creationId xmlns:p14="http://schemas.microsoft.com/office/powerpoint/2010/main" val="27038707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4D43A675-0C55-D89B-F1AC-EDDD31EAA74E}"/>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0"/>
            <a:ext cx="6862714" cy="6858000"/>
          </a:xfrm>
          <a:prstGeom prst="rect">
            <a:avLst/>
          </a:prstGeom>
        </p:spPr>
      </p:pic>
      <p:pic>
        <p:nvPicPr>
          <p:cNvPr id="9" name="Picture 8" descr="UWTSD logo.&#10;">
            <a:extLst>
              <a:ext uri="{FF2B5EF4-FFF2-40B4-BE49-F238E27FC236}">
                <a16:creationId xmlns:a16="http://schemas.microsoft.com/office/drawing/2014/main" id="{A2ECE847-C5DA-31A9-3BA9-95864901A73C}"/>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52450" y="493335"/>
            <a:ext cx="1675851" cy="640140"/>
          </a:xfrm>
          <a:prstGeom prst="rect">
            <a:avLst/>
          </a:prstGeom>
        </p:spPr>
      </p:pic>
      <p:sp>
        <p:nvSpPr>
          <p:cNvPr id="2" name="Title 1">
            <a:extLst>
              <a:ext uri="{FF2B5EF4-FFF2-40B4-BE49-F238E27FC236}">
                <a16:creationId xmlns:a16="http://schemas.microsoft.com/office/drawing/2014/main" id="{5CE1B8DB-EBBC-F507-0C56-3B00D1948DFB}"/>
              </a:ext>
            </a:extLst>
          </p:cNvPr>
          <p:cNvSpPr>
            <a:spLocks noGrp="1"/>
          </p:cNvSpPr>
          <p:nvPr>
            <p:ph type="ctrTitle"/>
          </p:nvPr>
        </p:nvSpPr>
        <p:spPr>
          <a:xfrm>
            <a:off x="552451" y="2027237"/>
            <a:ext cx="6000750" cy="2306637"/>
          </a:xfrm>
        </p:spPr>
        <p:txBody>
          <a:bodyPr anchor="b">
            <a:noAutofit/>
          </a:bodyPr>
          <a:lstStyle>
            <a:lvl1pPr algn="l">
              <a:defRPr sz="4800">
                <a:solidFill>
                  <a:schemeClr val="bg1"/>
                </a:solidFill>
              </a:defRPr>
            </a:lvl1pPr>
          </a:lstStyle>
          <a:p>
            <a:r>
              <a:rPr lang="en-US"/>
              <a:t>Click to edit Master title style</a:t>
            </a:r>
            <a:endParaRPr lang="en-GB"/>
          </a:p>
        </p:txBody>
      </p:sp>
      <p:sp>
        <p:nvSpPr>
          <p:cNvPr id="3" name="Subtitle 2">
            <a:extLst>
              <a:ext uri="{FF2B5EF4-FFF2-40B4-BE49-F238E27FC236}">
                <a16:creationId xmlns:a16="http://schemas.microsoft.com/office/drawing/2014/main" id="{A5FC0295-C5D0-D004-18F4-143A9D9516A2}"/>
              </a:ext>
            </a:extLst>
          </p:cNvPr>
          <p:cNvSpPr>
            <a:spLocks noGrp="1"/>
          </p:cNvSpPr>
          <p:nvPr>
            <p:ph type="subTitle" idx="1"/>
          </p:nvPr>
        </p:nvSpPr>
        <p:spPr>
          <a:xfrm>
            <a:off x="552451" y="4506913"/>
            <a:ext cx="6000750" cy="1655762"/>
          </a:xfrm>
        </p:spPr>
        <p:txBody>
          <a:bodyPr/>
          <a:lstStyle>
            <a:lvl1pPr marL="0" indent="0" algn="l">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11" name="Picture Placeholder 10">
            <a:extLst>
              <a:ext uri="{FF2B5EF4-FFF2-40B4-BE49-F238E27FC236}">
                <a16:creationId xmlns:a16="http://schemas.microsoft.com/office/drawing/2014/main" id="{84E2A0F4-D381-E71C-B473-624257C2DE8E}"/>
              </a:ext>
            </a:extLst>
          </p:cNvPr>
          <p:cNvSpPr>
            <a:spLocks noGrp="1"/>
          </p:cNvSpPr>
          <p:nvPr>
            <p:ph type="pic" sz="quarter" idx="10"/>
          </p:nvPr>
        </p:nvSpPr>
        <p:spPr>
          <a:xfrm>
            <a:off x="6862713" y="0"/>
            <a:ext cx="5329287" cy="6858000"/>
          </a:xfrm>
        </p:spPr>
        <p:txBody>
          <a:bodyPr/>
          <a:lstStyle/>
          <a:p>
            <a:endParaRPr lang="en-GB"/>
          </a:p>
        </p:txBody>
      </p:sp>
    </p:spTree>
    <p:extLst>
      <p:ext uri="{BB962C8B-B14F-4D97-AF65-F5344CB8AC3E}">
        <p14:creationId xmlns:p14="http://schemas.microsoft.com/office/powerpoint/2010/main" val="2931762581"/>
      </p:ext>
    </p:extLst>
  </p:cSld>
  <p:clrMapOvr>
    <a:masterClrMapping/>
  </p:clrMapOvr>
  <p:extLst>
    <p:ext uri="{DCECCB84-F9BA-43D5-87BE-67443E8EF086}">
      <p15:sldGuideLst xmlns:p15="http://schemas.microsoft.com/office/powerpoint/2012/main">
        <p15:guide id="1" orient="horz" pos="2183"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Section divid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74892C2-DE7A-7F11-3FFA-9DE8E6EF8893}"/>
              </a:ext>
              <a:ext uri="{C183D7F6-B498-43B3-948B-1728B52AA6E4}">
                <adec:decorative xmlns:adec="http://schemas.microsoft.com/office/drawing/2017/decorative" val="1"/>
              </a:ext>
            </a:extLst>
          </p:cNvPr>
          <p:cNvPicPr>
            <a:picLocks noChangeAspect="1"/>
          </p:cNvPicPr>
          <p:nvPr userDrawn="1"/>
        </p:nvPicPr>
        <p:blipFill>
          <a:blip r:embed="rId2"/>
          <a:srcRect r="59387"/>
          <a:stretch>
            <a:fillRect/>
          </a:stretch>
        </p:blipFill>
        <p:spPr>
          <a:xfrm>
            <a:off x="-1" y="1488440"/>
            <a:ext cx="12191999" cy="3881120"/>
          </a:xfrm>
          <a:prstGeom prst="rect">
            <a:avLst/>
          </a:prstGeom>
        </p:spPr>
      </p:pic>
      <p:sp>
        <p:nvSpPr>
          <p:cNvPr id="2" name="Title 1">
            <a:extLst>
              <a:ext uri="{FF2B5EF4-FFF2-40B4-BE49-F238E27FC236}">
                <a16:creationId xmlns:a16="http://schemas.microsoft.com/office/drawing/2014/main" id="{ABB205ED-3519-915D-3530-D78E731740E7}"/>
              </a:ext>
            </a:extLst>
          </p:cNvPr>
          <p:cNvSpPr>
            <a:spLocks noGrp="1"/>
          </p:cNvSpPr>
          <p:nvPr>
            <p:ph type="title"/>
          </p:nvPr>
        </p:nvSpPr>
        <p:spPr>
          <a:xfrm>
            <a:off x="1128712" y="1835135"/>
            <a:ext cx="10225088" cy="1928993"/>
          </a:xfrm>
        </p:spPr>
        <p:txBody>
          <a:bodyPr anchor="b">
            <a:normAutofit/>
          </a:bodyPr>
          <a:lstStyle>
            <a:lvl1pPr>
              <a:defRPr sz="4800">
                <a:solidFill>
                  <a:schemeClr val="bg1"/>
                </a:solidFill>
              </a:defRPr>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C64CA0-3FD3-6273-865A-64775B9F2BBA}"/>
              </a:ext>
            </a:extLst>
          </p:cNvPr>
          <p:cNvSpPr>
            <a:spLocks noGrp="1"/>
          </p:cNvSpPr>
          <p:nvPr>
            <p:ph type="body" idx="1"/>
          </p:nvPr>
        </p:nvSpPr>
        <p:spPr>
          <a:xfrm>
            <a:off x="1128712" y="3956247"/>
            <a:ext cx="10225088" cy="946677"/>
          </a:xfrm>
        </p:spPr>
        <p:txBody>
          <a:bodyPr/>
          <a:lstStyle>
            <a:lvl1pPr marL="0" indent="0">
              <a:buNone/>
              <a:defRPr sz="2400" b="1">
                <a:solidFill>
                  <a:schemeClr val="bg1"/>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CCC6F0D-E5E4-DC19-CB40-715098C6FEFC}"/>
              </a:ext>
            </a:extLst>
          </p:cNvPr>
          <p:cNvSpPr>
            <a:spLocks noGrp="1"/>
          </p:cNvSpPr>
          <p:nvPr>
            <p:ph type="dt" sz="half" idx="10"/>
          </p:nvPr>
        </p:nvSpPr>
        <p:spPr/>
        <p:txBody>
          <a:bodyPr/>
          <a:lstStyle/>
          <a:p>
            <a:fld id="{30EB0EF4-AB50-41F8-9673-8AFD186DF8D7}" type="datetime1">
              <a:rPr lang="en-GB" smtClean="0"/>
              <a:t>09/10/2026</a:t>
            </a:fld>
            <a:endParaRPr lang="en-GB"/>
          </a:p>
        </p:txBody>
      </p:sp>
      <p:sp>
        <p:nvSpPr>
          <p:cNvPr id="5" name="Footer Placeholder 4">
            <a:extLst>
              <a:ext uri="{FF2B5EF4-FFF2-40B4-BE49-F238E27FC236}">
                <a16:creationId xmlns:a16="http://schemas.microsoft.com/office/drawing/2014/main" id="{E899F172-3A65-6F45-30E6-9C59CD6854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21194D-0642-D8B3-F117-4BFAB6BAB8F1}"/>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45058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B5652-1BFC-67CB-A991-38213EAC651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C9672A-FB89-B22D-E7D9-FBB671D18B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914A97-6F25-7E30-CBB8-6802757506B7}"/>
              </a:ext>
            </a:extLst>
          </p:cNvPr>
          <p:cNvSpPr>
            <a:spLocks noGrp="1"/>
          </p:cNvSpPr>
          <p:nvPr>
            <p:ph type="dt" sz="half" idx="10"/>
          </p:nvPr>
        </p:nvSpPr>
        <p:spPr/>
        <p:txBody>
          <a:bodyPr/>
          <a:lstStyle/>
          <a:p>
            <a:fld id="{1BBBEBD8-4EAA-4030-9C01-F6EC13ABE2FD}" type="datetime1">
              <a:rPr lang="en-GB" smtClean="0"/>
              <a:t>09/10/2026</a:t>
            </a:fld>
            <a:endParaRPr lang="en-GB"/>
          </a:p>
        </p:txBody>
      </p:sp>
      <p:sp>
        <p:nvSpPr>
          <p:cNvPr id="5" name="Footer Placeholder 4">
            <a:extLst>
              <a:ext uri="{FF2B5EF4-FFF2-40B4-BE49-F238E27FC236}">
                <a16:creationId xmlns:a16="http://schemas.microsoft.com/office/drawing/2014/main" id="{BB49404D-9DF4-5AEF-40E0-B3108B50AE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2FA95F-DBAF-A43C-0669-EE74B2AB22DA}"/>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42982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and two column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1825625"/>
            <a:ext cx="4790099"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74778" y="1825625"/>
            <a:ext cx="5079021"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536252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Activity: Title and content">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B890952-AF4B-555C-8832-E257D3E59F53}"/>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8A0EF50C-B99E-4E2C-5F80-9F815392B2C1}"/>
              </a:ext>
            </a:extLst>
          </p:cNvPr>
          <p:cNvSpPr>
            <a:spLocks noGrp="1"/>
          </p:cNvSpPr>
          <p:nvPr>
            <p:ph type="title"/>
          </p:nvPr>
        </p:nvSpPr>
        <p:spPr>
          <a:xfrm>
            <a:off x="1127125" y="365125"/>
            <a:ext cx="10226673" cy="1325563"/>
          </a:xfrm>
        </p:spPr>
        <p:txBody>
          <a:bodyPr/>
          <a:lstStyle>
            <a:lvl1pPr>
              <a:defRPr>
                <a:solidFill>
                  <a:schemeClr val="bg1"/>
                </a:solidFill>
              </a:defRPr>
            </a:lvl1pPr>
          </a:lstStyle>
          <a:p>
            <a:r>
              <a:rPr lang="en-US"/>
              <a:t>Click to edit Master title style</a:t>
            </a:r>
            <a:endParaRPr lang="en-GB"/>
          </a:p>
        </p:txBody>
      </p:sp>
      <p:sp>
        <p:nvSpPr>
          <p:cNvPr id="9" name="Content Placeholder 2">
            <a:extLst>
              <a:ext uri="{FF2B5EF4-FFF2-40B4-BE49-F238E27FC236}">
                <a16:creationId xmlns:a16="http://schemas.microsoft.com/office/drawing/2014/main" id="{1E59FFBC-0485-7258-3109-B1A997C3F529}"/>
              </a:ext>
            </a:extLst>
          </p:cNvPr>
          <p:cNvSpPr>
            <a:spLocks noGrp="1"/>
          </p:cNvSpPr>
          <p:nvPr>
            <p:ph idx="1"/>
          </p:nvPr>
        </p:nvSpPr>
        <p:spPr>
          <a:xfrm>
            <a:off x="1127124" y="2012231"/>
            <a:ext cx="10226676"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a:extLst>
              <a:ext uri="{FF2B5EF4-FFF2-40B4-BE49-F238E27FC236}">
                <a16:creationId xmlns:a16="http://schemas.microsoft.com/office/drawing/2014/main" id="{1A40E309-F6EB-6B9A-5D1D-A34342B8EF8F}"/>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804E9E97-1A33-BE38-8D30-4ECCB4519F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6D2659-EBE7-518F-61E3-E45C5C85DAFB}"/>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4" name="Graphic 13">
            <a:extLst>
              <a:ext uri="{FF2B5EF4-FFF2-40B4-BE49-F238E27FC236}">
                <a16:creationId xmlns:a16="http://schemas.microsoft.com/office/drawing/2014/main" id="{8A9DD6E2-22FA-830E-6587-3C15BA4D5E88}"/>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34275399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woObj" preserve="1">
  <p:cSld name="Activity: Title and two columns">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9AA337E1-F4AA-BDCD-6BC1-AD264FCE605D}"/>
              </a:ext>
              <a:ext uri="{C183D7F6-B498-43B3-948B-1728B52AA6E4}">
                <adec:decorative xmlns:adec="http://schemas.microsoft.com/office/drawing/2017/decorative" val="1"/>
              </a:ext>
            </a:extLst>
          </p:cNvPr>
          <p:cNvPicPr>
            <a:picLocks noChangeAspect="1"/>
          </p:cNvPicPr>
          <p:nvPr userDrawn="1"/>
        </p:nvPicPr>
        <p:blipFill>
          <a:blip r:embed="rId2">
            <a:alphaModFix/>
          </a:blip>
          <a:stretch>
            <a:fillRect/>
          </a:stretch>
        </p:blipFill>
        <p:spPr>
          <a:xfrm>
            <a:off x="0" y="0"/>
            <a:ext cx="12191999" cy="1690688"/>
          </a:xfrm>
          <a:prstGeom prst="rect">
            <a:avLst/>
          </a:prstGeom>
        </p:spPr>
      </p:pic>
      <p:sp>
        <p:nvSpPr>
          <p:cNvPr id="2" name="Title 1">
            <a:extLst>
              <a:ext uri="{FF2B5EF4-FFF2-40B4-BE49-F238E27FC236}">
                <a16:creationId xmlns:a16="http://schemas.microsoft.com/office/drawing/2014/main" id="{D1EF3ED5-945E-1DF5-894E-846A8EBC1B50}"/>
              </a:ext>
            </a:extLst>
          </p:cNvPr>
          <p:cNvSpPr>
            <a:spLocks noGrp="1"/>
          </p:cNvSpPr>
          <p:nvPr>
            <p:ph type="title"/>
          </p:nvPr>
        </p:nvSpPr>
        <p:spPr/>
        <p:txBody>
          <a:bodyPr/>
          <a:lstStyle>
            <a:lvl1pPr>
              <a:defRPr>
                <a:solidFill>
                  <a:schemeClr val="bg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0BAC49A-4355-8393-B26F-929BAFAF0085}"/>
              </a:ext>
            </a:extLst>
          </p:cNvPr>
          <p:cNvSpPr>
            <a:spLocks noGrp="1"/>
          </p:cNvSpPr>
          <p:nvPr>
            <p:ph sz="half" idx="1"/>
          </p:nvPr>
        </p:nvSpPr>
        <p:spPr>
          <a:xfrm>
            <a:off x="1127124" y="2012231"/>
            <a:ext cx="4825268"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00B303-724C-9E4D-D294-7E97ED05BB82}"/>
              </a:ext>
            </a:extLst>
          </p:cNvPr>
          <p:cNvSpPr>
            <a:spLocks noGrp="1"/>
          </p:cNvSpPr>
          <p:nvPr>
            <p:ph sz="half" idx="2"/>
          </p:nvPr>
        </p:nvSpPr>
        <p:spPr>
          <a:xfrm>
            <a:off x="6239610" y="2012231"/>
            <a:ext cx="5114190" cy="41647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73A7E5-6945-8256-2B35-BC7D729ED48E}"/>
              </a:ext>
            </a:extLst>
          </p:cNvPr>
          <p:cNvSpPr>
            <a:spLocks noGrp="1"/>
          </p:cNvSpPr>
          <p:nvPr>
            <p:ph type="dt" sz="half" idx="10"/>
          </p:nvPr>
        </p:nvSpPr>
        <p:spPr/>
        <p:txBody>
          <a:bodyPr/>
          <a:lstStyle/>
          <a:p>
            <a:fld id="{D276D301-CA02-4D6F-804F-098D0BE2119A}" type="datetime1">
              <a:rPr lang="en-GB" smtClean="0"/>
              <a:t>09/10/2026</a:t>
            </a:fld>
            <a:endParaRPr lang="en-GB"/>
          </a:p>
        </p:txBody>
      </p:sp>
      <p:sp>
        <p:nvSpPr>
          <p:cNvPr id="6" name="Footer Placeholder 5">
            <a:extLst>
              <a:ext uri="{FF2B5EF4-FFF2-40B4-BE49-F238E27FC236}">
                <a16:creationId xmlns:a16="http://schemas.microsoft.com/office/drawing/2014/main" id="{7FCB3206-557D-B79F-67E0-943BCA51E2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62935-314E-789A-0B70-F43F90776B3F}"/>
              </a:ext>
            </a:extLst>
          </p:cNvPr>
          <p:cNvSpPr>
            <a:spLocks noGrp="1"/>
          </p:cNvSpPr>
          <p:nvPr>
            <p:ph type="sldNum" sz="quarter" idx="12"/>
          </p:nvPr>
        </p:nvSpPr>
        <p:spPr/>
        <p:txBody>
          <a:bodyPr/>
          <a:lstStyle/>
          <a:p>
            <a:fld id="{0322EA46-A50A-4B74-807A-1D180152ACDE}" type="slidenum">
              <a:rPr lang="en-GB" smtClean="0"/>
              <a:t>‹#›</a:t>
            </a:fld>
            <a:endParaRPr lang="en-GB"/>
          </a:p>
        </p:txBody>
      </p:sp>
      <p:pic>
        <p:nvPicPr>
          <p:cNvPr id="10" name="Graphic 9">
            <a:extLst>
              <a:ext uri="{FF2B5EF4-FFF2-40B4-BE49-F238E27FC236}">
                <a16:creationId xmlns:a16="http://schemas.microsoft.com/office/drawing/2014/main" id="{1ABF5992-EDD8-ACF9-42C3-979AD5FFC560}"/>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20700000">
            <a:off x="235142" y="434751"/>
            <a:ext cx="1007427" cy="1007427"/>
          </a:xfrm>
          <a:prstGeom prst="rect">
            <a:avLst/>
          </a:prstGeom>
        </p:spPr>
      </p:pic>
    </p:spTree>
    <p:extLst>
      <p:ext uri="{BB962C8B-B14F-4D97-AF65-F5344CB8AC3E}">
        <p14:creationId xmlns:p14="http://schemas.microsoft.com/office/powerpoint/2010/main" val="41941800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B50CF-9D72-6E0B-725C-0536765E1DA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CCE2898-9729-08B8-DA00-4F98754F97B6}"/>
              </a:ext>
            </a:extLst>
          </p:cNvPr>
          <p:cNvSpPr>
            <a:spLocks noGrp="1"/>
          </p:cNvSpPr>
          <p:nvPr>
            <p:ph type="dt" sz="half" idx="10"/>
          </p:nvPr>
        </p:nvSpPr>
        <p:spPr/>
        <p:txBody>
          <a:bodyPr/>
          <a:lstStyle/>
          <a:p>
            <a:fld id="{684EAFC6-8F75-43C1-9FB0-D2FAD5848B9E}" type="datetime1">
              <a:rPr lang="en-GB" smtClean="0"/>
              <a:t>09/10/2026</a:t>
            </a:fld>
            <a:endParaRPr lang="en-GB"/>
          </a:p>
        </p:txBody>
      </p:sp>
      <p:sp>
        <p:nvSpPr>
          <p:cNvPr id="4" name="Footer Placeholder 3">
            <a:extLst>
              <a:ext uri="{FF2B5EF4-FFF2-40B4-BE49-F238E27FC236}">
                <a16:creationId xmlns:a16="http://schemas.microsoft.com/office/drawing/2014/main" id="{39EF75C2-5F9F-D316-3EC7-2358CDCF0E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E68FBED-252A-7CB8-694A-EB7876038D3B}"/>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37924967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Video full screen">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78E97AE-48C5-C901-058B-652F570758C8}"/>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6" name="Content Placeholder 5">
            <a:extLst>
              <a:ext uri="{FF2B5EF4-FFF2-40B4-BE49-F238E27FC236}">
                <a16:creationId xmlns:a16="http://schemas.microsoft.com/office/drawing/2014/main" id="{03FE5407-63D6-2F09-21F5-F6DFBDB07CA5}"/>
              </a:ext>
            </a:extLst>
          </p:cNvPr>
          <p:cNvSpPr>
            <a:spLocks noGrp="1"/>
          </p:cNvSpPr>
          <p:nvPr>
            <p:ph sz="quarter" idx="13"/>
          </p:nvPr>
        </p:nvSpPr>
        <p:spPr>
          <a:xfrm>
            <a:off x="0" y="0"/>
            <a:ext cx="12192000" cy="685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2" name="Date Placeholder 1">
            <a:extLst>
              <a:ext uri="{FF2B5EF4-FFF2-40B4-BE49-F238E27FC236}">
                <a16:creationId xmlns:a16="http://schemas.microsoft.com/office/drawing/2014/main" id="{C6F28D2F-7541-4FDD-4D54-1D2994D87BEE}"/>
              </a:ext>
            </a:extLst>
          </p:cNvPr>
          <p:cNvSpPr>
            <a:spLocks noGrp="1"/>
          </p:cNvSpPr>
          <p:nvPr>
            <p:ph type="dt" sz="half" idx="10"/>
          </p:nvPr>
        </p:nvSpPr>
        <p:spPr/>
        <p:txBody>
          <a:bodyPr/>
          <a:lstStyle/>
          <a:p>
            <a:fld id="{9FD93A5E-0BB6-4C5D-9645-848C0A017328}" type="datetime1">
              <a:rPr lang="en-GB" smtClean="0"/>
              <a:t>09/10/2026</a:t>
            </a:fld>
            <a:endParaRPr lang="en-GB"/>
          </a:p>
        </p:txBody>
      </p:sp>
      <p:sp>
        <p:nvSpPr>
          <p:cNvPr id="3" name="Footer Placeholder 2">
            <a:extLst>
              <a:ext uri="{FF2B5EF4-FFF2-40B4-BE49-F238E27FC236}">
                <a16:creationId xmlns:a16="http://schemas.microsoft.com/office/drawing/2014/main" id="{99055F64-8256-2E85-7451-791447C2A97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A72610-C6F9-9D57-4F12-2DF13E7327E5}"/>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12406538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Blank slide">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E84D31E3-5C6D-8737-08BC-3EFF2F53C1C7}"/>
              </a:ext>
            </a:extLst>
          </p:cNvPr>
          <p:cNvSpPr>
            <a:spLocks noGrp="1"/>
          </p:cNvSpPr>
          <p:nvPr>
            <p:ph type="title"/>
          </p:nvPr>
        </p:nvSpPr>
        <p:spPr>
          <a:xfrm>
            <a:off x="0" y="-1592011"/>
            <a:ext cx="10226674" cy="1325563"/>
          </a:xfrm>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C00C75D-9DDB-B3FF-39D5-215040F97197}"/>
              </a:ext>
            </a:extLst>
          </p:cNvPr>
          <p:cNvSpPr>
            <a:spLocks noGrp="1"/>
          </p:cNvSpPr>
          <p:nvPr>
            <p:ph type="dt" sz="half" idx="10"/>
          </p:nvPr>
        </p:nvSpPr>
        <p:spPr/>
        <p:txBody>
          <a:bodyPr/>
          <a:lstStyle/>
          <a:p>
            <a:fld id="{EB603BE0-0E39-4D64-8491-6B5986B7C52C}" type="datetime1">
              <a:rPr lang="en-GB" smtClean="0"/>
              <a:t>09/10/2026</a:t>
            </a:fld>
            <a:endParaRPr lang="en-GB"/>
          </a:p>
        </p:txBody>
      </p:sp>
      <p:sp>
        <p:nvSpPr>
          <p:cNvPr id="4" name="Footer Placeholder 3">
            <a:extLst>
              <a:ext uri="{FF2B5EF4-FFF2-40B4-BE49-F238E27FC236}">
                <a16:creationId xmlns:a16="http://schemas.microsoft.com/office/drawing/2014/main" id="{C5F17838-ABB1-4A47-780A-75AE7CD9F17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D52192A-0D3D-D817-0AD9-51DF0B1ED343}"/>
              </a:ext>
            </a:extLst>
          </p:cNvPr>
          <p:cNvSpPr>
            <a:spLocks noGrp="1"/>
          </p:cNvSpPr>
          <p:nvPr>
            <p:ph type="sldNum" sz="quarter" idx="12"/>
          </p:nvPr>
        </p:nvSpPr>
        <p:spPr/>
        <p:txBody>
          <a:bodyPr/>
          <a:lstStyle/>
          <a:p>
            <a:fld id="{0322EA46-A50A-4B74-807A-1D180152ACDE}" type="slidenum">
              <a:rPr lang="en-GB" smtClean="0"/>
              <a:t>‹#›</a:t>
            </a:fld>
            <a:endParaRPr lang="en-GB"/>
          </a:p>
        </p:txBody>
      </p:sp>
    </p:spTree>
    <p:extLst>
      <p:ext uri="{BB962C8B-B14F-4D97-AF65-F5344CB8AC3E}">
        <p14:creationId xmlns:p14="http://schemas.microsoft.com/office/powerpoint/2010/main" val="2789789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pn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595FB0-2150-3601-A209-3D5F866050F1}"/>
              </a:ext>
            </a:extLst>
          </p:cNvPr>
          <p:cNvSpPr>
            <a:spLocks noGrp="1"/>
          </p:cNvSpPr>
          <p:nvPr>
            <p:ph type="title"/>
          </p:nvPr>
        </p:nvSpPr>
        <p:spPr>
          <a:xfrm>
            <a:off x="1127125" y="365125"/>
            <a:ext cx="10226674"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86D24C-9BA1-873E-C433-F2452246623A}"/>
              </a:ext>
            </a:extLst>
          </p:cNvPr>
          <p:cNvSpPr>
            <a:spLocks noGrp="1"/>
          </p:cNvSpPr>
          <p:nvPr>
            <p:ph type="body" idx="1"/>
          </p:nvPr>
        </p:nvSpPr>
        <p:spPr>
          <a:xfrm>
            <a:off x="1127124" y="1825625"/>
            <a:ext cx="10226676"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DF3332-F0A0-4041-FC29-7850DC9CB39A}"/>
              </a:ext>
            </a:extLst>
          </p:cNvPr>
          <p:cNvSpPr>
            <a:spLocks noGrp="1"/>
          </p:cNvSpPr>
          <p:nvPr>
            <p:ph type="dt" sz="half" idx="2"/>
          </p:nvPr>
        </p:nvSpPr>
        <p:spPr>
          <a:xfrm>
            <a:off x="1127124" y="6356350"/>
            <a:ext cx="2454276"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4EAFC6-8F75-43C1-9FB0-D2FAD5848B9E}" type="datetime1">
              <a:rPr lang="en-GB" smtClean="0"/>
              <a:t>09/10/2026</a:t>
            </a:fld>
            <a:endParaRPr lang="en-GB"/>
          </a:p>
        </p:txBody>
      </p:sp>
      <p:sp>
        <p:nvSpPr>
          <p:cNvPr id="5" name="Footer Placeholder 4">
            <a:extLst>
              <a:ext uri="{FF2B5EF4-FFF2-40B4-BE49-F238E27FC236}">
                <a16:creationId xmlns:a16="http://schemas.microsoft.com/office/drawing/2014/main" id="{33035386-B596-81A5-C02E-E270EE108683}"/>
              </a:ext>
            </a:extLst>
          </p:cNvPr>
          <p:cNvSpPr>
            <a:spLocks noGrp="1"/>
          </p:cNvSpPr>
          <p:nvPr>
            <p:ph type="ftr" sz="quarter" idx="3"/>
          </p:nvPr>
        </p:nvSpPr>
        <p:spPr>
          <a:xfrm>
            <a:off x="4471986" y="6356350"/>
            <a:ext cx="3681414"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EC161-64BD-32D6-667D-622AE248EC64}"/>
              </a:ext>
            </a:extLst>
          </p:cNvPr>
          <p:cNvSpPr>
            <a:spLocks noGrp="1"/>
          </p:cNvSpPr>
          <p:nvPr>
            <p:ph type="sldNum" sz="quarter" idx="4"/>
          </p:nvPr>
        </p:nvSpPr>
        <p:spPr>
          <a:xfrm>
            <a:off x="8899524" y="6356350"/>
            <a:ext cx="2454276"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322EA46-A50A-4B74-807A-1D180152ACDE}" type="slidenum">
              <a:rPr lang="en-GB" smtClean="0"/>
              <a:t>‹#›</a:t>
            </a:fld>
            <a:endParaRPr lang="en-GB"/>
          </a:p>
        </p:txBody>
      </p:sp>
      <p:pic>
        <p:nvPicPr>
          <p:cNvPr id="10" name="Picture 9">
            <a:extLst>
              <a:ext uri="{FF2B5EF4-FFF2-40B4-BE49-F238E27FC236}">
                <a16:creationId xmlns:a16="http://schemas.microsoft.com/office/drawing/2014/main" id="{28AA2A39-BC86-4D9D-F7DB-14F384BEDCDE}"/>
              </a:ext>
              <a:ext uri="{C183D7F6-B498-43B3-948B-1728B52AA6E4}">
                <adec:decorative xmlns:adec="http://schemas.microsoft.com/office/drawing/2017/decorative" val="1"/>
              </a:ext>
            </a:extLst>
          </p:cNvPr>
          <p:cNvPicPr>
            <a:picLocks noChangeAspect="1"/>
          </p:cNvPicPr>
          <p:nvPr userDrawn="1"/>
        </p:nvPicPr>
        <p:blipFill>
          <a:blip r:embed="rId11"/>
          <a:srcRect r="95039"/>
          <a:stretch>
            <a:fillRect/>
          </a:stretch>
        </p:blipFill>
        <p:spPr>
          <a:xfrm>
            <a:off x="0" y="0"/>
            <a:ext cx="838201" cy="6858000"/>
          </a:xfrm>
          <a:prstGeom prst="rect">
            <a:avLst/>
          </a:prstGeom>
        </p:spPr>
      </p:pic>
    </p:spTree>
    <p:extLst>
      <p:ext uri="{BB962C8B-B14F-4D97-AF65-F5344CB8AC3E}">
        <p14:creationId xmlns:p14="http://schemas.microsoft.com/office/powerpoint/2010/main" val="1899850025"/>
      </p:ext>
    </p:extLst>
  </p:cSld>
  <p:clrMap bg1="lt1" tx1="dk1" bg2="lt2" tx2="dk2" accent1="accent1" accent2="accent2" accent3="accent3" accent4="accent4" accent5="accent5" accent6="accent6" hlink="hlink" folHlink="folHlink"/>
  <p:sldLayoutIdLst>
    <p:sldLayoutId id="2147483649" r:id="rId1"/>
    <p:sldLayoutId id="2147483651" r:id="rId2"/>
    <p:sldLayoutId id="2147483650" r:id="rId3"/>
    <p:sldLayoutId id="2147483652" r:id="rId4"/>
    <p:sldLayoutId id="2147483658" r:id="rId5"/>
    <p:sldLayoutId id="2147483659" r:id="rId6"/>
    <p:sldLayoutId id="2147483657" r:id="rId7"/>
    <p:sldLayoutId id="2147483655" r:id="rId8"/>
    <p:sldLayoutId id="2147483656" r:id="rId9"/>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710" userDrawn="1">
          <p15:clr>
            <a:srgbClr val="F26B43"/>
          </p15:clr>
        </p15:guide>
        <p15:guide id="4" pos="7151" userDrawn="1">
          <p15:clr>
            <a:srgbClr val="F26B43"/>
          </p15:clr>
        </p15:guide>
        <p15:guide id="5" orient="horz" pos="3997" userDrawn="1">
          <p15:clr>
            <a:srgbClr val="F26B43"/>
          </p15:clr>
        </p15:guide>
        <p15:guide id="6" orient="horz" pos="21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uwtsd.vevox.com/" TargetMode="External"/><Relationship Id="rId2" Type="http://schemas.openxmlformats.org/officeDocument/2006/relationships/notesSlide" Target="../notesSlides/notesSlide4.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video" Target="https://www.youtube.com/embed/yiZkk4xdANg?feature=oembed" TargetMode="Externa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6.xml"/><Relationship Id="rId1" Type="http://schemas.openxmlformats.org/officeDocument/2006/relationships/video" Target="https://www.youtube.com/embed/lMVv3qz-rHs?feature=oembed" TargetMode="External"/><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xml"/><Relationship Id="rId1" Type="http://schemas.openxmlformats.org/officeDocument/2006/relationships/video" Target="https://www.youtube.com/embed/qgnDbQ1aM54?feature=oembed" TargetMode="External"/><Relationship Id="rId4" Type="http://schemas.openxmlformats.org/officeDocument/2006/relationships/image" Target="../media/image12.jpe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video" Target="https://www.youtube.com/embed/iYMlJ5BCwd0?feature=oembed" TargetMode="External"/><Relationship Id="rId4" Type="http://schemas.openxmlformats.org/officeDocument/2006/relationships/image" Target="../media/image13.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xml"/><Relationship Id="rId1" Type="http://schemas.openxmlformats.org/officeDocument/2006/relationships/video" Target="https://www.youtube.com/embed/qgnDbQ1aM54?feature=oembed"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9F78-0982-4FBD-922E-2215BD2EB92B}"/>
              </a:ext>
            </a:extLst>
          </p:cNvPr>
          <p:cNvSpPr>
            <a:spLocks noGrp="1"/>
          </p:cNvSpPr>
          <p:nvPr>
            <p:ph type="ctrTitle"/>
          </p:nvPr>
        </p:nvSpPr>
        <p:spPr>
          <a:xfrm>
            <a:off x="552451" y="2027237"/>
            <a:ext cx="6000750" cy="2306637"/>
          </a:xfrm>
        </p:spPr>
        <p:txBody>
          <a:bodyPr anchor="b">
            <a:normAutofit/>
          </a:bodyPr>
          <a:lstStyle/>
          <a:p>
            <a:r>
              <a:rPr lang="en-GB"/>
              <a:t>Welcome to Academic Skills!</a:t>
            </a:r>
          </a:p>
        </p:txBody>
      </p:sp>
      <p:sp>
        <p:nvSpPr>
          <p:cNvPr id="6" name="Subtitle 5">
            <a:extLst>
              <a:ext uri="{FF2B5EF4-FFF2-40B4-BE49-F238E27FC236}">
                <a16:creationId xmlns:a16="http://schemas.microsoft.com/office/drawing/2014/main" id="{C12DD013-7C7A-405E-A888-913F7CC7847B}"/>
              </a:ext>
            </a:extLst>
          </p:cNvPr>
          <p:cNvSpPr>
            <a:spLocks noGrp="1"/>
          </p:cNvSpPr>
          <p:nvPr>
            <p:ph type="subTitle" idx="1"/>
          </p:nvPr>
        </p:nvSpPr>
        <p:spPr>
          <a:xfrm>
            <a:off x="552451" y="4506913"/>
            <a:ext cx="6000750" cy="1655762"/>
          </a:xfrm>
        </p:spPr>
        <p:txBody>
          <a:bodyPr vert="horz" lIns="91440" tIns="45720" rIns="91440" bIns="45720" rtlCol="0" anchor="t">
            <a:normAutofit/>
          </a:bodyPr>
          <a:lstStyle/>
          <a:p>
            <a:r>
              <a:rPr lang="en-GB">
                <a:latin typeface="Aptos"/>
                <a:ea typeface="Calibri"/>
                <a:cs typeface="Calibri"/>
              </a:rPr>
              <a:t>LCLM4001 Academic Skills</a:t>
            </a:r>
          </a:p>
          <a:p>
            <a:r>
              <a:rPr lang="en-GB">
                <a:latin typeface="Aptos"/>
                <a:ea typeface="Calibri"/>
                <a:cs typeface="Calibri"/>
              </a:rPr>
              <a:t>Week 9</a:t>
            </a:r>
          </a:p>
        </p:txBody>
      </p:sp>
      <p:pic>
        <p:nvPicPr>
          <p:cNvPr id="4" name="Picture Placeholder 3" descr="Aerial view of a grey and orange umbrella">
            <a:extLst>
              <a:ext uri="{FF2B5EF4-FFF2-40B4-BE49-F238E27FC236}">
                <a16:creationId xmlns:a16="http://schemas.microsoft.com/office/drawing/2014/main" id="{BC20C668-3ED1-6AD6-151E-BA1F5B24FC9B}"/>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20859" r="20859"/>
          <a:stretch>
            <a:fillRect/>
          </a:stretch>
        </p:blipFill>
        <p:spPr/>
      </p:pic>
    </p:spTree>
    <p:extLst>
      <p:ext uri="{BB962C8B-B14F-4D97-AF65-F5344CB8AC3E}">
        <p14:creationId xmlns:p14="http://schemas.microsoft.com/office/powerpoint/2010/main" val="17297462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FCC608E-088E-317F-F8EE-8CDF87807B8F}"/>
              </a:ext>
            </a:extLst>
          </p:cNvPr>
          <p:cNvSpPr>
            <a:spLocks noGrp="1"/>
          </p:cNvSpPr>
          <p:nvPr>
            <p:ph type="title"/>
          </p:nvPr>
        </p:nvSpPr>
        <p:spPr>
          <a:xfrm>
            <a:off x="1127124" y="184666"/>
            <a:ext cx="10226674" cy="1325563"/>
          </a:xfrm>
        </p:spPr>
        <p:txBody>
          <a:bodyPr/>
          <a:lstStyle/>
          <a:p>
            <a:r>
              <a:rPr lang="en-GB"/>
              <a:t>Remembering last week</a:t>
            </a:r>
          </a:p>
        </p:txBody>
      </p:sp>
      <p:sp>
        <p:nvSpPr>
          <p:cNvPr id="5" name="Content Placeholder 4">
            <a:extLst>
              <a:ext uri="{FF2B5EF4-FFF2-40B4-BE49-F238E27FC236}">
                <a16:creationId xmlns:a16="http://schemas.microsoft.com/office/drawing/2014/main" id="{2942F8A6-762B-9536-9C54-F660E6D6724C}"/>
              </a:ext>
            </a:extLst>
          </p:cNvPr>
          <p:cNvSpPr>
            <a:spLocks noGrp="1"/>
          </p:cNvSpPr>
          <p:nvPr>
            <p:ph sz="half" idx="1"/>
          </p:nvPr>
        </p:nvSpPr>
        <p:spPr>
          <a:xfrm>
            <a:off x="1127124" y="1503879"/>
            <a:ext cx="5814450" cy="4351338"/>
          </a:xfrm>
        </p:spPr>
        <p:txBody>
          <a:bodyPr vert="horz" lIns="91440" tIns="45720" rIns="91440" bIns="45720" rtlCol="0" anchor="t">
            <a:normAutofit fontScale="92500" lnSpcReduction="20000"/>
          </a:bodyPr>
          <a:lstStyle/>
          <a:p>
            <a:pPr marL="0" indent="0">
              <a:buNone/>
            </a:pPr>
            <a:r>
              <a:rPr lang="en-GB" b="1"/>
              <a:t>We: </a:t>
            </a:r>
          </a:p>
          <a:p>
            <a:pPr marL="0" indent="0">
              <a:buNone/>
            </a:pPr>
            <a:endParaRPr lang="en-GB" b="1"/>
          </a:p>
          <a:p>
            <a:r>
              <a:rPr lang="en-GB"/>
              <a:t>Explored effective spoken communication in academic and business contexts.</a:t>
            </a:r>
          </a:p>
          <a:p>
            <a:r>
              <a:rPr lang="en-GB"/>
              <a:t>Analysed voice, body language, clarity and audience engagement in example videos. </a:t>
            </a:r>
          </a:p>
          <a:p>
            <a:r>
              <a:rPr lang="en-GB"/>
              <a:t>Practiced structuring short-spoken messages (opening, key point, example, close) </a:t>
            </a:r>
          </a:p>
        </p:txBody>
      </p:sp>
      <p:sp>
        <p:nvSpPr>
          <p:cNvPr id="2" name="Content Placeholder 1">
            <a:extLst>
              <a:ext uri="{FF2B5EF4-FFF2-40B4-BE49-F238E27FC236}">
                <a16:creationId xmlns:a16="http://schemas.microsoft.com/office/drawing/2014/main" id="{1791F591-CB8A-7AEE-B427-10A9EFF459D6}"/>
              </a:ext>
            </a:extLst>
          </p:cNvPr>
          <p:cNvSpPr>
            <a:spLocks noGrp="1"/>
          </p:cNvSpPr>
          <p:nvPr>
            <p:ph sz="half" idx="2"/>
          </p:nvPr>
        </p:nvSpPr>
        <p:spPr>
          <a:xfrm>
            <a:off x="7112979" y="1503879"/>
            <a:ext cx="5079021" cy="4351338"/>
          </a:xfrm>
        </p:spPr>
        <p:txBody>
          <a:bodyPr vert="horz" lIns="91440" tIns="45720" rIns="91440" bIns="45720" rtlCol="0" anchor="t">
            <a:normAutofit fontScale="92500" lnSpcReduction="20000"/>
          </a:bodyPr>
          <a:lstStyle/>
          <a:p>
            <a:pPr marL="0" lvl="0" indent="0">
              <a:lnSpc>
                <a:spcPct val="100000"/>
              </a:lnSpc>
              <a:spcBef>
                <a:spcPts val="0"/>
              </a:spcBef>
              <a:buNone/>
              <a:defRPr/>
            </a:pPr>
            <a:r>
              <a:rPr lang="en-GB" b="1"/>
              <a:t>Why this matters:</a:t>
            </a:r>
          </a:p>
          <a:p>
            <a:pPr marL="0" lvl="0" indent="0">
              <a:lnSpc>
                <a:spcPct val="100000"/>
              </a:lnSpc>
              <a:spcBef>
                <a:spcPts val="0"/>
              </a:spcBef>
              <a:buNone/>
              <a:defRPr/>
            </a:pPr>
            <a:endParaRPr lang="en-GB" b="1"/>
          </a:p>
          <a:p>
            <a:pPr>
              <a:lnSpc>
                <a:spcPct val="100000"/>
              </a:lnSpc>
              <a:spcBef>
                <a:spcPts val="0"/>
              </a:spcBef>
              <a:defRPr/>
            </a:pPr>
            <a:r>
              <a:rPr lang="en-GB" sz="2400"/>
              <a:t>Improves confidence in professional speaking situations. </a:t>
            </a:r>
          </a:p>
          <a:p>
            <a:pPr>
              <a:lnSpc>
                <a:spcPct val="100000"/>
              </a:lnSpc>
              <a:spcBef>
                <a:spcPts val="0"/>
              </a:spcBef>
              <a:defRPr/>
            </a:pPr>
            <a:r>
              <a:rPr lang="en-GB" sz="2400"/>
              <a:t>It helps ideas be understood clearly and reduces miscommunication. </a:t>
            </a:r>
          </a:p>
          <a:p>
            <a:pPr>
              <a:lnSpc>
                <a:spcPct val="100000"/>
              </a:lnSpc>
              <a:spcBef>
                <a:spcPts val="0"/>
              </a:spcBef>
              <a:defRPr/>
            </a:pPr>
            <a:r>
              <a:rPr lang="en-GB" sz="2400"/>
              <a:t>Builds credibility and professionalism </a:t>
            </a:r>
          </a:p>
          <a:p>
            <a:pPr>
              <a:lnSpc>
                <a:spcPct val="100000"/>
              </a:lnSpc>
              <a:spcBef>
                <a:spcPts val="0"/>
              </a:spcBef>
              <a:defRPr/>
            </a:pPr>
            <a:endParaRPr lang="en-GB" b="1"/>
          </a:p>
        </p:txBody>
      </p:sp>
    </p:spTree>
    <p:extLst>
      <p:ext uri="{BB962C8B-B14F-4D97-AF65-F5344CB8AC3E}">
        <p14:creationId xmlns:p14="http://schemas.microsoft.com/office/powerpoint/2010/main" val="369436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F3A50-68CE-D406-A97D-50D5D02A9C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4FF98C-5C75-DE4D-F4AD-25EAB2D806FD}"/>
              </a:ext>
            </a:extLst>
          </p:cNvPr>
          <p:cNvSpPr>
            <a:spLocks noGrp="1"/>
          </p:cNvSpPr>
          <p:nvPr>
            <p:ph type="title"/>
          </p:nvPr>
        </p:nvSpPr>
        <p:spPr/>
        <p:txBody>
          <a:bodyPr/>
          <a:lstStyle/>
          <a:p>
            <a:r>
              <a:rPr lang="en-GB"/>
              <a:t>What today is about</a:t>
            </a:r>
          </a:p>
        </p:txBody>
      </p:sp>
      <p:graphicFrame>
        <p:nvGraphicFramePr>
          <p:cNvPr id="4" name="Content Placeholder 3">
            <a:extLst>
              <a:ext uri="{FF2B5EF4-FFF2-40B4-BE49-F238E27FC236}">
                <a16:creationId xmlns:a16="http://schemas.microsoft.com/office/drawing/2014/main" id="{5870C24B-3866-CCE6-6380-DEF7A2D35B2B}"/>
              </a:ext>
            </a:extLst>
          </p:cNvPr>
          <p:cNvGraphicFramePr>
            <a:graphicFrameLocks noGrp="1"/>
          </p:cNvGraphicFramePr>
          <p:nvPr>
            <p:ph idx="1"/>
            <p:extLst>
              <p:ext uri="{D42A27DB-BD31-4B8C-83A1-F6EECF244321}">
                <p14:modId xmlns:p14="http://schemas.microsoft.com/office/powerpoint/2010/main" val="2494995164"/>
              </p:ext>
            </p:extLst>
          </p:nvPr>
        </p:nvGraphicFramePr>
        <p:xfrm>
          <a:off x="1127125" y="1825625"/>
          <a:ext cx="1022667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31909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8CB64D-28C6-02CB-5A42-FA1251967A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13A9DF-8F81-CEA3-FDBB-1378947F83F3}"/>
              </a:ext>
            </a:extLst>
          </p:cNvPr>
          <p:cNvSpPr>
            <a:spLocks noGrp="1"/>
          </p:cNvSpPr>
          <p:nvPr>
            <p:ph type="title"/>
          </p:nvPr>
        </p:nvSpPr>
        <p:spPr>
          <a:xfrm>
            <a:off x="1136957" y="591267"/>
            <a:ext cx="10226674" cy="1325563"/>
          </a:xfrm>
        </p:spPr>
        <p:txBody>
          <a:bodyPr>
            <a:normAutofit/>
          </a:bodyPr>
          <a:lstStyle/>
          <a:p>
            <a:r>
              <a:rPr lang="en-GB" sz="3600"/>
              <a:t>What is 1 skill you’ve improved since Week 1?</a:t>
            </a:r>
          </a:p>
        </p:txBody>
      </p:sp>
      <p:pic>
        <p:nvPicPr>
          <p:cNvPr id="5" name="Picture 4">
            <a:hlinkClick r:id="rId3"/>
            <a:extLst>
              <a:ext uri="{FF2B5EF4-FFF2-40B4-BE49-F238E27FC236}">
                <a16:creationId xmlns:a16="http://schemas.microsoft.com/office/drawing/2014/main" id="{F6F9F83B-2520-9739-B6C9-AF805CAB0420}"/>
              </a:ext>
            </a:extLst>
          </p:cNvPr>
          <p:cNvPicPr>
            <a:picLocks noChangeAspect="1"/>
          </p:cNvPicPr>
          <p:nvPr/>
        </p:nvPicPr>
        <p:blipFill>
          <a:blip r:embed="rId4"/>
          <a:stretch>
            <a:fillRect/>
          </a:stretch>
        </p:blipFill>
        <p:spPr>
          <a:xfrm>
            <a:off x="2621279" y="3106415"/>
            <a:ext cx="5688165" cy="1496842"/>
          </a:xfrm>
          <a:prstGeom prst="rect">
            <a:avLst/>
          </a:prstGeom>
        </p:spPr>
      </p:pic>
    </p:spTree>
    <p:extLst>
      <p:ext uri="{BB962C8B-B14F-4D97-AF65-F5344CB8AC3E}">
        <p14:creationId xmlns:p14="http://schemas.microsoft.com/office/powerpoint/2010/main" val="33121952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94CFAD-6873-94B0-64B7-0F52125C8F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FFEBA2-E636-8881-8CB3-9875687F734E}"/>
              </a:ext>
            </a:extLst>
          </p:cNvPr>
          <p:cNvSpPr>
            <a:spLocks noGrp="1"/>
          </p:cNvSpPr>
          <p:nvPr>
            <p:ph type="title"/>
          </p:nvPr>
        </p:nvSpPr>
        <p:spPr/>
        <p:txBody>
          <a:bodyPr/>
          <a:lstStyle/>
          <a:p>
            <a:r>
              <a:rPr lang="en-US"/>
              <a:t>What is reflection?</a:t>
            </a:r>
          </a:p>
        </p:txBody>
      </p:sp>
      <p:sp>
        <p:nvSpPr>
          <p:cNvPr id="3" name="Content Placeholder 2">
            <a:extLst>
              <a:ext uri="{FF2B5EF4-FFF2-40B4-BE49-F238E27FC236}">
                <a16:creationId xmlns:a16="http://schemas.microsoft.com/office/drawing/2014/main" id="{1307AC01-8C74-508A-4A2B-72144C286429}"/>
              </a:ext>
            </a:extLst>
          </p:cNvPr>
          <p:cNvSpPr>
            <a:spLocks noGrp="1"/>
          </p:cNvSpPr>
          <p:nvPr/>
        </p:nvSpPr>
        <p:spPr bwMode="auto">
          <a:xfrm>
            <a:off x="382803" y="1939592"/>
            <a:ext cx="11288087"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sz="2800">
                <a:latin typeface="Aptos"/>
                <a:cs typeface="Arial"/>
              </a:rPr>
              <a:t>Reflection is looking back at what you did so you can do it better in the future. </a:t>
            </a:r>
          </a:p>
          <a:p>
            <a:pPr marL="0" indent="0" algn="just">
              <a:buNone/>
            </a:pPr>
            <a:endParaRPr lang="en-GB" sz="2800">
              <a:latin typeface="Aptos"/>
              <a:cs typeface="Arial"/>
            </a:endParaRPr>
          </a:p>
          <a:p>
            <a:pPr algn="just"/>
            <a:r>
              <a:rPr lang="en-GB" sz="2800">
                <a:latin typeface="Aptos"/>
                <a:cs typeface="Arial"/>
              </a:rPr>
              <a:t>Experience + thinking = Learning </a:t>
            </a:r>
          </a:p>
          <a:p>
            <a:pPr marL="0" indent="0" algn="just">
              <a:buNone/>
            </a:pPr>
            <a:endParaRPr lang="en-GB" sz="2800">
              <a:latin typeface="Aptos"/>
              <a:cs typeface="Arial"/>
            </a:endParaRPr>
          </a:p>
          <a:p>
            <a:pPr algn="just"/>
            <a:r>
              <a:rPr lang="en-GB" sz="2800">
                <a:latin typeface="Aptos"/>
                <a:cs typeface="Arial"/>
              </a:rPr>
              <a:t>Think about:</a:t>
            </a:r>
          </a:p>
          <a:p>
            <a:pPr algn="just">
              <a:buFontTx/>
              <a:buChar char="-"/>
            </a:pPr>
            <a:r>
              <a:rPr lang="en-GB" sz="2800">
                <a:latin typeface="Aptos"/>
                <a:cs typeface="Arial"/>
              </a:rPr>
              <a:t>What you did?</a:t>
            </a:r>
          </a:p>
          <a:p>
            <a:pPr algn="just">
              <a:buFontTx/>
              <a:buChar char="-"/>
            </a:pPr>
            <a:r>
              <a:rPr lang="en-GB" sz="2800">
                <a:latin typeface="Aptos"/>
                <a:cs typeface="Arial"/>
              </a:rPr>
              <a:t>What you learnt?</a:t>
            </a:r>
          </a:p>
          <a:p>
            <a:pPr algn="just">
              <a:buFontTx/>
              <a:buChar char="-"/>
            </a:pPr>
            <a:r>
              <a:rPr lang="en-GB" sz="2800">
                <a:latin typeface="Aptos"/>
                <a:cs typeface="Arial"/>
              </a:rPr>
              <a:t>What you can improve?</a:t>
            </a:r>
          </a:p>
          <a:p>
            <a:pPr marL="0" indent="0" algn="just">
              <a:buNone/>
            </a:pPr>
            <a:endParaRPr lang="en-GB" sz="2000" b="1">
              <a:solidFill>
                <a:srgbClr val="173AFF"/>
              </a:solidFill>
              <a:latin typeface="Segoe UI"/>
              <a:cs typeface="Segoe UI"/>
            </a:endParaRPr>
          </a:p>
        </p:txBody>
      </p:sp>
      <p:sp>
        <p:nvSpPr>
          <p:cNvPr id="4" name="TextBox 3">
            <a:extLst>
              <a:ext uri="{FF2B5EF4-FFF2-40B4-BE49-F238E27FC236}">
                <a16:creationId xmlns:a16="http://schemas.microsoft.com/office/drawing/2014/main" id="{7434F13C-9CCE-A51E-0079-04D63E5A6E5B}"/>
              </a:ext>
            </a:extLst>
          </p:cNvPr>
          <p:cNvSpPr txBox="1"/>
          <p:nvPr/>
        </p:nvSpPr>
        <p:spPr>
          <a:xfrm>
            <a:off x="6829778" y="3115733"/>
            <a:ext cx="5113866" cy="3539430"/>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dirty="0">
                <a:ea typeface="+mn-lt"/>
                <a:cs typeface="+mn-lt"/>
              </a:rPr>
              <a:t>You identified a skill you think has improved on the </a:t>
            </a:r>
            <a:r>
              <a:rPr lang="en-US" sz="2800" dirty="0" err="1">
                <a:ea typeface="+mn-lt"/>
                <a:cs typeface="+mn-lt"/>
              </a:rPr>
              <a:t>Vevox</a:t>
            </a:r>
            <a:r>
              <a:rPr lang="en-US" sz="2800" dirty="0">
                <a:ea typeface="+mn-lt"/>
                <a:cs typeface="+mn-lt"/>
              </a:rPr>
              <a:t>. Now let’s go one step further. Reflection is not only naming the skill: it is thinking about </a:t>
            </a:r>
            <a:r>
              <a:rPr lang="en-US" sz="2800" b="1" dirty="0">
                <a:ea typeface="+mn-lt"/>
                <a:cs typeface="+mn-lt"/>
              </a:rPr>
              <a:t>what helped you improve, what changed, and what you learned</a:t>
            </a:r>
            <a:r>
              <a:rPr lang="en-US" sz="2800" dirty="0">
                <a:ea typeface="+mn-lt"/>
                <a:cs typeface="+mn-lt"/>
              </a:rPr>
              <a:t>.</a:t>
            </a:r>
            <a:endParaRPr lang="en-US" sz="2800"/>
          </a:p>
        </p:txBody>
      </p:sp>
    </p:spTree>
    <p:extLst>
      <p:ext uri="{BB962C8B-B14F-4D97-AF65-F5344CB8AC3E}">
        <p14:creationId xmlns:p14="http://schemas.microsoft.com/office/powerpoint/2010/main" val="53281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2B36F-E619-A346-E1C1-E0203D2614CE}"/>
              </a:ext>
            </a:extLst>
          </p:cNvPr>
          <p:cNvSpPr>
            <a:spLocks noGrp="1"/>
          </p:cNvSpPr>
          <p:nvPr>
            <p:ph type="title"/>
          </p:nvPr>
        </p:nvSpPr>
        <p:spPr/>
        <p:txBody>
          <a:bodyPr/>
          <a:lstStyle/>
          <a:p>
            <a:r>
              <a:rPr lang="en-GB"/>
              <a:t>Discuss – Why is reflection important?</a:t>
            </a:r>
          </a:p>
        </p:txBody>
      </p:sp>
      <p:sp>
        <p:nvSpPr>
          <p:cNvPr id="4" name="Content Placeholder 3">
            <a:extLst>
              <a:ext uri="{FF2B5EF4-FFF2-40B4-BE49-F238E27FC236}">
                <a16:creationId xmlns:a16="http://schemas.microsoft.com/office/drawing/2014/main" id="{4CCB1DE8-6F0C-0B4C-7E36-A6D97025FFE7}"/>
              </a:ext>
            </a:extLst>
          </p:cNvPr>
          <p:cNvSpPr>
            <a:spLocks noGrp="1"/>
          </p:cNvSpPr>
          <p:nvPr>
            <p:ph sz="half" idx="2"/>
          </p:nvPr>
        </p:nvSpPr>
        <p:spPr>
          <a:xfrm>
            <a:off x="186811" y="2328143"/>
            <a:ext cx="12117832" cy="4164732"/>
          </a:xfrm>
        </p:spPr>
        <p:txBody>
          <a:bodyPr/>
          <a:lstStyle/>
          <a:p>
            <a:r>
              <a:rPr lang="en-GB"/>
              <a:t>Discuss in pairs: </a:t>
            </a:r>
          </a:p>
          <a:p>
            <a:pPr marL="0" indent="0">
              <a:buNone/>
            </a:pPr>
            <a:endParaRPr lang="en-GB"/>
          </a:p>
          <a:p>
            <a:pPr lvl="1"/>
            <a:r>
              <a:rPr lang="en-GB"/>
              <a:t>Why might reflection be important in business? </a:t>
            </a:r>
          </a:p>
          <a:p>
            <a:pPr lvl="1"/>
            <a:r>
              <a:rPr lang="en-GB"/>
              <a:t>Why might it be important for your studies and student life? </a:t>
            </a:r>
          </a:p>
          <a:p>
            <a:pPr lvl="1"/>
            <a:endParaRPr lang="en-GB"/>
          </a:p>
          <a:p>
            <a:pPr marL="457200" lvl="1" indent="0">
              <a:buNone/>
            </a:pPr>
            <a:endParaRPr lang="en-GB"/>
          </a:p>
          <a:p>
            <a:r>
              <a:rPr lang="en-GB"/>
              <a:t>Be ready to share one idea</a:t>
            </a:r>
          </a:p>
          <a:p>
            <a:endParaRPr lang="en-GB"/>
          </a:p>
        </p:txBody>
      </p:sp>
      <p:pic>
        <p:nvPicPr>
          <p:cNvPr id="5" name="Online Media 4" title="3 Minute Timer">
            <a:hlinkClick r:id="" action="ppaction://media"/>
            <a:extLst>
              <a:ext uri="{FF2B5EF4-FFF2-40B4-BE49-F238E27FC236}">
                <a16:creationId xmlns:a16="http://schemas.microsoft.com/office/drawing/2014/main" id="{3A9F8F78-FA7F-A3DB-9D6B-6BB6BFB3FE01}"/>
              </a:ext>
            </a:extLst>
          </p:cNvPr>
          <p:cNvPicPr>
            <a:picLocks noRot="1" noChangeAspect="1"/>
          </p:cNvPicPr>
          <p:nvPr>
            <a:videoFile r:link="rId1"/>
          </p:nvPr>
        </p:nvPicPr>
        <p:blipFill>
          <a:blip r:embed="rId4"/>
          <a:stretch>
            <a:fillRect/>
          </a:stretch>
        </p:blipFill>
        <p:spPr>
          <a:xfrm>
            <a:off x="7961660" y="4483100"/>
            <a:ext cx="4203353" cy="2374900"/>
          </a:xfrm>
          <a:prstGeom prst="rect">
            <a:avLst/>
          </a:prstGeom>
        </p:spPr>
      </p:pic>
    </p:spTree>
    <p:extLst>
      <p:ext uri="{BB962C8B-B14F-4D97-AF65-F5344CB8AC3E}">
        <p14:creationId xmlns:p14="http://schemas.microsoft.com/office/powerpoint/2010/main" val="1194786765"/>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D677-9500-1CB4-1DD1-994B863F4B1D}"/>
              </a:ext>
            </a:extLst>
          </p:cNvPr>
          <p:cNvSpPr>
            <a:spLocks noGrp="1"/>
          </p:cNvSpPr>
          <p:nvPr>
            <p:ph type="title"/>
          </p:nvPr>
        </p:nvSpPr>
        <p:spPr/>
        <p:txBody>
          <a:bodyPr/>
          <a:lstStyle/>
          <a:p>
            <a:r>
              <a:rPr lang="en-GB"/>
              <a:t>Why is reflection important</a:t>
            </a:r>
          </a:p>
        </p:txBody>
      </p:sp>
      <p:sp>
        <p:nvSpPr>
          <p:cNvPr id="3" name="Content Placeholder 2">
            <a:extLst>
              <a:ext uri="{FF2B5EF4-FFF2-40B4-BE49-F238E27FC236}">
                <a16:creationId xmlns:a16="http://schemas.microsoft.com/office/drawing/2014/main" id="{CC46379C-8491-A5D7-1172-3427BB5E8E3C}"/>
              </a:ext>
            </a:extLst>
          </p:cNvPr>
          <p:cNvSpPr>
            <a:spLocks noGrp="1"/>
          </p:cNvSpPr>
          <p:nvPr>
            <p:ph sz="half" idx="1"/>
          </p:nvPr>
        </p:nvSpPr>
        <p:spPr>
          <a:xfrm>
            <a:off x="606013" y="2018681"/>
            <a:ext cx="5391663" cy="4164732"/>
          </a:xfrm>
        </p:spPr>
        <p:txBody>
          <a:bodyPr/>
          <a:lstStyle/>
          <a:p>
            <a:r>
              <a:rPr lang="en-GB"/>
              <a:t>In University reflection can help students:</a:t>
            </a:r>
          </a:p>
          <a:p>
            <a:pPr marL="514350" indent="-514350">
              <a:buAutoNum type="arabicPeriod"/>
            </a:pPr>
            <a:r>
              <a:rPr lang="en-GB"/>
              <a:t>Improve their grades</a:t>
            </a:r>
          </a:p>
          <a:p>
            <a:pPr marL="514350" indent="-514350">
              <a:buAutoNum type="arabicPeriod"/>
            </a:pPr>
            <a:r>
              <a:rPr lang="en-GB"/>
              <a:t>Learn from feedback (e.g., lecturers, peers)</a:t>
            </a:r>
          </a:p>
          <a:p>
            <a:pPr marL="514350" indent="-514350">
              <a:buAutoNum type="arabicPeriod"/>
            </a:pPr>
            <a:r>
              <a:rPr lang="en-GB"/>
              <a:t>Improve their time management </a:t>
            </a:r>
          </a:p>
          <a:p>
            <a:pPr marL="514350" indent="-514350">
              <a:buAutoNum type="arabicPeriod"/>
            </a:pPr>
            <a:endParaRPr lang="en-GB"/>
          </a:p>
        </p:txBody>
      </p:sp>
      <p:sp>
        <p:nvSpPr>
          <p:cNvPr id="4" name="Content Placeholder 3">
            <a:extLst>
              <a:ext uri="{FF2B5EF4-FFF2-40B4-BE49-F238E27FC236}">
                <a16:creationId xmlns:a16="http://schemas.microsoft.com/office/drawing/2014/main" id="{4EAC6304-A989-7898-AC2A-127B0706622B}"/>
              </a:ext>
            </a:extLst>
          </p:cNvPr>
          <p:cNvSpPr>
            <a:spLocks noGrp="1"/>
          </p:cNvSpPr>
          <p:nvPr>
            <p:ph sz="half" idx="2"/>
          </p:nvPr>
        </p:nvSpPr>
        <p:spPr>
          <a:xfrm>
            <a:off x="6194323" y="2018681"/>
            <a:ext cx="5391663" cy="4164732"/>
          </a:xfrm>
        </p:spPr>
        <p:txBody>
          <a:bodyPr/>
          <a:lstStyle/>
          <a:p>
            <a:r>
              <a:rPr lang="en-GB"/>
              <a:t>In business (Workplace) reflection can: </a:t>
            </a:r>
          </a:p>
          <a:p>
            <a:pPr marL="514350" indent="-514350">
              <a:buAutoNum type="arabicPeriod"/>
            </a:pPr>
            <a:r>
              <a:rPr lang="en-GB"/>
              <a:t>Increase opportunities for promotions/raise</a:t>
            </a:r>
          </a:p>
          <a:p>
            <a:pPr marL="514350" indent="-514350">
              <a:buAutoNum type="arabicPeriod"/>
            </a:pPr>
            <a:r>
              <a:rPr lang="en-GB"/>
              <a:t>Improve work performance </a:t>
            </a:r>
          </a:p>
          <a:p>
            <a:pPr marL="514350" indent="-514350">
              <a:buAutoNum type="arabicPeriod"/>
            </a:pPr>
            <a:r>
              <a:rPr lang="en-GB"/>
              <a:t>Improve decision making </a:t>
            </a:r>
          </a:p>
        </p:txBody>
      </p:sp>
    </p:spTree>
    <p:extLst>
      <p:ext uri="{BB962C8B-B14F-4D97-AF65-F5344CB8AC3E}">
        <p14:creationId xmlns:p14="http://schemas.microsoft.com/office/powerpoint/2010/main" val="2381027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DE3FE-1B34-DFC4-C66E-5DAF8463850C}"/>
              </a:ext>
            </a:extLst>
          </p:cNvPr>
          <p:cNvSpPr>
            <a:spLocks noGrp="1"/>
          </p:cNvSpPr>
          <p:nvPr>
            <p:ph type="title"/>
          </p:nvPr>
        </p:nvSpPr>
        <p:spPr/>
        <p:txBody>
          <a:bodyPr/>
          <a:lstStyle/>
          <a:p>
            <a:r>
              <a:rPr lang="en-GB"/>
              <a:t>Simple Reflection Tool </a:t>
            </a:r>
          </a:p>
        </p:txBody>
      </p:sp>
      <p:sp>
        <p:nvSpPr>
          <p:cNvPr id="3" name="Content Placeholder 2">
            <a:extLst>
              <a:ext uri="{FF2B5EF4-FFF2-40B4-BE49-F238E27FC236}">
                <a16:creationId xmlns:a16="http://schemas.microsoft.com/office/drawing/2014/main" id="{853BEF7D-4D38-DD45-471A-6837237175F8}"/>
              </a:ext>
            </a:extLst>
          </p:cNvPr>
          <p:cNvSpPr>
            <a:spLocks noGrp="1"/>
          </p:cNvSpPr>
          <p:nvPr>
            <p:ph sz="half" idx="1"/>
          </p:nvPr>
        </p:nvSpPr>
        <p:spPr>
          <a:xfrm>
            <a:off x="291381" y="2094271"/>
            <a:ext cx="3925469" cy="4164732"/>
          </a:xfrm>
        </p:spPr>
        <p:style>
          <a:lnRef idx="2">
            <a:schemeClr val="accent1"/>
          </a:lnRef>
          <a:fillRef idx="1">
            <a:schemeClr val="lt1"/>
          </a:fillRef>
          <a:effectRef idx="0">
            <a:schemeClr val="accent1"/>
          </a:effectRef>
          <a:fontRef idx="minor">
            <a:schemeClr val="dk1"/>
          </a:fontRef>
        </p:style>
        <p:txBody>
          <a:bodyPr>
            <a:normAutofit fontScale="92500" lnSpcReduction="20000"/>
          </a:bodyPr>
          <a:lstStyle/>
          <a:p>
            <a:r>
              <a:rPr lang="en-GB"/>
              <a:t>What? What happened in the task?</a:t>
            </a:r>
          </a:p>
          <a:p>
            <a:pPr marL="0" indent="0">
              <a:buNone/>
            </a:pPr>
            <a:endParaRPr lang="en-GB"/>
          </a:p>
          <a:p>
            <a:r>
              <a:rPr lang="en-GB"/>
              <a:t>So what? What did you learn?</a:t>
            </a:r>
          </a:p>
          <a:p>
            <a:pPr marL="0" indent="0">
              <a:buNone/>
            </a:pPr>
            <a:endParaRPr lang="en-GB"/>
          </a:p>
          <a:p>
            <a:r>
              <a:rPr lang="en-GB"/>
              <a:t>Now what? What will you do differently next time?</a:t>
            </a:r>
          </a:p>
        </p:txBody>
      </p:sp>
      <p:sp>
        <p:nvSpPr>
          <p:cNvPr id="4" name="Content Placeholder 3">
            <a:extLst>
              <a:ext uri="{FF2B5EF4-FFF2-40B4-BE49-F238E27FC236}">
                <a16:creationId xmlns:a16="http://schemas.microsoft.com/office/drawing/2014/main" id="{338FA19A-CE83-7138-376B-C81FA5F072F6}"/>
              </a:ext>
            </a:extLst>
          </p:cNvPr>
          <p:cNvSpPr>
            <a:spLocks noGrp="1"/>
          </p:cNvSpPr>
          <p:nvPr>
            <p:ph sz="half" idx="2"/>
          </p:nvPr>
        </p:nvSpPr>
        <p:spPr>
          <a:xfrm>
            <a:off x="4480233" y="1860591"/>
            <a:ext cx="7502668" cy="4398604"/>
          </a:xfrm>
        </p:spPr>
        <p:txBody>
          <a:bodyPr vert="horz" lIns="91440" tIns="45720" rIns="91440" bIns="45720" rtlCol="0" anchor="t">
            <a:noAutofit/>
          </a:bodyPr>
          <a:lstStyle/>
          <a:p>
            <a:pPr algn="just">
              <a:buNone/>
            </a:pPr>
            <a:r>
              <a:rPr lang="en-GB" sz="2400">
                <a:ea typeface="+mn-lt"/>
                <a:cs typeface="+mn-lt"/>
              </a:rPr>
              <a:t>You are part of a marketing team preparing a social media campaign. You underestimate how long the work will take and submit the content schedule one day late.</a:t>
            </a:r>
            <a:endParaRPr lang="en-US" sz="2400"/>
          </a:p>
          <a:p>
            <a:pPr algn="just">
              <a:buNone/>
            </a:pPr>
            <a:r>
              <a:rPr lang="en-GB" sz="2400" dirty="0">
                <a:ea typeface="+mn-lt"/>
                <a:cs typeface="+mn-lt"/>
              </a:rPr>
              <a:t>The team has less time to check the work, and some changes have to be made at the last minute. You realise </a:t>
            </a:r>
            <a:r>
              <a:rPr lang="en-GB" sz="2400">
                <a:ea typeface="+mn-lt"/>
                <a:cs typeface="+mn-lt"/>
              </a:rPr>
              <a:t>that poor time planning can affect other people’s work </a:t>
            </a:r>
            <a:endParaRPr lang="en-GB" sz="2400" dirty="0">
              <a:ea typeface="+mn-lt"/>
              <a:cs typeface="+mn-lt"/>
            </a:endParaRPr>
          </a:p>
          <a:p>
            <a:pPr algn="just">
              <a:buNone/>
            </a:pPr>
            <a:r>
              <a:rPr lang="en-GB" sz="2400">
                <a:ea typeface="+mn-lt"/>
                <a:cs typeface="+mn-lt"/>
              </a:rPr>
              <a:t>For the next project, you will break the task into smaller </a:t>
            </a:r>
            <a:r>
              <a:rPr lang="en-GB" sz="2400" dirty="0">
                <a:ea typeface="+mn-lt"/>
                <a:cs typeface="+mn-lt"/>
              </a:rPr>
              <a:t>steps and set an earlier personal deadline so the team has enough time to </a:t>
            </a:r>
            <a:r>
              <a:rPr lang="en-GB" sz="2400">
                <a:ea typeface="+mn-lt"/>
                <a:cs typeface="+mn-lt"/>
              </a:rPr>
              <a:t>review the work.</a:t>
            </a:r>
            <a:endParaRPr lang="en-GB" sz="2400"/>
          </a:p>
          <a:p>
            <a:pPr algn="just">
              <a:buNone/>
            </a:pPr>
            <a:r>
              <a:rPr lang="en-GB" sz="2400" b="1">
                <a:ea typeface="+mn-lt"/>
                <a:cs typeface="+mn-lt"/>
              </a:rPr>
              <a:t>Reflection = what happened → what you learned → what you will do next</a:t>
            </a:r>
          </a:p>
        </p:txBody>
      </p:sp>
    </p:spTree>
    <p:extLst>
      <p:ext uri="{BB962C8B-B14F-4D97-AF65-F5344CB8AC3E}">
        <p14:creationId xmlns:p14="http://schemas.microsoft.com/office/powerpoint/2010/main" val="2906875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0D1D110-B559-9F85-7E88-C247ADCEA0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06668A-E9B4-D32C-91A0-EDA6FC811E83}"/>
              </a:ext>
            </a:extLst>
          </p:cNvPr>
          <p:cNvSpPr>
            <a:spLocks noGrp="1"/>
          </p:cNvSpPr>
          <p:nvPr>
            <p:ph type="title"/>
          </p:nvPr>
        </p:nvSpPr>
        <p:spPr/>
        <p:txBody>
          <a:bodyPr/>
          <a:lstStyle/>
          <a:p>
            <a:r>
              <a:rPr lang="en-US"/>
              <a:t>Description or Reflection?</a:t>
            </a:r>
          </a:p>
        </p:txBody>
      </p:sp>
      <p:sp>
        <p:nvSpPr>
          <p:cNvPr id="3" name="Content Placeholder 2">
            <a:extLst>
              <a:ext uri="{FF2B5EF4-FFF2-40B4-BE49-F238E27FC236}">
                <a16:creationId xmlns:a16="http://schemas.microsoft.com/office/drawing/2014/main" id="{AE5FCF3F-EC7F-0483-6A5E-4DAAFD076555}"/>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630D54F9-5E70-4BEC-744C-1D0951B6D0E3}"/>
              </a:ext>
            </a:extLst>
          </p:cNvPr>
          <p:cNvSpPr txBox="1"/>
          <p:nvPr/>
        </p:nvSpPr>
        <p:spPr>
          <a:xfrm>
            <a:off x="382803" y="1935837"/>
            <a:ext cx="11433977" cy="5909310"/>
          </a:xfrm>
          <a:prstGeom prst="rect">
            <a:avLst/>
          </a:prstGeom>
          <a:noFill/>
        </p:spPr>
        <p:txBody>
          <a:bodyPr wrap="square" lIns="91440" tIns="45720" rIns="91440" bIns="45720" rtlCol="0" anchor="t">
            <a:spAutoFit/>
          </a:bodyPr>
          <a:lstStyle/>
          <a:p>
            <a:r>
              <a:rPr lang="en-GB" sz="2800" b="1">
                <a:ea typeface="+mn-lt"/>
                <a:cs typeface="+mn-lt"/>
              </a:rPr>
              <a:t>Description or Reflection?</a:t>
            </a:r>
            <a:endParaRPr lang="en-US" sz="2800">
              <a:ea typeface="+mn-lt"/>
              <a:cs typeface="+mn-lt"/>
            </a:endParaRPr>
          </a:p>
          <a:p>
            <a:endParaRPr lang="en-GB" sz="2800" b="1" dirty="0">
              <a:ea typeface="+mn-lt"/>
              <a:cs typeface="+mn-lt"/>
            </a:endParaRPr>
          </a:p>
          <a:p>
            <a:r>
              <a:rPr lang="en-GB" sz="2400" b="1">
                <a:ea typeface="+mn-lt"/>
                <a:cs typeface="+mn-lt"/>
              </a:rPr>
              <a:t>A:</a:t>
            </a:r>
            <a:endParaRPr lang="en-GB" sz="2400">
              <a:ea typeface="+mn-lt"/>
              <a:cs typeface="+mn-lt"/>
            </a:endParaRPr>
          </a:p>
          <a:p>
            <a:r>
              <a:rPr lang="en-GB" sz="2400">
                <a:ea typeface="+mn-lt"/>
                <a:cs typeface="+mn-lt"/>
              </a:rPr>
              <a:t>“In Week 3, I used a mind map to organise the main idea, key details and examples from a text.”</a:t>
            </a:r>
            <a:endParaRPr lang="en-GB" sz="2400"/>
          </a:p>
          <a:p>
            <a:r>
              <a:rPr lang="en-GB" sz="2400" b="1">
                <a:ea typeface="+mn-lt"/>
                <a:cs typeface="+mn-lt"/>
              </a:rPr>
              <a:t>B:</a:t>
            </a:r>
            <a:endParaRPr lang="en-GB" sz="2400">
              <a:ea typeface="+mn-lt"/>
              <a:cs typeface="+mn-lt"/>
            </a:endParaRPr>
          </a:p>
          <a:p>
            <a:r>
              <a:rPr lang="en-GB" sz="2400">
                <a:ea typeface="+mn-lt"/>
                <a:cs typeface="+mn-lt"/>
              </a:rPr>
              <a:t>“In Week 3, I used a mind map to organise the main idea, key details and examples from a text. This helped me realise that I do not need to write down everything I read, and I became more confident choosing the most useful information.”</a:t>
            </a:r>
          </a:p>
          <a:p>
            <a:endParaRPr lang="en-GB" sz="2400" dirty="0">
              <a:ea typeface="+mn-lt"/>
              <a:cs typeface="+mn-lt"/>
            </a:endParaRPr>
          </a:p>
          <a:p>
            <a:r>
              <a:rPr lang="en-GB" sz="2800" b="1">
                <a:ea typeface="+mn-lt"/>
                <a:cs typeface="+mn-lt"/>
              </a:rPr>
              <a:t>Discuss with a partner:</a:t>
            </a:r>
            <a:endParaRPr lang="en-GB"/>
          </a:p>
          <a:p>
            <a:r>
              <a:rPr lang="en-GB" sz="2800" b="1">
                <a:ea typeface="+mn-lt"/>
                <a:cs typeface="+mn-lt"/>
              </a:rPr>
              <a:t>Which one shows stronger reflection? Why?</a:t>
            </a:r>
            <a:endParaRPr lang="en-GB"/>
          </a:p>
          <a:p>
            <a:endParaRPr lang="en-GB" sz="2800" dirty="0"/>
          </a:p>
          <a:p>
            <a:endParaRPr lang="en-GB" sz="2800" dirty="0"/>
          </a:p>
          <a:p>
            <a:endParaRPr lang="en-GB" dirty="0"/>
          </a:p>
        </p:txBody>
      </p:sp>
    </p:spTree>
    <p:extLst>
      <p:ext uri="{BB962C8B-B14F-4D97-AF65-F5344CB8AC3E}">
        <p14:creationId xmlns:p14="http://schemas.microsoft.com/office/powerpoint/2010/main" val="366296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362E4-8DA0-6CF9-3DB2-90DF80E2944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096B1A6-7731-71AE-7C8A-FADC61FD5C47}"/>
              </a:ext>
            </a:extLst>
          </p:cNvPr>
          <p:cNvSpPr>
            <a:spLocks noGrp="1"/>
          </p:cNvSpPr>
          <p:nvPr>
            <p:ph type="title"/>
          </p:nvPr>
        </p:nvSpPr>
        <p:spPr/>
        <p:txBody>
          <a:bodyPr/>
          <a:lstStyle/>
          <a:p>
            <a:r>
              <a:rPr lang="en-US"/>
              <a:t>Activity 1- Looking Back – Your Progress </a:t>
            </a:r>
          </a:p>
        </p:txBody>
      </p:sp>
      <p:sp>
        <p:nvSpPr>
          <p:cNvPr id="3" name="Content Placeholder 2">
            <a:extLst>
              <a:ext uri="{FF2B5EF4-FFF2-40B4-BE49-F238E27FC236}">
                <a16:creationId xmlns:a16="http://schemas.microsoft.com/office/drawing/2014/main" id="{CC3DE938-D218-85F8-F6BC-8C26533E6360}"/>
              </a:ext>
            </a:extLst>
          </p:cNvPr>
          <p:cNvSpPr>
            <a:spLocks noGrp="1"/>
          </p:cNvSpPr>
          <p:nvPr/>
        </p:nvSpPr>
        <p:spPr bwMode="auto">
          <a:xfrm>
            <a:off x="382803" y="1939592"/>
            <a:ext cx="5106389" cy="47483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None/>
            </a:pPr>
            <a:endParaRPr lang="en-GB" sz="2800" b="1">
              <a:solidFill>
                <a:srgbClr val="173AFF"/>
              </a:solidFill>
              <a:latin typeface="Arial"/>
              <a:cs typeface="Arial"/>
            </a:endParaRPr>
          </a:p>
          <a:p>
            <a:pPr marL="0" indent="0" algn="just">
              <a:buNone/>
            </a:pPr>
            <a:endParaRPr lang="en-GB" sz="2800">
              <a:solidFill>
                <a:srgbClr val="002060"/>
              </a:solidFill>
              <a:latin typeface="Arial"/>
              <a:cs typeface="Arial"/>
            </a:endParaRPr>
          </a:p>
          <a:p>
            <a:pPr marL="0" indent="0" algn="just">
              <a:buNone/>
            </a:pPr>
            <a:endParaRPr lang="en-GB" sz="2000" b="1">
              <a:solidFill>
                <a:srgbClr val="173AFF"/>
              </a:solidFill>
              <a:latin typeface="Segoe UI"/>
              <a:cs typeface="Segoe UI"/>
            </a:endParaRPr>
          </a:p>
        </p:txBody>
      </p:sp>
      <p:sp>
        <p:nvSpPr>
          <p:cNvPr id="5" name="TextBox 4">
            <a:extLst>
              <a:ext uri="{FF2B5EF4-FFF2-40B4-BE49-F238E27FC236}">
                <a16:creationId xmlns:a16="http://schemas.microsoft.com/office/drawing/2014/main" id="{80DACC63-F487-EBFD-6C78-B7B1498C465D}"/>
              </a:ext>
            </a:extLst>
          </p:cNvPr>
          <p:cNvSpPr txBox="1"/>
          <p:nvPr/>
        </p:nvSpPr>
        <p:spPr>
          <a:xfrm>
            <a:off x="382803" y="1821993"/>
            <a:ext cx="11429548" cy="5016758"/>
          </a:xfrm>
          <a:prstGeom prst="rect">
            <a:avLst/>
          </a:prstGeom>
          <a:noFill/>
        </p:spPr>
        <p:txBody>
          <a:bodyPr wrap="square" lIns="91440" tIns="45720" rIns="91440" bIns="45720" rtlCol="0" anchor="t">
            <a:spAutoFit/>
          </a:bodyPr>
          <a:lstStyle/>
          <a:p>
            <a:pPr>
              <a:buFont typeface="Arial" panose="020B0604020202020204" pitchFamily="34" charset="0"/>
              <a:buChar char="•"/>
            </a:pPr>
            <a:r>
              <a:rPr lang="en-GB" sz="2400">
                <a:ea typeface="+mn-lt"/>
                <a:cs typeface="+mn-lt"/>
              </a:rPr>
              <a:t>Complete the </a:t>
            </a:r>
            <a:r>
              <a:rPr lang="en-GB" sz="2400" b="1">
                <a:ea typeface="+mn-lt"/>
                <a:cs typeface="+mn-lt"/>
              </a:rPr>
              <a:t>Skills Timeline worksheet</a:t>
            </a:r>
            <a:r>
              <a:rPr lang="en-GB" sz="2400" dirty="0">
                <a:ea typeface="+mn-lt"/>
                <a:cs typeface="+mn-lt"/>
              </a:rPr>
              <a:t> </a:t>
            </a:r>
            <a:endParaRPr lang="en-GB" dirty="0">
              <a:ea typeface="+mn-lt"/>
              <a:cs typeface="+mn-lt"/>
            </a:endParaRPr>
          </a:p>
          <a:p>
            <a:pPr>
              <a:buFont typeface="Arial" panose="020B0604020202020204" pitchFamily="34" charset="0"/>
              <a:buChar char="•"/>
            </a:pPr>
            <a:r>
              <a:rPr lang="en-GB" sz="2400">
                <a:ea typeface="+mn-lt"/>
                <a:cs typeface="+mn-lt"/>
              </a:rPr>
              <a:t>For Part 2, think about:</a:t>
            </a:r>
            <a:endParaRPr lang="en-GB"/>
          </a:p>
          <a:p>
            <a:pPr lvl="1">
              <a:buFont typeface="Arial" panose="020B0604020202020204" pitchFamily="34" charset="0"/>
              <a:buChar char="•"/>
            </a:pPr>
            <a:r>
              <a:rPr lang="en-GB" sz="2400">
                <a:ea typeface="+mn-lt"/>
                <a:cs typeface="+mn-lt"/>
              </a:rPr>
              <a:t>a </a:t>
            </a:r>
            <a:r>
              <a:rPr lang="en-GB" sz="2400" b="1">
                <a:ea typeface="+mn-lt"/>
                <a:cs typeface="+mn-lt"/>
              </a:rPr>
              <a:t>specific activity, worksheet, feedback, workshop or assessment</a:t>
            </a:r>
            <a:r>
              <a:rPr lang="en-GB" sz="2400">
                <a:ea typeface="+mn-lt"/>
                <a:cs typeface="+mn-lt"/>
              </a:rPr>
              <a:t> that helped you</a:t>
            </a:r>
            <a:endParaRPr lang="en-GB"/>
          </a:p>
          <a:p>
            <a:pPr lvl="1">
              <a:buFont typeface="Arial" panose="020B0604020202020204" pitchFamily="34" charset="0"/>
              <a:buChar char="•"/>
            </a:pPr>
            <a:r>
              <a:rPr lang="en-GB" sz="2400">
                <a:ea typeface="+mn-lt"/>
                <a:cs typeface="+mn-lt"/>
              </a:rPr>
              <a:t>what you found difficult before</a:t>
            </a:r>
            <a:endParaRPr lang="en-GB"/>
          </a:p>
          <a:p>
            <a:pPr lvl="1">
              <a:buFont typeface="Arial" panose="020B0604020202020204" pitchFamily="34" charset="0"/>
              <a:buChar char="•"/>
            </a:pPr>
            <a:r>
              <a:rPr lang="en-GB" sz="2400">
                <a:ea typeface="+mn-lt"/>
                <a:cs typeface="+mn-lt"/>
              </a:rPr>
              <a:t>what you can do now</a:t>
            </a:r>
            <a:endParaRPr lang="en-GB"/>
          </a:p>
          <a:p>
            <a:pPr lvl="1">
              <a:buFont typeface="Arial" panose="020B0604020202020204" pitchFamily="34" charset="0"/>
              <a:buChar char="•"/>
            </a:pPr>
            <a:r>
              <a:rPr lang="en-GB" sz="2400">
                <a:ea typeface="+mn-lt"/>
                <a:cs typeface="+mn-lt"/>
              </a:rPr>
              <a:t>what you learned from the experience</a:t>
            </a:r>
            <a:endParaRPr lang="en-GB"/>
          </a:p>
          <a:p>
            <a:pPr lvl="1"/>
            <a:endParaRPr lang="en-GB" sz="2400" dirty="0">
              <a:ea typeface="+mn-lt"/>
              <a:cs typeface="+mn-lt"/>
            </a:endParaRPr>
          </a:p>
          <a:p>
            <a:pPr>
              <a:buFont typeface="Arial" panose="020B0604020202020204" pitchFamily="34" charset="0"/>
              <a:buChar char="•"/>
            </a:pPr>
            <a:r>
              <a:rPr lang="en-GB" sz="2400">
                <a:ea typeface="+mn-lt"/>
                <a:cs typeface="+mn-lt"/>
              </a:rPr>
              <a:t>Then discuss </a:t>
            </a:r>
            <a:r>
              <a:rPr lang="en-GB" sz="2400" b="1">
                <a:ea typeface="+mn-lt"/>
                <a:cs typeface="+mn-lt"/>
              </a:rPr>
              <a:t> the skill </a:t>
            </a:r>
            <a:r>
              <a:rPr lang="en-GB" sz="2400">
                <a:ea typeface="+mn-lt"/>
                <a:cs typeface="+mn-lt"/>
              </a:rPr>
              <a:t>with a partner.</a:t>
            </a:r>
            <a:endParaRPr lang="en-GB">
              <a:ea typeface="+mn-lt"/>
              <a:cs typeface="+mn-lt"/>
            </a:endParaRPr>
          </a:p>
          <a:p>
            <a:endParaRPr lang="en-GB" sz="2400" dirty="0">
              <a:ea typeface="+mn-lt"/>
              <a:cs typeface="+mn-lt"/>
            </a:endParaRPr>
          </a:p>
          <a:p>
            <a:pPr>
              <a:buFont typeface="Arial" panose="020B0604020202020204" pitchFamily="34" charset="0"/>
              <a:buChar char="•"/>
            </a:pPr>
            <a:r>
              <a:rPr lang="en-GB" sz="2400" dirty="0">
                <a:ea typeface="+mn-lt"/>
                <a:cs typeface="+mn-lt"/>
              </a:rPr>
              <a:t>There are questions to help yo</a:t>
            </a:r>
            <a:r>
              <a:rPr lang="en-GB" sz="2400">
                <a:ea typeface="+mn-lt"/>
                <a:cs typeface="+mn-lt"/>
              </a:rPr>
              <a:t>u discuss your skill with your partner on the worksheet</a:t>
            </a:r>
            <a:endParaRPr lang="en-GB"/>
          </a:p>
          <a:p>
            <a:pPr marL="285750" indent="-285750" algn="ctr">
              <a:buFont typeface="Arial" panose="020B0604020202020204" pitchFamily="34" charset="0"/>
              <a:buChar char="•"/>
            </a:pPr>
            <a:endParaRPr lang="en-US" sz="2800" b="1" dirty="0"/>
          </a:p>
          <a:p>
            <a:pPr algn="ctr"/>
            <a:r>
              <a:rPr lang="en-GB" sz="2800" b="1">
                <a:ea typeface="+mn-lt"/>
                <a:cs typeface="+mn-lt"/>
              </a:rPr>
              <a:t>Try to be specific, this will help you prepare for Assessment 3!</a:t>
            </a:r>
            <a:endParaRPr lang="en-GB" sz="2800" b="1"/>
          </a:p>
        </p:txBody>
      </p:sp>
    </p:spTree>
    <p:extLst>
      <p:ext uri="{BB962C8B-B14F-4D97-AF65-F5344CB8AC3E}">
        <p14:creationId xmlns:p14="http://schemas.microsoft.com/office/powerpoint/2010/main" val="1333554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754-BBE7-DA7E-0C8A-CA204D1DC51F}"/>
              </a:ext>
            </a:extLst>
          </p:cNvPr>
          <p:cNvSpPr>
            <a:spLocks noGrp="1"/>
          </p:cNvSpPr>
          <p:nvPr>
            <p:ph type="title"/>
          </p:nvPr>
        </p:nvSpPr>
        <p:spPr>
          <a:xfrm>
            <a:off x="1127125" y="365125"/>
            <a:ext cx="10226674" cy="1325563"/>
          </a:xfrm>
        </p:spPr>
        <p:txBody>
          <a:bodyPr anchor="ctr">
            <a:normAutofit/>
          </a:bodyPr>
          <a:lstStyle/>
          <a:p>
            <a:r>
              <a:rPr lang="en-GB"/>
              <a:t>Activity 2: Gallery Walk </a:t>
            </a:r>
          </a:p>
        </p:txBody>
      </p:sp>
      <p:sp>
        <p:nvSpPr>
          <p:cNvPr id="3" name="Content Placeholder 2">
            <a:extLst>
              <a:ext uri="{FF2B5EF4-FFF2-40B4-BE49-F238E27FC236}">
                <a16:creationId xmlns:a16="http://schemas.microsoft.com/office/drawing/2014/main" id="{94A84DEA-C888-D0AC-F111-D9B124F2F6D9}"/>
              </a:ext>
            </a:extLst>
          </p:cNvPr>
          <p:cNvSpPr>
            <a:spLocks noGrp="1"/>
          </p:cNvSpPr>
          <p:nvPr>
            <p:ph sz="half" idx="1"/>
          </p:nvPr>
        </p:nvSpPr>
        <p:spPr>
          <a:xfrm>
            <a:off x="368300" y="2012231"/>
            <a:ext cx="6858000" cy="4480644"/>
          </a:xfrm>
        </p:spPr>
        <p:txBody>
          <a:bodyPr vert="horz" lIns="91440" tIns="45720" rIns="91440" bIns="45720" rtlCol="0" anchor="t">
            <a:noAutofit/>
          </a:bodyPr>
          <a:lstStyle/>
          <a:p>
            <a:r>
              <a:rPr lang="en-GB" sz="2400" b="1">
                <a:ea typeface="+mn-lt"/>
                <a:cs typeface="+mn-lt"/>
              </a:rPr>
              <a:t>Write ONE specific example from the module that helped you develop this skill.</a:t>
            </a:r>
            <a:endParaRPr lang="en-US" sz="2400" b="1">
              <a:ea typeface="+mn-lt"/>
              <a:cs typeface="+mn-lt"/>
            </a:endParaRPr>
          </a:p>
          <a:p>
            <a:r>
              <a:rPr lang="en-GB" sz="2400">
                <a:ea typeface="+mn-lt"/>
                <a:cs typeface="+mn-lt"/>
              </a:rPr>
              <a:t>Then add: </a:t>
            </a:r>
            <a:r>
              <a:rPr lang="en-GB" sz="2400" b="1">
                <a:ea typeface="+mn-lt"/>
                <a:cs typeface="+mn-lt"/>
              </a:rPr>
              <a:t>What did it help you learn?</a:t>
            </a:r>
            <a:endParaRPr lang="en-GB" sz="2400"/>
          </a:p>
          <a:p>
            <a:r>
              <a:rPr lang="en-GB" sz="2400">
                <a:ea typeface="+mn-lt"/>
                <a:cs typeface="+mn-lt"/>
              </a:rPr>
              <a:t>For example, not:</a:t>
            </a:r>
            <a:endParaRPr lang="en-GB" sz="2400"/>
          </a:p>
          <a:p>
            <a:r>
              <a:rPr lang="en-GB" sz="2400">
                <a:ea typeface="+mn-lt"/>
                <a:cs typeface="+mn-lt"/>
              </a:rPr>
              <a:t>“I got better at writing.”</a:t>
            </a:r>
            <a:endParaRPr lang="en-GB" sz="2400"/>
          </a:p>
          <a:p>
            <a:pPr marL="0" indent="0">
              <a:buNone/>
            </a:pPr>
            <a:r>
              <a:rPr lang="en-GB" sz="2400">
                <a:ea typeface="+mn-lt"/>
                <a:cs typeface="+mn-lt"/>
              </a:rPr>
              <a:t>but something more like:</a:t>
            </a:r>
            <a:endParaRPr lang="en-GB" sz="2400"/>
          </a:p>
          <a:p>
            <a:r>
              <a:rPr lang="en-GB" sz="2400">
                <a:ea typeface="+mn-lt"/>
                <a:cs typeface="+mn-lt"/>
              </a:rPr>
              <a:t>“The TEEL workshop helped me organise evidence and explanation.”</a:t>
            </a:r>
            <a:endParaRPr lang="en-GB" sz="2400"/>
          </a:p>
          <a:p>
            <a:r>
              <a:rPr lang="en-GB" sz="2400" b="1"/>
              <a:t>Then have a look at what other people wrote and see if your classmates had similar or different experiences to you!</a:t>
            </a:r>
          </a:p>
        </p:txBody>
      </p:sp>
      <p:pic>
        <p:nvPicPr>
          <p:cNvPr id="7" name="Online Media 6" title="10 Minute Timer">
            <a:hlinkClick r:id="" action="ppaction://noaction"/>
            <a:extLst>
              <a:ext uri="{FF2B5EF4-FFF2-40B4-BE49-F238E27FC236}">
                <a16:creationId xmlns:a16="http://schemas.microsoft.com/office/drawing/2014/main" id="{DBA51F2A-8098-A2A0-4728-AC82507167A3}"/>
              </a:ext>
            </a:extLst>
          </p:cNvPr>
          <p:cNvPicPr>
            <a:picLocks noRot="1" noChangeAspect="1"/>
          </p:cNvPicPr>
          <p:nvPr>
            <a:videoFile r:link="rId1"/>
          </p:nvPr>
        </p:nvPicPr>
        <p:blipFill>
          <a:blip r:embed="rId4"/>
          <a:stretch>
            <a:fillRect/>
          </a:stretch>
        </p:blipFill>
        <p:spPr>
          <a:xfrm>
            <a:off x="7365647" y="2851855"/>
            <a:ext cx="4221516" cy="2381956"/>
          </a:xfrm>
          <a:prstGeom prst="rect">
            <a:avLst/>
          </a:prstGeom>
        </p:spPr>
      </p:pic>
    </p:spTree>
    <p:extLst>
      <p:ext uri="{BB962C8B-B14F-4D97-AF65-F5344CB8AC3E}">
        <p14:creationId xmlns:p14="http://schemas.microsoft.com/office/powerpoint/2010/main" val="1490397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53109-975B-4FE8-0C01-E2C8E66E5BF4}"/>
              </a:ext>
            </a:extLst>
          </p:cNvPr>
          <p:cNvSpPr>
            <a:spLocks noGrp="1"/>
          </p:cNvSpPr>
          <p:nvPr>
            <p:ph type="ctrTitle"/>
          </p:nvPr>
        </p:nvSpPr>
        <p:spPr>
          <a:xfrm>
            <a:off x="552451" y="2027237"/>
            <a:ext cx="6000750" cy="2306637"/>
          </a:xfrm>
        </p:spPr>
        <p:txBody>
          <a:bodyPr anchor="b">
            <a:normAutofit/>
          </a:bodyPr>
          <a:lstStyle/>
          <a:p>
            <a:r>
              <a:rPr lang="en-GB" sz="5400"/>
              <a:t>Break Time! </a:t>
            </a:r>
            <a:r>
              <a:rPr lang="en-GB" sz="5400">
                <a:sym typeface="Wingdings" panose="05000000000000000000" pitchFamily="2" charset="2"/>
              </a:rPr>
              <a:t> </a:t>
            </a:r>
            <a:endParaRPr lang="en-GB" sz="5400"/>
          </a:p>
        </p:txBody>
      </p:sp>
      <p:pic>
        <p:nvPicPr>
          <p:cNvPr id="6" name="Picture Placeholder 5" descr="Wooden puzzle">
            <a:extLst>
              <a:ext uri="{FF2B5EF4-FFF2-40B4-BE49-F238E27FC236}">
                <a16:creationId xmlns:a16="http://schemas.microsoft.com/office/drawing/2014/main" id="{5AF14B4B-47DA-7BCE-FF99-00B466EDDA60}"/>
              </a:ext>
            </a:extLst>
          </p:cNvPr>
          <p:cNvPicPr>
            <a:picLocks noGrp="1" noChangeAspect="1"/>
          </p:cNvPicPr>
          <p:nvPr>
            <p:ph type="pic" sz="quarter" idx="10"/>
          </p:nvPr>
        </p:nvPicPr>
        <p:blipFill>
          <a:blip r:embed="rId3"/>
          <a:srcRect l="24103" r="24103"/>
          <a:stretch>
            <a:fillRect/>
          </a:stretch>
        </p:blipFill>
        <p:spPr>
          <a:xfrm>
            <a:off x="6862713" y="10"/>
            <a:ext cx="5329287" cy="6857990"/>
          </a:xfrm>
          <a:noFill/>
        </p:spPr>
      </p:pic>
    </p:spTree>
    <p:extLst>
      <p:ext uri="{BB962C8B-B14F-4D97-AF65-F5344CB8AC3E}">
        <p14:creationId xmlns:p14="http://schemas.microsoft.com/office/powerpoint/2010/main" val="40637934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CB5BF-264C-502B-7F5E-7110C8EE9FFB}"/>
              </a:ext>
            </a:extLst>
          </p:cNvPr>
          <p:cNvSpPr>
            <a:spLocks noGrp="1"/>
          </p:cNvSpPr>
          <p:nvPr>
            <p:ph type="title"/>
          </p:nvPr>
        </p:nvSpPr>
        <p:spPr>
          <a:xfrm>
            <a:off x="1127125" y="365125"/>
            <a:ext cx="10226674" cy="1325563"/>
          </a:xfrm>
        </p:spPr>
        <p:txBody>
          <a:bodyPr anchor="ctr">
            <a:normAutofit/>
          </a:bodyPr>
          <a:lstStyle/>
          <a:p>
            <a:r>
              <a:rPr lang="en-US"/>
              <a:t>Group Discussion </a:t>
            </a:r>
          </a:p>
        </p:txBody>
      </p:sp>
      <p:sp>
        <p:nvSpPr>
          <p:cNvPr id="7" name="Content Placeholder 6">
            <a:extLst>
              <a:ext uri="{FF2B5EF4-FFF2-40B4-BE49-F238E27FC236}">
                <a16:creationId xmlns:a16="http://schemas.microsoft.com/office/drawing/2014/main" id="{A0CEB9A1-9361-C11E-2F1A-551615AB260F}"/>
              </a:ext>
            </a:extLst>
          </p:cNvPr>
          <p:cNvSpPr>
            <a:spLocks noGrp="1"/>
          </p:cNvSpPr>
          <p:nvPr>
            <p:ph sz="half" idx="1"/>
          </p:nvPr>
        </p:nvSpPr>
        <p:spPr>
          <a:xfrm>
            <a:off x="428624" y="1941675"/>
            <a:ext cx="11386934" cy="4164732"/>
          </a:xfrm>
        </p:spPr>
        <p:txBody>
          <a:bodyPr vert="horz" lIns="91440" tIns="45720" rIns="91440" bIns="45720" rtlCol="0" anchor="t">
            <a:normAutofit/>
          </a:bodyPr>
          <a:lstStyle/>
          <a:p>
            <a:pPr marL="0" indent="0">
              <a:buNone/>
            </a:pPr>
            <a:r>
              <a:rPr lang="en-GB" sz="2400" b="1"/>
              <a:t>What Makes an Effective vs. An Ineffective Reflection?</a:t>
            </a:r>
            <a:endParaRPr lang="en-US" sz="2400"/>
          </a:p>
          <a:p>
            <a:r>
              <a:rPr lang="en-GB" sz="2400" dirty="0"/>
              <a:t>Now that you understand what a reflection is and what it includes, work with your </a:t>
            </a:r>
            <a:r>
              <a:rPr lang="en-GB" sz="2400"/>
              <a:t>group to</a:t>
            </a:r>
            <a:r>
              <a:rPr lang="en-GB" sz="2400" dirty="0"/>
              <a:t> brainstorm two lists:</a:t>
            </a:r>
          </a:p>
          <a:p>
            <a:r>
              <a:rPr lang="en-GB" sz="2400" b="1" dirty="0"/>
              <a:t>Effective Reflection:</a:t>
            </a:r>
            <a:r>
              <a:rPr lang="en-GB" sz="2400" dirty="0"/>
              <a:t> What actions, behaviours, or elements do you think contribute toa strong, thoughtful reflection? What details would be necessary to include if </a:t>
            </a:r>
            <a:r>
              <a:rPr lang="en-GB" sz="2400"/>
              <a:t>you’re demonstrating</a:t>
            </a:r>
            <a:r>
              <a:rPr lang="en-GB" sz="2400" dirty="0"/>
              <a:t> your ability to reflect to others?</a:t>
            </a:r>
          </a:p>
          <a:p>
            <a:r>
              <a:rPr lang="en-GB" sz="2400" b="1" dirty="0"/>
              <a:t>Ineffective Reflection: </a:t>
            </a:r>
            <a:r>
              <a:rPr lang="en-GB" sz="2400" dirty="0"/>
              <a:t>What common mistakes or missing elements result in a weak </a:t>
            </a:r>
            <a:r>
              <a:rPr lang="en-GB" sz="2400"/>
              <a:t>or unhelpful</a:t>
            </a:r>
            <a:r>
              <a:rPr lang="en-GB" sz="2400" dirty="0"/>
              <a:t> reflection?</a:t>
            </a:r>
          </a:p>
          <a:p>
            <a:endParaRPr lang="en-GB" sz="2400" dirty="0"/>
          </a:p>
          <a:p>
            <a:r>
              <a:rPr lang="en-GB" sz="2400"/>
              <a:t>Write down your ideas for each list and be prepared to discuss them with the class.</a:t>
            </a:r>
          </a:p>
          <a:p>
            <a:endParaRPr lang="en-US" dirty="0"/>
          </a:p>
        </p:txBody>
      </p:sp>
    </p:spTree>
    <p:extLst>
      <p:ext uri="{BB962C8B-B14F-4D97-AF65-F5344CB8AC3E}">
        <p14:creationId xmlns:p14="http://schemas.microsoft.com/office/powerpoint/2010/main" val="40160156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C96BBE-6A98-D9AB-3426-C7A9EFD26F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E7DE57-D9F4-29A8-467F-D5FB608916A9}"/>
              </a:ext>
            </a:extLst>
          </p:cNvPr>
          <p:cNvSpPr>
            <a:spLocks noGrp="1"/>
          </p:cNvSpPr>
          <p:nvPr>
            <p:ph type="title"/>
          </p:nvPr>
        </p:nvSpPr>
        <p:spPr>
          <a:xfrm>
            <a:off x="1127125" y="365125"/>
            <a:ext cx="10226674" cy="1325563"/>
          </a:xfrm>
        </p:spPr>
        <p:txBody>
          <a:bodyPr anchor="ctr">
            <a:normAutofit/>
          </a:bodyPr>
          <a:lstStyle/>
          <a:p>
            <a:r>
              <a:rPr lang="en-US"/>
              <a:t>Suggested Answers</a:t>
            </a:r>
          </a:p>
        </p:txBody>
      </p:sp>
      <p:sp>
        <p:nvSpPr>
          <p:cNvPr id="7" name="Content Placeholder 6">
            <a:extLst>
              <a:ext uri="{FF2B5EF4-FFF2-40B4-BE49-F238E27FC236}">
                <a16:creationId xmlns:a16="http://schemas.microsoft.com/office/drawing/2014/main" id="{1258A91D-3EDE-891A-67A9-90A19848CCD8}"/>
              </a:ext>
            </a:extLst>
          </p:cNvPr>
          <p:cNvSpPr>
            <a:spLocks noGrp="1"/>
          </p:cNvSpPr>
          <p:nvPr>
            <p:ph sz="half" idx="1"/>
          </p:nvPr>
        </p:nvSpPr>
        <p:spPr>
          <a:xfrm>
            <a:off x="428624" y="1941675"/>
            <a:ext cx="5213323" cy="4164732"/>
          </a:xfrm>
        </p:spPr>
        <p:txBody>
          <a:bodyPr vert="horz" lIns="91440" tIns="45720" rIns="91440" bIns="45720" rtlCol="0" anchor="t">
            <a:normAutofit/>
          </a:bodyPr>
          <a:lstStyle/>
          <a:p>
            <a:pPr marL="0" indent="0">
              <a:buNone/>
            </a:pPr>
            <a:endParaRPr lang="en-GB" sz="2400" b="1" dirty="0"/>
          </a:p>
          <a:p>
            <a:endParaRPr lang="en-US" dirty="0"/>
          </a:p>
        </p:txBody>
      </p:sp>
      <p:sp>
        <p:nvSpPr>
          <p:cNvPr id="3" name="TextBox 2">
            <a:extLst>
              <a:ext uri="{FF2B5EF4-FFF2-40B4-BE49-F238E27FC236}">
                <a16:creationId xmlns:a16="http://schemas.microsoft.com/office/drawing/2014/main" id="{CD8B7E9C-1C89-D6A8-4FC7-9BC237A33E23}"/>
              </a:ext>
            </a:extLst>
          </p:cNvPr>
          <p:cNvSpPr txBox="1"/>
          <p:nvPr/>
        </p:nvSpPr>
        <p:spPr>
          <a:xfrm>
            <a:off x="430280" y="1837483"/>
            <a:ext cx="5441244"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Effective reflection ✅</a:t>
            </a:r>
            <a:endParaRPr lang="en-US" sz="2400"/>
          </a:p>
          <a:p>
            <a:pPr marL="285750" indent="-285750">
              <a:buFont typeface="Arial"/>
              <a:buChar char="•"/>
            </a:pPr>
            <a:r>
              <a:rPr lang="en-US" sz="2400" b="1">
                <a:ea typeface="+mn-lt"/>
                <a:cs typeface="+mn-lt"/>
              </a:rPr>
              <a:t>Specific: </a:t>
            </a:r>
            <a:r>
              <a:rPr lang="en-US" sz="2400">
                <a:ea typeface="+mn-lt"/>
                <a:cs typeface="+mn-lt"/>
              </a:rPr>
              <a:t>gives a clear example or experience</a:t>
            </a:r>
            <a:endParaRPr lang="en-US" sz="2400"/>
          </a:p>
          <a:p>
            <a:pPr marL="285750" indent="-285750">
              <a:buFont typeface="Arial"/>
              <a:buChar char="•"/>
            </a:pPr>
            <a:r>
              <a:rPr lang="en-US" sz="2400" b="1" dirty="0">
                <a:ea typeface="+mn-lt"/>
                <a:cs typeface="+mn-lt"/>
              </a:rPr>
              <a:t>Explains learning: </a:t>
            </a:r>
            <a:r>
              <a:rPr lang="en-US" sz="2400" dirty="0">
                <a:ea typeface="+mn-lt"/>
                <a:cs typeface="+mn-lt"/>
              </a:rPr>
              <a:t>says what you learned or </a:t>
            </a:r>
            <a:r>
              <a:rPr lang="en-US" sz="2400" dirty="0" err="1">
                <a:ea typeface="+mn-lt"/>
                <a:cs typeface="+mn-lt"/>
              </a:rPr>
              <a:t>realised</a:t>
            </a:r>
            <a:endParaRPr lang="en-US" sz="2400" dirty="0" err="1"/>
          </a:p>
          <a:p>
            <a:pPr marL="285750" indent="-285750">
              <a:buFont typeface="Arial"/>
              <a:buChar char="•"/>
            </a:pPr>
            <a:r>
              <a:rPr lang="en-US" sz="2400" b="1" dirty="0">
                <a:ea typeface="+mn-lt"/>
                <a:cs typeface="+mn-lt"/>
              </a:rPr>
              <a:t>Shows change: </a:t>
            </a:r>
            <a:r>
              <a:rPr lang="en-US" sz="2400" dirty="0">
                <a:ea typeface="+mn-lt"/>
                <a:cs typeface="+mn-lt"/>
              </a:rPr>
              <a:t>explains how you developed or improved</a:t>
            </a:r>
            <a:endParaRPr lang="en-US" sz="2400" dirty="0"/>
          </a:p>
          <a:p>
            <a:pPr marL="285750" indent="-285750">
              <a:buFont typeface="Arial"/>
              <a:buChar char="•"/>
            </a:pPr>
            <a:r>
              <a:rPr lang="en-US" sz="2400" b="1">
                <a:ea typeface="+mn-lt"/>
                <a:cs typeface="+mn-lt"/>
              </a:rPr>
              <a:t>Includes challenges: </a:t>
            </a:r>
            <a:r>
              <a:rPr lang="en-US" sz="2400">
                <a:ea typeface="+mn-lt"/>
                <a:cs typeface="+mn-lt"/>
              </a:rPr>
              <a:t>does not only talk about successes</a:t>
            </a:r>
            <a:endParaRPr lang="en-US" sz="2400"/>
          </a:p>
          <a:p>
            <a:pPr marL="285750" indent="-285750">
              <a:buFont typeface="Arial"/>
              <a:buChar char="•"/>
            </a:pPr>
            <a:r>
              <a:rPr lang="en-US" sz="2400" b="1">
                <a:ea typeface="+mn-lt"/>
                <a:cs typeface="+mn-lt"/>
              </a:rPr>
              <a:t>Looks forward: </a:t>
            </a:r>
            <a:r>
              <a:rPr lang="en-US" sz="2400">
                <a:ea typeface="+mn-lt"/>
                <a:cs typeface="+mn-lt"/>
              </a:rPr>
              <a:t>explains what you will do next or how the learning will help you</a:t>
            </a:r>
            <a:endParaRPr lang="en-US" sz="2400"/>
          </a:p>
          <a:p>
            <a:pPr algn="l"/>
            <a:endParaRPr lang="en-US" dirty="0"/>
          </a:p>
        </p:txBody>
      </p:sp>
      <p:sp>
        <p:nvSpPr>
          <p:cNvPr id="4" name="TextBox 3">
            <a:extLst>
              <a:ext uri="{FF2B5EF4-FFF2-40B4-BE49-F238E27FC236}">
                <a16:creationId xmlns:a16="http://schemas.microsoft.com/office/drawing/2014/main" id="{76E1AF2B-8EDC-41EC-A693-01F3A1E8A87F}"/>
              </a:ext>
            </a:extLst>
          </p:cNvPr>
          <p:cNvSpPr txBox="1"/>
          <p:nvPr/>
        </p:nvSpPr>
        <p:spPr>
          <a:xfrm>
            <a:off x="6324382" y="1837483"/>
            <a:ext cx="5441244"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ea typeface="+mn-lt"/>
                <a:cs typeface="+mn-lt"/>
              </a:rPr>
              <a:t>Less effective reflection ❌</a:t>
            </a:r>
            <a:endParaRPr lang="en-US" sz="2400">
              <a:ea typeface="+mn-lt"/>
              <a:cs typeface="+mn-lt"/>
            </a:endParaRPr>
          </a:p>
          <a:p>
            <a:pPr marL="285750" indent="-285750">
              <a:buFont typeface="Arial"/>
              <a:buChar char="•"/>
            </a:pPr>
            <a:r>
              <a:rPr lang="en-US" sz="2400" b="1" dirty="0">
                <a:ea typeface="+mn-lt"/>
                <a:cs typeface="+mn-lt"/>
              </a:rPr>
              <a:t>Too </a:t>
            </a:r>
            <a:r>
              <a:rPr lang="en-US" sz="2400" b="1">
                <a:ea typeface="+mn-lt"/>
                <a:cs typeface="+mn-lt"/>
              </a:rPr>
              <a:t>general: </a:t>
            </a:r>
            <a:r>
              <a:rPr lang="en-US" sz="2400">
                <a:ea typeface="+mn-lt"/>
                <a:cs typeface="+mn-lt"/>
              </a:rPr>
              <a:t>“I learned a lot”</a:t>
            </a:r>
          </a:p>
          <a:p>
            <a:pPr marL="285750" indent="-285750">
              <a:buFont typeface="Arial"/>
              <a:buChar char="•"/>
            </a:pPr>
            <a:r>
              <a:rPr lang="en-US" sz="2400" b="1" dirty="0">
                <a:ea typeface="+mn-lt"/>
                <a:cs typeface="+mn-lt"/>
              </a:rPr>
              <a:t>Mostly description:</a:t>
            </a:r>
            <a:r>
              <a:rPr lang="en-US" sz="2400" dirty="0">
                <a:ea typeface="+mn-lt"/>
                <a:cs typeface="+mn-lt"/>
              </a:rPr>
              <a:t> only says what happened or what you did</a:t>
            </a:r>
          </a:p>
          <a:p>
            <a:pPr marL="285750" indent="-285750">
              <a:buFont typeface="Arial"/>
              <a:buChar char="•"/>
            </a:pPr>
            <a:r>
              <a:rPr lang="en-US" sz="2400" b="1">
                <a:ea typeface="+mn-lt"/>
                <a:cs typeface="+mn-lt"/>
              </a:rPr>
              <a:t>No clear examples: </a:t>
            </a:r>
            <a:r>
              <a:rPr lang="en-US" sz="2400">
                <a:ea typeface="+mn-lt"/>
                <a:cs typeface="+mn-lt"/>
              </a:rPr>
              <a:t>does not show where the learning came from</a:t>
            </a:r>
          </a:p>
          <a:p>
            <a:pPr marL="285750" indent="-285750">
              <a:buFont typeface="Arial"/>
              <a:buChar char="•"/>
            </a:pPr>
            <a:r>
              <a:rPr lang="en-US" sz="2400" b="1">
                <a:ea typeface="+mn-lt"/>
                <a:cs typeface="+mn-lt"/>
              </a:rPr>
              <a:t>No learning explained: </a:t>
            </a:r>
            <a:r>
              <a:rPr lang="en-US" sz="2400">
                <a:ea typeface="+mn-lt"/>
                <a:cs typeface="+mn-lt"/>
              </a:rPr>
              <a:t>does not say what changed</a:t>
            </a:r>
          </a:p>
          <a:p>
            <a:pPr marL="285750" indent="-285750">
              <a:buFont typeface="Arial"/>
              <a:buChar char="•"/>
            </a:pPr>
            <a:r>
              <a:rPr lang="en-US" sz="2400" b="1">
                <a:ea typeface="+mn-lt"/>
                <a:cs typeface="+mn-lt"/>
              </a:rPr>
              <a:t>No next step:</a:t>
            </a:r>
            <a:r>
              <a:rPr lang="en-US" sz="2400">
                <a:ea typeface="+mn-lt"/>
                <a:cs typeface="+mn-lt"/>
              </a:rPr>
              <a:t> does not explain how the learning will be useful</a:t>
            </a:r>
            <a:endParaRPr lang="en-US" sz="2400"/>
          </a:p>
          <a:p>
            <a:pPr marL="285750" indent="-285750">
              <a:buFont typeface="Arial"/>
              <a:buChar char="•"/>
            </a:pPr>
            <a:r>
              <a:rPr lang="en-US" sz="2400" b="1" dirty="0"/>
              <a:t>No accountability:</a:t>
            </a:r>
            <a:r>
              <a:rPr lang="en-US" sz="2400" dirty="0"/>
              <a:t> blames others instead of thinking about self improvement </a:t>
            </a:r>
          </a:p>
          <a:p>
            <a:endParaRPr lang="en-US" dirty="0"/>
          </a:p>
        </p:txBody>
      </p:sp>
    </p:spTree>
    <p:extLst>
      <p:ext uri="{BB962C8B-B14F-4D97-AF65-F5344CB8AC3E}">
        <p14:creationId xmlns:p14="http://schemas.microsoft.com/office/powerpoint/2010/main" val="2921692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7A180-A1B1-151D-ADCC-C2B176D3D8DA}"/>
              </a:ext>
            </a:extLst>
          </p:cNvPr>
          <p:cNvSpPr>
            <a:spLocks noGrp="1"/>
          </p:cNvSpPr>
          <p:nvPr>
            <p:ph type="title"/>
          </p:nvPr>
        </p:nvSpPr>
        <p:spPr/>
        <p:txBody>
          <a:bodyPr/>
          <a:lstStyle/>
          <a:p>
            <a:r>
              <a:rPr lang="en-GB"/>
              <a:t>VEVOX </a:t>
            </a:r>
          </a:p>
        </p:txBody>
      </p:sp>
      <p:pic>
        <p:nvPicPr>
          <p:cNvPr id="6" name="Content Placeholder 5">
            <a:extLst>
              <a:ext uri="{FF2B5EF4-FFF2-40B4-BE49-F238E27FC236}">
                <a16:creationId xmlns:a16="http://schemas.microsoft.com/office/drawing/2014/main" id="{90AB0A9E-11ED-01DF-30B4-DDF8CA0D53D8}"/>
              </a:ext>
            </a:extLst>
          </p:cNvPr>
          <p:cNvPicPr>
            <a:picLocks noGrp="1" noChangeAspect="1"/>
          </p:cNvPicPr>
          <p:nvPr>
            <p:ph sz="half" idx="1"/>
          </p:nvPr>
        </p:nvPicPr>
        <p:blipFill>
          <a:blip r:embed="rId3"/>
          <a:stretch>
            <a:fillRect/>
          </a:stretch>
        </p:blipFill>
        <p:spPr>
          <a:xfrm>
            <a:off x="2204487" y="2910015"/>
            <a:ext cx="8297375" cy="2182557"/>
          </a:xfrm>
          <a:prstGeom prst="rect">
            <a:avLst/>
          </a:prstGeom>
        </p:spPr>
      </p:pic>
    </p:spTree>
    <p:extLst>
      <p:ext uri="{BB962C8B-B14F-4D97-AF65-F5344CB8AC3E}">
        <p14:creationId xmlns:p14="http://schemas.microsoft.com/office/powerpoint/2010/main" val="25657305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4BE99-71DD-ED07-9300-34600E320970}"/>
              </a:ext>
            </a:extLst>
          </p:cNvPr>
          <p:cNvSpPr>
            <a:spLocks noGrp="1"/>
          </p:cNvSpPr>
          <p:nvPr>
            <p:ph type="title"/>
          </p:nvPr>
        </p:nvSpPr>
        <p:spPr/>
        <p:txBody>
          <a:bodyPr/>
          <a:lstStyle/>
          <a:p>
            <a:r>
              <a:rPr lang="en-US"/>
              <a:t>Group Discussion: Why does reflection matter in Business?</a:t>
            </a:r>
          </a:p>
        </p:txBody>
      </p:sp>
      <p:sp>
        <p:nvSpPr>
          <p:cNvPr id="3" name="Content Placeholder 2">
            <a:extLst>
              <a:ext uri="{FF2B5EF4-FFF2-40B4-BE49-F238E27FC236}">
                <a16:creationId xmlns:a16="http://schemas.microsoft.com/office/drawing/2014/main" id="{8C539421-3621-D89D-0D9B-4CFEF157CB56}"/>
              </a:ext>
            </a:extLst>
          </p:cNvPr>
          <p:cNvSpPr>
            <a:spLocks noGrp="1"/>
          </p:cNvSpPr>
          <p:nvPr>
            <p:ph idx="1"/>
          </p:nvPr>
        </p:nvSpPr>
        <p:spPr>
          <a:xfrm>
            <a:off x="482355" y="2012231"/>
            <a:ext cx="11503187" cy="4516424"/>
          </a:xfrm>
        </p:spPr>
        <p:txBody>
          <a:bodyPr vert="horz" lIns="91440" tIns="45720" rIns="91440" bIns="45720" rtlCol="0" anchor="t">
            <a:normAutofit fontScale="92500"/>
          </a:bodyPr>
          <a:lstStyle/>
          <a:p>
            <a:pPr marL="514350" indent="-514350">
              <a:buAutoNum type="arabicPeriod"/>
            </a:pPr>
            <a:r>
              <a:rPr lang="en-US">
                <a:ea typeface="+mn-lt"/>
                <a:cs typeface="+mn-lt"/>
              </a:rPr>
              <a:t>Why might reflection be useful in business?</a:t>
            </a:r>
            <a:endParaRPr lang="en-US" dirty="0">
              <a:ea typeface="+mn-lt"/>
              <a:cs typeface="+mn-lt"/>
            </a:endParaRPr>
          </a:p>
          <a:p>
            <a:pPr marL="514350" indent="-514350">
              <a:buAutoNum type="arabicPeriod"/>
            </a:pPr>
            <a:endParaRPr lang="en-US"/>
          </a:p>
          <a:p>
            <a:pPr marL="514350" indent="-514350">
              <a:buAutoNum type="arabicPeriod"/>
            </a:pPr>
            <a:r>
              <a:rPr lang="en-US">
                <a:ea typeface="+mn-lt"/>
                <a:cs typeface="+mn-lt"/>
              </a:rPr>
              <a:t>Can you think of a specific workplace situation where reflection could help someone improve? For example: after a project, customer complaint, mistake, feedback, meeting or presentation.</a:t>
            </a:r>
            <a:endParaRPr lang="en-US"/>
          </a:p>
          <a:p>
            <a:pPr marL="514350" indent="-514350">
              <a:buAutoNum type="arabicPeriod"/>
            </a:pPr>
            <a:endParaRPr lang="en-US"/>
          </a:p>
          <a:p>
            <a:pPr marL="514350" indent="-514350">
              <a:buAutoNum type="arabicPeriod"/>
            </a:pPr>
            <a:r>
              <a:rPr lang="en-US">
                <a:ea typeface="+mn-lt"/>
                <a:cs typeface="+mn-lt"/>
              </a:rPr>
              <a:t>What could happen if a person or business never reflects on what went well or what went wrong?</a:t>
            </a:r>
            <a:endParaRPr lang="en-US"/>
          </a:p>
          <a:p>
            <a:pPr marL="0" indent="0" algn="ctr">
              <a:buNone/>
            </a:pPr>
            <a:r>
              <a:rPr lang="en-US" b="1">
                <a:ea typeface="+mn-lt"/>
                <a:cs typeface="+mn-lt"/>
              </a:rPr>
              <a:t>Be specific. Give at least one real or realistic business example.</a:t>
            </a:r>
            <a:endParaRPr lang="en-US" b="1"/>
          </a:p>
        </p:txBody>
      </p:sp>
    </p:spTree>
    <p:extLst>
      <p:ext uri="{BB962C8B-B14F-4D97-AF65-F5344CB8AC3E}">
        <p14:creationId xmlns:p14="http://schemas.microsoft.com/office/powerpoint/2010/main" val="4887605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51552-2F9D-31DA-E19E-740CB7C18A76}"/>
              </a:ext>
            </a:extLst>
          </p:cNvPr>
          <p:cNvSpPr>
            <a:spLocks noGrp="1"/>
          </p:cNvSpPr>
          <p:nvPr>
            <p:ph type="title"/>
          </p:nvPr>
        </p:nvSpPr>
        <p:spPr>
          <a:xfrm>
            <a:off x="983843" y="143689"/>
            <a:ext cx="10226674" cy="1325563"/>
          </a:xfrm>
        </p:spPr>
        <p:txBody>
          <a:bodyPr/>
          <a:lstStyle/>
          <a:p>
            <a:r>
              <a:rPr lang="en-US"/>
              <a:t>Why does Reflection Matter in the Workplace?</a:t>
            </a:r>
          </a:p>
        </p:txBody>
      </p:sp>
      <p:sp>
        <p:nvSpPr>
          <p:cNvPr id="3" name="Content Placeholder 2">
            <a:extLst>
              <a:ext uri="{FF2B5EF4-FFF2-40B4-BE49-F238E27FC236}">
                <a16:creationId xmlns:a16="http://schemas.microsoft.com/office/drawing/2014/main" id="{32E995F8-5D34-E3C8-CBB7-06F279A24326}"/>
              </a:ext>
            </a:extLst>
          </p:cNvPr>
          <p:cNvSpPr>
            <a:spLocks noGrp="1"/>
          </p:cNvSpPr>
          <p:nvPr>
            <p:ph sz="half" idx="1"/>
          </p:nvPr>
        </p:nvSpPr>
        <p:spPr>
          <a:xfrm>
            <a:off x="983842" y="1473933"/>
            <a:ext cx="5617226" cy="5230568"/>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Autofit/>
          </a:bodyPr>
          <a:lstStyle/>
          <a:p>
            <a:r>
              <a:rPr lang="en-US" sz="2600">
                <a:ea typeface="+mn-lt"/>
                <a:cs typeface="+mn-lt"/>
              </a:rPr>
              <a:t>Reflection helps people and businesses improve.</a:t>
            </a:r>
            <a:endParaRPr lang="en-US" sz="2600"/>
          </a:p>
          <a:p>
            <a:r>
              <a:rPr lang="en-US" sz="2600">
                <a:ea typeface="+mn-lt"/>
                <a:cs typeface="+mn-lt"/>
              </a:rPr>
              <a:t>In the workplace, reflection can help people:</a:t>
            </a:r>
            <a:endParaRPr lang="en-US" sz="2600"/>
          </a:p>
          <a:p>
            <a:pPr marL="0" indent="0">
              <a:buNone/>
            </a:pPr>
            <a:r>
              <a:rPr lang="en-US" sz="2600">
                <a:ea typeface="+mn-lt"/>
                <a:cs typeface="+mn-lt"/>
              </a:rPr>
              <a:t>- learn from mistakes and successes</a:t>
            </a:r>
            <a:endParaRPr lang="en-US" sz="2600"/>
          </a:p>
          <a:p>
            <a:pPr marL="0" indent="0">
              <a:buNone/>
            </a:pPr>
            <a:r>
              <a:rPr lang="en-US" sz="2600">
                <a:ea typeface="+mn-lt"/>
                <a:cs typeface="+mn-lt"/>
              </a:rPr>
              <a:t>- respond to feedback</a:t>
            </a:r>
            <a:endParaRPr lang="en-US" sz="2600"/>
          </a:p>
          <a:p>
            <a:pPr marL="0" indent="0">
              <a:buNone/>
            </a:pPr>
            <a:r>
              <a:rPr lang="en-US" sz="2600">
                <a:ea typeface="+mn-lt"/>
                <a:cs typeface="+mn-lt"/>
              </a:rPr>
              <a:t>- improve how they complete tasks</a:t>
            </a:r>
            <a:endParaRPr lang="en-US" sz="2600"/>
          </a:p>
          <a:p>
            <a:pPr marL="0" indent="0">
              <a:buNone/>
            </a:pPr>
            <a:r>
              <a:rPr lang="en-US" sz="2600">
                <a:ea typeface="+mn-lt"/>
                <a:cs typeface="+mn-lt"/>
              </a:rPr>
              <a:t>- make better decisions next time</a:t>
            </a:r>
            <a:endParaRPr lang="en-US" sz="2600"/>
          </a:p>
          <a:p>
            <a:pPr marL="0" indent="0">
              <a:buNone/>
            </a:pPr>
            <a:r>
              <a:rPr lang="en-US" sz="2600">
                <a:ea typeface="+mn-lt"/>
                <a:cs typeface="+mn-lt"/>
              </a:rPr>
              <a:t>- identify strengths and areas to develop</a:t>
            </a:r>
            <a:endParaRPr lang="en-US" sz="2600"/>
          </a:p>
          <a:p>
            <a:pPr marL="0" indent="0">
              <a:buNone/>
            </a:pPr>
            <a:r>
              <a:rPr lang="en-US" sz="2600">
                <a:ea typeface="+mn-lt"/>
                <a:cs typeface="+mn-lt"/>
              </a:rPr>
              <a:t>- plan clear next steps</a:t>
            </a:r>
            <a:endParaRPr lang="en-US" sz="2600"/>
          </a:p>
        </p:txBody>
      </p:sp>
      <p:sp>
        <p:nvSpPr>
          <p:cNvPr id="5" name="TextBox 4">
            <a:extLst>
              <a:ext uri="{FF2B5EF4-FFF2-40B4-BE49-F238E27FC236}">
                <a16:creationId xmlns:a16="http://schemas.microsoft.com/office/drawing/2014/main" id="{FB1A3BD5-F9E6-FF10-29EA-EB64436B767F}"/>
              </a:ext>
            </a:extLst>
          </p:cNvPr>
          <p:cNvSpPr txBox="1"/>
          <p:nvPr/>
        </p:nvSpPr>
        <p:spPr>
          <a:xfrm>
            <a:off x="7027523" y="1465779"/>
            <a:ext cx="4904197" cy="3554819"/>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500">
                <a:ea typeface="+mn-lt"/>
                <a:cs typeface="+mn-lt"/>
              </a:rPr>
              <a:t>People reflect at work when they:</a:t>
            </a:r>
            <a:endParaRPr lang="en-US" sz="2500"/>
          </a:p>
          <a:p>
            <a:r>
              <a:rPr lang="en-US" sz="2500">
                <a:ea typeface="+mn-lt"/>
                <a:cs typeface="+mn-lt"/>
              </a:rPr>
              <a:t>- review a finished project</a:t>
            </a:r>
            <a:endParaRPr lang="en-US" sz="2500"/>
          </a:p>
          <a:p>
            <a:r>
              <a:rPr lang="en-US" sz="2500">
                <a:ea typeface="+mn-lt"/>
                <a:cs typeface="+mn-lt"/>
              </a:rPr>
              <a:t>- receive feedback from a manager</a:t>
            </a:r>
            <a:endParaRPr lang="en-US" sz="2500"/>
          </a:p>
          <a:p>
            <a:r>
              <a:rPr lang="en-US" sz="2500">
                <a:ea typeface="+mn-lt"/>
                <a:cs typeface="+mn-lt"/>
              </a:rPr>
              <a:t>- respond to a customer complaint</a:t>
            </a:r>
            <a:endParaRPr lang="en-US" sz="2500"/>
          </a:p>
          <a:p>
            <a:r>
              <a:rPr lang="en-US" sz="2500">
                <a:ea typeface="+mn-lt"/>
                <a:cs typeface="+mn-lt"/>
              </a:rPr>
              <a:t>- make a mistake and decide how to prevent it happening again</a:t>
            </a:r>
            <a:endParaRPr lang="en-US" sz="2500"/>
          </a:p>
          <a:p>
            <a:r>
              <a:rPr lang="en-US" sz="2500">
                <a:ea typeface="+mn-lt"/>
                <a:cs typeface="+mn-lt"/>
              </a:rPr>
              <a:t>- prepare for a performance review</a:t>
            </a:r>
            <a:endParaRPr lang="en-US" sz="2500"/>
          </a:p>
          <a:p>
            <a:r>
              <a:rPr lang="en-US" sz="2500">
                <a:ea typeface="+mn-lt"/>
                <a:cs typeface="+mn-lt"/>
              </a:rPr>
              <a:t>- think about skills they want to develop</a:t>
            </a:r>
            <a:endParaRPr lang="en-US" sz="2500"/>
          </a:p>
        </p:txBody>
      </p:sp>
    </p:spTree>
    <p:extLst>
      <p:ext uri="{BB962C8B-B14F-4D97-AF65-F5344CB8AC3E}">
        <p14:creationId xmlns:p14="http://schemas.microsoft.com/office/powerpoint/2010/main" val="4237010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bg/>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67" fill="hold">
                      <p:stCondLst>
                        <p:cond delay="indefinite"/>
                      </p:stCondLst>
                      <p:childTnLst>
                        <p:par>
                          <p:cTn id="68" fill="hold">
                            <p:stCondLst>
                              <p:cond delay="0"/>
                            </p:stCondLst>
                            <p:childTnLst>
                              <p:par>
                                <p:cTn id="69" presetID="1" presetClass="entr" presetSubtype="0" fill="hold" grpId="0" nodeType="clickEffect">
                                  <p:stCondLst>
                                    <p:cond delay="0"/>
                                  </p:stCondLst>
                                  <p:childTnLst>
                                    <p:set>
                                      <p:cBhvr>
                                        <p:cTn id="7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7DFC0-EB9B-AAC8-B7D4-7BB8BADED661}"/>
              </a:ext>
            </a:extLst>
          </p:cNvPr>
          <p:cNvSpPr>
            <a:spLocks noGrp="1"/>
          </p:cNvSpPr>
          <p:nvPr>
            <p:ph type="title"/>
          </p:nvPr>
        </p:nvSpPr>
        <p:spPr/>
        <p:txBody>
          <a:bodyPr/>
          <a:lstStyle/>
          <a:p>
            <a:r>
              <a:rPr lang="en-GB"/>
              <a:t>Reflection and Goal Setting</a:t>
            </a:r>
            <a:endParaRPr lang="en-US"/>
          </a:p>
        </p:txBody>
      </p:sp>
      <p:sp>
        <p:nvSpPr>
          <p:cNvPr id="3" name="Content Placeholder 2">
            <a:extLst>
              <a:ext uri="{FF2B5EF4-FFF2-40B4-BE49-F238E27FC236}">
                <a16:creationId xmlns:a16="http://schemas.microsoft.com/office/drawing/2014/main" id="{09A6227A-F2DD-0A97-E5AB-31FC46011618}"/>
              </a:ext>
            </a:extLst>
          </p:cNvPr>
          <p:cNvSpPr>
            <a:spLocks noGrp="1"/>
          </p:cNvSpPr>
          <p:nvPr>
            <p:ph sz="half" idx="1"/>
          </p:nvPr>
        </p:nvSpPr>
        <p:spPr>
          <a:xfrm>
            <a:off x="1127124" y="1825625"/>
            <a:ext cx="10707067" cy="4351338"/>
          </a:xfrm>
        </p:spPr>
        <p:txBody>
          <a:bodyPr vert="horz" lIns="91440" tIns="45720" rIns="91440" bIns="45720" rtlCol="0" anchor="t">
            <a:normAutofit/>
          </a:bodyPr>
          <a:lstStyle/>
          <a:p>
            <a:r>
              <a:rPr lang="en-GB" sz="4000"/>
              <a:t>Reflection should lead to action</a:t>
            </a:r>
            <a:endParaRPr lang="en-US" sz="4000"/>
          </a:p>
          <a:p>
            <a:r>
              <a:rPr lang="en-GB" sz="4000" b="1" dirty="0">
                <a:ea typeface="+mn-lt"/>
                <a:cs typeface="+mn-lt"/>
              </a:rPr>
              <a:t>Reflection is not only looking backwards.</a:t>
            </a:r>
            <a:endParaRPr lang="en-GB" sz="4000" dirty="0"/>
          </a:p>
          <a:p>
            <a:r>
              <a:rPr lang="en-GB" sz="4000">
                <a:ea typeface="+mn-lt"/>
                <a:cs typeface="+mn-lt"/>
              </a:rPr>
              <a:t>It should help you decide:</a:t>
            </a:r>
            <a:endParaRPr lang="en-GB" sz="4000" dirty="0"/>
          </a:p>
          <a:p>
            <a:endParaRPr lang="en-GB" sz="4000" dirty="0">
              <a:ea typeface="+mn-lt"/>
              <a:cs typeface="+mn-lt"/>
            </a:endParaRPr>
          </a:p>
          <a:p>
            <a:pPr marL="0" indent="0" algn="ctr">
              <a:buNone/>
            </a:pPr>
            <a:r>
              <a:rPr lang="en-GB" sz="4000" b="1">
                <a:ea typeface="+mn-lt"/>
                <a:cs typeface="+mn-lt"/>
              </a:rPr>
              <a:t>What will I do next?</a:t>
            </a:r>
            <a:endParaRPr lang="en-GB" sz="4000" dirty="0"/>
          </a:p>
          <a:p>
            <a:endParaRPr lang="en-GB" sz="4000" dirty="0"/>
          </a:p>
          <a:p>
            <a:endParaRPr lang="en-GB" sz="4000" dirty="0"/>
          </a:p>
          <a:p>
            <a:endParaRPr lang="en-GB" sz="4000" dirty="0"/>
          </a:p>
        </p:txBody>
      </p:sp>
    </p:spTree>
    <p:extLst>
      <p:ext uri="{BB962C8B-B14F-4D97-AF65-F5344CB8AC3E}">
        <p14:creationId xmlns:p14="http://schemas.microsoft.com/office/powerpoint/2010/main" val="3779003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36D868-EAB0-DF9D-EA83-364AFD110F25}"/>
              </a:ext>
            </a:extLst>
          </p:cNvPr>
          <p:cNvSpPr>
            <a:spLocks noGrp="1"/>
          </p:cNvSpPr>
          <p:nvPr>
            <p:ph type="title"/>
          </p:nvPr>
        </p:nvSpPr>
        <p:spPr/>
        <p:txBody>
          <a:bodyPr/>
          <a:lstStyle/>
          <a:p>
            <a:r>
              <a:rPr lang="en-GB"/>
              <a:t>Goal Setting: BE SPECIFIC</a:t>
            </a:r>
          </a:p>
        </p:txBody>
      </p:sp>
      <p:sp>
        <p:nvSpPr>
          <p:cNvPr id="3" name="Content Placeholder 2">
            <a:extLst>
              <a:ext uri="{FF2B5EF4-FFF2-40B4-BE49-F238E27FC236}">
                <a16:creationId xmlns:a16="http://schemas.microsoft.com/office/drawing/2014/main" id="{82E65A63-0805-2846-51D3-0AF7A288BA7D}"/>
              </a:ext>
            </a:extLst>
          </p:cNvPr>
          <p:cNvSpPr>
            <a:spLocks noGrp="1"/>
          </p:cNvSpPr>
          <p:nvPr>
            <p:ph sz="half" idx="1"/>
          </p:nvPr>
        </p:nvSpPr>
        <p:spPr>
          <a:xfrm>
            <a:off x="1127124" y="1825625"/>
            <a:ext cx="10657286" cy="4351338"/>
          </a:xfrm>
        </p:spPr>
        <p:txBody>
          <a:bodyPr vert="horz" lIns="91440" tIns="45720" rIns="91440" bIns="45720" rtlCol="0" anchor="t">
            <a:normAutofit/>
          </a:bodyPr>
          <a:lstStyle/>
          <a:p>
            <a:pPr>
              <a:buNone/>
            </a:pPr>
            <a:r>
              <a:rPr lang="en-GB" b="1">
                <a:ea typeface="+mn-lt"/>
                <a:cs typeface="+mn-lt"/>
              </a:rPr>
              <a:t>Too vague:</a:t>
            </a:r>
            <a:endParaRPr lang="en-US">
              <a:ea typeface="+mn-lt"/>
              <a:cs typeface="+mn-lt"/>
            </a:endParaRPr>
          </a:p>
          <a:p>
            <a:pPr>
              <a:buNone/>
            </a:pPr>
            <a:r>
              <a:rPr lang="en-GB">
                <a:ea typeface="+mn-lt"/>
                <a:cs typeface="+mn-lt"/>
              </a:rPr>
              <a:t>“I will practise more.”</a:t>
            </a:r>
            <a:endParaRPr lang="en-GB"/>
          </a:p>
          <a:p>
            <a:pPr>
              <a:buNone/>
            </a:pPr>
            <a:r>
              <a:rPr lang="en-GB" b="1">
                <a:ea typeface="+mn-lt"/>
                <a:cs typeface="+mn-lt"/>
              </a:rPr>
              <a:t>More useful:</a:t>
            </a:r>
            <a:endParaRPr lang="en-GB">
              <a:ea typeface="+mn-lt"/>
              <a:cs typeface="+mn-lt"/>
            </a:endParaRPr>
          </a:p>
          <a:p>
            <a:pPr>
              <a:buNone/>
            </a:pPr>
            <a:r>
              <a:rPr lang="en-GB">
                <a:ea typeface="+mn-lt"/>
                <a:cs typeface="+mn-lt"/>
              </a:rPr>
              <a:t>“I will practise giving short presentations by recording myself once a week and checking my pace and volume.”</a:t>
            </a:r>
            <a:endParaRPr lang="en-GB"/>
          </a:p>
          <a:p>
            <a:pPr>
              <a:buNone/>
            </a:pPr>
            <a:endParaRPr lang="en-GB" dirty="0">
              <a:ea typeface="+mn-lt"/>
              <a:cs typeface="+mn-lt"/>
            </a:endParaRPr>
          </a:p>
          <a:p>
            <a:pPr marL="0" indent="0" algn="ctr">
              <a:buNone/>
            </a:pPr>
            <a:r>
              <a:rPr lang="en-GB" b="1">
                <a:ea typeface="+mn-lt"/>
                <a:cs typeface="+mn-lt"/>
              </a:rPr>
              <a:t>A useful next step explains WHAT you will do and HOW you will do it.</a:t>
            </a:r>
            <a:endParaRPr lang="en-GB" b="1"/>
          </a:p>
        </p:txBody>
      </p:sp>
    </p:spTree>
    <p:extLst>
      <p:ext uri="{BB962C8B-B14F-4D97-AF65-F5344CB8AC3E}">
        <p14:creationId xmlns:p14="http://schemas.microsoft.com/office/powerpoint/2010/main" val="21292158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C3295-E7F8-1F36-0F25-BA3DDFCFC702}"/>
              </a:ext>
            </a:extLst>
          </p:cNvPr>
          <p:cNvSpPr>
            <a:spLocks noGrp="1"/>
          </p:cNvSpPr>
          <p:nvPr>
            <p:ph type="title"/>
          </p:nvPr>
        </p:nvSpPr>
        <p:spPr>
          <a:xfrm>
            <a:off x="1127125" y="365125"/>
            <a:ext cx="10226674" cy="1325563"/>
          </a:xfrm>
        </p:spPr>
        <p:txBody>
          <a:bodyPr anchor="ctr">
            <a:normAutofit/>
          </a:bodyPr>
          <a:lstStyle/>
          <a:p>
            <a:r>
              <a:rPr lang="en-GB"/>
              <a:t>What makes a good goal? </a:t>
            </a:r>
          </a:p>
        </p:txBody>
      </p:sp>
      <p:sp>
        <p:nvSpPr>
          <p:cNvPr id="3" name="Content Placeholder 2">
            <a:extLst>
              <a:ext uri="{FF2B5EF4-FFF2-40B4-BE49-F238E27FC236}">
                <a16:creationId xmlns:a16="http://schemas.microsoft.com/office/drawing/2014/main" id="{23888186-4FC8-EE14-BF07-3394E840FB28}"/>
              </a:ext>
            </a:extLst>
          </p:cNvPr>
          <p:cNvSpPr>
            <a:spLocks noGrp="1"/>
          </p:cNvSpPr>
          <p:nvPr>
            <p:ph sz="half" idx="1"/>
          </p:nvPr>
        </p:nvSpPr>
        <p:spPr>
          <a:xfrm>
            <a:off x="331303" y="2012230"/>
            <a:ext cx="7301949" cy="4706621"/>
          </a:xfrm>
        </p:spPr>
        <p:txBody>
          <a:bodyPr>
            <a:normAutofit/>
          </a:bodyPr>
          <a:lstStyle/>
          <a:p>
            <a:r>
              <a:rPr lang="en-GB" sz="2400" b="1"/>
              <a:t>Specific (Clear and focused)</a:t>
            </a:r>
          </a:p>
          <a:p>
            <a:pPr marL="0" indent="0">
              <a:buNone/>
            </a:pPr>
            <a:r>
              <a:rPr lang="en-GB" sz="2400"/>
              <a:t>Improve writing</a:t>
            </a:r>
            <a:br>
              <a:rPr lang="en-GB" sz="2400"/>
            </a:br>
            <a:r>
              <a:rPr lang="en-GB" sz="2400"/>
              <a:t>Write one paragraph each week</a:t>
            </a:r>
          </a:p>
          <a:p>
            <a:r>
              <a:rPr lang="en-GB" sz="2400"/>
              <a:t> </a:t>
            </a:r>
            <a:r>
              <a:rPr lang="en-GB" sz="2400" b="1"/>
              <a:t>Measurable</a:t>
            </a:r>
          </a:p>
          <a:p>
            <a:pPr marL="0" indent="0">
              <a:buNone/>
            </a:pPr>
            <a:r>
              <a:rPr lang="en-GB" sz="2400"/>
              <a:t>Read more”</a:t>
            </a:r>
            <a:br>
              <a:rPr lang="en-GB" sz="2400"/>
            </a:br>
            <a:r>
              <a:rPr lang="en-GB" sz="2400"/>
              <a:t>Read 2 articles each week</a:t>
            </a:r>
          </a:p>
          <a:p>
            <a:r>
              <a:rPr lang="en-GB" sz="2400" b="1"/>
              <a:t>Realistic</a:t>
            </a:r>
          </a:p>
          <a:p>
            <a:pPr marL="0" indent="0">
              <a:buNone/>
            </a:pPr>
            <a:r>
              <a:rPr lang="en-GB" sz="2400"/>
              <a:t>Study 10 hours every day”</a:t>
            </a:r>
            <a:br>
              <a:rPr lang="en-GB" sz="2400"/>
            </a:br>
            <a:r>
              <a:rPr lang="en-GB" sz="2400"/>
              <a:t>Study 1 hour after class”</a:t>
            </a:r>
          </a:p>
          <a:p>
            <a:pPr marL="0" indent="0">
              <a:buNone/>
            </a:pPr>
            <a:br>
              <a:rPr lang="en-GB" sz="2400" b="1"/>
            </a:br>
            <a:r>
              <a:rPr lang="en-GB" sz="2400" b="1"/>
              <a:t> Clear goals = easier success</a:t>
            </a:r>
          </a:p>
          <a:p>
            <a:endParaRPr lang="en-GB" sz="2000"/>
          </a:p>
        </p:txBody>
      </p:sp>
      <p:pic>
        <p:nvPicPr>
          <p:cNvPr id="6" name="Picture 5">
            <a:extLst>
              <a:ext uri="{FF2B5EF4-FFF2-40B4-BE49-F238E27FC236}">
                <a16:creationId xmlns:a16="http://schemas.microsoft.com/office/drawing/2014/main" id="{16632917-49BD-1CA0-9150-B0BBB25AA84D}"/>
              </a:ext>
            </a:extLst>
          </p:cNvPr>
          <p:cNvPicPr>
            <a:picLocks noChangeAspect="1"/>
          </p:cNvPicPr>
          <p:nvPr/>
        </p:nvPicPr>
        <p:blipFill>
          <a:blip r:embed="rId3"/>
          <a:stretch>
            <a:fillRect/>
          </a:stretch>
        </p:blipFill>
        <p:spPr>
          <a:xfrm>
            <a:off x="7633252" y="2764028"/>
            <a:ext cx="4369799" cy="2907902"/>
          </a:xfrm>
          <a:prstGeom prst="rect">
            <a:avLst/>
          </a:prstGeom>
          <a:noFill/>
        </p:spPr>
      </p:pic>
    </p:spTree>
    <p:extLst>
      <p:ext uri="{BB962C8B-B14F-4D97-AF65-F5344CB8AC3E}">
        <p14:creationId xmlns:p14="http://schemas.microsoft.com/office/powerpoint/2010/main" val="1317208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473CC-FDA1-747D-34FA-1FFE5D4E16D3}"/>
              </a:ext>
            </a:extLst>
          </p:cNvPr>
          <p:cNvSpPr>
            <a:spLocks noGrp="1"/>
          </p:cNvSpPr>
          <p:nvPr>
            <p:ph type="title"/>
          </p:nvPr>
        </p:nvSpPr>
        <p:spPr/>
        <p:txBody>
          <a:bodyPr/>
          <a:lstStyle/>
          <a:p>
            <a:r>
              <a:rPr lang="en-GB"/>
              <a:t>Now is your turn to write goals</a:t>
            </a:r>
          </a:p>
        </p:txBody>
      </p:sp>
      <p:sp>
        <p:nvSpPr>
          <p:cNvPr id="3" name="Content Placeholder 2">
            <a:extLst>
              <a:ext uri="{FF2B5EF4-FFF2-40B4-BE49-F238E27FC236}">
                <a16:creationId xmlns:a16="http://schemas.microsoft.com/office/drawing/2014/main" id="{09367A80-D36D-47DF-EF23-FE76169D98FE}"/>
              </a:ext>
            </a:extLst>
          </p:cNvPr>
          <p:cNvSpPr>
            <a:spLocks noGrp="1"/>
          </p:cNvSpPr>
          <p:nvPr>
            <p:ph sz="half" idx="1"/>
          </p:nvPr>
        </p:nvSpPr>
        <p:spPr>
          <a:xfrm>
            <a:off x="477767" y="1959223"/>
            <a:ext cx="10876032" cy="4533652"/>
          </a:xfrm>
        </p:spPr>
        <p:txBody>
          <a:bodyPr vert="horz" lIns="91440" tIns="45720" rIns="91440" bIns="45720" rtlCol="0" anchor="t">
            <a:normAutofit fontScale="77500" lnSpcReduction="20000"/>
          </a:bodyPr>
          <a:lstStyle/>
          <a:p>
            <a:pPr>
              <a:buNone/>
            </a:pPr>
            <a:r>
              <a:rPr lang="en-GB" sz="3600">
                <a:ea typeface="+mn-lt"/>
                <a:cs typeface="+mn-lt"/>
              </a:rPr>
              <a:t>Think of ONE challenge you have experienced during Academic Skills. Write it in your notes.</a:t>
            </a:r>
            <a:endParaRPr lang="en-US"/>
          </a:p>
          <a:p>
            <a:pPr>
              <a:buNone/>
            </a:pPr>
            <a:r>
              <a:rPr lang="en-GB" sz="3600">
                <a:ea typeface="+mn-lt"/>
                <a:cs typeface="+mn-lt"/>
              </a:rPr>
              <a:t>Write ONE clear next step that could help you improve.</a:t>
            </a:r>
            <a:endParaRPr lang="en-GB"/>
          </a:p>
          <a:p>
            <a:pPr>
              <a:buNone/>
            </a:pPr>
            <a:endParaRPr lang="en-GB"/>
          </a:p>
          <a:p>
            <a:pPr>
              <a:buNone/>
            </a:pPr>
            <a:r>
              <a:rPr lang="en-GB" sz="3600">
                <a:ea typeface="+mn-lt"/>
                <a:cs typeface="+mn-lt"/>
              </a:rPr>
              <a:t>After, consider:</a:t>
            </a:r>
            <a:endParaRPr lang="en-GB"/>
          </a:p>
          <a:p>
            <a:pPr>
              <a:buNone/>
            </a:pPr>
            <a:r>
              <a:rPr lang="en-GB" sz="3600">
                <a:ea typeface="+mn-lt"/>
                <a:cs typeface="+mn-lt"/>
              </a:rPr>
              <a:t>- Is it clear?</a:t>
            </a:r>
            <a:endParaRPr lang="en-GB"/>
          </a:p>
          <a:p>
            <a:pPr>
              <a:buNone/>
            </a:pPr>
            <a:r>
              <a:rPr lang="en-GB" sz="3600">
                <a:ea typeface="+mn-lt"/>
                <a:cs typeface="+mn-lt"/>
              </a:rPr>
              <a:t>- Is it specific?</a:t>
            </a:r>
            <a:endParaRPr lang="en-GB"/>
          </a:p>
          <a:p>
            <a:pPr marL="0" indent="0">
              <a:buNone/>
            </a:pPr>
            <a:r>
              <a:rPr lang="en-GB" sz="3600">
                <a:ea typeface="+mn-lt"/>
                <a:cs typeface="+mn-lt"/>
              </a:rPr>
              <a:t>- Is it realistic?</a:t>
            </a:r>
          </a:p>
          <a:p>
            <a:pPr marL="0" indent="0">
              <a:buNone/>
            </a:pPr>
            <a:endParaRPr lang="en-GB" sz="3600" dirty="0"/>
          </a:p>
          <a:p>
            <a:pPr marL="0" indent="0">
              <a:buNone/>
            </a:pPr>
            <a:r>
              <a:rPr lang="en-GB" sz="3600"/>
              <a:t>Share your goal with a partner and use the Goal Setting Checklist in the Week 9 Tile to check your partner's goal!</a:t>
            </a:r>
          </a:p>
        </p:txBody>
      </p:sp>
    </p:spTree>
    <p:extLst>
      <p:ext uri="{BB962C8B-B14F-4D97-AF65-F5344CB8AC3E}">
        <p14:creationId xmlns:p14="http://schemas.microsoft.com/office/powerpoint/2010/main" val="317224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CAB2-9961-1837-A823-CE4D590EE1E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48D25E4-1B9D-1E58-B586-BBAD8103FA5E}"/>
              </a:ext>
            </a:extLst>
          </p:cNvPr>
          <p:cNvSpPr>
            <a:spLocks noGrp="1"/>
          </p:cNvSpPr>
          <p:nvPr>
            <p:ph type="title"/>
          </p:nvPr>
        </p:nvSpPr>
        <p:spPr/>
        <p:txBody>
          <a:bodyPr/>
          <a:lstStyle/>
          <a:p>
            <a:r>
              <a:rPr lang="en-GB"/>
              <a:t>Break time!</a:t>
            </a:r>
          </a:p>
        </p:txBody>
      </p:sp>
      <p:sp>
        <p:nvSpPr>
          <p:cNvPr id="3" name="Text Placeholder 2">
            <a:extLst>
              <a:ext uri="{FF2B5EF4-FFF2-40B4-BE49-F238E27FC236}">
                <a16:creationId xmlns:a16="http://schemas.microsoft.com/office/drawing/2014/main" id="{78A9A284-D38D-88FE-B54D-AB08FF46D834}"/>
              </a:ext>
            </a:extLst>
          </p:cNvPr>
          <p:cNvSpPr>
            <a:spLocks noGrp="1"/>
          </p:cNvSpPr>
          <p:nvPr>
            <p:ph type="body" idx="1"/>
          </p:nvPr>
        </p:nvSpPr>
        <p:spPr/>
        <p:txBody>
          <a:bodyPr/>
          <a:lstStyle/>
          <a:p>
            <a:r>
              <a:rPr lang="en-GB"/>
              <a:t>See you in 10 minutes </a:t>
            </a:r>
            <a:r>
              <a:rPr lang="en-GB">
                <a:sym typeface="Wingdings" panose="05000000000000000000" pitchFamily="2" charset="2"/>
              </a:rPr>
              <a:t></a:t>
            </a:r>
            <a:endParaRPr lang="en-GB"/>
          </a:p>
        </p:txBody>
      </p:sp>
    </p:spTree>
    <p:extLst>
      <p:ext uri="{BB962C8B-B14F-4D97-AF65-F5344CB8AC3E}">
        <p14:creationId xmlns:p14="http://schemas.microsoft.com/office/powerpoint/2010/main" val="37049662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9FD7C-86E4-2D60-BC12-D0C299D9495B}"/>
              </a:ext>
            </a:extLst>
          </p:cNvPr>
          <p:cNvSpPr>
            <a:spLocks noGrp="1"/>
          </p:cNvSpPr>
          <p:nvPr>
            <p:ph type="title"/>
          </p:nvPr>
        </p:nvSpPr>
        <p:spPr/>
        <p:txBody>
          <a:bodyPr/>
          <a:lstStyle/>
          <a:p>
            <a:r>
              <a:rPr lang="en-GB"/>
              <a:t>Reflection</a:t>
            </a:r>
          </a:p>
        </p:txBody>
      </p:sp>
      <p:sp>
        <p:nvSpPr>
          <p:cNvPr id="3" name="Content Placeholder 2">
            <a:extLst>
              <a:ext uri="{FF2B5EF4-FFF2-40B4-BE49-F238E27FC236}">
                <a16:creationId xmlns:a16="http://schemas.microsoft.com/office/drawing/2014/main" id="{87B6CF72-8396-FF0D-EDF6-39A9EF1F9CD9}"/>
              </a:ext>
            </a:extLst>
          </p:cNvPr>
          <p:cNvSpPr>
            <a:spLocks noGrp="1"/>
          </p:cNvSpPr>
          <p:nvPr>
            <p:ph sz="half" idx="1"/>
          </p:nvPr>
        </p:nvSpPr>
        <p:spPr>
          <a:xfrm>
            <a:off x="284813" y="2012231"/>
            <a:ext cx="5667579" cy="4164732"/>
          </a:xfrm>
        </p:spPr>
        <p:txBody>
          <a:bodyPr>
            <a:normAutofit fontScale="92500" lnSpcReduction="20000"/>
          </a:bodyPr>
          <a:lstStyle/>
          <a:p>
            <a:pPr marL="0" indent="0">
              <a:buNone/>
            </a:pPr>
            <a:r>
              <a:rPr lang="en-GB" dirty="0"/>
              <a:t>Please answer:</a:t>
            </a:r>
          </a:p>
          <a:p>
            <a:pPr marL="0" indent="0">
              <a:buNone/>
            </a:pPr>
            <a:endParaRPr lang="en-GB" dirty="0"/>
          </a:p>
          <a:p>
            <a:pPr marL="0" indent="0">
              <a:buNone/>
            </a:pPr>
            <a:r>
              <a:rPr lang="en-GB" sz="4300" dirty="0"/>
              <a:t>What are you most proud of yourself for learning or accomplishing in Academic Skills in the last 9 weeks?</a:t>
            </a:r>
          </a:p>
        </p:txBody>
      </p:sp>
      <p:sp>
        <p:nvSpPr>
          <p:cNvPr id="4" name="Content Placeholder 3">
            <a:extLst>
              <a:ext uri="{FF2B5EF4-FFF2-40B4-BE49-F238E27FC236}">
                <a16:creationId xmlns:a16="http://schemas.microsoft.com/office/drawing/2014/main" id="{28BF3E61-5A12-8DF8-6253-CD9336D9DCA8}"/>
              </a:ext>
            </a:extLst>
          </p:cNvPr>
          <p:cNvSpPr>
            <a:spLocks noGrp="1"/>
          </p:cNvSpPr>
          <p:nvPr>
            <p:ph sz="half" idx="2"/>
          </p:nvPr>
        </p:nvSpPr>
        <p:spPr/>
        <p:txBody>
          <a:bodyPr>
            <a:normAutofit fontScale="92500" lnSpcReduction="20000"/>
          </a:bodyPr>
          <a:lstStyle/>
          <a:p>
            <a:r>
              <a:rPr lang="en-GB" dirty="0"/>
              <a:t>Write 1-3 short sentences. Use simple English.</a:t>
            </a:r>
          </a:p>
          <a:p>
            <a:r>
              <a:rPr lang="en-GB" dirty="0"/>
              <a:t>You will post your answers on Moodle in the forum “Reflection Space – Individual”.</a:t>
            </a:r>
          </a:p>
          <a:p>
            <a:r>
              <a:rPr lang="en-GB" dirty="0"/>
              <a:t>Only you and the tutor can see your post.</a:t>
            </a:r>
          </a:p>
          <a:p>
            <a:r>
              <a:rPr lang="en-GB" dirty="0"/>
              <a:t>This is not marked.</a:t>
            </a:r>
          </a:p>
          <a:p>
            <a:r>
              <a:rPr lang="en-GB" dirty="0"/>
              <a:t>You do not need to share with the class.</a:t>
            </a:r>
          </a:p>
        </p:txBody>
      </p:sp>
      <p:pic>
        <p:nvPicPr>
          <p:cNvPr id="5" name="Online Media 4" title="5 Minute Timer">
            <a:hlinkClick r:id="" action="ppaction://media"/>
            <a:extLst>
              <a:ext uri="{FF2B5EF4-FFF2-40B4-BE49-F238E27FC236}">
                <a16:creationId xmlns:a16="http://schemas.microsoft.com/office/drawing/2014/main" id="{EF89DAEB-5CEB-45EB-B207-13CDC9D477EE}"/>
              </a:ext>
            </a:extLst>
          </p:cNvPr>
          <p:cNvPicPr>
            <a:picLocks noRot="1" noChangeAspect="1"/>
          </p:cNvPicPr>
          <p:nvPr>
            <a:videoFile r:link="rId1"/>
          </p:nvPr>
        </p:nvPicPr>
        <p:blipFill>
          <a:blip r:embed="rId4"/>
          <a:stretch>
            <a:fillRect/>
          </a:stretch>
        </p:blipFill>
        <p:spPr>
          <a:xfrm>
            <a:off x="3539758" y="5405305"/>
            <a:ext cx="2571142" cy="1452695"/>
          </a:xfrm>
          <a:prstGeom prst="rect">
            <a:avLst/>
          </a:prstGeom>
        </p:spPr>
      </p:pic>
    </p:spTree>
    <p:extLst>
      <p:ext uri="{BB962C8B-B14F-4D97-AF65-F5344CB8AC3E}">
        <p14:creationId xmlns:p14="http://schemas.microsoft.com/office/powerpoint/2010/main" val="23065746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CA5D9-5607-B2E4-E4A3-7891ED45F4E4}"/>
              </a:ext>
            </a:extLst>
          </p:cNvPr>
          <p:cNvSpPr>
            <a:spLocks noGrp="1"/>
          </p:cNvSpPr>
          <p:nvPr>
            <p:ph type="title"/>
          </p:nvPr>
        </p:nvSpPr>
        <p:spPr>
          <a:xfrm>
            <a:off x="1391948" y="2458590"/>
            <a:ext cx="10225088" cy="1928993"/>
          </a:xfrm>
        </p:spPr>
        <p:txBody>
          <a:bodyPr/>
          <a:lstStyle/>
          <a:p>
            <a:r>
              <a:rPr lang="en-US"/>
              <a:t>Understanding your final assignment: Task 3 </a:t>
            </a:r>
          </a:p>
        </p:txBody>
      </p:sp>
    </p:spTree>
    <p:extLst>
      <p:ext uri="{BB962C8B-B14F-4D97-AF65-F5344CB8AC3E}">
        <p14:creationId xmlns:p14="http://schemas.microsoft.com/office/powerpoint/2010/main" val="26112369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B7D8A-AFA8-4073-E504-2ACA3C29AF05}"/>
              </a:ext>
            </a:extLst>
          </p:cNvPr>
          <p:cNvSpPr>
            <a:spLocks noGrp="1"/>
          </p:cNvSpPr>
          <p:nvPr>
            <p:ph type="title"/>
          </p:nvPr>
        </p:nvSpPr>
        <p:spPr/>
        <p:txBody>
          <a:bodyPr/>
          <a:lstStyle/>
          <a:p>
            <a:r>
              <a:rPr lang="en-US"/>
              <a:t>Let's explore task 3 in detail:</a:t>
            </a:r>
          </a:p>
        </p:txBody>
      </p:sp>
      <p:sp>
        <p:nvSpPr>
          <p:cNvPr id="3" name="Content Placeholder 2">
            <a:extLst>
              <a:ext uri="{FF2B5EF4-FFF2-40B4-BE49-F238E27FC236}">
                <a16:creationId xmlns:a16="http://schemas.microsoft.com/office/drawing/2014/main" id="{A17C79CC-A8DE-8195-B430-DECEC7CBF6FA}"/>
              </a:ext>
            </a:extLst>
          </p:cNvPr>
          <p:cNvSpPr>
            <a:spLocks noGrp="1"/>
          </p:cNvSpPr>
          <p:nvPr>
            <p:ph sz="half" idx="1"/>
          </p:nvPr>
        </p:nvSpPr>
        <p:spPr>
          <a:xfrm>
            <a:off x="1127124" y="1714789"/>
            <a:ext cx="10401189" cy="4462174"/>
          </a:xfrm>
        </p:spPr>
        <p:txBody>
          <a:bodyPr vert="horz" lIns="91440" tIns="45720" rIns="91440" bIns="45720" rtlCol="0" anchor="t">
            <a:normAutofit/>
          </a:bodyPr>
          <a:lstStyle/>
          <a:p>
            <a:r>
              <a:rPr lang="en-US" dirty="0"/>
              <a:t>With a partner complete </a:t>
            </a:r>
            <a:r>
              <a:rPr lang="en-US" b="1" dirty="0"/>
              <a:t>Exercise 1 </a:t>
            </a:r>
            <a:r>
              <a:rPr lang="en-US" dirty="0"/>
              <a:t>and </a:t>
            </a:r>
            <a:r>
              <a:rPr lang="en-US" b="1" dirty="0"/>
              <a:t>Exercise 2</a:t>
            </a:r>
            <a:r>
              <a:rPr lang="en-US" dirty="0"/>
              <a:t> in the </a:t>
            </a:r>
            <a:r>
              <a:rPr lang="en-US"/>
              <a:t>Task 3 Exploration Worksheet. </a:t>
            </a:r>
            <a:endParaRPr lang="en-US" dirty="0"/>
          </a:p>
          <a:p>
            <a:endParaRPr lang="en-US"/>
          </a:p>
          <a:p>
            <a:endParaRPr lang="en-US"/>
          </a:p>
          <a:p>
            <a:pPr marL="0" indent="0">
              <a:buNone/>
            </a:pPr>
            <a:endParaRPr lang="en-US"/>
          </a:p>
          <a:p>
            <a:endParaRPr lang="en-US"/>
          </a:p>
          <a:p>
            <a:endParaRPr lang="en-US"/>
          </a:p>
        </p:txBody>
      </p:sp>
      <p:pic>
        <p:nvPicPr>
          <p:cNvPr id="4" name="Online Media 3" title="8 Minute Timer">
            <a:hlinkClick r:id="" action="ppaction://noaction"/>
            <a:extLst>
              <a:ext uri="{FF2B5EF4-FFF2-40B4-BE49-F238E27FC236}">
                <a16:creationId xmlns:a16="http://schemas.microsoft.com/office/drawing/2014/main" id="{4E2025F5-CD9C-07FE-BEEC-58E6DBE94C65}"/>
              </a:ext>
            </a:extLst>
          </p:cNvPr>
          <p:cNvPicPr>
            <a:picLocks noRot="1" noChangeAspect="1"/>
          </p:cNvPicPr>
          <p:nvPr>
            <a:videoFile r:link="rId1"/>
          </p:nvPr>
        </p:nvPicPr>
        <p:blipFill>
          <a:blip r:embed="rId4"/>
          <a:stretch>
            <a:fillRect/>
          </a:stretch>
        </p:blipFill>
        <p:spPr>
          <a:xfrm>
            <a:off x="5928246" y="3410210"/>
            <a:ext cx="5023917" cy="2772428"/>
          </a:xfrm>
          <a:prstGeom prst="rect">
            <a:avLst/>
          </a:prstGeom>
        </p:spPr>
      </p:pic>
    </p:spTree>
    <p:extLst>
      <p:ext uri="{BB962C8B-B14F-4D97-AF65-F5344CB8AC3E}">
        <p14:creationId xmlns:p14="http://schemas.microsoft.com/office/powerpoint/2010/main" val="36441441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p:cTn id="7" fill="hold" display="0">
                  <p:stCondLst>
                    <p:cond delay="indefinite"/>
                  </p:stCondLst>
                </p:cTn>
                <p:tgtEl>
                  <p:spTgt spid="4"/>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90827-D9C2-CD43-C077-733554D4F190}"/>
              </a:ext>
            </a:extLst>
          </p:cNvPr>
          <p:cNvSpPr>
            <a:spLocks noGrp="1"/>
          </p:cNvSpPr>
          <p:nvPr>
            <p:ph type="title"/>
          </p:nvPr>
        </p:nvSpPr>
        <p:spPr>
          <a:xfrm>
            <a:off x="1127125" y="125043"/>
            <a:ext cx="10226674" cy="1325563"/>
          </a:xfrm>
        </p:spPr>
        <p:txBody>
          <a:bodyPr/>
          <a:lstStyle/>
          <a:p>
            <a:r>
              <a:rPr lang="en-US"/>
              <a:t>Task 3 Explanation </a:t>
            </a:r>
          </a:p>
        </p:txBody>
      </p:sp>
      <p:sp>
        <p:nvSpPr>
          <p:cNvPr id="3" name="Content Placeholder 2">
            <a:extLst>
              <a:ext uri="{FF2B5EF4-FFF2-40B4-BE49-F238E27FC236}">
                <a16:creationId xmlns:a16="http://schemas.microsoft.com/office/drawing/2014/main" id="{4BF74216-A86D-F7D0-4BB6-20E997542409}"/>
              </a:ext>
            </a:extLst>
          </p:cNvPr>
          <p:cNvSpPr>
            <a:spLocks noGrp="1"/>
          </p:cNvSpPr>
          <p:nvPr>
            <p:ph sz="half" idx="1"/>
          </p:nvPr>
        </p:nvSpPr>
        <p:spPr>
          <a:xfrm>
            <a:off x="1033179" y="1301145"/>
            <a:ext cx="11042672" cy="5416048"/>
          </a:xfrm>
        </p:spPr>
        <p:txBody>
          <a:bodyPr vert="horz" lIns="91440" tIns="45720" rIns="91440" bIns="45720" rtlCol="0" anchor="t">
            <a:normAutofit lnSpcReduction="10000"/>
          </a:bodyPr>
          <a:lstStyle/>
          <a:p>
            <a:r>
              <a:rPr lang="en-US" sz="3600" b="1">
                <a:highlight>
                  <a:srgbClr val="FFFFFF"/>
                </a:highlight>
                <a:ea typeface="+mn-lt"/>
                <a:cs typeface="+mn-lt"/>
              </a:rPr>
              <a:t>Assessment 3: Reflective Presentation</a:t>
            </a:r>
            <a:endParaRPr lang="en-US"/>
          </a:p>
          <a:p>
            <a:r>
              <a:rPr lang="en-US" sz="3600" dirty="0">
                <a:highlight>
                  <a:srgbClr val="FFFFFF"/>
                </a:highlight>
                <a:ea typeface="+mn-lt"/>
                <a:cs typeface="+mn-lt"/>
              </a:rPr>
              <a:t>Record a 3–5 minute video</a:t>
            </a:r>
            <a:endParaRPr lang="en-US"/>
          </a:p>
          <a:p>
            <a:r>
              <a:rPr lang="en-US" sz="3600">
                <a:highlight>
                  <a:srgbClr val="FFFFFF"/>
                </a:highlight>
                <a:ea typeface="+mn-lt"/>
                <a:cs typeface="+mn-lt"/>
              </a:rPr>
              <a:t>Reflect on your learning in Academic Skills</a:t>
            </a:r>
            <a:endParaRPr lang="en-US"/>
          </a:p>
          <a:p>
            <a:r>
              <a:rPr lang="en-US" sz="3600">
                <a:highlight>
                  <a:srgbClr val="FFFFFF"/>
                </a:highlight>
                <a:ea typeface="+mn-lt"/>
                <a:cs typeface="+mn-lt"/>
              </a:rPr>
              <a:t>Submit your video on Moodle</a:t>
            </a:r>
            <a:endParaRPr lang="en-US"/>
          </a:p>
          <a:p>
            <a:r>
              <a:rPr lang="en-US" sz="3600" b="1">
                <a:highlight>
                  <a:srgbClr val="FFFFFF"/>
                </a:highlight>
                <a:ea typeface="+mn-lt"/>
                <a:cs typeface="+mn-lt"/>
              </a:rPr>
              <a:t>No PowerPoint slides needed</a:t>
            </a:r>
            <a:endParaRPr lang="en-US" b="1"/>
          </a:p>
          <a:p>
            <a:r>
              <a:rPr lang="en-US" sz="3600">
                <a:highlight>
                  <a:srgbClr val="FFFFFF"/>
                </a:highlight>
                <a:ea typeface="+mn-lt"/>
                <a:cs typeface="+mn-lt"/>
              </a:rPr>
              <a:t>Your face should be visible in the recording</a:t>
            </a:r>
            <a:endParaRPr lang="en-US"/>
          </a:p>
          <a:p>
            <a:pPr marL="0" indent="0">
              <a:buNone/>
            </a:pPr>
            <a:endParaRPr lang="en-US" sz="3600" dirty="0">
              <a:highlight>
                <a:srgbClr val="FFFFFF"/>
              </a:highlight>
              <a:ea typeface="+mn-lt"/>
              <a:cs typeface="+mn-lt"/>
            </a:endParaRPr>
          </a:p>
          <a:p>
            <a:pPr marL="0" indent="0" algn="ctr">
              <a:buNone/>
            </a:pPr>
            <a:r>
              <a:rPr lang="en-US" sz="3600">
                <a:highlight>
                  <a:srgbClr val="FFFFFF"/>
                </a:highlight>
                <a:ea typeface="+mn-lt"/>
                <a:cs typeface="+mn-lt"/>
              </a:rPr>
              <a:t>This is not about perfect English! </a:t>
            </a:r>
            <a:endParaRPr lang="en-US">
              <a:ea typeface="+mn-lt"/>
              <a:cs typeface="+mn-lt"/>
            </a:endParaRPr>
          </a:p>
          <a:p>
            <a:pPr marL="0" indent="0" algn="ctr">
              <a:buNone/>
            </a:pPr>
            <a:r>
              <a:rPr lang="en-US" sz="3600">
                <a:highlight>
                  <a:srgbClr val="FFFFFF"/>
                </a:highlight>
                <a:ea typeface="+mn-lt"/>
                <a:cs typeface="+mn-lt"/>
              </a:rPr>
              <a:t>It is about explaining your learning clearly.</a:t>
            </a:r>
            <a:endParaRPr lang="en-US"/>
          </a:p>
          <a:p>
            <a:pPr marL="571500" indent="-571500"/>
            <a:endParaRPr lang="en-US" sz="3600" dirty="0">
              <a:highlight>
                <a:srgbClr val="FFFFFF"/>
              </a:highlight>
            </a:endParaRPr>
          </a:p>
          <a:p>
            <a:endParaRPr lang="en-US" sz="3600"/>
          </a:p>
        </p:txBody>
      </p:sp>
    </p:spTree>
    <p:extLst>
      <p:ext uri="{BB962C8B-B14F-4D97-AF65-F5344CB8AC3E}">
        <p14:creationId xmlns:p14="http://schemas.microsoft.com/office/powerpoint/2010/main" val="2587715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dirty="0"/>
              <a:t>Task 3 Explan</a:t>
            </a:r>
            <a:r>
              <a:rPr lang="en-US"/>
              <a:t>ation: What to Include</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576243"/>
            <a:ext cx="10591458" cy="4669992"/>
          </a:xfrm>
        </p:spPr>
        <p:txBody>
          <a:bodyPr vert="horz" lIns="91440" tIns="45720" rIns="91440" bIns="45720" rtlCol="0" anchor="t">
            <a:normAutofit lnSpcReduction="10000"/>
          </a:bodyPr>
          <a:lstStyle/>
          <a:p>
            <a:pPr marL="0" indent="0">
              <a:buNone/>
            </a:pPr>
            <a:r>
              <a:rPr lang="en-US">
                <a:ea typeface="+mn-lt"/>
                <a:cs typeface="+mn-lt"/>
              </a:rPr>
              <a:t>In your presentation, you should:</a:t>
            </a:r>
            <a:endParaRPr lang="en-US"/>
          </a:p>
          <a:p>
            <a:r>
              <a:rPr lang="en-US">
                <a:ea typeface="+mn-lt"/>
                <a:cs typeface="+mn-lt"/>
              </a:rPr>
              <a:t>introduce what you will talk about</a:t>
            </a:r>
            <a:endParaRPr lang="en-US"/>
          </a:p>
          <a:p>
            <a:r>
              <a:rPr lang="en-US">
                <a:ea typeface="+mn-lt"/>
                <a:cs typeface="+mn-lt"/>
              </a:rPr>
              <a:t>explain </a:t>
            </a:r>
            <a:r>
              <a:rPr lang="en-US" b="1">
                <a:ea typeface="+mn-lt"/>
                <a:cs typeface="+mn-lt"/>
              </a:rPr>
              <a:t>1 or 2 skills</a:t>
            </a:r>
            <a:r>
              <a:rPr lang="en-US">
                <a:ea typeface="+mn-lt"/>
                <a:cs typeface="+mn-lt"/>
              </a:rPr>
              <a:t> you developed on the Academic Skills module</a:t>
            </a:r>
            <a:endParaRPr lang="en-US"/>
          </a:p>
          <a:p>
            <a:r>
              <a:rPr lang="en-US">
                <a:ea typeface="+mn-lt"/>
                <a:cs typeface="+mn-lt"/>
              </a:rPr>
              <a:t>give </a:t>
            </a:r>
            <a:r>
              <a:rPr lang="en-US" b="1">
                <a:ea typeface="+mn-lt"/>
                <a:cs typeface="+mn-lt"/>
              </a:rPr>
              <a:t>specific examples</a:t>
            </a:r>
            <a:r>
              <a:rPr lang="en-US">
                <a:ea typeface="+mn-lt"/>
                <a:cs typeface="+mn-lt"/>
              </a:rPr>
              <a:t> from the module</a:t>
            </a:r>
            <a:endParaRPr lang="en-US"/>
          </a:p>
          <a:p>
            <a:r>
              <a:rPr lang="en-US">
                <a:ea typeface="+mn-lt"/>
                <a:cs typeface="+mn-lt"/>
              </a:rPr>
              <a:t>explain </a:t>
            </a:r>
            <a:r>
              <a:rPr lang="en-US" b="1">
                <a:ea typeface="+mn-lt"/>
                <a:cs typeface="+mn-lt"/>
              </a:rPr>
              <a:t>one challenge related to your skill</a:t>
            </a:r>
            <a:r>
              <a:rPr lang="en-US">
                <a:ea typeface="+mn-lt"/>
                <a:cs typeface="+mn-lt"/>
              </a:rPr>
              <a:t> and how you improved or </a:t>
            </a:r>
            <a:r>
              <a:rPr lang="en-US" b="1">
                <a:ea typeface="+mn-lt"/>
                <a:cs typeface="+mn-lt"/>
              </a:rPr>
              <a:t>will </a:t>
            </a:r>
            <a:r>
              <a:rPr lang="en-US">
                <a:ea typeface="+mn-lt"/>
                <a:cs typeface="+mn-lt"/>
              </a:rPr>
              <a:t>continue to improve</a:t>
            </a:r>
            <a:endParaRPr lang="en-US"/>
          </a:p>
          <a:p>
            <a:r>
              <a:rPr lang="en-US">
                <a:ea typeface="+mn-lt"/>
                <a:cs typeface="+mn-lt"/>
              </a:rPr>
              <a:t>explain how the skill will help you in future study or work</a:t>
            </a:r>
            <a:endParaRPr lang="en-US"/>
          </a:p>
          <a:p>
            <a:r>
              <a:rPr lang="en-US">
                <a:ea typeface="+mn-lt"/>
                <a:cs typeface="+mn-lt"/>
              </a:rPr>
              <a:t>finish with a clear closing point</a:t>
            </a:r>
            <a:endParaRPr lang="en-US"/>
          </a:p>
          <a:p>
            <a:endParaRPr lang="en-US" dirty="0"/>
          </a:p>
          <a:p>
            <a:pPr marL="457200" indent="-457200"/>
            <a:endParaRPr lang="en-US"/>
          </a:p>
        </p:txBody>
      </p:sp>
    </p:spTree>
    <p:extLst>
      <p:ext uri="{BB962C8B-B14F-4D97-AF65-F5344CB8AC3E}">
        <p14:creationId xmlns:p14="http://schemas.microsoft.com/office/powerpoint/2010/main" val="619857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7AE19-1072-2E97-1DFC-C8CFB54D0789}"/>
              </a:ext>
            </a:extLst>
          </p:cNvPr>
          <p:cNvSpPr>
            <a:spLocks noGrp="1"/>
          </p:cNvSpPr>
          <p:nvPr>
            <p:ph type="title"/>
          </p:nvPr>
        </p:nvSpPr>
        <p:spPr/>
        <p:txBody>
          <a:bodyPr/>
          <a:lstStyle/>
          <a:p>
            <a:r>
              <a:rPr lang="en-US"/>
              <a:t>Task 3: Brainstorm!</a:t>
            </a:r>
          </a:p>
        </p:txBody>
      </p:sp>
      <p:sp>
        <p:nvSpPr>
          <p:cNvPr id="3" name="Content Placeholder 2">
            <a:extLst>
              <a:ext uri="{FF2B5EF4-FFF2-40B4-BE49-F238E27FC236}">
                <a16:creationId xmlns:a16="http://schemas.microsoft.com/office/drawing/2014/main" id="{01B14CCA-23D8-EEF5-1261-DBBB410ADAF1}"/>
              </a:ext>
            </a:extLst>
          </p:cNvPr>
          <p:cNvSpPr>
            <a:spLocks noGrp="1"/>
          </p:cNvSpPr>
          <p:nvPr>
            <p:ph idx="1"/>
          </p:nvPr>
        </p:nvSpPr>
        <p:spPr>
          <a:xfrm>
            <a:off x="609539" y="1969099"/>
            <a:ext cx="10226676" cy="4164732"/>
          </a:xfrm>
        </p:spPr>
        <p:txBody>
          <a:bodyPr vert="horz" lIns="91440" tIns="45720" rIns="91440" bIns="45720" rtlCol="0" anchor="t">
            <a:normAutofit/>
          </a:bodyPr>
          <a:lstStyle/>
          <a:p>
            <a:r>
              <a:rPr lang="en-US" dirty="0"/>
              <a:t>On your own, complete </a:t>
            </a:r>
            <a:r>
              <a:rPr lang="en-US" b="1" dirty="0"/>
              <a:t>Exercise 3 </a:t>
            </a:r>
            <a:r>
              <a:rPr lang="en-US" dirty="0"/>
              <a:t>on </a:t>
            </a:r>
            <a:r>
              <a:rPr lang="en-US"/>
              <a:t>the Task</a:t>
            </a:r>
            <a:r>
              <a:rPr lang="en-US" dirty="0"/>
              <a:t> 3 Exploration Worksheet. </a:t>
            </a:r>
          </a:p>
          <a:p>
            <a:r>
              <a:rPr lang="en-US" dirty="0"/>
              <a:t>Just write your initial thoughts! Write in note form and try and answer all of Exercise 3 with whatever </a:t>
            </a:r>
            <a:r>
              <a:rPr lang="en-US" b="1" dirty="0"/>
              <a:t>comes first</a:t>
            </a:r>
            <a:r>
              <a:rPr lang="en-US" dirty="0"/>
              <a:t> into your head. This part is just to get some i</a:t>
            </a:r>
            <a:r>
              <a:rPr lang="en-US"/>
              <a:t>deas rolling, you don't have to stick to these thoughts for the final draft!</a:t>
            </a:r>
          </a:p>
          <a:p>
            <a:r>
              <a:rPr lang="en-US"/>
              <a:t>Then discuss your ideas with a partner.</a:t>
            </a:r>
            <a:endParaRPr lang="en-US" dirty="0"/>
          </a:p>
        </p:txBody>
      </p:sp>
      <p:pic>
        <p:nvPicPr>
          <p:cNvPr id="5" name="Online Media 4" title="5 Minute Timer">
            <a:hlinkClick r:id="" action="ppaction://media"/>
            <a:extLst>
              <a:ext uri="{FF2B5EF4-FFF2-40B4-BE49-F238E27FC236}">
                <a16:creationId xmlns:a16="http://schemas.microsoft.com/office/drawing/2014/main" id="{19FBE3ED-62C0-848F-1128-DBC6A6616A2F}"/>
              </a:ext>
            </a:extLst>
          </p:cNvPr>
          <p:cNvPicPr>
            <a:picLocks noRot="1" noChangeAspect="1"/>
          </p:cNvPicPr>
          <p:nvPr>
            <a:videoFile r:link="rId1"/>
          </p:nvPr>
        </p:nvPicPr>
        <p:blipFill>
          <a:blip r:embed="rId3"/>
          <a:stretch>
            <a:fillRect/>
          </a:stretch>
        </p:blipFill>
        <p:spPr>
          <a:xfrm>
            <a:off x="8672475" y="5045871"/>
            <a:ext cx="2571142" cy="1452695"/>
          </a:xfrm>
          <a:prstGeom prst="rect">
            <a:avLst/>
          </a:prstGeom>
        </p:spPr>
      </p:pic>
    </p:spTree>
    <p:extLst>
      <p:ext uri="{BB962C8B-B14F-4D97-AF65-F5344CB8AC3E}">
        <p14:creationId xmlns:p14="http://schemas.microsoft.com/office/powerpoint/2010/main" val="2126567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63B542-F238-7247-5CEA-243E2159CE4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F8E0FD-0AE4-9B7F-3331-D343E576AE5C}"/>
              </a:ext>
            </a:extLst>
          </p:cNvPr>
          <p:cNvSpPr>
            <a:spLocks noGrp="1"/>
          </p:cNvSpPr>
          <p:nvPr>
            <p:ph type="title"/>
          </p:nvPr>
        </p:nvSpPr>
        <p:spPr>
          <a:xfrm>
            <a:off x="903605" y="-305435"/>
            <a:ext cx="10226674" cy="1325563"/>
          </a:xfrm>
        </p:spPr>
        <p:txBody>
          <a:bodyPr/>
          <a:lstStyle/>
          <a:p>
            <a:r>
              <a:rPr lang="en-US" sz="3600" dirty="0"/>
              <a:t>Task 3 Explanation: Be </a:t>
            </a:r>
            <a:r>
              <a:rPr lang="en-US" sz="3600"/>
              <a:t>Specific</a:t>
            </a:r>
            <a:endParaRPr lang="en-US" sz="3600" dirty="0"/>
          </a:p>
        </p:txBody>
      </p:sp>
      <p:sp>
        <p:nvSpPr>
          <p:cNvPr id="3" name="Content Placeholder 2">
            <a:extLst>
              <a:ext uri="{FF2B5EF4-FFF2-40B4-BE49-F238E27FC236}">
                <a16:creationId xmlns:a16="http://schemas.microsoft.com/office/drawing/2014/main" id="{0E76B3F6-781A-A13E-E27D-25C6B9A2F86B}"/>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4" name="TextBox 3">
            <a:extLst>
              <a:ext uri="{FF2B5EF4-FFF2-40B4-BE49-F238E27FC236}">
                <a16:creationId xmlns:a16="http://schemas.microsoft.com/office/drawing/2014/main" id="{5FAD638C-DBC1-8263-6EAB-6BB10DE19524}"/>
              </a:ext>
            </a:extLst>
          </p:cNvPr>
          <p:cNvSpPr txBox="1"/>
          <p:nvPr/>
        </p:nvSpPr>
        <p:spPr>
          <a:xfrm>
            <a:off x="1015087" y="680948"/>
            <a:ext cx="6103762" cy="6001643"/>
          </a:xfrm>
          <a:prstGeom prst="rect">
            <a:avLst/>
          </a:prstGeom>
          <a:ln/>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ea typeface="+mn-lt"/>
                <a:cs typeface="+mn-lt"/>
              </a:rPr>
              <a:t>Avoid very general comments:</a:t>
            </a:r>
            <a:endParaRPr lang="en-US" sz="2400" dirty="0"/>
          </a:p>
          <a:p>
            <a:r>
              <a:rPr lang="en-US" sz="2400" b="1">
                <a:ea typeface="+mn-lt"/>
                <a:cs typeface="+mn-lt"/>
              </a:rPr>
              <a:t>“I improved my writing.”</a:t>
            </a:r>
            <a:endParaRPr lang="en-US" sz="2400" dirty="0"/>
          </a:p>
          <a:p>
            <a:endParaRPr lang="en-US" sz="2400" dirty="0">
              <a:ea typeface="+mn-lt"/>
              <a:cs typeface="+mn-lt"/>
            </a:endParaRPr>
          </a:p>
          <a:p>
            <a:r>
              <a:rPr lang="en-US" sz="2400">
                <a:ea typeface="+mn-lt"/>
                <a:cs typeface="+mn-lt"/>
              </a:rPr>
              <a:t>Make it more specific:</a:t>
            </a:r>
            <a:endParaRPr lang="en-US" sz="2400" dirty="0"/>
          </a:p>
          <a:p>
            <a:r>
              <a:rPr lang="en-US" sz="2400" b="1" dirty="0">
                <a:ea typeface="+mn-lt"/>
                <a:cs typeface="+mn-lt"/>
              </a:rPr>
              <a:t>“The TEEL workshop helped me understand how to </a:t>
            </a:r>
            <a:r>
              <a:rPr lang="en-US" sz="2400" b="1" dirty="0" err="1">
                <a:ea typeface="+mn-lt"/>
                <a:cs typeface="+mn-lt"/>
              </a:rPr>
              <a:t>organise</a:t>
            </a:r>
            <a:r>
              <a:rPr lang="en-US" sz="2400" b="1" dirty="0">
                <a:ea typeface="+mn-lt"/>
                <a:cs typeface="+mn-lt"/>
              </a:rPr>
              <a:t> a paragraph with a topic sentence, evidence, explanation and link.”</a:t>
            </a:r>
            <a:endParaRPr lang="en-US" sz="2400" b="1" dirty="0"/>
          </a:p>
          <a:p>
            <a:endParaRPr lang="en-US" sz="2400" b="1" dirty="0">
              <a:ea typeface="+mn-lt"/>
              <a:cs typeface="+mn-lt"/>
            </a:endParaRPr>
          </a:p>
          <a:p>
            <a:r>
              <a:rPr lang="en-US" sz="2400">
                <a:ea typeface="+mn-lt"/>
                <a:cs typeface="+mn-lt"/>
              </a:rPr>
              <a:t>Strong reflection explains:</a:t>
            </a:r>
            <a:endParaRPr lang="en-US" sz="2400" dirty="0"/>
          </a:p>
          <a:p>
            <a:r>
              <a:rPr lang="en-US" sz="2400" b="1">
                <a:ea typeface="+mn-lt"/>
                <a:cs typeface="+mn-lt"/>
              </a:rPr>
              <a:t>experience → learning → change</a:t>
            </a:r>
            <a:endParaRPr lang="en-US" sz="2400" b="1" dirty="0"/>
          </a:p>
          <a:p>
            <a:pPr algn="l"/>
            <a:endParaRPr lang="en-US" sz="2400" b="1" dirty="0"/>
          </a:p>
          <a:p>
            <a:r>
              <a:rPr lang="en-US" sz="2400" dirty="0"/>
              <a:t>Provide specific examples of your learning and of the activities you completed to help this learning. </a:t>
            </a:r>
            <a:r>
              <a:rPr lang="en-US" sz="2400"/>
              <a:t>Explain how</a:t>
            </a:r>
            <a:r>
              <a:rPr lang="en-US" sz="2400" dirty="0"/>
              <a:t> these </a:t>
            </a:r>
            <a:r>
              <a:rPr lang="en-US" sz="2400"/>
              <a:t>examples helped you learn.</a:t>
            </a:r>
            <a:endParaRPr lang="en-US" sz="2400" dirty="0"/>
          </a:p>
        </p:txBody>
      </p:sp>
      <p:sp>
        <p:nvSpPr>
          <p:cNvPr id="6" name="TextBox 5">
            <a:extLst>
              <a:ext uri="{FF2B5EF4-FFF2-40B4-BE49-F238E27FC236}">
                <a16:creationId xmlns:a16="http://schemas.microsoft.com/office/drawing/2014/main" id="{A757AF27-7417-F67F-0257-CFF9E5A0C546}"/>
              </a:ext>
            </a:extLst>
          </p:cNvPr>
          <p:cNvSpPr txBox="1"/>
          <p:nvPr/>
        </p:nvSpPr>
        <p:spPr>
          <a:xfrm>
            <a:off x="7470986" y="1106311"/>
            <a:ext cx="4539262" cy="4893647"/>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 </a:t>
            </a:r>
            <a:r>
              <a:rPr lang="en-US" sz="2400"/>
              <a:t>Consider</a:t>
            </a:r>
            <a:r>
              <a:rPr lang="en-US" sz="2400" dirty="0"/>
              <a:t>:</a:t>
            </a:r>
          </a:p>
          <a:p>
            <a:pPr marL="457200" indent="-457200">
              <a:buFont typeface="Arial,Sans-Serif"/>
              <a:buChar char="•"/>
            </a:pPr>
            <a:r>
              <a:rPr lang="en-US" sz="2400"/>
              <a:t>Group Discussions</a:t>
            </a:r>
          </a:p>
          <a:p>
            <a:pPr marL="457200" indent="-457200">
              <a:buFont typeface="Arial,Sans-Serif"/>
              <a:buChar char="•"/>
            </a:pPr>
            <a:r>
              <a:rPr lang="en-US" sz="2400"/>
              <a:t>Pair activities (handouts)</a:t>
            </a:r>
          </a:p>
          <a:p>
            <a:pPr marL="457200" indent="-457200">
              <a:buFont typeface="Arial,Sans-Serif"/>
              <a:buChar char="•"/>
            </a:pPr>
            <a:r>
              <a:rPr lang="en-US" sz="2400"/>
              <a:t>Independent Work</a:t>
            </a:r>
          </a:p>
          <a:p>
            <a:pPr marL="457200" indent="-457200">
              <a:buFont typeface="Arial,Sans-Serif"/>
              <a:buChar char="•"/>
            </a:pPr>
            <a:r>
              <a:rPr lang="en-US" sz="2400"/>
              <a:t>Reflection Logs</a:t>
            </a:r>
          </a:p>
          <a:p>
            <a:pPr marL="457200" indent="-457200">
              <a:buFont typeface="Arial,Sans-Serif"/>
              <a:buChar char="•"/>
            </a:pPr>
            <a:r>
              <a:rPr lang="en-US" sz="2400" dirty="0" err="1"/>
              <a:t>Vevox</a:t>
            </a:r>
            <a:r>
              <a:rPr lang="en-US" sz="2400" dirty="0"/>
              <a:t> quizzes</a:t>
            </a:r>
          </a:p>
          <a:p>
            <a:pPr marL="457200" indent="-457200">
              <a:buFont typeface="Arial,Sans-Serif"/>
              <a:buChar char="•"/>
            </a:pPr>
            <a:r>
              <a:rPr lang="en-US" sz="2400"/>
              <a:t>Homework</a:t>
            </a:r>
          </a:p>
          <a:p>
            <a:pPr marL="457200" indent="-457200">
              <a:buFont typeface="Arial,Sans-Serif"/>
              <a:buChar char="•"/>
            </a:pPr>
            <a:r>
              <a:rPr lang="en-US" sz="2400"/>
              <a:t>Assessments 1 and 2 /Assessment Prep</a:t>
            </a:r>
          </a:p>
          <a:p>
            <a:pPr marL="457200" indent="-457200">
              <a:buFont typeface="Arial,Sans-Serif"/>
              <a:buChar char="•"/>
            </a:pPr>
            <a:r>
              <a:rPr lang="en-US" sz="2400"/>
              <a:t>Lecturer feedback on classroom work/assessments</a:t>
            </a:r>
            <a:endParaRPr lang="en-US" sz="2400" dirty="0"/>
          </a:p>
          <a:p>
            <a:pPr marL="457200" indent="-457200">
              <a:buFont typeface="Arial,Sans-Serif"/>
              <a:buChar char="•"/>
            </a:pPr>
            <a:r>
              <a:rPr lang="en-US" sz="2400"/>
              <a:t>Peer feedback</a:t>
            </a:r>
            <a:endParaRPr lang="en-US" sz="2400" dirty="0"/>
          </a:p>
        </p:txBody>
      </p:sp>
    </p:spTree>
    <p:extLst>
      <p:ext uri="{BB962C8B-B14F-4D97-AF65-F5344CB8AC3E}">
        <p14:creationId xmlns:p14="http://schemas.microsoft.com/office/powerpoint/2010/main" val="3778813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ED4F1-1D24-DBBE-144D-CC291582416D}"/>
              </a:ext>
            </a:extLst>
          </p:cNvPr>
          <p:cNvSpPr>
            <a:spLocks noGrp="1"/>
          </p:cNvSpPr>
          <p:nvPr>
            <p:ph type="title"/>
          </p:nvPr>
        </p:nvSpPr>
        <p:spPr/>
        <p:txBody>
          <a:bodyPr/>
          <a:lstStyle/>
          <a:p>
            <a:r>
              <a:rPr lang="en-US"/>
              <a:t>NOTE!</a:t>
            </a:r>
          </a:p>
        </p:txBody>
      </p:sp>
      <p:sp>
        <p:nvSpPr>
          <p:cNvPr id="3" name="Content Placeholder 2">
            <a:extLst>
              <a:ext uri="{FF2B5EF4-FFF2-40B4-BE49-F238E27FC236}">
                <a16:creationId xmlns:a16="http://schemas.microsoft.com/office/drawing/2014/main" id="{67E99B32-B0C9-1A2B-7C3F-69D817BEF4FD}"/>
              </a:ext>
            </a:extLst>
          </p:cNvPr>
          <p:cNvSpPr>
            <a:spLocks noGrp="1"/>
          </p:cNvSpPr>
          <p:nvPr>
            <p:ph sz="half" idx="1"/>
          </p:nvPr>
        </p:nvSpPr>
        <p:spPr>
          <a:xfrm>
            <a:off x="1127124" y="1825625"/>
            <a:ext cx="5368654" cy="4351338"/>
          </a:xfrm>
        </p:spPr>
        <p:txBody>
          <a:bodyPr vert="horz" lIns="91440" tIns="45720" rIns="91440" bIns="45720" rtlCol="0" anchor="t">
            <a:normAutofit fontScale="92500" lnSpcReduction="10000"/>
          </a:bodyPr>
          <a:lstStyle/>
          <a:p>
            <a:r>
              <a:rPr lang="en-US" dirty="0"/>
              <a:t>It is better to be specific and include examples to support your reflection </a:t>
            </a:r>
            <a:r>
              <a:rPr lang="en-US"/>
              <a:t>than to try and cram more skills in!</a:t>
            </a:r>
          </a:p>
          <a:p>
            <a:r>
              <a:rPr lang="en-US"/>
              <a:t>You can choose one OR two skills</a:t>
            </a:r>
          </a:p>
          <a:p>
            <a:r>
              <a:rPr lang="en-US" dirty="0"/>
              <a:t>Only choose two if you are confident you can </a:t>
            </a:r>
            <a:r>
              <a:rPr lang="en-US"/>
              <a:t>reflect on both skills fully and include enough information for both!</a:t>
            </a:r>
            <a:endParaRPr lang="en-US" dirty="0"/>
          </a:p>
        </p:txBody>
      </p:sp>
      <p:sp>
        <p:nvSpPr>
          <p:cNvPr id="4" name="Content Placeholder 3">
            <a:extLst>
              <a:ext uri="{FF2B5EF4-FFF2-40B4-BE49-F238E27FC236}">
                <a16:creationId xmlns:a16="http://schemas.microsoft.com/office/drawing/2014/main" id="{42AF73FB-D5F6-7376-FA04-AF6D8E15DBE1}"/>
              </a:ext>
            </a:extLst>
          </p:cNvPr>
          <p:cNvSpPr>
            <a:spLocks noGrp="1"/>
          </p:cNvSpPr>
          <p:nvPr>
            <p:ph sz="half" idx="2"/>
          </p:nvPr>
        </p:nvSpPr>
        <p:spPr>
          <a:xfrm>
            <a:off x="6796889" y="1825625"/>
            <a:ext cx="5079021" cy="4351338"/>
          </a:xfrm>
        </p:spPr>
        <p:txBody>
          <a:bodyPr vert="horz" lIns="91440" tIns="45720" rIns="91440" bIns="45720" rtlCol="0" anchor="t">
            <a:normAutofit fontScale="92500" lnSpcReduction="10000"/>
          </a:bodyPr>
          <a:lstStyle/>
          <a:p>
            <a:r>
              <a:rPr lang="en-US"/>
              <a:t>Remember to REFLECT, not just describe!</a:t>
            </a:r>
          </a:p>
          <a:p>
            <a:r>
              <a:rPr lang="en-US"/>
              <a:t>Include specific steps you will take to improve your skill-remember your goal setting from earlier!</a:t>
            </a:r>
            <a:endParaRPr lang="en-US" dirty="0"/>
          </a:p>
          <a:p>
            <a:r>
              <a:rPr lang="en-US" dirty="0"/>
              <a:t>Link the skill to your </a:t>
            </a:r>
            <a:r>
              <a:rPr lang="en-US"/>
              <a:t>future studies and career</a:t>
            </a:r>
            <a:endParaRPr lang="en-US" dirty="0"/>
          </a:p>
        </p:txBody>
      </p:sp>
    </p:spTree>
    <p:extLst>
      <p:ext uri="{BB962C8B-B14F-4D97-AF65-F5344CB8AC3E}">
        <p14:creationId xmlns:p14="http://schemas.microsoft.com/office/powerpoint/2010/main" val="77030502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58886-47D0-A079-3C98-5C07D46808A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6B514F-BA6E-0BAA-C7EE-07439165863F}"/>
              </a:ext>
            </a:extLst>
          </p:cNvPr>
          <p:cNvSpPr>
            <a:spLocks noGrp="1"/>
          </p:cNvSpPr>
          <p:nvPr>
            <p:ph type="title"/>
          </p:nvPr>
        </p:nvSpPr>
        <p:spPr>
          <a:xfrm>
            <a:off x="903605" y="-305435"/>
            <a:ext cx="10226674" cy="1325563"/>
          </a:xfrm>
        </p:spPr>
        <p:txBody>
          <a:bodyPr/>
          <a:lstStyle/>
          <a:p>
            <a:r>
              <a:rPr lang="en-US" sz="3600"/>
              <a:t>Task 3 Explanation: </a:t>
            </a:r>
            <a:r>
              <a:rPr lang="en-US" sz="3600">
                <a:ea typeface="+mj-lt"/>
                <a:cs typeface="+mj-lt"/>
              </a:rPr>
              <a:t>Structure your presentation</a:t>
            </a:r>
            <a:endParaRPr lang="en-US" sz="3600" dirty="0"/>
          </a:p>
        </p:txBody>
      </p:sp>
      <p:sp>
        <p:nvSpPr>
          <p:cNvPr id="3" name="Content Placeholder 2">
            <a:extLst>
              <a:ext uri="{FF2B5EF4-FFF2-40B4-BE49-F238E27FC236}">
                <a16:creationId xmlns:a16="http://schemas.microsoft.com/office/drawing/2014/main" id="{85DF1159-E046-9569-12DE-8F83351D2758}"/>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pPr marL="0" indent="0">
              <a:buNone/>
            </a:pPr>
            <a:endParaRPr lang="en-US" dirty="0"/>
          </a:p>
          <a:p>
            <a:endParaRPr lang="en-US" dirty="0"/>
          </a:p>
          <a:p>
            <a:pPr marL="457200" indent="-457200"/>
            <a:endParaRPr lang="en-US"/>
          </a:p>
        </p:txBody>
      </p:sp>
      <p:sp>
        <p:nvSpPr>
          <p:cNvPr id="5" name="TextBox 4">
            <a:extLst>
              <a:ext uri="{FF2B5EF4-FFF2-40B4-BE49-F238E27FC236}">
                <a16:creationId xmlns:a16="http://schemas.microsoft.com/office/drawing/2014/main" id="{AF9B345B-C24B-772B-F56D-B922C642B148}"/>
              </a:ext>
            </a:extLst>
          </p:cNvPr>
          <p:cNvSpPr txBox="1"/>
          <p:nvPr/>
        </p:nvSpPr>
        <p:spPr>
          <a:xfrm>
            <a:off x="1125502" y="760870"/>
            <a:ext cx="10880230" cy="56938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600">
                <a:ea typeface="+mn-lt"/>
                <a:cs typeface="+mn-lt"/>
              </a:rPr>
              <a:t>Use a clear structure:</a:t>
            </a:r>
            <a:endParaRPr lang="en-US" sz="2600" dirty="0"/>
          </a:p>
          <a:p>
            <a:r>
              <a:rPr lang="en-US" sz="2600" b="1">
                <a:ea typeface="+mn-lt"/>
                <a:cs typeface="+mn-lt"/>
              </a:rPr>
              <a:t>Opening → Key points with examples → Clear close</a:t>
            </a:r>
            <a:endParaRPr lang="en-US" sz="2600" dirty="0"/>
          </a:p>
          <a:p>
            <a:r>
              <a:rPr lang="en-US" sz="2600">
                <a:ea typeface="+mn-lt"/>
                <a:cs typeface="+mn-lt"/>
              </a:rPr>
              <a:t>In your presentation, you should:</a:t>
            </a:r>
            <a:endParaRPr lang="en-US" sz="2600" dirty="0">
              <a:ea typeface="+mn-lt"/>
              <a:cs typeface="+mn-lt"/>
            </a:endParaRPr>
          </a:p>
          <a:p>
            <a:pPr marL="514350" indent="-514350">
              <a:buAutoNum type="arabicPeriod"/>
            </a:pPr>
            <a:r>
              <a:rPr lang="en-US" sz="2600">
                <a:ea typeface="+mn-lt"/>
                <a:cs typeface="+mn-lt"/>
              </a:rPr>
              <a:t>Introduce what you are going to talk about</a:t>
            </a:r>
            <a:endParaRPr lang="en-US" sz="2600" dirty="0">
              <a:ea typeface="+mn-lt"/>
              <a:cs typeface="+mn-lt"/>
            </a:endParaRPr>
          </a:p>
          <a:p>
            <a:pPr marL="514350" indent="-514350">
              <a:buAutoNum type="arabicPeriod"/>
            </a:pPr>
            <a:r>
              <a:rPr lang="en-US" sz="2600">
                <a:ea typeface="+mn-lt"/>
                <a:cs typeface="+mn-lt"/>
              </a:rPr>
              <a:t>Explain 1 or 2 academic skills you have developed</a:t>
            </a:r>
            <a:endParaRPr lang="en-US" sz="2600" dirty="0"/>
          </a:p>
          <a:p>
            <a:pPr marL="514350" indent="-514350">
              <a:buAutoNum type="arabicPeriod"/>
            </a:pPr>
            <a:r>
              <a:rPr lang="en-US" sz="2600">
                <a:ea typeface="+mn-lt"/>
                <a:cs typeface="+mn-lt"/>
              </a:rPr>
              <a:t>Give specific examples of your learning from the module to show how you developed your</a:t>
            </a:r>
            <a:endParaRPr lang="en-US" sz="2600" dirty="0"/>
          </a:p>
          <a:p>
            <a:pPr marL="514350" indent="-514350">
              <a:buAutoNum type="arabicPeriod"/>
            </a:pPr>
            <a:r>
              <a:rPr lang="en-US" sz="2600">
                <a:ea typeface="+mn-lt"/>
                <a:cs typeface="+mn-lt"/>
              </a:rPr>
              <a:t>chosen skill(s)</a:t>
            </a:r>
            <a:endParaRPr lang="en-US" sz="2600" dirty="0">
              <a:ea typeface="+mn-lt"/>
              <a:cs typeface="+mn-lt"/>
            </a:endParaRPr>
          </a:p>
          <a:p>
            <a:pPr marL="514350" indent="-514350">
              <a:buAutoNum type="arabicPeriod"/>
            </a:pPr>
            <a:r>
              <a:rPr lang="en-US" sz="2600">
                <a:ea typeface="+mn-lt"/>
                <a:cs typeface="+mn-lt"/>
              </a:rPr>
              <a:t>Explain at least one challenge you </a:t>
            </a:r>
            <a:r>
              <a:rPr lang="en-US" sz="2600" dirty="0">
                <a:ea typeface="+mn-lt"/>
                <a:cs typeface="+mn-lt"/>
              </a:rPr>
              <a:t>had during the module and what you did, or will do, to improve</a:t>
            </a:r>
          </a:p>
          <a:p>
            <a:pPr marL="514350" indent="-514350">
              <a:buAutoNum type="arabicPeriod"/>
            </a:pPr>
            <a:r>
              <a:rPr lang="en-US" sz="2600">
                <a:ea typeface="+mn-lt"/>
                <a:cs typeface="+mn-lt"/>
              </a:rPr>
              <a:t>Explain why your chosen skill(s) are important for your future studies or workplace</a:t>
            </a:r>
            <a:endParaRPr lang="en-US" sz="2600" dirty="0"/>
          </a:p>
          <a:p>
            <a:pPr marL="514350" indent="-514350">
              <a:buAutoNum type="arabicPeriod"/>
            </a:pPr>
            <a:r>
              <a:rPr lang="en-US" sz="2600">
                <a:ea typeface="+mn-lt"/>
                <a:cs typeface="+mn-lt"/>
              </a:rPr>
              <a:t>development</a:t>
            </a:r>
            <a:endParaRPr lang="en-US" sz="2600" dirty="0"/>
          </a:p>
          <a:p>
            <a:pPr marL="514350" indent="-514350">
              <a:buAutoNum type="arabicPeriod"/>
            </a:pPr>
            <a:r>
              <a:rPr lang="en-US" sz="2600">
                <a:ea typeface="+mn-lt"/>
                <a:cs typeface="+mn-lt"/>
              </a:rPr>
              <a:t>Finish with a clear closing point about what you will take forward</a:t>
            </a:r>
          </a:p>
        </p:txBody>
      </p:sp>
    </p:spTree>
    <p:extLst>
      <p:ext uri="{BB962C8B-B14F-4D97-AF65-F5344CB8AC3E}">
        <p14:creationId xmlns:p14="http://schemas.microsoft.com/office/powerpoint/2010/main" val="2122437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FE28-8996-10E4-BE71-15E66ABE281F}"/>
              </a:ext>
            </a:extLst>
          </p:cNvPr>
          <p:cNvSpPr>
            <a:spLocks noGrp="1"/>
          </p:cNvSpPr>
          <p:nvPr>
            <p:ph type="title"/>
          </p:nvPr>
        </p:nvSpPr>
        <p:spPr/>
        <p:txBody>
          <a:bodyPr/>
          <a:lstStyle/>
          <a:p>
            <a:r>
              <a:rPr lang="en-US"/>
              <a:t>Task video presentation: Key things to remember  </a:t>
            </a:r>
          </a:p>
        </p:txBody>
      </p:sp>
      <p:sp>
        <p:nvSpPr>
          <p:cNvPr id="3" name="Content Placeholder 2">
            <a:extLst>
              <a:ext uri="{FF2B5EF4-FFF2-40B4-BE49-F238E27FC236}">
                <a16:creationId xmlns:a16="http://schemas.microsoft.com/office/drawing/2014/main" id="{12C4AB56-5A67-036F-51B0-9D53FADE8C87}"/>
              </a:ext>
            </a:extLst>
          </p:cNvPr>
          <p:cNvSpPr>
            <a:spLocks noGrp="1"/>
          </p:cNvSpPr>
          <p:nvPr>
            <p:ph sz="half" idx="1"/>
          </p:nvPr>
        </p:nvSpPr>
        <p:spPr>
          <a:xfrm>
            <a:off x="1127124" y="1881043"/>
            <a:ext cx="10886098" cy="4669992"/>
          </a:xfrm>
        </p:spPr>
        <p:txBody>
          <a:bodyPr vert="horz" lIns="91440" tIns="45720" rIns="91440" bIns="45720" rtlCol="0" anchor="t">
            <a:normAutofit/>
          </a:bodyPr>
          <a:lstStyle/>
          <a:p>
            <a:r>
              <a:rPr lang="en-US">
                <a:ea typeface="+mn-lt"/>
                <a:cs typeface="+mn-lt"/>
              </a:rPr>
              <a:t>You do </a:t>
            </a:r>
            <a:r>
              <a:rPr lang="en-US" b="1">
                <a:ea typeface="+mn-lt"/>
                <a:cs typeface="+mn-lt"/>
              </a:rPr>
              <a:t>not</a:t>
            </a:r>
            <a:r>
              <a:rPr lang="en-US">
                <a:ea typeface="+mn-lt"/>
                <a:cs typeface="+mn-lt"/>
              </a:rPr>
              <a:t> need to create PowerPoint slides </a:t>
            </a:r>
            <a:endParaRPr lang="en-US"/>
          </a:p>
          <a:p>
            <a:r>
              <a:rPr lang="en-US">
                <a:ea typeface="+mn-lt"/>
                <a:cs typeface="+mn-lt"/>
              </a:rPr>
              <a:t>You must answer </a:t>
            </a:r>
            <a:r>
              <a:rPr lang="en-US" b="1">
                <a:ea typeface="+mn-lt"/>
                <a:cs typeface="+mn-lt"/>
              </a:rPr>
              <a:t>all questions</a:t>
            </a:r>
            <a:r>
              <a:rPr lang="en-US">
                <a:ea typeface="+mn-lt"/>
                <a:cs typeface="+mn-lt"/>
              </a:rPr>
              <a:t> in the Task 3 Template </a:t>
            </a:r>
            <a:endParaRPr lang="en-US"/>
          </a:p>
          <a:p>
            <a:r>
              <a:rPr lang="en-US">
                <a:ea typeface="+mn-lt"/>
                <a:cs typeface="+mn-lt"/>
              </a:rPr>
              <a:t>You can use notes, but </a:t>
            </a:r>
            <a:r>
              <a:rPr lang="en-US" b="1">
                <a:ea typeface="+mn-lt"/>
                <a:cs typeface="+mn-lt"/>
              </a:rPr>
              <a:t>do not read directly</a:t>
            </a:r>
            <a:r>
              <a:rPr lang="en-US">
                <a:ea typeface="+mn-lt"/>
                <a:cs typeface="+mn-lt"/>
              </a:rPr>
              <a:t> </a:t>
            </a:r>
            <a:endParaRPr lang="en-US"/>
          </a:p>
          <a:p>
            <a:r>
              <a:rPr lang="en-US">
                <a:ea typeface="+mn-lt"/>
                <a:cs typeface="+mn-lt"/>
              </a:rPr>
              <a:t>Speak clearly and explain your ideas in your own words </a:t>
            </a:r>
            <a:endParaRPr lang="en-US"/>
          </a:p>
          <a:p>
            <a:r>
              <a:rPr lang="en-US">
                <a:ea typeface="+mn-lt"/>
                <a:cs typeface="+mn-lt"/>
              </a:rPr>
              <a:t>Record your presentation </a:t>
            </a:r>
            <a:endParaRPr lang="en-US"/>
          </a:p>
          <a:p>
            <a:r>
              <a:rPr lang="en-US">
                <a:ea typeface="+mn-lt"/>
                <a:cs typeface="+mn-lt"/>
              </a:rPr>
              <a:t>Upload your recording to Moodle </a:t>
            </a:r>
            <a:endParaRPr lang="en-US"/>
          </a:p>
          <a:p>
            <a:r>
              <a:rPr lang="en-US"/>
              <a:t>Remember your presentation skills! Eye contact, natural and engaging delivery, no reading from a script!</a:t>
            </a:r>
            <a:endParaRPr lang="en-US" dirty="0"/>
          </a:p>
          <a:p>
            <a:pPr marL="457200" indent="-457200"/>
            <a:endParaRPr lang="en-US"/>
          </a:p>
        </p:txBody>
      </p:sp>
    </p:spTree>
    <p:extLst>
      <p:ext uri="{BB962C8B-B14F-4D97-AF65-F5344CB8AC3E}">
        <p14:creationId xmlns:p14="http://schemas.microsoft.com/office/powerpoint/2010/main" val="896135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65FE-B353-0054-EA89-E1F867BDB797}"/>
              </a:ext>
            </a:extLst>
          </p:cNvPr>
          <p:cNvSpPr>
            <a:spLocks noGrp="1"/>
          </p:cNvSpPr>
          <p:nvPr>
            <p:ph type="title"/>
          </p:nvPr>
        </p:nvSpPr>
        <p:spPr>
          <a:xfrm>
            <a:off x="1283700" y="500824"/>
            <a:ext cx="10226674" cy="1325563"/>
          </a:xfrm>
        </p:spPr>
        <p:txBody>
          <a:bodyPr/>
          <a:lstStyle/>
          <a:p>
            <a:r>
              <a:rPr lang="en-US"/>
              <a:t>Now is time to start (continue) working on Task 3....</a:t>
            </a:r>
          </a:p>
        </p:txBody>
      </p:sp>
      <p:sp>
        <p:nvSpPr>
          <p:cNvPr id="3" name="Content Placeholder 2">
            <a:extLst>
              <a:ext uri="{FF2B5EF4-FFF2-40B4-BE49-F238E27FC236}">
                <a16:creationId xmlns:a16="http://schemas.microsoft.com/office/drawing/2014/main" id="{37F7C29F-9645-EE68-DA84-C5D2315D07EC}"/>
              </a:ext>
            </a:extLst>
          </p:cNvPr>
          <p:cNvSpPr>
            <a:spLocks noGrp="1"/>
          </p:cNvSpPr>
          <p:nvPr>
            <p:ph sz="half" idx="1"/>
          </p:nvPr>
        </p:nvSpPr>
        <p:spPr>
          <a:xfrm>
            <a:off x="1127124" y="2241903"/>
            <a:ext cx="10541633" cy="4351338"/>
          </a:xfrm>
        </p:spPr>
        <p:txBody>
          <a:bodyPr vert="horz" lIns="91440" tIns="45720" rIns="91440" bIns="45720" rtlCol="0" anchor="t">
            <a:normAutofit/>
          </a:bodyPr>
          <a:lstStyle/>
          <a:p>
            <a:r>
              <a:rPr lang="en-US" dirty="0"/>
              <a:t>Now that you have some first ideas, go find the Task 3 Template in the Assessment Information and Submission tile</a:t>
            </a:r>
          </a:p>
          <a:p>
            <a:r>
              <a:rPr lang="en-US" dirty="0"/>
              <a:t>The template does NOT need to be handed in, but filling it in properly will give you good notes to use during your presentation!</a:t>
            </a:r>
          </a:p>
          <a:p>
            <a:r>
              <a:rPr lang="en-US"/>
              <a:t>After finishing your template, chat to your partner about your ideas</a:t>
            </a:r>
            <a:endParaRPr lang="en-US" dirty="0"/>
          </a:p>
        </p:txBody>
      </p:sp>
    </p:spTree>
    <p:extLst>
      <p:ext uri="{BB962C8B-B14F-4D97-AF65-F5344CB8AC3E}">
        <p14:creationId xmlns:p14="http://schemas.microsoft.com/office/powerpoint/2010/main" val="24215828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DEB3D3-9F15-77A1-5B29-AC9AA251923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43CDBF-35ED-BCE2-3515-36E74856FC77}"/>
              </a:ext>
            </a:extLst>
          </p:cNvPr>
          <p:cNvSpPr>
            <a:spLocks noGrp="1"/>
          </p:cNvSpPr>
          <p:nvPr>
            <p:ph type="title"/>
          </p:nvPr>
        </p:nvSpPr>
        <p:spPr>
          <a:xfrm>
            <a:off x="1128712" y="1501108"/>
            <a:ext cx="10225088" cy="1928993"/>
          </a:xfrm>
        </p:spPr>
        <p:txBody>
          <a:bodyPr/>
          <a:lstStyle/>
          <a:p>
            <a:r>
              <a:rPr lang="en-GB"/>
              <a:t>Homework!</a:t>
            </a:r>
          </a:p>
        </p:txBody>
      </p:sp>
      <p:sp>
        <p:nvSpPr>
          <p:cNvPr id="3" name="Text Placeholder 2">
            <a:extLst>
              <a:ext uri="{FF2B5EF4-FFF2-40B4-BE49-F238E27FC236}">
                <a16:creationId xmlns:a16="http://schemas.microsoft.com/office/drawing/2014/main" id="{DE5778A6-EFCA-2053-C199-48836AC4B3F3}"/>
              </a:ext>
            </a:extLst>
          </p:cNvPr>
          <p:cNvSpPr>
            <a:spLocks noGrp="1"/>
          </p:cNvSpPr>
          <p:nvPr>
            <p:ph type="body" idx="1"/>
          </p:nvPr>
        </p:nvSpPr>
        <p:spPr>
          <a:xfrm>
            <a:off x="982575" y="3611781"/>
            <a:ext cx="10225088" cy="1280704"/>
          </a:xfrm>
        </p:spPr>
        <p:txBody>
          <a:bodyPr vert="horz" lIns="91440" tIns="45720" rIns="91440" bIns="45720" rtlCol="0" anchor="t">
            <a:normAutofit/>
          </a:bodyPr>
          <a:lstStyle/>
          <a:p>
            <a:r>
              <a:rPr lang="en-GB"/>
              <a:t>Continue working on Task 3 template and bring it in class with you in Week 10!</a:t>
            </a:r>
          </a:p>
        </p:txBody>
      </p:sp>
    </p:spTree>
    <p:extLst>
      <p:ext uri="{BB962C8B-B14F-4D97-AF65-F5344CB8AC3E}">
        <p14:creationId xmlns:p14="http://schemas.microsoft.com/office/powerpoint/2010/main" val="2686819982"/>
      </p:ext>
    </p:extLst>
  </p:cSld>
  <p:clrMapOvr>
    <a:masterClrMapping/>
  </p:clrMapOvr>
</p:sld>
</file>

<file path=ppt/theme/theme1.xml><?xml version="1.0" encoding="utf-8"?>
<a:theme xmlns:a="http://schemas.openxmlformats.org/drawingml/2006/main" name="Office Theme">
  <a:themeElements>
    <a:clrScheme name="UWTDS">
      <a:dk1>
        <a:sysClr val="windowText" lastClr="000000"/>
      </a:dk1>
      <a:lt1>
        <a:sysClr val="window" lastClr="FFFFFF"/>
      </a:lt1>
      <a:dk2>
        <a:srgbClr val="44546A"/>
      </a:dk2>
      <a:lt2>
        <a:srgbClr val="E7E6E6"/>
      </a:lt2>
      <a:accent1>
        <a:srgbClr val="003E5B"/>
      </a:accent1>
      <a:accent2>
        <a:srgbClr val="00BFD9"/>
      </a:accent2>
      <a:accent3>
        <a:srgbClr val="DB2461"/>
      </a:accent3>
      <a:accent4>
        <a:srgbClr val="00B5B0"/>
      </a:accent4>
      <a:accent5>
        <a:srgbClr val="FEBE10"/>
      </a:accent5>
      <a:accent6>
        <a:srgbClr val="AFD24A"/>
      </a:accent6>
      <a:hlink>
        <a:srgbClr val="0563C1"/>
      </a:hlink>
      <a:folHlink>
        <a:srgbClr val="954F72"/>
      </a:folHlink>
    </a:clrScheme>
    <a:fontScheme name="IICL modules">
      <a:majorFont>
        <a:latin typeface="Aptos ExtraBold"/>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20412d98-6c36-457e-a543-06e3d82144c9">
      <Terms xmlns="http://schemas.microsoft.com/office/infopath/2007/PartnerControls"/>
    </lcf76f155ced4ddcb4097134ff3c332f>
    <TaxCatchAll xmlns="826e5e0b-69f2-41be-b336-f8a1ad71dd1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51F859B94CFC845B087B0DB7D051B15" ma:contentTypeVersion="11" ma:contentTypeDescription="Create a new document." ma:contentTypeScope="" ma:versionID="b682a174f304e2d9a092434e3733bd87">
  <xsd:schema xmlns:xsd="http://www.w3.org/2001/XMLSchema" xmlns:xs="http://www.w3.org/2001/XMLSchema" xmlns:p="http://schemas.microsoft.com/office/2006/metadata/properties" xmlns:ns2="20412d98-6c36-457e-a543-06e3d82144c9" xmlns:ns3="826e5e0b-69f2-41be-b336-f8a1ad71dd1e" targetNamespace="http://schemas.microsoft.com/office/2006/metadata/properties" ma:root="true" ma:fieldsID="ef014b9327c5b0be5c8d7e8aeddd47a1" ns2:_="" ns3:_="">
    <xsd:import namespace="20412d98-6c36-457e-a543-06e3d82144c9"/>
    <xsd:import namespace="826e5e0b-69f2-41be-b336-f8a1ad71dd1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0412d98-6c36-457e-a543-06e3d82144c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LengthInSeconds" ma:index="18"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26e5e0b-69f2-41be-b336-f8a1ad71dd1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6c829dfa-1299-43d7-abeb-0146064b29fb}" ma:internalName="TaxCatchAll" ma:showField="CatchAllData" ma:web="826e5e0b-69f2-41be-b336-f8a1ad71dd1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3798FF6-DD91-49DA-A1A1-988BC8CAA240}">
  <ds:schemaRefs>
    <ds:schemaRef ds:uri="http://schemas.microsoft.com/office/2006/documentManagement/types"/>
    <ds:schemaRef ds:uri="http://purl.org/dc/terms/"/>
    <ds:schemaRef ds:uri="20412d98-6c36-457e-a543-06e3d82144c9"/>
    <ds:schemaRef ds:uri="http://schemas.microsoft.com/office/infopath/2007/PartnerControls"/>
    <ds:schemaRef ds:uri="http://purl.org/dc/dcmitype/"/>
    <ds:schemaRef ds:uri="http://purl.org/dc/elements/1.1/"/>
    <ds:schemaRef ds:uri="http://schemas.openxmlformats.org/package/2006/metadata/core-properties"/>
    <ds:schemaRef ds:uri="826e5e0b-69f2-41be-b336-f8a1ad71dd1e"/>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E7B2449A-37CE-4EA2-8C48-3C7002A5FDDE}">
  <ds:schemaRefs>
    <ds:schemaRef ds:uri="http://schemas.microsoft.com/sharepoint/v3/contenttype/forms"/>
  </ds:schemaRefs>
</ds:datastoreItem>
</file>

<file path=customXml/itemProps3.xml><?xml version="1.0" encoding="utf-8"?>
<ds:datastoreItem xmlns:ds="http://schemas.openxmlformats.org/officeDocument/2006/customXml" ds:itemID="{98D39E56-9728-4879-BC29-968764B2F4DA}">
  <ds:schemaRefs>
    <ds:schemaRef ds:uri="20412d98-6c36-457e-a543-06e3d82144c9"/>
    <ds:schemaRef ds:uri="826e5e0b-69f2-41be-b336-f8a1ad71dd1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3</TotalTime>
  <Words>4031</Words>
  <Application>Microsoft Office PowerPoint</Application>
  <PresentationFormat>Widescreen</PresentationFormat>
  <Paragraphs>490</Paragraphs>
  <Slides>34</Slides>
  <Notes>31</Notes>
  <HiddenSlides>0</HiddenSlides>
  <MMClips>6</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Welcome to Academic Skills!</vt:lpstr>
      <vt:lpstr>Remembering last week</vt:lpstr>
      <vt:lpstr>What today is about</vt:lpstr>
      <vt:lpstr>What is 1 skill you’ve improved since Week 1?</vt:lpstr>
      <vt:lpstr>What is reflection?</vt:lpstr>
      <vt:lpstr>Discuss – Why is reflection important?</vt:lpstr>
      <vt:lpstr>Why is reflection important</vt:lpstr>
      <vt:lpstr>Simple Reflection Tool </vt:lpstr>
      <vt:lpstr>Description or Reflection?</vt:lpstr>
      <vt:lpstr>Activity 1- Looking Back – Your Progress </vt:lpstr>
      <vt:lpstr>Activity 2: Gallery Walk </vt:lpstr>
      <vt:lpstr>Break Time!  </vt:lpstr>
      <vt:lpstr>Group Discussion </vt:lpstr>
      <vt:lpstr>Suggested Answers</vt:lpstr>
      <vt:lpstr>VEVOX </vt:lpstr>
      <vt:lpstr>Group Discussion: Why does reflection matter in Business?</vt:lpstr>
      <vt:lpstr>Why does Reflection Matter in the Workplace?</vt:lpstr>
      <vt:lpstr>Reflection and Goal Setting</vt:lpstr>
      <vt:lpstr>Goal Setting: BE SPECIFIC</vt:lpstr>
      <vt:lpstr>What makes a good goal? </vt:lpstr>
      <vt:lpstr>Now is your turn to write goals</vt:lpstr>
      <vt:lpstr>Break time!</vt:lpstr>
      <vt:lpstr>Reflection</vt:lpstr>
      <vt:lpstr>Understanding your final assignment: Task 3 </vt:lpstr>
      <vt:lpstr>Let's explore task 3 in detail:</vt:lpstr>
      <vt:lpstr>Task 3 Explanation </vt:lpstr>
      <vt:lpstr>Task 3 Explanation: What to Include</vt:lpstr>
      <vt:lpstr>Task 3: Brainstorm!</vt:lpstr>
      <vt:lpstr>Task 3 Explanation: Be Specific</vt:lpstr>
      <vt:lpstr>NOTE!</vt:lpstr>
      <vt:lpstr>Task 3 Explanation: Structure your presentation</vt:lpstr>
      <vt:lpstr>Task video presentation: Key things to remember  </vt:lpstr>
      <vt:lpstr>Now is time to start (continue) working on Task 3....</vt:lpstr>
      <vt:lpstr>Homework!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Alice De Angeli</dc:creator>
  <cp:lastModifiedBy>Naomi Doerge</cp:lastModifiedBy>
  <cp:revision>443</cp:revision>
  <dcterms:created xsi:type="dcterms:W3CDTF">2026-02-06T13:25:12Z</dcterms:created>
  <dcterms:modified xsi:type="dcterms:W3CDTF">2026-10-09T19:43:11Z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0x010100451F859B94CFC845B087B0DB7D051B15</vt:lpwstr>
  </property>
  <property fmtid="{D5CDD505-2E9C-101B-9397-08002B2CF9AE}" pid="3" name="MediaServiceImageTags">
    <vt:lpwstr/>
  </property>
</Properties>
</file>