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Lst>
  <p:sldSz cx="21383625" cy="30275213"/>
  <p:notesSz cx="6858000" cy="9144000"/>
  <p:defaultTextStyle>
    <a:defPPr>
      <a:defRPr lang="en-US"/>
    </a:defPPr>
    <a:lvl1pPr marL="0" algn="l" defTabSz="2770126" rtl="0" eaLnBrk="1" latinLnBrk="0" hangingPunct="1">
      <a:defRPr sz="5451" kern="1200">
        <a:solidFill>
          <a:schemeClr val="tx1"/>
        </a:solidFill>
        <a:latin typeface="+mn-lt"/>
        <a:ea typeface="+mn-ea"/>
        <a:cs typeface="+mn-cs"/>
      </a:defRPr>
    </a:lvl1pPr>
    <a:lvl2pPr marL="1385067" algn="l" defTabSz="2770126" rtl="0" eaLnBrk="1" latinLnBrk="0" hangingPunct="1">
      <a:defRPr sz="5451" kern="1200">
        <a:solidFill>
          <a:schemeClr val="tx1"/>
        </a:solidFill>
        <a:latin typeface="+mn-lt"/>
        <a:ea typeface="+mn-ea"/>
        <a:cs typeface="+mn-cs"/>
      </a:defRPr>
    </a:lvl2pPr>
    <a:lvl3pPr marL="2770126" algn="l" defTabSz="2770126" rtl="0" eaLnBrk="1" latinLnBrk="0" hangingPunct="1">
      <a:defRPr sz="5451" kern="1200">
        <a:solidFill>
          <a:schemeClr val="tx1"/>
        </a:solidFill>
        <a:latin typeface="+mn-lt"/>
        <a:ea typeface="+mn-ea"/>
        <a:cs typeface="+mn-cs"/>
      </a:defRPr>
    </a:lvl3pPr>
    <a:lvl4pPr marL="4155193" algn="l" defTabSz="2770126" rtl="0" eaLnBrk="1" latinLnBrk="0" hangingPunct="1">
      <a:defRPr sz="5451" kern="1200">
        <a:solidFill>
          <a:schemeClr val="tx1"/>
        </a:solidFill>
        <a:latin typeface="+mn-lt"/>
        <a:ea typeface="+mn-ea"/>
        <a:cs typeface="+mn-cs"/>
      </a:defRPr>
    </a:lvl4pPr>
    <a:lvl5pPr marL="5540259" algn="l" defTabSz="2770126" rtl="0" eaLnBrk="1" latinLnBrk="0" hangingPunct="1">
      <a:defRPr sz="5451" kern="1200">
        <a:solidFill>
          <a:schemeClr val="tx1"/>
        </a:solidFill>
        <a:latin typeface="+mn-lt"/>
        <a:ea typeface="+mn-ea"/>
        <a:cs typeface="+mn-cs"/>
      </a:defRPr>
    </a:lvl5pPr>
    <a:lvl6pPr marL="6925323" algn="l" defTabSz="2770126" rtl="0" eaLnBrk="1" latinLnBrk="0" hangingPunct="1">
      <a:defRPr sz="5451" kern="1200">
        <a:solidFill>
          <a:schemeClr val="tx1"/>
        </a:solidFill>
        <a:latin typeface="+mn-lt"/>
        <a:ea typeface="+mn-ea"/>
        <a:cs typeface="+mn-cs"/>
      </a:defRPr>
    </a:lvl6pPr>
    <a:lvl7pPr marL="8310385" algn="l" defTabSz="2770126" rtl="0" eaLnBrk="1" latinLnBrk="0" hangingPunct="1">
      <a:defRPr sz="5451" kern="1200">
        <a:solidFill>
          <a:schemeClr val="tx1"/>
        </a:solidFill>
        <a:latin typeface="+mn-lt"/>
        <a:ea typeface="+mn-ea"/>
        <a:cs typeface="+mn-cs"/>
      </a:defRPr>
    </a:lvl7pPr>
    <a:lvl8pPr marL="9695452" algn="l" defTabSz="2770126" rtl="0" eaLnBrk="1" latinLnBrk="0" hangingPunct="1">
      <a:defRPr sz="5451" kern="1200">
        <a:solidFill>
          <a:schemeClr val="tx1"/>
        </a:solidFill>
        <a:latin typeface="+mn-lt"/>
        <a:ea typeface="+mn-ea"/>
        <a:cs typeface="+mn-cs"/>
      </a:defRPr>
    </a:lvl8pPr>
    <a:lvl9pPr marL="11080516" algn="l" defTabSz="2770126" rtl="0" eaLnBrk="1" latinLnBrk="0" hangingPunct="1">
      <a:defRPr sz="5451"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824"/>
    <p:restoredTop sz="94582" autoAdjust="0"/>
  </p:normalViewPr>
  <p:slideViewPr>
    <p:cSldViewPr snapToGrid="0" snapToObjects="1">
      <p:cViewPr>
        <p:scale>
          <a:sx n="66" d="100"/>
          <a:sy n="66" d="100"/>
        </p:scale>
        <p:origin x="-4242" y="-38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929D71-D682-4C20-9F20-87EF33A1798E}" type="doc">
      <dgm:prSet loTypeId="urn:microsoft.com/office/officeart/2005/8/layout/matrix1" loCatId="matrix" qsTypeId="urn:microsoft.com/office/officeart/2005/8/quickstyle/simple1" qsCatId="simple" csTypeId="urn:microsoft.com/office/officeart/2005/8/colors/colorful1" csCatId="colorful" phldr="1"/>
      <dgm:spPr/>
      <dgm:t>
        <a:bodyPr/>
        <a:lstStyle/>
        <a:p>
          <a:endParaRPr lang="en-GB"/>
        </a:p>
      </dgm:t>
    </dgm:pt>
    <dgm:pt modelId="{ABBC5FF9-229D-49F5-BDDA-7ACEF343E732}">
      <dgm:prSet phldrT="[Text]" custT="1"/>
      <dgm:spPr/>
      <dgm:t>
        <a:bodyPr/>
        <a:lstStyle/>
        <a:p>
          <a:endParaRPr lang="en-GB" sz="1600" b="1"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Cultivate a Growth Mindset</a:t>
          </a:r>
        </a:p>
        <a:p>
          <a:r>
            <a:rPr lang="en-GB" sz="1600" b="1" dirty="0">
              <a:latin typeface="Arial" panose="020B0604020202020204" pitchFamily="34" charset="0"/>
              <a:cs typeface="Arial" panose="020B0604020202020204" pitchFamily="34" charset="0"/>
            </a:rPr>
            <a:t>Support learning and view challenges as an opportunity for improvement and innovation by promoting a growth mindset within your organisation. </a:t>
          </a:r>
        </a:p>
      </dgm:t>
    </dgm:pt>
    <dgm:pt modelId="{BCBC21F2-26B7-4EB1-985C-183455867F1A}" type="parTrans" cxnId="{E54E1C75-7DCF-4790-96BF-9FCFBAF5253A}">
      <dgm:prSet/>
      <dgm:spPr/>
      <dgm:t>
        <a:bodyPr/>
        <a:lstStyle/>
        <a:p>
          <a:endParaRPr lang="en-GB" sz="1400" b="1">
            <a:latin typeface="Arial" panose="020B0604020202020204" pitchFamily="34" charset="0"/>
            <a:cs typeface="Arial" panose="020B0604020202020204" pitchFamily="34" charset="0"/>
          </a:endParaRPr>
        </a:p>
      </dgm:t>
    </dgm:pt>
    <dgm:pt modelId="{D9A393ED-E986-45DB-BC74-B5C74F8CF7B2}" type="sibTrans" cxnId="{E54E1C75-7DCF-4790-96BF-9FCFBAF5253A}">
      <dgm:prSet/>
      <dgm:spPr/>
      <dgm:t>
        <a:bodyPr/>
        <a:lstStyle/>
        <a:p>
          <a:endParaRPr lang="en-GB" sz="1400" b="1">
            <a:latin typeface="Arial" panose="020B0604020202020204" pitchFamily="34" charset="0"/>
            <a:cs typeface="Arial" panose="020B0604020202020204" pitchFamily="34" charset="0"/>
          </a:endParaRPr>
        </a:p>
      </dgm:t>
    </dgm:pt>
    <dgm:pt modelId="{88775114-73FF-4147-8AE1-EAC1E871535D}">
      <dgm:prSet phldrT="[Text]" custT="1"/>
      <dgm:spPr/>
      <dgm:t>
        <a:bodyPr/>
        <a:lstStyle/>
        <a:p>
          <a:r>
            <a:rPr lang="en-GB" sz="1600" b="1" dirty="0">
              <a:solidFill>
                <a:schemeClr val="tx1"/>
              </a:solidFill>
              <a:latin typeface="Arial" panose="020B0604020202020204" pitchFamily="34" charset="0"/>
              <a:cs typeface="Arial" panose="020B0604020202020204" pitchFamily="34" charset="0"/>
            </a:rPr>
            <a:t>Invest In R&amp;D (Research and Development) </a:t>
          </a:r>
        </a:p>
        <a:p>
          <a:r>
            <a:rPr lang="en-GB" sz="1600" b="1" dirty="0">
              <a:latin typeface="Arial" panose="020B0604020202020204" pitchFamily="34" charset="0"/>
              <a:cs typeface="Arial" panose="020B0604020202020204" pitchFamily="34" charset="0"/>
            </a:rPr>
            <a:t>To keep pace with technological advances, allocate resources towards research and development efforts.</a:t>
          </a:r>
        </a:p>
      </dgm:t>
    </dgm:pt>
    <dgm:pt modelId="{49832683-737A-4C9D-B421-0ED44C2AFEB9}" type="parTrans" cxnId="{968266E6-FF87-4053-A747-A8FE36B15EB7}">
      <dgm:prSet/>
      <dgm:spPr/>
      <dgm:t>
        <a:bodyPr/>
        <a:lstStyle/>
        <a:p>
          <a:endParaRPr lang="en-GB" sz="1400" b="1">
            <a:latin typeface="Arial" panose="020B0604020202020204" pitchFamily="34" charset="0"/>
            <a:cs typeface="Arial" panose="020B0604020202020204" pitchFamily="34" charset="0"/>
          </a:endParaRPr>
        </a:p>
      </dgm:t>
    </dgm:pt>
    <dgm:pt modelId="{95CA3D1A-D963-4C5E-A86C-911402F8CF65}" type="sibTrans" cxnId="{968266E6-FF87-4053-A747-A8FE36B15EB7}">
      <dgm:prSet/>
      <dgm:spPr/>
      <dgm:t>
        <a:bodyPr/>
        <a:lstStyle/>
        <a:p>
          <a:endParaRPr lang="en-GB" sz="1400" b="1">
            <a:latin typeface="Arial" panose="020B0604020202020204" pitchFamily="34" charset="0"/>
            <a:cs typeface="Arial" panose="020B0604020202020204" pitchFamily="34" charset="0"/>
          </a:endParaRPr>
        </a:p>
      </dgm:t>
    </dgm:pt>
    <dgm:pt modelId="{254DF4AF-9277-4FA7-85AF-F52542EA7BE1}">
      <dgm:prSet phldrT="[Text]" custT="1"/>
      <dgm:spPr/>
      <dgm:t>
        <a:bodyPr/>
        <a:lstStyle/>
        <a:p>
          <a:pPr algn="ctr"/>
          <a:r>
            <a:rPr lang="en-GB" sz="1600" b="1" dirty="0">
              <a:solidFill>
                <a:schemeClr val="tx1"/>
              </a:solidFill>
              <a:latin typeface="Arial" panose="020B0604020202020204" pitchFamily="34" charset="0"/>
              <a:cs typeface="Arial" panose="020B0604020202020204" pitchFamily="34" charset="0"/>
            </a:rPr>
            <a:t>Developing Diverse And Inclusive Team </a:t>
          </a:r>
        </a:p>
        <a:p>
          <a:pPr algn="ctr"/>
          <a:r>
            <a:rPr lang="en-GB" sz="1600" b="1" dirty="0">
              <a:latin typeface="Arial" panose="020B0604020202020204" pitchFamily="34" charset="0"/>
              <a:cs typeface="Arial" panose="020B0604020202020204" pitchFamily="34" charset="0"/>
            </a:rPr>
            <a:t>Obtaining other perspectives and approaches will lead to more innovative solutions and embrace diversity in the workplace.</a:t>
          </a:r>
        </a:p>
      </dgm:t>
    </dgm:pt>
    <dgm:pt modelId="{D5BB5773-AA0A-46A3-AEFA-082EF2369225}" type="parTrans" cxnId="{74D0FDB2-59D0-4E88-926C-2CD15661BD8C}">
      <dgm:prSet/>
      <dgm:spPr/>
      <dgm:t>
        <a:bodyPr/>
        <a:lstStyle/>
        <a:p>
          <a:endParaRPr lang="en-GB" sz="1400" b="1">
            <a:latin typeface="Arial" panose="020B0604020202020204" pitchFamily="34" charset="0"/>
            <a:cs typeface="Arial" panose="020B0604020202020204" pitchFamily="34" charset="0"/>
          </a:endParaRPr>
        </a:p>
      </dgm:t>
    </dgm:pt>
    <dgm:pt modelId="{43FCE6BF-BFF3-4E31-ACD8-0E319072037D}" type="sibTrans" cxnId="{74D0FDB2-59D0-4E88-926C-2CD15661BD8C}">
      <dgm:prSet/>
      <dgm:spPr/>
      <dgm:t>
        <a:bodyPr/>
        <a:lstStyle/>
        <a:p>
          <a:endParaRPr lang="en-GB" sz="1400" b="1">
            <a:latin typeface="Arial" panose="020B0604020202020204" pitchFamily="34" charset="0"/>
            <a:cs typeface="Arial" panose="020B0604020202020204" pitchFamily="34" charset="0"/>
          </a:endParaRPr>
        </a:p>
      </dgm:t>
    </dgm:pt>
    <dgm:pt modelId="{B7FA0D4C-ED7E-4747-85C1-AC0508BA8164}">
      <dgm:prSet phldrT="[Text]"/>
      <dgm:spPr/>
      <dgm:t>
        <a:bodyPr/>
        <a:lstStyle/>
        <a:p>
          <a:endParaRPr lang="en-GB"/>
        </a:p>
      </dgm:t>
    </dgm:pt>
    <dgm:pt modelId="{07A7048E-5A29-4524-B42D-5A5327285ADF}" type="parTrans" cxnId="{726AFB0A-4B7D-4962-A84D-3A757587F429}">
      <dgm:prSet/>
      <dgm:spPr/>
      <dgm:t>
        <a:bodyPr/>
        <a:lstStyle/>
        <a:p>
          <a:endParaRPr lang="en-GB" sz="1400" b="1">
            <a:latin typeface="Arial" panose="020B0604020202020204" pitchFamily="34" charset="0"/>
            <a:cs typeface="Arial" panose="020B0604020202020204" pitchFamily="34" charset="0"/>
          </a:endParaRPr>
        </a:p>
      </dgm:t>
    </dgm:pt>
    <dgm:pt modelId="{F1C2E416-BEBF-4B8D-AAAC-8C5D8FF0D59F}" type="sibTrans" cxnId="{726AFB0A-4B7D-4962-A84D-3A757587F429}">
      <dgm:prSet/>
      <dgm:spPr/>
      <dgm:t>
        <a:bodyPr/>
        <a:lstStyle/>
        <a:p>
          <a:endParaRPr lang="en-GB" sz="1400" b="1">
            <a:latin typeface="Arial" panose="020B0604020202020204" pitchFamily="34" charset="0"/>
            <a:cs typeface="Arial" panose="020B0604020202020204" pitchFamily="34" charset="0"/>
          </a:endParaRPr>
        </a:p>
      </dgm:t>
    </dgm:pt>
    <dgm:pt modelId="{32291993-25D7-40AB-80F5-8948F70AB545}">
      <dgm:prSet phldrT="[Text]" custT="1"/>
      <dgm:spPr/>
      <dgm:t>
        <a:bodyPr/>
        <a:lstStyle/>
        <a:p>
          <a:endParaRPr lang="en-GB" sz="1600" b="1" dirty="0">
            <a:solidFill>
              <a:schemeClr val="tx1"/>
            </a:solidFill>
            <a:latin typeface="Arial" panose="020B0604020202020204" pitchFamily="34" charset="0"/>
            <a:cs typeface="Arial" panose="020B0604020202020204" pitchFamily="34" charset="0"/>
          </a:endParaRPr>
        </a:p>
        <a:p>
          <a:r>
            <a:rPr lang="en-GB" sz="1600" b="1" dirty="0">
              <a:solidFill>
                <a:schemeClr val="tx1"/>
              </a:solidFill>
              <a:latin typeface="Arial" panose="020B0604020202020204" pitchFamily="34" charset="0"/>
              <a:cs typeface="Arial" panose="020B0604020202020204" pitchFamily="34" charset="0"/>
            </a:rPr>
            <a:t>Create A Culture Of Innovation</a:t>
          </a:r>
        </a:p>
        <a:p>
          <a:r>
            <a:rPr lang="en-GB" sz="1600" b="1" dirty="0">
              <a:latin typeface="Arial" panose="020B0604020202020204" pitchFamily="34" charset="0"/>
              <a:cs typeface="Arial" panose="020B0604020202020204" pitchFamily="34" charset="0"/>
            </a:rPr>
            <a:t>Provide an environment for employees to freely exchange ideas and experiment with new approaches. </a:t>
          </a:r>
        </a:p>
      </dgm:t>
    </dgm:pt>
    <dgm:pt modelId="{9F82D5AC-8CCE-4E86-882F-55365A6F2E3C}" type="sibTrans" cxnId="{74E9E9E7-0116-48CF-95A0-E8B327CA61B5}">
      <dgm:prSet/>
      <dgm:spPr/>
      <dgm:t>
        <a:bodyPr/>
        <a:lstStyle/>
        <a:p>
          <a:endParaRPr lang="en-GB" sz="1400" b="1">
            <a:latin typeface="Arial" panose="020B0604020202020204" pitchFamily="34" charset="0"/>
            <a:cs typeface="Arial" panose="020B0604020202020204" pitchFamily="34" charset="0"/>
          </a:endParaRPr>
        </a:p>
      </dgm:t>
    </dgm:pt>
    <dgm:pt modelId="{11C1BC64-5EDC-4E78-A21A-8218AFF7EA30}" type="parTrans" cxnId="{74E9E9E7-0116-48CF-95A0-E8B327CA61B5}">
      <dgm:prSet/>
      <dgm:spPr/>
      <dgm:t>
        <a:bodyPr/>
        <a:lstStyle/>
        <a:p>
          <a:endParaRPr lang="en-GB" sz="1400" b="1">
            <a:latin typeface="Arial" panose="020B0604020202020204" pitchFamily="34" charset="0"/>
            <a:cs typeface="Arial" panose="020B0604020202020204" pitchFamily="34" charset="0"/>
          </a:endParaRPr>
        </a:p>
      </dgm:t>
    </dgm:pt>
    <dgm:pt modelId="{1A3ABDBE-FAF4-4264-8F3F-E8FF50DA34E4}">
      <dgm:prSet phldrT="[Text]" custT="1"/>
      <dgm:spPr>
        <a:solidFill>
          <a:schemeClr val="accent6">
            <a:lumMod val="60000"/>
            <a:lumOff val="40000"/>
          </a:schemeClr>
        </a:solidFill>
        <a:ln w="19050">
          <a:solidFill>
            <a:schemeClr val="bg1"/>
          </a:solidFill>
        </a:ln>
      </dgm:spPr>
      <dgm:t>
        <a:bodyPr/>
        <a:lstStyle/>
        <a:p>
          <a:r>
            <a:rPr lang="en-GB" sz="1800" b="1" dirty="0"/>
            <a:t>Understand Global Markets</a:t>
          </a:r>
        </a:p>
        <a:p>
          <a:r>
            <a:rPr lang="en-GB" sz="1700" b="1" dirty="0">
              <a:solidFill>
                <a:schemeClr val="bg1"/>
              </a:solidFill>
            </a:rPr>
            <a:t>Leaders must be aware of world market trends, cultural differences, and regulatory changes to make wise business decisions. </a:t>
          </a:r>
          <a:endParaRPr lang="en-GB" sz="1700" b="1" dirty="0">
            <a:solidFill>
              <a:schemeClr val="bg1"/>
            </a:solidFill>
            <a:latin typeface="Arial" panose="020B0604020202020204" pitchFamily="34" charset="0"/>
            <a:cs typeface="Arial" panose="020B0604020202020204" pitchFamily="34" charset="0"/>
          </a:endParaRPr>
        </a:p>
      </dgm:t>
    </dgm:pt>
    <dgm:pt modelId="{39509824-870A-4550-80E8-8E06F0C6336A}" type="sibTrans" cxnId="{788D57C4-3E71-4548-9C89-E5A0D012630A}">
      <dgm:prSet/>
      <dgm:spPr/>
      <dgm:t>
        <a:bodyPr/>
        <a:lstStyle/>
        <a:p>
          <a:endParaRPr lang="en-GB" sz="1400" b="1">
            <a:latin typeface="Arial" panose="020B0604020202020204" pitchFamily="34" charset="0"/>
            <a:cs typeface="Arial" panose="020B0604020202020204" pitchFamily="34" charset="0"/>
          </a:endParaRPr>
        </a:p>
      </dgm:t>
    </dgm:pt>
    <dgm:pt modelId="{DF066A7B-96F2-44A5-832A-61428919CE00}" type="parTrans" cxnId="{788D57C4-3E71-4548-9C89-E5A0D012630A}">
      <dgm:prSet/>
      <dgm:spPr/>
      <dgm:t>
        <a:bodyPr/>
        <a:lstStyle/>
        <a:p>
          <a:endParaRPr lang="en-GB" sz="1400" b="1">
            <a:latin typeface="Arial" panose="020B0604020202020204" pitchFamily="34" charset="0"/>
            <a:cs typeface="Arial" panose="020B0604020202020204" pitchFamily="34" charset="0"/>
          </a:endParaRPr>
        </a:p>
      </dgm:t>
    </dgm:pt>
    <dgm:pt modelId="{7FE36548-9B23-4E99-A87C-39FAAF478C57}" type="pres">
      <dgm:prSet presAssocID="{A8929D71-D682-4C20-9F20-87EF33A1798E}" presName="diagram" presStyleCnt="0">
        <dgm:presLayoutVars>
          <dgm:chMax val="1"/>
          <dgm:dir/>
          <dgm:animLvl val="ctr"/>
          <dgm:resizeHandles val="exact"/>
        </dgm:presLayoutVars>
      </dgm:prSet>
      <dgm:spPr/>
    </dgm:pt>
    <dgm:pt modelId="{B5D036BD-EE2A-4BF2-B54D-C2F02EB08F28}" type="pres">
      <dgm:prSet presAssocID="{A8929D71-D682-4C20-9F20-87EF33A1798E}" presName="matrix" presStyleCnt="0"/>
      <dgm:spPr/>
    </dgm:pt>
    <dgm:pt modelId="{82F2ABF7-6FDF-481A-A3AD-88629FAA15E9}" type="pres">
      <dgm:prSet presAssocID="{A8929D71-D682-4C20-9F20-87EF33A1798E}" presName="tile1" presStyleLbl="node1" presStyleIdx="0" presStyleCnt="4" custLinFactNeighborY="-2098"/>
      <dgm:spPr/>
    </dgm:pt>
    <dgm:pt modelId="{CDC7D376-D529-48B1-ADAE-ECEA8DB32799}" type="pres">
      <dgm:prSet presAssocID="{A8929D71-D682-4C20-9F20-87EF33A1798E}" presName="tile1text" presStyleLbl="node1" presStyleIdx="0" presStyleCnt="4">
        <dgm:presLayoutVars>
          <dgm:chMax val="0"/>
          <dgm:chPref val="0"/>
          <dgm:bulletEnabled val="1"/>
        </dgm:presLayoutVars>
      </dgm:prSet>
      <dgm:spPr/>
    </dgm:pt>
    <dgm:pt modelId="{FA23ABD5-824E-483A-9334-6435DFC2827E}" type="pres">
      <dgm:prSet presAssocID="{A8929D71-D682-4C20-9F20-87EF33A1798E}" presName="tile2" presStyleLbl="node1" presStyleIdx="1" presStyleCnt="4" custLinFactNeighborY="-1111"/>
      <dgm:spPr/>
    </dgm:pt>
    <dgm:pt modelId="{148995E1-1CB6-4935-9C41-DEC00E78DE00}" type="pres">
      <dgm:prSet presAssocID="{A8929D71-D682-4C20-9F20-87EF33A1798E}" presName="tile2text" presStyleLbl="node1" presStyleIdx="1" presStyleCnt="4">
        <dgm:presLayoutVars>
          <dgm:chMax val="0"/>
          <dgm:chPref val="0"/>
          <dgm:bulletEnabled val="1"/>
        </dgm:presLayoutVars>
      </dgm:prSet>
      <dgm:spPr/>
    </dgm:pt>
    <dgm:pt modelId="{3CBC814B-B5D7-459D-8909-074821AA71C2}" type="pres">
      <dgm:prSet presAssocID="{A8929D71-D682-4C20-9F20-87EF33A1798E}" presName="tile3" presStyleLbl="node1" presStyleIdx="2" presStyleCnt="4"/>
      <dgm:spPr/>
    </dgm:pt>
    <dgm:pt modelId="{220D0535-2590-470F-8E9A-9DA4C91A8D82}" type="pres">
      <dgm:prSet presAssocID="{A8929D71-D682-4C20-9F20-87EF33A1798E}" presName="tile3text" presStyleLbl="node1" presStyleIdx="2" presStyleCnt="4">
        <dgm:presLayoutVars>
          <dgm:chMax val="0"/>
          <dgm:chPref val="0"/>
          <dgm:bulletEnabled val="1"/>
        </dgm:presLayoutVars>
      </dgm:prSet>
      <dgm:spPr/>
    </dgm:pt>
    <dgm:pt modelId="{E7100FBC-1447-48DB-878E-9B8078EC84D9}" type="pres">
      <dgm:prSet presAssocID="{A8929D71-D682-4C20-9F20-87EF33A1798E}" presName="tile4" presStyleLbl="node1" presStyleIdx="3" presStyleCnt="4"/>
      <dgm:spPr/>
    </dgm:pt>
    <dgm:pt modelId="{BA81A61C-C02F-4BE2-9A39-B17827C17D91}" type="pres">
      <dgm:prSet presAssocID="{A8929D71-D682-4C20-9F20-87EF33A1798E}" presName="tile4text" presStyleLbl="node1" presStyleIdx="3" presStyleCnt="4">
        <dgm:presLayoutVars>
          <dgm:chMax val="0"/>
          <dgm:chPref val="0"/>
          <dgm:bulletEnabled val="1"/>
        </dgm:presLayoutVars>
      </dgm:prSet>
      <dgm:spPr/>
    </dgm:pt>
    <dgm:pt modelId="{5F31CDF7-CC85-423D-8CC5-347B7EB6485D}" type="pres">
      <dgm:prSet presAssocID="{A8929D71-D682-4C20-9F20-87EF33A1798E}" presName="centerTile" presStyleLbl="fgShp" presStyleIdx="0" presStyleCnt="1" custScaleX="295819" custScaleY="76452" custLinFactNeighborX="-1979" custLinFactNeighborY="12499">
        <dgm:presLayoutVars>
          <dgm:chMax val="0"/>
          <dgm:chPref val="0"/>
        </dgm:presLayoutVars>
      </dgm:prSet>
      <dgm:spPr/>
    </dgm:pt>
  </dgm:ptLst>
  <dgm:cxnLst>
    <dgm:cxn modelId="{726AFB0A-4B7D-4962-A84D-3A757587F429}" srcId="{A8929D71-D682-4C20-9F20-87EF33A1798E}" destId="{B7FA0D4C-ED7E-4747-85C1-AC0508BA8164}" srcOrd="1" destOrd="0" parTransId="{07A7048E-5A29-4524-B42D-5A5327285ADF}" sibTransId="{F1C2E416-BEBF-4B8D-AAAC-8C5D8FF0D59F}"/>
    <dgm:cxn modelId="{7B00D914-2C6A-4ED7-A70D-C65EB9D77080}" type="presOf" srcId="{88775114-73FF-4147-8AE1-EAC1E871535D}" destId="{3CBC814B-B5D7-459D-8909-074821AA71C2}" srcOrd="0" destOrd="0" presId="urn:microsoft.com/office/officeart/2005/8/layout/matrix1"/>
    <dgm:cxn modelId="{B36C3924-4A63-45FB-910C-E9C1E7215D82}" type="presOf" srcId="{32291993-25D7-40AB-80F5-8948F70AB545}" destId="{FA23ABD5-824E-483A-9334-6435DFC2827E}" srcOrd="0" destOrd="0" presId="urn:microsoft.com/office/officeart/2005/8/layout/matrix1"/>
    <dgm:cxn modelId="{FB13A129-6BFE-4FA4-ACA5-28736B3E7F29}" type="presOf" srcId="{ABBC5FF9-229D-49F5-BDDA-7ACEF343E732}" destId="{CDC7D376-D529-48B1-ADAE-ECEA8DB32799}" srcOrd="1" destOrd="0" presId="urn:microsoft.com/office/officeart/2005/8/layout/matrix1"/>
    <dgm:cxn modelId="{2664455F-5C69-424D-AC4C-6CBF8A1D93BE}" type="presOf" srcId="{A8929D71-D682-4C20-9F20-87EF33A1798E}" destId="{7FE36548-9B23-4E99-A87C-39FAAF478C57}" srcOrd="0" destOrd="0" presId="urn:microsoft.com/office/officeart/2005/8/layout/matrix1"/>
    <dgm:cxn modelId="{D02F2C4A-C4A9-4A64-A1FD-236393B1104E}" type="presOf" srcId="{254DF4AF-9277-4FA7-85AF-F52542EA7BE1}" destId="{E7100FBC-1447-48DB-878E-9B8078EC84D9}" srcOrd="0" destOrd="0" presId="urn:microsoft.com/office/officeart/2005/8/layout/matrix1"/>
    <dgm:cxn modelId="{C53B254B-A7BC-438E-B5CA-CFEDB2B27FCE}" type="presOf" srcId="{ABBC5FF9-229D-49F5-BDDA-7ACEF343E732}" destId="{82F2ABF7-6FDF-481A-A3AD-88629FAA15E9}" srcOrd="0" destOrd="0" presId="urn:microsoft.com/office/officeart/2005/8/layout/matrix1"/>
    <dgm:cxn modelId="{E54E1C75-7DCF-4790-96BF-9FCFBAF5253A}" srcId="{1A3ABDBE-FAF4-4264-8F3F-E8FF50DA34E4}" destId="{ABBC5FF9-229D-49F5-BDDA-7ACEF343E732}" srcOrd="0" destOrd="0" parTransId="{BCBC21F2-26B7-4EB1-985C-183455867F1A}" sibTransId="{D9A393ED-E986-45DB-BC74-B5C74F8CF7B2}"/>
    <dgm:cxn modelId="{D4351957-93E7-450D-A272-05DD947C96C6}" type="presOf" srcId="{1A3ABDBE-FAF4-4264-8F3F-E8FF50DA34E4}" destId="{5F31CDF7-CC85-423D-8CC5-347B7EB6485D}" srcOrd="0" destOrd="0" presId="urn:microsoft.com/office/officeart/2005/8/layout/matrix1"/>
    <dgm:cxn modelId="{74D0FDB2-59D0-4E88-926C-2CD15661BD8C}" srcId="{1A3ABDBE-FAF4-4264-8F3F-E8FF50DA34E4}" destId="{254DF4AF-9277-4FA7-85AF-F52542EA7BE1}" srcOrd="3" destOrd="0" parTransId="{D5BB5773-AA0A-46A3-AEFA-082EF2369225}" sibTransId="{43FCE6BF-BFF3-4E31-ACD8-0E319072037D}"/>
    <dgm:cxn modelId="{788D57C4-3E71-4548-9C89-E5A0D012630A}" srcId="{A8929D71-D682-4C20-9F20-87EF33A1798E}" destId="{1A3ABDBE-FAF4-4264-8F3F-E8FF50DA34E4}" srcOrd="0" destOrd="0" parTransId="{DF066A7B-96F2-44A5-832A-61428919CE00}" sibTransId="{39509824-870A-4550-80E8-8E06F0C6336A}"/>
    <dgm:cxn modelId="{C562EAD0-BD98-4E50-A9B1-E241E5174635}" type="presOf" srcId="{32291993-25D7-40AB-80F5-8948F70AB545}" destId="{148995E1-1CB6-4935-9C41-DEC00E78DE00}" srcOrd="1" destOrd="0" presId="urn:microsoft.com/office/officeart/2005/8/layout/matrix1"/>
    <dgm:cxn modelId="{B3B00DD7-AFC5-424A-9578-481073CED4D2}" type="presOf" srcId="{88775114-73FF-4147-8AE1-EAC1E871535D}" destId="{220D0535-2590-470F-8E9A-9DA4C91A8D82}" srcOrd="1" destOrd="0" presId="urn:microsoft.com/office/officeart/2005/8/layout/matrix1"/>
    <dgm:cxn modelId="{67BCC0E3-A8DC-46FD-AC92-25150149B391}" type="presOf" srcId="{254DF4AF-9277-4FA7-85AF-F52542EA7BE1}" destId="{BA81A61C-C02F-4BE2-9A39-B17827C17D91}" srcOrd="1" destOrd="0" presId="urn:microsoft.com/office/officeart/2005/8/layout/matrix1"/>
    <dgm:cxn modelId="{968266E6-FF87-4053-A747-A8FE36B15EB7}" srcId="{1A3ABDBE-FAF4-4264-8F3F-E8FF50DA34E4}" destId="{88775114-73FF-4147-8AE1-EAC1E871535D}" srcOrd="2" destOrd="0" parTransId="{49832683-737A-4C9D-B421-0ED44C2AFEB9}" sibTransId="{95CA3D1A-D963-4C5E-A86C-911402F8CF65}"/>
    <dgm:cxn modelId="{74E9E9E7-0116-48CF-95A0-E8B327CA61B5}" srcId="{1A3ABDBE-FAF4-4264-8F3F-E8FF50DA34E4}" destId="{32291993-25D7-40AB-80F5-8948F70AB545}" srcOrd="1" destOrd="0" parTransId="{11C1BC64-5EDC-4E78-A21A-8218AFF7EA30}" sibTransId="{9F82D5AC-8CCE-4E86-882F-55365A6F2E3C}"/>
    <dgm:cxn modelId="{6EF22B0D-CADD-45A2-879D-C06EFE72E693}" type="presParOf" srcId="{7FE36548-9B23-4E99-A87C-39FAAF478C57}" destId="{B5D036BD-EE2A-4BF2-B54D-C2F02EB08F28}" srcOrd="0" destOrd="0" presId="urn:microsoft.com/office/officeart/2005/8/layout/matrix1"/>
    <dgm:cxn modelId="{20A5DFA3-36B1-46D7-86EC-73426962124C}" type="presParOf" srcId="{B5D036BD-EE2A-4BF2-B54D-C2F02EB08F28}" destId="{82F2ABF7-6FDF-481A-A3AD-88629FAA15E9}" srcOrd="0" destOrd="0" presId="urn:microsoft.com/office/officeart/2005/8/layout/matrix1"/>
    <dgm:cxn modelId="{B07376FF-68DA-4B79-9EDD-081794FD8B2B}" type="presParOf" srcId="{B5D036BD-EE2A-4BF2-B54D-C2F02EB08F28}" destId="{CDC7D376-D529-48B1-ADAE-ECEA8DB32799}" srcOrd="1" destOrd="0" presId="urn:microsoft.com/office/officeart/2005/8/layout/matrix1"/>
    <dgm:cxn modelId="{3764CA28-7429-4531-B24B-F8AB58339350}" type="presParOf" srcId="{B5D036BD-EE2A-4BF2-B54D-C2F02EB08F28}" destId="{FA23ABD5-824E-483A-9334-6435DFC2827E}" srcOrd="2" destOrd="0" presId="urn:microsoft.com/office/officeart/2005/8/layout/matrix1"/>
    <dgm:cxn modelId="{5C20C04D-3A58-4C5D-8DFD-D89C5BCD4B62}" type="presParOf" srcId="{B5D036BD-EE2A-4BF2-B54D-C2F02EB08F28}" destId="{148995E1-1CB6-4935-9C41-DEC00E78DE00}" srcOrd="3" destOrd="0" presId="urn:microsoft.com/office/officeart/2005/8/layout/matrix1"/>
    <dgm:cxn modelId="{DA860A21-680E-45AA-BE8C-8101CA91FEA1}" type="presParOf" srcId="{B5D036BD-EE2A-4BF2-B54D-C2F02EB08F28}" destId="{3CBC814B-B5D7-459D-8909-074821AA71C2}" srcOrd="4" destOrd="0" presId="urn:microsoft.com/office/officeart/2005/8/layout/matrix1"/>
    <dgm:cxn modelId="{AF34F466-8279-45C8-B57A-F230A111EBFB}" type="presParOf" srcId="{B5D036BD-EE2A-4BF2-B54D-C2F02EB08F28}" destId="{220D0535-2590-470F-8E9A-9DA4C91A8D82}" srcOrd="5" destOrd="0" presId="urn:microsoft.com/office/officeart/2005/8/layout/matrix1"/>
    <dgm:cxn modelId="{B2DB13D1-7D94-4A7C-A986-A5E844760D8F}" type="presParOf" srcId="{B5D036BD-EE2A-4BF2-B54D-C2F02EB08F28}" destId="{E7100FBC-1447-48DB-878E-9B8078EC84D9}" srcOrd="6" destOrd="0" presId="urn:microsoft.com/office/officeart/2005/8/layout/matrix1"/>
    <dgm:cxn modelId="{F6928DE6-B458-442C-92E1-327A13B8F268}" type="presParOf" srcId="{B5D036BD-EE2A-4BF2-B54D-C2F02EB08F28}" destId="{BA81A61C-C02F-4BE2-9A39-B17827C17D91}" srcOrd="7" destOrd="0" presId="urn:microsoft.com/office/officeart/2005/8/layout/matrix1"/>
    <dgm:cxn modelId="{50E6838D-D4A1-4238-9CA3-79F42C24B3A5}" type="presParOf" srcId="{7FE36548-9B23-4E99-A87C-39FAAF478C57}" destId="{5F31CDF7-CC85-423D-8CC5-347B7EB6485D}"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2ABF7-6FDF-481A-A3AD-88629FAA15E9}">
      <dsp:nvSpPr>
        <dsp:cNvPr id="0" name=""/>
        <dsp:cNvSpPr/>
      </dsp:nvSpPr>
      <dsp:spPr>
        <a:xfrm rot="16200000">
          <a:off x="185671" y="-185671"/>
          <a:ext cx="2754007" cy="3125350"/>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endParaRPr lang="en-GB" sz="1600" b="1" kern="1200" dirty="0">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Cultivate a Growth Mindset</a:t>
          </a:r>
        </a:p>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Support learning and view challenges as an opportunity for improvement and innovation by promoting a growth mindset within your organisation. </a:t>
          </a:r>
        </a:p>
      </dsp:txBody>
      <dsp:txXfrm rot="5400000">
        <a:off x="0" y="0"/>
        <a:ext cx="3125350" cy="2065505"/>
      </dsp:txXfrm>
    </dsp:sp>
    <dsp:sp modelId="{FA23ABD5-824E-483A-9334-6435DFC2827E}">
      <dsp:nvSpPr>
        <dsp:cNvPr id="0" name=""/>
        <dsp:cNvSpPr/>
      </dsp:nvSpPr>
      <dsp:spPr>
        <a:xfrm>
          <a:off x="3125350" y="0"/>
          <a:ext cx="3125350" cy="2754007"/>
        </a:xfrm>
        <a:prstGeom prst="round1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b="1" kern="1200" dirty="0">
            <a:solidFill>
              <a:schemeClr val="tx1"/>
            </a:solidFill>
            <a:latin typeface="Arial" panose="020B0604020202020204" pitchFamily="34" charset="0"/>
            <a:cs typeface="Arial" panose="020B0604020202020204" pitchFamily="34" charset="0"/>
          </a:endParaRPr>
        </a:p>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Create A Culture Of Innovation</a:t>
          </a:r>
        </a:p>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Provide an environment for employees to freely exchange ideas and experiment with new approaches. </a:t>
          </a:r>
        </a:p>
      </dsp:txBody>
      <dsp:txXfrm>
        <a:off x="3125350" y="0"/>
        <a:ext cx="3125350" cy="2065505"/>
      </dsp:txXfrm>
    </dsp:sp>
    <dsp:sp modelId="{3CBC814B-B5D7-459D-8909-074821AA71C2}">
      <dsp:nvSpPr>
        <dsp:cNvPr id="0" name=""/>
        <dsp:cNvSpPr/>
      </dsp:nvSpPr>
      <dsp:spPr>
        <a:xfrm rot="10800000">
          <a:off x="0" y="2754007"/>
          <a:ext cx="3125350" cy="2754007"/>
        </a:xfrm>
        <a:prstGeom prst="round1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Invest In R&amp;D (Research and Development) </a:t>
          </a:r>
        </a:p>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To keep pace with technological advances, allocate resources towards research and development efforts.</a:t>
          </a:r>
        </a:p>
      </dsp:txBody>
      <dsp:txXfrm rot="10800000">
        <a:off x="0" y="3442508"/>
        <a:ext cx="3125350" cy="2065505"/>
      </dsp:txXfrm>
    </dsp:sp>
    <dsp:sp modelId="{E7100FBC-1447-48DB-878E-9B8078EC84D9}">
      <dsp:nvSpPr>
        <dsp:cNvPr id="0" name=""/>
        <dsp:cNvSpPr/>
      </dsp:nvSpPr>
      <dsp:spPr>
        <a:xfrm rot="5400000">
          <a:off x="3311021" y="2568335"/>
          <a:ext cx="2754007" cy="3125350"/>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Developing Diverse And Inclusive Team </a:t>
          </a:r>
        </a:p>
        <a:p>
          <a:pPr marL="0" lvl="0" indent="0" algn="ctr"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Obtaining other perspectives and approaches will lead to more innovative solutions and embrace diversity in the workplace.</a:t>
          </a:r>
        </a:p>
      </dsp:txBody>
      <dsp:txXfrm rot="-5400000">
        <a:off x="3125350" y="3442508"/>
        <a:ext cx="3125350" cy="2065505"/>
      </dsp:txXfrm>
    </dsp:sp>
    <dsp:sp modelId="{5F31CDF7-CC85-423D-8CC5-347B7EB6485D}">
      <dsp:nvSpPr>
        <dsp:cNvPr id="0" name=""/>
        <dsp:cNvSpPr/>
      </dsp:nvSpPr>
      <dsp:spPr>
        <a:xfrm>
          <a:off x="314625" y="2399745"/>
          <a:ext cx="5547227" cy="1052746"/>
        </a:xfrm>
        <a:prstGeom prst="roundRect">
          <a:avLst/>
        </a:prstGeom>
        <a:solidFill>
          <a:schemeClr val="accent6">
            <a:lumMod val="60000"/>
            <a:lumOff val="40000"/>
          </a:schemeClr>
        </a:solidFill>
        <a:ln w="19050" cap="flat" cmpd="sng" algn="ctr">
          <a:solidFill>
            <a:schemeClr val="bg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Understand Global Markets</a:t>
          </a:r>
        </a:p>
        <a:p>
          <a:pPr marL="0" lvl="0" indent="0" algn="ctr" defTabSz="800100">
            <a:lnSpc>
              <a:spcPct val="90000"/>
            </a:lnSpc>
            <a:spcBef>
              <a:spcPct val="0"/>
            </a:spcBef>
            <a:spcAft>
              <a:spcPct val="35000"/>
            </a:spcAft>
            <a:buNone/>
          </a:pPr>
          <a:r>
            <a:rPr lang="en-GB" sz="1700" b="1" kern="1200" dirty="0">
              <a:solidFill>
                <a:schemeClr val="bg1"/>
              </a:solidFill>
            </a:rPr>
            <a:t>Leaders must be aware of world market trends, cultural differences, and regulatory changes to make wise business decisions. </a:t>
          </a:r>
          <a:endParaRPr lang="en-GB" sz="1700" b="1" kern="1200" dirty="0">
            <a:solidFill>
              <a:schemeClr val="bg1"/>
            </a:solidFill>
            <a:latin typeface="Arial" panose="020B0604020202020204" pitchFamily="34" charset="0"/>
            <a:cs typeface="Arial" panose="020B0604020202020204" pitchFamily="34" charset="0"/>
          </a:endParaRPr>
        </a:p>
      </dsp:txBody>
      <dsp:txXfrm>
        <a:off x="366016" y="2451136"/>
        <a:ext cx="5444445" cy="94996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4" y="4954766"/>
            <a:ext cx="18176081" cy="10540256"/>
          </a:xfrm>
        </p:spPr>
        <p:txBody>
          <a:bodyPr anchor="b"/>
          <a:lstStyle>
            <a:lvl1pPr algn="ctr">
              <a:defRPr sz="14029"/>
            </a:lvl1pPr>
          </a:lstStyle>
          <a:p>
            <a:r>
              <a:rPr lang="en-GB"/>
              <a:t>Click to edit Master title style</a:t>
            </a:r>
            <a:endParaRPr lang="en-US" dirty="0"/>
          </a:p>
        </p:txBody>
      </p:sp>
      <p:sp>
        <p:nvSpPr>
          <p:cNvPr id="3" name="Subtitle 2"/>
          <p:cNvSpPr>
            <a:spLocks noGrp="1"/>
          </p:cNvSpPr>
          <p:nvPr>
            <p:ph type="subTitle" idx="1"/>
          </p:nvPr>
        </p:nvSpPr>
        <p:spPr>
          <a:xfrm>
            <a:off x="2672955" y="15901500"/>
            <a:ext cx="16037719" cy="7309498"/>
          </a:xfrm>
        </p:spPr>
        <p:txBody>
          <a:bodyPr/>
          <a:lstStyle>
            <a:lvl1pPr marL="0" indent="0" algn="ctr">
              <a:buNone/>
              <a:defRPr sz="5612"/>
            </a:lvl1pPr>
            <a:lvl2pPr marL="1069051" indent="0" algn="ctr">
              <a:buNone/>
              <a:defRPr sz="4676"/>
            </a:lvl2pPr>
            <a:lvl3pPr marL="2138104" indent="0" algn="ctr">
              <a:buNone/>
              <a:defRPr sz="4210"/>
            </a:lvl3pPr>
            <a:lvl4pPr marL="3207155" indent="0" algn="ctr">
              <a:buNone/>
              <a:defRPr sz="3741"/>
            </a:lvl4pPr>
            <a:lvl5pPr marL="4276206" indent="0" algn="ctr">
              <a:buNone/>
              <a:defRPr sz="3741"/>
            </a:lvl5pPr>
            <a:lvl6pPr marL="5345259" indent="0" algn="ctr">
              <a:buNone/>
              <a:defRPr sz="3741"/>
            </a:lvl6pPr>
            <a:lvl7pPr marL="6414310" indent="0" algn="ctr">
              <a:buNone/>
              <a:defRPr sz="3741"/>
            </a:lvl7pPr>
            <a:lvl8pPr marL="7483361" indent="0" algn="ctr">
              <a:buNone/>
              <a:defRPr sz="3741"/>
            </a:lvl8pPr>
            <a:lvl9pPr marL="8552415" indent="0" algn="ctr">
              <a:buNone/>
              <a:defRPr sz="3741"/>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93" y="7547793"/>
            <a:ext cx="18443377" cy="12593643"/>
          </a:xfrm>
        </p:spPr>
        <p:txBody>
          <a:bodyPr anchor="b"/>
          <a:lstStyle>
            <a:lvl1pPr>
              <a:defRPr sz="14029"/>
            </a:lvl1pPr>
          </a:lstStyle>
          <a:p>
            <a:r>
              <a:rPr lang="en-GB"/>
              <a:t>Click to edit Master title style</a:t>
            </a:r>
            <a:endParaRPr lang="en-US" dirty="0"/>
          </a:p>
        </p:txBody>
      </p:sp>
      <p:sp>
        <p:nvSpPr>
          <p:cNvPr id="3" name="Text Placeholder 2"/>
          <p:cNvSpPr>
            <a:spLocks noGrp="1"/>
          </p:cNvSpPr>
          <p:nvPr>
            <p:ph type="body" idx="1"/>
          </p:nvPr>
        </p:nvSpPr>
        <p:spPr>
          <a:xfrm>
            <a:off x="1458993" y="20260581"/>
            <a:ext cx="18443377" cy="6622700"/>
          </a:xfrm>
        </p:spPr>
        <p:txBody>
          <a:bodyPr/>
          <a:lstStyle>
            <a:lvl1pPr marL="0" indent="0">
              <a:buNone/>
              <a:defRPr sz="5612">
                <a:solidFill>
                  <a:schemeClr val="tx1"/>
                </a:solidFill>
              </a:defRPr>
            </a:lvl1pPr>
            <a:lvl2pPr marL="1069051" indent="0">
              <a:buNone/>
              <a:defRPr sz="4676">
                <a:solidFill>
                  <a:schemeClr val="tx1">
                    <a:tint val="75000"/>
                  </a:schemeClr>
                </a:solidFill>
              </a:defRPr>
            </a:lvl2pPr>
            <a:lvl3pPr marL="2138104" indent="0">
              <a:buNone/>
              <a:defRPr sz="4210">
                <a:solidFill>
                  <a:schemeClr val="tx1">
                    <a:tint val="75000"/>
                  </a:schemeClr>
                </a:solidFill>
              </a:defRPr>
            </a:lvl3pPr>
            <a:lvl4pPr marL="3207155" indent="0">
              <a:buNone/>
              <a:defRPr sz="3741">
                <a:solidFill>
                  <a:schemeClr val="tx1">
                    <a:tint val="75000"/>
                  </a:schemeClr>
                </a:solidFill>
              </a:defRPr>
            </a:lvl4pPr>
            <a:lvl5pPr marL="4276206" indent="0">
              <a:buNone/>
              <a:defRPr sz="3741">
                <a:solidFill>
                  <a:schemeClr val="tx1">
                    <a:tint val="75000"/>
                  </a:schemeClr>
                </a:solidFill>
              </a:defRPr>
            </a:lvl5pPr>
            <a:lvl6pPr marL="5345259" indent="0">
              <a:buNone/>
              <a:defRPr sz="3741">
                <a:solidFill>
                  <a:schemeClr val="tx1">
                    <a:tint val="75000"/>
                  </a:schemeClr>
                </a:solidFill>
              </a:defRPr>
            </a:lvl6pPr>
            <a:lvl7pPr marL="6414310" indent="0">
              <a:buNone/>
              <a:defRPr sz="3741">
                <a:solidFill>
                  <a:schemeClr val="tx1">
                    <a:tint val="75000"/>
                  </a:schemeClr>
                </a:solidFill>
              </a:defRPr>
            </a:lvl7pPr>
            <a:lvl8pPr marL="7483361" indent="0">
              <a:buNone/>
              <a:defRPr sz="3741">
                <a:solidFill>
                  <a:schemeClr val="tx1">
                    <a:tint val="75000"/>
                  </a:schemeClr>
                </a:solidFill>
              </a:defRPr>
            </a:lvl8pPr>
            <a:lvl9pPr marL="8552415" indent="0">
              <a:buNone/>
              <a:defRPr sz="3741">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7" y="8059376"/>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3" y="8059376"/>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15" y="1611884"/>
            <a:ext cx="18443377" cy="5851810"/>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6" y="7421638"/>
            <a:ext cx="9046272" cy="3637228"/>
          </a:xfrm>
        </p:spPr>
        <p:txBody>
          <a:bodyPr anchor="b"/>
          <a:lstStyle>
            <a:lvl1pPr marL="0" indent="0">
              <a:buNone/>
              <a:defRPr sz="5612" b="1"/>
            </a:lvl1pPr>
            <a:lvl2pPr marL="1069051" indent="0">
              <a:buNone/>
              <a:defRPr sz="4676" b="1"/>
            </a:lvl2pPr>
            <a:lvl3pPr marL="2138104" indent="0">
              <a:buNone/>
              <a:defRPr sz="4210" b="1"/>
            </a:lvl3pPr>
            <a:lvl4pPr marL="3207155" indent="0">
              <a:buNone/>
              <a:defRPr sz="3741" b="1"/>
            </a:lvl4pPr>
            <a:lvl5pPr marL="4276206" indent="0">
              <a:buNone/>
              <a:defRPr sz="3741" b="1"/>
            </a:lvl5pPr>
            <a:lvl6pPr marL="5345259" indent="0">
              <a:buNone/>
              <a:defRPr sz="3741" b="1"/>
            </a:lvl6pPr>
            <a:lvl7pPr marL="6414310" indent="0">
              <a:buNone/>
              <a:defRPr sz="3741" b="1"/>
            </a:lvl7pPr>
            <a:lvl8pPr marL="7483361" indent="0">
              <a:buNone/>
              <a:defRPr sz="3741" b="1"/>
            </a:lvl8pPr>
            <a:lvl9pPr marL="8552415" indent="0">
              <a:buNone/>
              <a:defRPr sz="3741" b="1"/>
            </a:lvl9pPr>
          </a:lstStyle>
          <a:p>
            <a:pPr lvl="0"/>
            <a:r>
              <a:rPr lang="en-GB"/>
              <a:t>Click to edit Master text styles</a:t>
            </a:r>
          </a:p>
        </p:txBody>
      </p:sp>
      <p:sp>
        <p:nvSpPr>
          <p:cNvPr id="4" name="Content Placeholder 3"/>
          <p:cNvSpPr>
            <a:spLocks noGrp="1"/>
          </p:cNvSpPr>
          <p:nvPr>
            <p:ph sz="half" idx="2"/>
          </p:nvPr>
        </p:nvSpPr>
        <p:spPr>
          <a:xfrm>
            <a:off x="1472916" y="11058867"/>
            <a:ext cx="9046272" cy="162659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6" y="7421638"/>
            <a:ext cx="9090825" cy="3637228"/>
          </a:xfrm>
        </p:spPr>
        <p:txBody>
          <a:bodyPr anchor="b"/>
          <a:lstStyle>
            <a:lvl1pPr marL="0" indent="0">
              <a:buNone/>
              <a:defRPr sz="5612" b="1"/>
            </a:lvl1pPr>
            <a:lvl2pPr marL="1069051" indent="0">
              <a:buNone/>
              <a:defRPr sz="4676" b="1"/>
            </a:lvl2pPr>
            <a:lvl3pPr marL="2138104" indent="0">
              <a:buNone/>
              <a:defRPr sz="4210" b="1"/>
            </a:lvl3pPr>
            <a:lvl4pPr marL="3207155" indent="0">
              <a:buNone/>
              <a:defRPr sz="3741" b="1"/>
            </a:lvl4pPr>
            <a:lvl5pPr marL="4276206" indent="0">
              <a:buNone/>
              <a:defRPr sz="3741" b="1"/>
            </a:lvl5pPr>
            <a:lvl6pPr marL="5345259" indent="0">
              <a:buNone/>
              <a:defRPr sz="3741" b="1"/>
            </a:lvl6pPr>
            <a:lvl7pPr marL="6414310" indent="0">
              <a:buNone/>
              <a:defRPr sz="3741" b="1"/>
            </a:lvl7pPr>
            <a:lvl8pPr marL="7483361" indent="0">
              <a:buNone/>
              <a:defRPr sz="3741" b="1"/>
            </a:lvl8pPr>
            <a:lvl9pPr marL="8552415" indent="0">
              <a:buNone/>
              <a:defRPr sz="3741" b="1"/>
            </a:lvl9pPr>
          </a:lstStyle>
          <a:p>
            <a:pPr lvl="0"/>
            <a:r>
              <a:rPr lang="en-GB"/>
              <a:t>Click to edit Master text styles</a:t>
            </a:r>
          </a:p>
        </p:txBody>
      </p:sp>
      <p:sp>
        <p:nvSpPr>
          <p:cNvPr id="6" name="Content Placeholder 5"/>
          <p:cNvSpPr>
            <a:spLocks noGrp="1"/>
          </p:cNvSpPr>
          <p:nvPr>
            <p:ph sz="quarter" idx="4"/>
          </p:nvPr>
        </p:nvSpPr>
        <p:spPr>
          <a:xfrm>
            <a:off x="10825466" y="11058867"/>
            <a:ext cx="9090825" cy="162659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50"/>
            <a:ext cx="6896778"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30" y="4359085"/>
            <a:ext cx="10825459" cy="21515023"/>
          </a:xfrm>
        </p:spPr>
        <p:txBody>
          <a:bodyPr/>
          <a:lstStyle>
            <a:lvl1pPr>
              <a:defRPr sz="7483"/>
            </a:lvl1pPr>
            <a:lvl2pPr>
              <a:defRPr sz="6546"/>
            </a:lvl2pPr>
            <a:lvl3pPr>
              <a:defRPr sz="5612"/>
            </a:lvl3pPr>
            <a:lvl4pPr>
              <a:defRPr sz="4676"/>
            </a:lvl4pPr>
            <a:lvl5pPr>
              <a:defRPr sz="4676"/>
            </a:lvl5pPr>
            <a:lvl6pPr>
              <a:defRPr sz="4676"/>
            </a:lvl6pPr>
            <a:lvl7pPr>
              <a:defRPr sz="4676"/>
            </a:lvl7pPr>
            <a:lvl8pPr>
              <a:defRPr sz="4676"/>
            </a:lvl8pPr>
            <a:lvl9pPr>
              <a:defRPr sz="4676"/>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8"/>
            <a:ext cx="6896778" cy="16826573"/>
          </a:xfrm>
        </p:spPr>
        <p:txBody>
          <a:bodyPr/>
          <a:lstStyle>
            <a:lvl1pPr marL="0" indent="0">
              <a:buNone/>
              <a:defRPr sz="3741"/>
            </a:lvl1pPr>
            <a:lvl2pPr marL="1069051" indent="0">
              <a:buNone/>
              <a:defRPr sz="3273"/>
            </a:lvl2pPr>
            <a:lvl3pPr marL="2138104" indent="0">
              <a:buNone/>
              <a:defRPr sz="2805"/>
            </a:lvl3pPr>
            <a:lvl4pPr marL="3207155" indent="0">
              <a:buNone/>
              <a:defRPr sz="2339"/>
            </a:lvl4pPr>
            <a:lvl5pPr marL="4276206" indent="0">
              <a:buNone/>
              <a:defRPr sz="2339"/>
            </a:lvl5pPr>
            <a:lvl6pPr marL="5345259" indent="0">
              <a:buNone/>
              <a:defRPr sz="2339"/>
            </a:lvl6pPr>
            <a:lvl7pPr marL="6414310" indent="0">
              <a:buNone/>
              <a:defRPr sz="2339"/>
            </a:lvl7pPr>
            <a:lvl8pPr marL="7483361" indent="0">
              <a:buNone/>
              <a:defRPr sz="2339"/>
            </a:lvl8pPr>
            <a:lvl9pPr marL="8552415"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50"/>
            <a:ext cx="6896778"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30" y="4359085"/>
            <a:ext cx="10825459" cy="21515023"/>
          </a:xfrm>
        </p:spPr>
        <p:txBody>
          <a:bodyPr anchor="t"/>
          <a:lstStyle>
            <a:lvl1pPr marL="0" indent="0">
              <a:buNone/>
              <a:defRPr sz="7483"/>
            </a:lvl1pPr>
            <a:lvl2pPr marL="1069051" indent="0">
              <a:buNone/>
              <a:defRPr sz="6546"/>
            </a:lvl2pPr>
            <a:lvl3pPr marL="2138104" indent="0">
              <a:buNone/>
              <a:defRPr sz="5612"/>
            </a:lvl3pPr>
            <a:lvl4pPr marL="3207155" indent="0">
              <a:buNone/>
              <a:defRPr sz="4676"/>
            </a:lvl4pPr>
            <a:lvl5pPr marL="4276206" indent="0">
              <a:buNone/>
              <a:defRPr sz="4676"/>
            </a:lvl5pPr>
            <a:lvl6pPr marL="5345259" indent="0">
              <a:buNone/>
              <a:defRPr sz="4676"/>
            </a:lvl6pPr>
            <a:lvl7pPr marL="6414310" indent="0">
              <a:buNone/>
              <a:defRPr sz="4676"/>
            </a:lvl7pPr>
            <a:lvl8pPr marL="7483361" indent="0">
              <a:buNone/>
              <a:defRPr sz="4676"/>
            </a:lvl8pPr>
            <a:lvl9pPr marL="8552415" indent="0">
              <a:buNone/>
              <a:defRPr sz="4676"/>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8"/>
            <a:ext cx="6896778" cy="16826573"/>
          </a:xfrm>
        </p:spPr>
        <p:txBody>
          <a:bodyPr/>
          <a:lstStyle>
            <a:lvl1pPr marL="0" indent="0">
              <a:buNone/>
              <a:defRPr sz="3741"/>
            </a:lvl1pPr>
            <a:lvl2pPr marL="1069051" indent="0">
              <a:buNone/>
              <a:defRPr sz="3273"/>
            </a:lvl2pPr>
            <a:lvl3pPr marL="2138104" indent="0">
              <a:buNone/>
              <a:defRPr sz="2805"/>
            </a:lvl3pPr>
            <a:lvl4pPr marL="3207155" indent="0">
              <a:buNone/>
              <a:defRPr sz="2339"/>
            </a:lvl4pPr>
            <a:lvl5pPr marL="4276206" indent="0">
              <a:buNone/>
              <a:defRPr sz="2339"/>
            </a:lvl5pPr>
            <a:lvl6pPr marL="5345259" indent="0">
              <a:buNone/>
              <a:defRPr sz="2339"/>
            </a:lvl6pPr>
            <a:lvl7pPr marL="6414310" indent="0">
              <a:buNone/>
              <a:defRPr sz="2339"/>
            </a:lvl7pPr>
            <a:lvl8pPr marL="7483361" indent="0">
              <a:buNone/>
              <a:defRPr sz="2339"/>
            </a:lvl8pPr>
            <a:lvl9pPr marL="8552415"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63" y="1611878"/>
            <a:ext cx="4610845" cy="2565684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7" y="1611878"/>
            <a:ext cx="13565239" cy="2565684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8/7/2023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31" y="1611884"/>
            <a:ext cx="18443377" cy="585181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31" y="8059376"/>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3" y="28060651"/>
            <a:ext cx="4811316" cy="1611876"/>
          </a:xfrm>
          <a:prstGeom prst="rect">
            <a:avLst/>
          </a:prstGeom>
        </p:spPr>
        <p:txBody>
          <a:bodyPr vert="horz" lIns="91440" tIns="45720" rIns="91440" bIns="45720" rtlCol="0" anchor="ctr"/>
          <a:lstStyle>
            <a:lvl1pPr algn="l">
              <a:defRPr sz="2805">
                <a:solidFill>
                  <a:schemeClr val="tx1">
                    <a:tint val="75000"/>
                  </a:schemeClr>
                </a:solidFill>
              </a:defRPr>
            </a:lvl1pPr>
          </a:lstStyle>
          <a:p>
            <a:fld id="{4C99151A-8971-494A-BD27-0348896E2E92}" type="datetimeFigureOut">
              <a:rPr lang="en-US" smtClean="0"/>
              <a:t>8/7/2023</a:t>
            </a:fld>
            <a:endParaRPr lang="en-US" dirty="0"/>
          </a:p>
        </p:txBody>
      </p:sp>
      <p:sp>
        <p:nvSpPr>
          <p:cNvPr id="5" name="Footer Placeholder 4"/>
          <p:cNvSpPr>
            <a:spLocks noGrp="1"/>
          </p:cNvSpPr>
          <p:nvPr>
            <p:ph type="ftr" sz="quarter" idx="3"/>
          </p:nvPr>
        </p:nvSpPr>
        <p:spPr>
          <a:xfrm>
            <a:off x="7083333" y="28060651"/>
            <a:ext cx="7216973" cy="1611876"/>
          </a:xfrm>
          <a:prstGeom prst="rect">
            <a:avLst/>
          </a:prstGeom>
        </p:spPr>
        <p:txBody>
          <a:bodyPr vert="horz" lIns="91440" tIns="45720" rIns="91440" bIns="45720" rtlCol="0" anchor="ctr"/>
          <a:lstStyle>
            <a:lvl1pPr algn="ctr">
              <a:defRPr sz="280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8" y="28060651"/>
            <a:ext cx="4811316" cy="1611876"/>
          </a:xfrm>
          <a:prstGeom prst="rect">
            <a:avLst/>
          </a:prstGeom>
        </p:spPr>
        <p:txBody>
          <a:bodyPr vert="horz" lIns="91440" tIns="45720" rIns="91440" bIns="45720" rtlCol="0" anchor="ctr"/>
          <a:lstStyle>
            <a:lvl1pPr algn="r">
              <a:defRPr sz="2805">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104" rtl="0" eaLnBrk="1" latinLnBrk="0" hangingPunct="1">
        <a:lnSpc>
          <a:spcPct val="90000"/>
        </a:lnSpc>
        <a:spcBef>
          <a:spcPct val="0"/>
        </a:spcBef>
        <a:buNone/>
        <a:defRPr sz="10290" kern="1200">
          <a:solidFill>
            <a:schemeClr val="tx1"/>
          </a:solidFill>
          <a:latin typeface="+mj-lt"/>
          <a:ea typeface="+mj-ea"/>
          <a:cs typeface="+mj-cs"/>
        </a:defRPr>
      </a:lvl1pPr>
    </p:titleStyle>
    <p:bodyStyle>
      <a:lvl1pPr marL="534525" indent="-534525" algn="l" defTabSz="2138104" rtl="0" eaLnBrk="1" latinLnBrk="0" hangingPunct="1">
        <a:lnSpc>
          <a:spcPct val="90000"/>
        </a:lnSpc>
        <a:spcBef>
          <a:spcPts val="2339"/>
        </a:spcBef>
        <a:buFont typeface="Arial" panose="020B0604020202020204" pitchFamily="34" charset="0"/>
        <a:buChar char="•"/>
        <a:defRPr sz="6546" kern="1200">
          <a:solidFill>
            <a:schemeClr val="tx1"/>
          </a:solidFill>
          <a:latin typeface="+mn-lt"/>
          <a:ea typeface="+mn-ea"/>
          <a:cs typeface="+mn-cs"/>
        </a:defRPr>
      </a:lvl1pPr>
      <a:lvl2pPr marL="1603576" indent="-534525" algn="l" defTabSz="2138104" rtl="0" eaLnBrk="1" latinLnBrk="0" hangingPunct="1">
        <a:lnSpc>
          <a:spcPct val="90000"/>
        </a:lnSpc>
        <a:spcBef>
          <a:spcPts val="1168"/>
        </a:spcBef>
        <a:buFont typeface="Arial" panose="020B0604020202020204" pitchFamily="34" charset="0"/>
        <a:buChar char="•"/>
        <a:defRPr sz="5612" kern="1200">
          <a:solidFill>
            <a:schemeClr val="tx1"/>
          </a:solidFill>
          <a:latin typeface="+mn-lt"/>
          <a:ea typeface="+mn-ea"/>
          <a:cs typeface="+mn-cs"/>
        </a:defRPr>
      </a:lvl2pPr>
      <a:lvl3pPr marL="2672630" indent="-534525" algn="l" defTabSz="2138104" rtl="0" eaLnBrk="1" latinLnBrk="0" hangingPunct="1">
        <a:lnSpc>
          <a:spcPct val="90000"/>
        </a:lnSpc>
        <a:spcBef>
          <a:spcPts val="1168"/>
        </a:spcBef>
        <a:buFont typeface="Arial" panose="020B0604020202020204" pitchFamily="34" charset="0"/>
        <a:buChar char="•"/>
        <a:defRPr sz="4676" kern="1200">
          <a:solidFill>
            <a:schemeClr val="tx1"/>
          </a:solidFill>
          <a:latin typeface="+mn-lt"/>
          <a:ea typeface="+mn-ea"/>
          <a:cs typeface="+mn-cs"/>
        </a:defRPr>
      </a:lvl3pPr>
      <a:lvl4pPr marL="3741681"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4pPr>
      <a:lvl5pPr marL="4810732"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5pPr>
      <a:lvl6pPr marL="5879785"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6pPr>
      <a:lvl7pPr marL="6948836"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7pPr>
      <a:lvl8pPr marL="8017889"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8pPr>
      <a:lvl9pPr marL="9086940" indent="-534525" algn="l" defTabSz="2138104" rtl="0" eaLnBrk="1" latinLnBrk="0" hangingPunct="1">
        <a:lnSpc>
          <a:spcPct val="90000"/>
        </a:lnSpc>
        <a:spcBef>
          <a:spcPts val="1168"/>
        </a:spcBef>
        <a:buFont typeface="Arial" panose="020B0604020202020204" pitchFamily="34" charset="0"/>
        <a:buChar char="•"/>
        <a:defRPr sz="4210" kern="1200">
          <a:solidFill>
            <a:schemeClr val="tx1"/>
          </a:solidFill>
          <a:latin typeface="+mn-lt"/>
          <a:ea typeface="+mn-ea"/>
          <a:cs typeface="+mn-cs"/>
        </a:defRPr>
      </a:lvl9pPr>
    </p:bodyStyle>
    <p:otherStyle>
      <a:defPPr>
        <a:defRPr lang="en-US"/>
      </a:defPPr>
      <a:lvl1pPr marL="0" algn="l" defTabSz="2138104" rtl="0" eaLnBrk="1" latinLnBrk="0" hangingPunct="1">
        <a:defRPr sz="4210" kern="1200">
          <a:solidFill>
            <a:schemeClr val="tx1"/>
          </a:solidFill>
          <a:latin typeface="+mn-lt"/>
          <a:ea typeface="+mn-ea"/>
          <a:cs typeface="+mn-cs"/>
        </a:defRPr>
      </a:lvl1pPr>
      <a:lvl2pPr marL="1069051" algn="l" defTabSz="2138104" rtl="0" eaLnBrk="1" latinLnBrk="0" hangingPunct="1">
        <a:defRPr sz="4210" kern="1200">
          <a:solidFill>
            <a:schemeClr val="tx1"/>
          </a:solidFill>
          <a:latin typeface="+mn-lt"/>
          <a:ea typeface="+mn-ea"/>
          <a:cs typeface="+mn-cs"/>
        </a:defRPr>
      </a:lvl2pPr>
      <a:lvl3pPr marL="2138104" algn="l" defTabSz="2138104" rtl="0" eaLnBrk="1" latinLnBrk="0" hangingPunct="1">
        <a:defRPr sz="4210" kern="1200">
          <a:solidFill>
            <a:schemeClr val="tx1"/>
          </a:solidFill>
          <a:latin typeface="+mn-lt"/>
          <a:ea typeface="+mn-ea"/>
          <a:cs typeface="+mn-cs"/>
        </a:defRPr>
      </a:lvl3pPr>
      <a:lvl4pPr marL="3207155" algn="l" defTabSz="2138104" rtl="0" eaLnBrk="1" latinLnBrk="0" hangingPunct="1">
        <a:defRPr sz="4210" kern="1200">
          <a:solidFill>
            <a:schemeClr val="tx1"/>
          </a:solidFill>
          <a:latin typeface="+mn-lt"/>
          <a:ea typeface="+mn-ea"/>
          <a:cs typeface="+mn-cs"/>
        </a:defRPr>
      </a:lvl4pPr>
      <a:lvl5pPr marL="4276206" algn="l" defTabSz="2138104" rtl="0" eaLnBrk="1" latinLnBrk="0" hangingPunct="1">
        <a:defRPr sz="4210" kern="1200">
          <a:solidFill>
            <a:schemeClr val="tx1"/>
          </a:solidFill>
          <a:latin typeface="+mn-lt"/>
          <a:ea typeface="+mn-ea"/>
          <a:cs typeface="+mn-cs"/>
        </a:defRPr>
      </a:lvl5pPr>
      <a:lvl6pPr marL="5345259" algn="l" defTabSz="2138104" rtl="0" eaLnBrk="1" latinLnBrk="0" hangingPunct="1">
        <a:defRPr sz="4210" kern="1200">
          <a:solidFill>
            <a:schemeClr val="tx1"/>
          </a:solidFill>
          <a:latin typeface="+mn-lt"/>
          <a:ea typeface="+mn-ea"/>
          <a:cs typeface="+mn-cs"/>
        </a:defRPr>
      </a:lvl6pPr>
      <a:lvl7pPr marL="6414310" algn="l" defTabSz="2138104" rtl="0" eaLnBrk="1" latinLnBrk="0" hangingPunct="1">
        <a:defRPr sz="4210" kern="1200">
          <a:solidFill>
            <a:schemeClr val="tx1"/>
          </a:solidFill>
          <a:latin typeface="+mn-lt"/>
          <a:ea typeface="+mn-ea"/>
          <a:cs typeface="+mn-cs"/>
        </a:defRPr>
      </a:lvl7pPr>
      <a:lvl8pPr marL="7483361" algn="l" defTabSz="2138104" rtl="0" eaLnBrk="1" latinLnBrk="0" hangingPunct="1">
        <a:defRPr sz="4210" kern="1200">
          <a:solidFill>
            <a:schemeClr val="tx1"/>
          </a:solidFill>
          <a:latin typeface="+mn-lt"/>
          <a:ea typeface="+mn-ea"/>
          <a:cs typeface="+mn-cs"/>
        </a:defRPr>
      </a:lvl8pPr>
      <a:lvl9pPr marL="8552415" algn="l" defTabSz="2138104" rtl="0" eaLnBrk="1" latinLnBrk="0" hangingPunct="1">
        <a:defRPr sz="421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png"/><Relationship Id="rId7" Type="http://schemas.openxmlformats.org/officeDocument/2006/relationships/diagramData" Target="../diagrams/data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3.png"/><Relationship Id="rId9"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8" Type="http://schemas.openxmlformats.org/officeDocument/2006/relationships/hyperlink" Target="https://www.russellreynolds.com/en/insights/global-leadership-monitor/infographic" TargetMode="External"/><Relationship Id="rId3" Type="http://schemas.openxmlformats.org/officeDocument/2006/relationships/hyperlink" Target="https://doi.org/10.1108/09534810810856435" TargetMode="External"/><Relationship Id="rId7" Type="http://schemas.openxmlformats.org/officeDocument/2006/relationships/hyperlink" Target="https://doi.org/10.1177/1028315309337929" TargetMode="External"/><Relationship Id="rId2" Type="http://schemas.openxmlformats.org/officeDocument/2006/relationships/hyperlink" Target="https://doi.org/10.4018/IJITPM.2019010103" TargetMode="External"/><Relationship Id="rId1" Type="http://schemas.openxmlformats.org/officeDocument/2006/relationships/slideLayout" Target="../slideLayouts/slideLayout7.xml"/><Relationship Id="rId6" Type="http://schemas.openxmlformats.org/officeDocument/2006/relationships/hyperlink" Target="https://doi.org/10.4324/9781856179249" TargetMode="External"/><Relationship Id="rId5" Type="http://schemas.openxmlformats.org/officeDocument/2006/relationships/hyperlink" Target="https://doi.org/10.1080/01446193.2016.1213399" TargetMode="External"/><Relationship Id="rId4" Type="http://schemas.openxmlformats.org/officeDocument/2006/relationships/hyperlink" Target="https://www.hofstede-insights.com/country-comparison-to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997D345-4AA5-6D24-11E8-D82908559CCB}"/>
              </a:ext>
            </a:extLst>
          </p:cNvPr>
          <p:cNvSpPr/>
          <p:nvPr/>
        </p:nvSpPr>
        <p:spPr>
          <a:xfrm>
            <a:off x="1" y="0"/>
            <a:ext cx="21383626" cy="2322975"/>
          </a:xfrm>
          <a:prstGeom prst="rect">
            <a:avLst/>
          </a:prstGeom>
          <a:solidFill>
            <a:schemeClr val="accent1">
              <a:lumMod val="40000"/>
              <a:lumOff val="60000"/>
            </a:schemeClr>
          </a:solidFill>
          <a:ln w="57150">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771"/>
          </a:p>
        </p:txBody>
      </p:sp>
      <p:sp>
        <p:nvSpPr>
          <p:cNvPr id="7" name="Rectangle 6"/>
          <p:cNvSpPr>
            <a:spLocks noChangeArrowheads="1"/>
          </p:cNvSpPr>
          <p:nvPr/>
        </p:nvSpPr>
        <p:spPr bwMode="auto">
          <a:xfrm>
            <a:off x="629567" y="1645873"/>
            <a:ext cx="20256507" cy="2453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1" rIns="208620" bIns="1043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p:txBody>
      </p:sp>
      <p:sp>
        <p:nvSpPr>
          <p:cNvPr id="9" name="Text Box 6"/>
          <p:cNvSpPr txBox="1">
            <a:spLocks noChangeArrowheads="1"/>
          </p:cNvSpPr>
          <p:nvPr/>
        </p:nvSpPr>
        <p:spPr bwMode="auto">
          <a:xfrm>
            <a:off x="379572" y="3902578"/>
            <a:ext cx="6078472" cy="284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1998" kern="100" dirty="0">
                <a:solidFill>
                  <a:srgbClr val="3B3B3B"/>
                </a:solidFill>
                <a:latin typeface="Arial" panose="020B0604020202020204" pitchFamily="34" charset="0"/>
                <a:ea typeface="Calibri" panose="020F0502020204030204" pitchFamily="34" charset="0"/>
                <a:cs typeface="Arial" panose="020B0604020202020204" pitchFamily="34" charset="0"/>
              </a:rPr>
              <a:t>Leaders set clear goals for their teams and channel their energies to achieve their goals and objectives </a:t>
            </a:r>
            <a:r>
              <a:rPr lang="en-GB" sz="1998" kern="100" dirty="0">
                <a:latin typeface="Arial" panose="020B0604020202020204" pitchFamily="34" charset="0"/>
                <a:ea typeface="Calibri" panose="020F0502020204030204" pitchFamily="34" charset="0"/>
                <a:cs typeface="Arial" panose="020B0604020202020204" pitchFamily="34" charset="0"/>
              </a:rPr>
              <a:t>(Hackman et al., 2008)</a:t>
            </a:r>
            <a:r>
              <a:rPr lang="en-GB" sz="1998" kern="100" dirty="0">
                <a:solidFill>
                  <a:srgbClr val="3B3B3B"/>
                </a:solidFill>
                <a:latin typeface="Arial" panose="020B0604020202020204" pitchFamily="34" charset="0"/>
                <a:ea typeface="Calibri" panose="020F0502020204030204" pitchFamily="34" charset="0"/>
                <a:cs typeface="Arial" panose="020B0604020202020204" pitchFamily="34" charset="0"/>
              </a:rPr>
              <a:t>.</a:t>
            </a:r>
            <a:endParaRPr lang="en-GB" sz="1998" kern="100" dirty="0">
              <a:latin typeface="Arial" panose="020B0604020202020204" pitchFamily="34" charset="0"/>
              <a:ea typeface="Calibri" panose="020F0502020204030204" pitchFamily="34" charset="0"/>
              <a:cs typeface="Arial" panose="020B0604020202020204" pitchFamily="34" charset="0"/>
            </a:endParaRPr>
          </a:p>
          <a:p>
            <a:pPr>
              <a:spcBef>
                <a:spcPct val="50000"/>
              </a:spcBef>
            </a:pPr>
            <a:r>
              <a:rPr lang="en-GB" sz="1998" kern="100" dirty="0">
                <a:solidFill>
                  <a:srgbClr val="3B3B3B"/>
                </a:solidFill>
                <a:latin typeface="Arial" panose="020B0604020202020204" pitchFamily="34" charset="0"/>
                <a:ea typeface="Calibri" panose="020F0502020204030204" pitchFamily="34" charset="0"/>
                <a:cs typeface="Arial" panose="020B0604020202020204" pitchFamily="34" charset="0"/>
              </a:rPr>
              <a:t>The leadership role requires shaping the future, achieving goals and objectives managing teams and investing in them as well as demonstrating its own competence </a:t>
            </a:r>
            <a:r>
              <a:rPr lang="en-GB" sz="1998" kern="100" dirty="0">
                <a:latin typeface="Arial" panose="020B0604020202020204" pitchFamily="34" charset="0"/>
                <a:ea typeface="Calibri" panose="020F0502020204030204" pitchFamily="34" charset="0"/>
                <a:cs typeface="Arial" panose="020B0604020202020204" pitchFamily="34" charset="0"/>
              </a:rPr>
              <a:t>(Ahmed and Al Amiri, 2019)</a:t>
            </a:r>
            <a:r>
              <a:rPr lang="en-GB" sz="1998" kern="100" dirty="0">
                <a:solidFill>
                  <a:srgbClr val="3B3B3B"/>
                </a:solidFill>
                <a:latin typeface="Arial" panose="020B0604020202020204" pitchFamily="34" charset="0"/>
                <a:ea typeface="Calibri" panose="020F0502020204030204" pitchFamily="34" charset="0"/>
                <a:cs typeface="Arial" panose="020B0604020202020204" pitchFamily="34" charset="0"/>
              </a:rPr>
              <a:t>. </a:t>
            </a:r>
            <a:endParaRPr lang="en-US" altLang="en-US" sz="3200" dirty="0"/>
          </a:p>
        </p:txBody>
      </p:sp>
      <p:sp>
        <p:nvSpPr>
          <p:cNvPr id="14" name="Text Box 19"/>
          <p:cNvSpPr txBox="1">
            <a:spLocks noChangeArrowheads="1"/>
          </p:cNvSpPr>
          <p:nvPr/>
        </p:nvSpPr>
        <p:spPr bwMode="auto">
          <a:xfrm>
            <a:off x="7443938" y="12991900"/>
            <a:ext cx="6410325" cy="1272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spcBef>
                <a:spcPct val="50000"/>
              </a:spcBef>
            </a:pPr>
            <a:r>
              <a:rPr lang="en-GB" sz="1599" i="1" dirty="0">
                <a:latin typeface="Arial" panose="020B0604020202020204" pitchFamily="34" charset="0"/>
                <a:ea typeface="Calibri" panose="020F0502020204030204" pitchFamily="34" charset="0"/>
              </a:rPr>
              <a:t>Reynolds (2022) recommended that it is at least twice as likely that leaders with three key characteristics will lead organisations that are most prepared for external business threats.</a:t>
            </a:r>
            <a:endParaRPr lang="en-AU" altLang="en-US" sz="1800" i="1" dirty="0">
              <a:latin typeface="Times New Roman" charset="0"/>
            </a:endParaRPr>
          </a:p>
        </p:txBody>
      </p:sp>
      <p:sp>
        <p:nvSpPr>
          <p:cNvPr id="16" name="Text Box 16"/>
          <p:cNvSpPr txBox="1">
            <a:spLocks noChangeArrowheads="1"/>
          </p:cNvSpPr>
          <p:nvPr/>
        </p:nvSpPr>
        <p:spPr bwMode="auto">
          <a:xfrm>
            <a:off x="7544104" y="27032873"/>
            <a:ext cx="6822702" cy="173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1" tIns="132371" rIns="132371" bIns="13237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just">
              <a:lnSpc>
                <a:spcPct val="107000"/>
              </a:lnSpc>
              <a:spcAft>
                <a:spcPts val="802"/>
              </a:spcAft>
            </a:pPr>
            <a:r>
              <a:rPr lang="en-GB" sz="1800" i="1" kern="100" dirty="0">
                <a:latin typeface="Arial" panose="020B0604020202020204" pitchFamily="34" charset="0"/>
                <a:ea typeface="Calibri" panose="020F0502020204030204" pitchFamily="34" charset="0"/>
                <a:cs typeface="Times New Roman" panose="02020603050405020304" pitchFamily="18" charset="0"/>
              </a:rPr>
              <a:t>Leaders must have the knowledge and skills to deal with the complexities of an internationalised world. These benefits allow leaders to take advantage of global opportunities, build strong relationships, and have a positive impact on their organisations and society as a whole (Moran, 2010).</a:t>
            </a:r>
            <a:endParaRPr lang="en-GB" sz="1800" i="1"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 Box 27"/>
          <p:cNvSpPr txBox="1">
            <a:spLocks noChangeArrowheads="1"/>
          </p:cNvSpPr>
          <p:nvPr/>
        </p:nvSpPr>
        <p:spPr bwMode="auto">
          <a:xfrm>
            <a:off x="18300036" y="4409301"/>
            <a:ext cx="2607389" cy="41914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1" tIns="132371" rIns="132371" bIns="132371">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lnSpc>
                <a:spcPct val="107000"/>
              </a:lnSpc>
              <a:spcAft>
                <a:spcPts val="802"/>
              </a:spcAft>
            </a:pPr>
            <a:r>
              <a:rPr lang="en-GB" sz="1998" kern="100" dirty="0">
                <a:solidFill>
                  <a:srgbClr val="FF0000"/>
                </a:solidFill>
                <a:latin typeface="Arial" panose="020B0604020202020204" pitchFamily="34" charset="0"/>
                <a:ea typeface="Calibri" panose="020F0502020204030204" pitchFamily="34" charset="0"/>
                <a:cs typeface="Times New Roman" panose="02020603050405020304" pitchFamily="18" charset="0"/>
              </a:rPr>
              <a:t>Developing a strong base of theory models that can guide decision-making and communication strategies is important for a new leader in an international leadership role (Mendenhall, 2018). </a:t>
            </a:r>
          </a:p>
        </p:txBody>
      </p:sp>
      <p:sp>
        <p:nvSpPr>
          <p:cNvPr id="26" name="Text Box 28"/>
          <p:cNvSpPr txBox="1">
            <a:spLocks noChangeArrowheads="1"/>
          </p:cNvSpPr>
          <p:nvPr/>
        </p:nvSpPr>
        <p:spPr bwMode="auto">
          <a:xfrm>
            <a:off x="476205" y="27720385"/>
            <a:ext cx="5101984" cy="9960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sz="1199" b="1" dirty="0">
                <a:solidFill>
                  <a:srgbClr val="383838"/>
                </a:solidFill>
                <a:latin typeface="Arial" panose="020B0604020202020204" pitchFamily="34" charset="0"/>
                <a:ea typeface="Calibri" panose="020F0502020204030204" pitchFamily="34" charset="0"/>
                <a:cs typeface="Arial" panose="020B0604020202020204" pitchFamily="34" charset="0"/>
              </a:rPr>
              <a:t>The Leadership Multiplex</a:t>
            </a:r>
          </a:p>
          <a:p>
            <a:pPr algn="ctr">
              <a:spcBef>
                <a:spcPct val="50000"/>
              </a:spcBef>
            </a:pPr>
            <a:r>
              <a:rPr lang="en-GB" sz="1050" dirty="0">
                <a:solidFill>
                  <a:srgbClr val="383838"/>
                </a:solidFill>
                <a:latin typeface="Arial" panose="020B0604020202020204" pitchFamily="34" charset="0"/>
                <a:ea typeface="Calibri" panose="020F0502020204030204" pitchFamily="34" charset="0"/>
                <a:cs typeface="Arial" panose="020B0604020202020204" pitchFamily="34" charset="0"/>
              </a:rPr>
              <a:t>Source: https://www.weforum.org/communities/global-leadership-fellows</a:t>
            </a:r>
            <a:r>
              <a:rPr lang="en-GB" sz="1199" dirty="0">
                <a:solidFill>
                  <a:srgbClr val="383838"/>
                </a:solidFill>
                <a:latin typeface="Arial" panose="020B0604020202020204" pitchFamily="34" charset="0"/>
                <a:ea typeface="Calibri" panose="020F0502020204030204" pitchFamily="34" charset="0"/>
                <a:cs typeface="Arial" panose="020B0604020202020204" pitchFamily="34" charset="0"/>
              </a:rPr>
              <a:t> </a:t>
            </a:r>
            <a:endParaRPr lang="en-AU" altLang="en-US" sz="1800" dirty="0">
              <a:solidFill>
                <a:srgbClr val="FF0000"/>
              </a:solidFill>
              <a:latin typeface="Arial" panose="020B0604020202020204" pitchFamily="34" charset="0"/>
              <a:cs typeface="Arial" panose="020B0604020202020204" pitchFamily="34" charset="0"/>
            </a:endParaRPr>
          </a:p>
        </p:txBody>
      </p:sp>
      <p:sp>
        <p:nvSpPr>
          <p:cNvPr id="30" name="Rectangle 29"/>
          <p:cNvSpPr>
            <a:spLocks noChangeArrowheads="1"/>
          </p:cNvSpPr>
          <p:nvPr/>
        </p:nvSpPr>
        <p:spPr bwMode="auto">
          <a:xfrm>
            <a:off x="14704216" y="1884004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1" rIns="208620" bIns="1043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799"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7" y="17118915"/>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1" rIns="208620" bIns="104311"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799" b="1" dirty="0">
              <a:solidFill>
                <a:srgbClr val="002060"/>
              </a:solidFill>
              <a:latin typeface="Calibri" charset="0"/>
              <a:ea typeface="Calibri" charset="0"/>
              <a:cs typeface="Calibri" charset="0"/>
            </a:endParaRPr>
          </a:p>
        </p:txBody>
      </p:sp>
      <p:cxnSp>
        <p:nvCxnSpPr>
          <p:cNvPr id="36" name="Straight Connector 35"/>
          <p:cNvCxnSpPr>
            <a:cxnSpLocks/>
          </p:cNvCxnSpPr>
          <p:nvPr/>
        </p:nvCxnSpPr>
        <p:spPr>
          <a:xfrm>
            <a:off x="1" y="29286881"/>
            <a:ext cx="21383626"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8D7D1EEA-F586-CC87-6A8D-1FAE6C0EA48A}"/>
              </a:ext>
            </a:extLst>
          </p:cNvPr>
          <p:cNvSpPr txBox="1"/>
          <p:nvPr/>
        </p:nvSpPr>
        <p:spPr>
          <a:xfrm>
            <a:off x="3441572" y="14092"/>
            <a:ext cx="14450381" cy="2059538"/>
          </a:xfrm>
          <a:prstGeom prst="rect">
            <a:avLst/>
          </a:prstGeom>
          <a:noFill/>
        </p:spPr>
        <p:txBody>
          <a:bodyPr wrap="square" rtlCol="0">
            <a:spAutoFit/>
          </a:bodyPr>
          <a:lstStyle/>
          <a:p>
            <a:pPr algn="ctr">
              <a:lnSpc>
                <a:spcPct val="110000"/>
              </a:lnSpc>
              <a:spcBef>
                <a:spcPct val="0"/>
              </a:spcBef>
              <a:buNone/>
            </a:pPr>
            <a:r>
              <a:rPr lang="en-GB" sz="3200" b="1" dirty="0">
                <a:latin typeface="Arial" panose="020B0604020202020204" pitchFamily="34" charset="0"/>
                <a:cs typeface="Arial" panose="020B0604020202020204" pitchFamily="34" charset="0"/>
              </a:rPr>
              <a:t>Global Leadership Role (BMSW7002_CARD)</a:t>
            </a:r>
            <a:r>
              <a:rPr lang="en-GB" sz="5400" b="1" dirty="0">
                <a:latin typeface="Arial" panose="020B0604020202020204" pitchFamily="34" charset="0"/>
                <a:cs typeface="Arial" panose="020B0604020202020204" pitchFamily="34" charset="0"/>
              </a:rPr>
              <a:t> </a:t>
            </a:r>
          </a:p>
          <a:p>
            <a:pPr algn="ctr" eaLnBrk="1" hangingPunct="1">
              <a:lnSpc>
                <a:spcPct val="110000"/>
              </a:lnSpc>
              <a:spcBef>
                <a:spcPct val="0"/>
              </a:spcBef>
              <a:buFontTx/>
              <a:buNone/>
            </a:pPr>
            <a:r>
              <a:rPr lang="en-GB" altLang="en-US" sz="3200" b="1" dirty="0">
                <a:solidFill>
                  <a:srgbClr val="002060"/>
                </a:solidFill>
                <a:latin typeface="Arial" panose="020B0604020202020204" pitchFamily="34" charset="0"/>
                <a:ea typeface="Calibri" charset="0"/>
                <a:cs typeface="Arial" panose="020B0604020202020204" pitchFamily="34" charset="0"/>
              </a:rPr>
              <a:t>Sarwat Asfi -1905650</a:t>
            </a:r>
          </a:p>
          <a:p>
            <a:pPr algn="ctr" eaLnBrk="1" hangingPunct="1">
              <a:lnSpc>
                <a:spcPct val="110000"/>
              </a:lnSpc>
              <a:spcBef>
                <a:spcPct val="0"/>
              </a:spcBef>
              <a:buFontTx/>
              <a:buNone/>
            </a:pPr>
            <a:r>
              <a:rPr lang="en-GB" altLang="en-US" sz="3200" b="1" dirty="0">
                <a:solidFill>
                  <a:srgbClr val="002060"/>
                </a:solidFill>
                <a:latin typeface="Arial" panose="020B0604020202020204" pitchFamily="34" charset="0"/>
                <a:ea typeface="Calibri" charset="0"/>
                <a:cs typeface="Arial" panose="020B0604020202020204" pitchFamily="34" charset="0"/>
              </a:rPr>
              <a:t>Lecturer: Rebecca Francis-Davies</a:t>
            </a:r>
            <a:endParaRPr lang="en-GB" sz="3600" b="1" dirty="0"/>
          </a:p>
        </p:txBody>
      </p:sp>
      <p:sp>
        <p:nvSpPr>
          <p:cNvPr id="34" name="TextBox 33">
            <a:extLst>
              <a:ext uri="{FF2B5EF4-FFF2-40B4-BE49-F238E27FC236}">
                <a16:creationId xmlns:a16="http://schemas.microsoft.com/office/drawing/2014/main" id="{52F37A8C-EA08-0239-E275-F4CD9BDA65C3}"/>
              </a:ext>
            </a:extLst>
          </p:cNvPr>
          <p:cNvSpPr txBox="1"/>
          <p:nvPr/>
        </p:nvSpPr>
        <p:spPr>
          <a:xfrm>
            <a:off x="622306" y="11048337"/>
            <a:ext cx="5841844" cy="1320361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Key Competences of a Global Leader</a:t>
            </a:r>
          </a:p>
          <a:p>
            <a:pPr marL="171432" indent="-171432">
              <a:buFont typeface="Arial" panose="020B0604020202020204" pitchFamily="34" charset="0"/>
              <a:buChar char="•"/>
            </a:pPr>
            <a:r>
              <a:rPr lang="en-GB" sz="1800" b="1" dirty="0">
                <a:latin typeface="Arial" panose="020B0604020202020204" pitchFamily="34" charset="0"/>
                <a:cs typeface="Arial" panose="020B0604020202020204" pitchFamily="34" charset="0"/>
              </a:rPr>
              <a:t>Cross Culture Competence</a:t>
            </a:r>
          </a:p>
          <a:p>
            <a:pPr algn="just"/>
            <a:r>
              <a:rPr lang="en-GB" sz="1800" b="1" dirty="0">
                <a:solidFill>
                  <a:srgbClr val="3B3B3B"/>
                </a:solidFill>
                <a:latin typeface="Arial" panose="020B0604020202020204" pitchFamily="34" charset="0"/>
                <a:ea typeface="Calibri" panose="020F0502020204030204" pitchFamily="34" charset="0"/>
                <a:cs typeface="Arial" panose="020B0604020202020204" pitchFamily="34" charset="0"/>
              </a:rPr>
              <a:t>T</a:t>
            </a:r>
            <a:r>
              <a:rPr lang="en-GB" sz="1800" dirty="0">
                <a:solidFill>
                  <a:srgbClr val="3B3B3B"/>
                </a:solidFill>
                <a:latin typeface="Arial" panose="020B0604020202020204" pitchFamily="34" charset="0"/>
                <a:ea typeface="Calibri" panose="020F0502020204030204" pitchFamily="34" charset="0"/>
                <a:cs typeface="Arial" panose="020B0604020202020204" pitchFamily="34" charset="0"/>
              </a:rPr>
              <a:t>he ability to effectively engage and interact with individuals of different cultural backgrounds is a cross-cultural competence. It involves learning about cultural differences, communicating effectively across languages and nonverbal signals, and demonstrating respect and empathy. To foster successful interaction and cooperation in a range of fields, which facilitates understanding and cooperation within cultural borders, intercultural competence is necessary </a:t>
            </a:r>
            <a:r>
              <a:rPr lang="en-GB" sz="1800" dirty="0">
                <a:latin typeface="Arial" panose="020B0604020202020204" pitchFamily="34" charset="0"/>
                <a:ea typeface="Calibri" panose="020F0502020204030204" pitchFamily="34" charset="0"/>
                <a:cs typeface="Arial" panose="020B0604020202020204" pitchFamily="34" charset="0"/>
              </a:rPr>
              <a:t>(Nieto and Zoller Booth, 2010)</a:t>
            </a:r>
            <a:r>
              <a:rPr lang="en-GB" sz="1800" dirty="0">
                <a:solidFill>
                  <a:srgbClr val="3B3B3B"/>
                </a:solidFill>
                <a:latin typeface="Arial" panose="020B0604020202020204" pitchFamily="34" charset="0"/>
                <a:ea typeface="Calibri" panose="020F050202020403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pPr marL="171432" indent="-171432">
              <a:buFont typeface="Arial" panose="020B0604020202020204" pitchFamily="34" charset="0"/>
              <a:buChar char="•"/>
            </a:pPr>
            <a:r>
              <a:rPr lang="en-GB" sz="1800" b="1" dirty="0">
                <a:latin typeface="Arial" panose="020B0604020202020204" pitchFamily="34" charset="0"/>
                <a:cs typeface="Arial" panose="020B0604020202020204" pitchFamily="34" charset="0"/>
              </a:rPr>
              <a:t>Strategic Thinking </a:t>
            </a:r>
          </a:p>
          <a:p>
            <a:pPr algn="just"/>
            <a:r>
              <a:rPr lang="en-GB" sz="1800" b="1" dirty="0">
                <a:solidFill>
                  <a:srgbClr val="3B3B3B"/>
                </a:solidFill>
                <a:latin typeface="Arial" panose="020B0604020202020204" pitchFamily="34" charset="0"/>
                <a:ea typeface="Calibri" panose="020F0502020204030204" pitchFamily="34" charset="0"/>
                <a:cs typeface="Arial" panose="020B0604020202020204" pitchFamily="34" charset="0"/>
              </a:rPr>
              <a:t>T</a:t>
            </a:r>
            <a:r>
              <a:rPr lang="en-GB" sz="1800" dirty="0">
                <a:solidFill>
                  <a:srgbClr val="3B3B3B"/>
                </a:solidFill>
                <a:latin typeface="Arial" panose="020B0604020202020204" pitchFamily="34" charset="0"/>
                <a:ea typeface="Calibri" panose="020F0502020204030204" pitchFamily="34" charset="0"/>
                <a:cs typeface="Arial" panose="020B0604020202020204" pitchFamily="34" charset="0"/>
              </a:rPr>
              <a:t>he strategic thinking of a global leader is to evaluate long-term goals, identify opportunities and take informed decisions in an increasingly complex and diverse world environment. The achievement of those objectives is supported by a clear vision and mission underpinned by a well-defined strategy. Consider how they reconcile business objectives with market requirements around the world. The ability to conceptualise, adapt and plan sustainable strategies for longer-term success is a characteristic of successful leaders from around the world </a:t>
            </a:r>
            <a:r>
              <a:rPr lang="en-GB" sz="1800" dirty="0">
                <a:latin typeface="Arial" panose="020B0604020202020204" pitchFamily="34" charset="0"/>
                <a:ea typeface="Calibri" panose="020F0502020204030204" pitchFamily="34" charset="0"/>
                <a:cs typeface="Arial" panose="020B0604020202020204" pitchFamily="34" charset="0"/>
              </a:rPr>
              <a:t>(Bryson, 2018)</a:t>
            </a:r>
            <a:r>
              <a:rPr lang="en-GB" sz="1800" dirty="0">
                <a:solidFill>
                  <a:srgbClr val="3B3B3B"/>
                </a:solidFill>
                <a:latin typeface="Arial" panose="020B0604020202020204" pitchFamily="34" charset="0"/>
                <a:ea typeface="Calibri" panose="020F0502020204030204" pitchFamily="34" charset="0"/>
                <a:cs typeface="Arial" panose="020B0604020202020204" pitchFamily="34" charset="0"/>
              </a:rPr>
              <a:t>.</a:t>
            </a:r>
            <a:endParaRPr lang="en-GB" sz="1800" b="1" dirty="0">
              <a:latin typeface="Arial" panose="020B0604020202020204" pitchFamily="34" charset="0"/>
              <a:cs typeface="Arial" panose="020B0604020202020204" pitchFamily="34" charset="0"/>
            </a:endParaRPr>
          </a:p>
          <a:p>
            <a:pPr marL="171432" indent="-171432">
              <a:buFont typeface="Arial" panose="020B0604020202020204" pitchFamily="34" charset="0"/>
              <a:buChar char="•"/>
            </a:pPr>
            <a:r>
              <a:rPr lang="en-GB" sz="1800" b="1" dirty="0">
                <a:latin typeface="Arial" panose="020B0604020202020204" pitchFamily="34" charset="0"/>
                <a:cs typeface="Arial" panose="020B0604020202020204" pitchFamily="34" charset="0"/>
              </a:rPr>
              <a:t>Ethical Leadership</a:t>
            </a:r>
          </a:p>
          <a:p>
            <a:pPr algn="just"/>
            <a:r>
              <a:rPr lang="en-GB" sz="1800" b="1" kern="100" dirty="0">
                <a:solidFill>
                  <a:srgbClr val="3B3B3B"/>
                </a:solidFill>
                <a:latin typeface="Arial" panose="020B0604020202020204" pitchFamily="34" charset="0"/>
                <a:ea typeface="Calibri" panose="020F0502020204030204" pitchFamily="34" charset="0"/>
                <a:cs typeface="Arial" panose="020B0604020202020204" pitchFamily="34" charset="0"/>
              </a:rPr>
              <a:t>G</a:t>
            </a:r>
            <a:r>
              <a:rPr lang="en-GB" sz="1800" kern="100" dirty="0">
                <a:solidFill>
                  <a:srgbClr val="3B3B3B"/>
                </a:solidFill>
                <a:latin typeface="Arial" panose="020B0604020202020204" pitchFamily="34" charset="0"/>
                <a:ea typeface="Calibri" panose="020F0502020204030204" pitchFamily="34" charset="0"/>
                <a:cs typeface="Arial" panose="020B0604020202020204" pitchFamily="34" charset="0"/>
              </a:rPr>
              <a:t>lobal Ethical Leaders emphasise transparency, integrity and accountability to foster trust and respect between team members and stakeholders worldwide. Global Leaders lead by example and promote ethical behaviour and responsible business practices in their global operations. Their commitment to ethical leadership is improving the organization's reputation and contributing to a sustainable and positive impact at the global level </a:t>
            </a:r>
            <a:r>
              <a:rPr lang="en-GB" sz="1800" kern="100" dirty="0">
                <a:latin typeface="Arial" panose="020B0604020202020204" pitchFamily="34" charset="0"/>
                <a:ea typeface="Calibri" panose="020F0502020204030204" pitchFamily="34" charset="0"/>
                <a:cs typeface="Arial" panose="020B0604020202020204" pitchFamily="34" charset="0"/>
              </a:rPr>
              <a:t>(Luo, 2005)</a:t>
            </a:r>
            <a:r>
              <a:rPr lang="en-GB" sz="1800" kern="100" dirty="0">
                <a:solidFill>
                  <a:srgbClr val="3B3B3B"/>
                </a:solidFill>
                <a:latin typeface="Arial" panose="020B0604020202020204" pitchFamily="34" charset="0"/>
                <a:ea typeface="Calibri" panose="020F050202020403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a:p>
            <a:pPr marL="171432" indent="-171432">
              <a:buFont typeface="Arial" panose="020B0604020202020204" pitchFamily="34" charset="0"/>
              <a:buChar char="•"/>
            </a:pPr>
            <a:r>
              <a:rPr lang="en-GB" sz="1800" b="1" dirty="0">
                <a:latin typeface="Arial" panose="020B0604020202020204" pitchFamily="34" charset="0"/>
                <a:cs typeface="Arial" panose="020B0604020202020204" pitchFamily="34" charset="0"/>
              </a:rPr>
              <a:t>Emotional Intelligence </a:t>
            </a:r>
          </a:p>
          <a:p>
            <a:pPr algn="just"/>
            <a:r>
              <a:rPr lang="en-GB" sz="1800" b="1" kern="100" dirty="0">
                <a:solidFill>
                  <a:srgbClr val="3B3B3B"/>
                </a:solidFill>
                <a:latin typeface="Arial" panose="020B0604020202020204" pitchFamily="34" charset="0"/>
                <a:ea typeface="Calibri" panose="020F0502020204030204" pitchFamily="34" charset="0"/>
                <a:cs typeface="Arial" panose="020B0604020202020204" pitchFamily="34" charset="0"/>
              </a:rPr>
              <a:t>H</a:t>
            </a:r>
            <a:r>
              <a:rPr lang="en-GB" sz="1800" kern="100" dirty="0">
                <a:solidFill>
                  <a:srgbClr val="3B3B3B"/>
                </a:solidFill>
                <a:latin typeface="Arial" panose="020B0604020202020204" pitchFamily="34" charset="0"/>
                <a:ea typeface="Calibri" panose="020F0502020204030204" pitchFamily="34" charset="0"/>
                <a:cs typeface="Arial" panose="020B0604020202020204" pitchFamily="34" charset="0"/>
              </a:rPr>
              <a:t>igh performers in worldwide leadership are aware of themselves, recognise their emotions and understand the views of others. They have the skills to communicate effectively, adapting their approach to a diverse cultural background and overcoming possible linguistic obstacles. Their diplomatic skills allow them to take decisions on the basis of global stakeholders. The capacity to leverage emotional intelligence will increase staff productivity, involvement and the success of businesses worldwide </a:t>
            </a:r>
            <a:r>
              <a:rPr lang="en-GB" sz="1800" kern="100" dirty="0">
                <a:latin typeface="Arial" panose="020B0604020202020204" pitchFamily="34" charset="0"/>
                <a:ea typeface="Calibri" panose="020F0502020204030204" pitchFamily="34" charset="0"/>
                <a:cs typeface="Arial" panose="020B0604020202020204" pitchFamily="34" charset="0"/>
              </a:rPr>
              <a:t>(Konanahalli and Oyedele, 2016)</a:t>
            </a:r>
            <a:r>
              <a:rPr lang="en-GB" sz="1800" kern="100" dirty="0">
                <a:solidFill>
                  <a:srgbClr val="3B3B3B"/>
                </a:solidFill>
                <a:latin typeface="Arial" panose="020B0604020202020204" pitchFamily="34" charset="0"/>
                <a:ea typeface="Calibri" panose="020F0502020204030204" pitchFamily="34" charset="0"/>
                <a:cs typeface="Arial" panose="020B0604020202020204" pitchFamily="34" charset="0"/>
              </a:rPr>
              <a:t>.</a:t>
            </a:r>
            <a:endParaRPr lang="en-GB" sz="1800" kern="100" dirty="0">
              <a:latin typeface="Arial" panose="020B0604020202020204" pitchFamily="34" charset="0"/>
              <a:ea typeface="Calibri" panose="020F050202020403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D22612E-C318-51DB-E06B-8FF4F9BB2231}"/>
              </a:ext>
            </a:extLst>
          </p:cNvPr>
          <p:cNvSpPr txBox="1"/>
          <p:nvPr/>
        </p:nvSpPr>
        <p:spPr>
          <a:xfrm>
            <a:off x="7141609" y="21848095"/>
            <a:ext cx="7311815" cy="1323183"/>
          </a:xfrm>
          <a:prstGeom prst="rect">
            <a:avLst/>
          </a:prstGeom>
          <a:noFill/>
        </p:spPr>
        <p:txBody>
          <a:bodyPr wrap="square">
            <a:spAutoFit/>
          </a:bodyPr>
          <a:lstStyle/>
          <a:p>
            <a:pPr algn="ctr"/>
            <a:r>
              <a:rPr lang="en-AU" altLang="en-US" sz="2400" b="1" dirty="0">
                <a:latin typeface="Arial" panose="020B0604020202020204" pitchFamily="34" charset="0"/>
                <a:cs typeface="Arial" panose="020B0604020202020204" pitchFamily="34" charset="0"/>
              </a:rPr>
              <a:t>The benefit of developing global leadership skills and practical knowledge</a:t>
            </a:r>
            <a:endParaRPr lang="en-GB" altLang="en-US" sz="3200" b="1" dirty="0">
              <a:latin typeface="Arial" panose="020B0604020202020204" pitchFamily="34" charset="0"/>
              <a:cs typeface="Arial" panose="020B0604020202020204" pitchFamily="34" charset="0"/>
            </a:endParaRPr>
          </a:p>
          <a:p>
            <a:r>
              <a:rPr lang="en-GB" altLang="en-US" sz="1599" dirty="0">
                <a:latin typeface="Arial" panose="020B0604020202020204" pitchFamily="34" charset="0"/>
                <a:cs typeface="Arial" panose="020B0604020202020204" pitchFamily="34" charset="0"/>
              </a:rPr>
              <a:t>Developing global leadership and practical skills offers a number of key benefits:</a:t>
            </a:r>
          </a:p>
        </p:txBody>
      </p:sp>
      <p:pic>
        <p:nvPicPr>
          <p:cNvPr id="42" name="Picture 41" descr="A diagram of a business process&#10;&#10;Description automatically generated">
            <a:extLst>
              <a:ext uri="{FF2B5EF4-FFF2-40B4-BE49-F238E27FC236}">
                <a16:creationId xmlns:a16="http://schemas.microsoft.com/office/drawing/2014/main" id="{C66618C0-E05D-DFA4-876C-C1ED7C569A95}"/>
              </a:ext>
            </a:extLst>
          </p:cNvPr>
          <p:cNvPicPr>
            <a:picLocks noChangeAspect="1"/>
          </p:cNvPicPr>
          <p:nvPr/>
        </p:nvPicPr>
        <p:blipFill>
          <a:blip r:embed="rId2"/>
          <a:stretch>
            <a:fillRect/>
          </a:stretch>
        </p:blipFill>
        <p:spPr>
          <a:xfrm>
            <a:off x="7341045" y="23195140"/>
            <a:ext cx="6500092" cy="3950807"/>
          </a:xfrm>
          <a:prstGeom prst="rect">
            <a:avLst/>
          </a:prstGeom>
        </p:spPr>
      </p:pic>
      <p:pic>
        <p:nvPicPr>
          <p:cNvPr id="47" name="Picture 46" descr="A group of people standing next to a globe&#10;&#10;Description automatically generated">
            <a:extLst>
              <a:ext uri="{FF2B5EF4-FFF2-40B4-BE49-F238E27FC236}">
                <a16:creationId xmlns:a16="http://schemas.microsoft.com/office/drawing/2014/main" id="{DA7E0249-882C-D857-B31F-23CBB5CB3045}"/>
              </a:ext>
            </a:extLst>
          </p:cNvPr>
          <p:cNvPicPr>
            <a:picLocks noChangeAspect="1"/>
          </p:cNvPicPr>
          <p:nvPr/>
        </p:nvPicPr>
        <p:blipFill>
          <a:blip r:embed="rId3"/>
          <a:stretch>
            <a:fillRect/>
          </a:stretch>
        </p:blipFill>
        <p:spPr>
          <a:xfrm>
            <a:off x="14853218" y="4507929"/>
            <a:ext cx="3546298" cy="3939476"/>
          </a:xfrm>
          <a:prstGeom prst="rect">
            <a:avLst/>
          </a:prstGeom>
        </p:spPr>
      </p:pic>
      <p:sp>
        <p:nvSpPr>
          <p:cNvPr id="54" name="TextBox 53">
            <a:extLst>
              <a:ext uri="{FF2B5EF4-FFF2-40B4-BE49-F238E27FC236}">
                <a16:creationId xmlns:a16="http://schemas.microsoft.com/office/drawing/2014/main" id="{22D6B6E7-BC2B-D583-44AF-024E32AE07DE}"/>
              </a:ext>
            </a:extLst>
          </p:cNvPr>
          <p:cNvSpPr txBox="1"/>
          <p:nvPr/>
        </p:nvSpPr>
        <p:spPr>
          <a:xfrm>
            <a:off x="3121158" y="19484812"/>
            <a:ext cx="1326388" cy="369332"/>
          </a:xfrm>
          <a:prstGeom prst="rect">
            <a:avLst/>
          </a:prstGeom>
          <a:noFill/>
        </p:spPr>
        <p:txBody>
          <a:bodyPr wrap="square" rtlCol="0">
            <a:spAutoFit/>
          </a:bodyPr>
          <a:lstStyle/>
          <a:p>
            <a:endParaRPr lang="en-GB" sz="1800" dirty="0"/>
          </a:p>
        </p:txBody>
      </p:sp>
      <p:sp>
        <p:nvSpPr>
          <p:cNvPr id="55" name="Text Box 2">
            <a:extLst>
              <a:ext uri="{FF2B5EF4-FFF2-40B4-BE49-F238E27FC236}">
                <a16:creationId xmlns:a16="http://schemas.microsoft.com/office/drawing/2014/main" id="{73B331FA-E5EE-C232-9590-09EB725C33FC}"/>
              </a:ext>
            </a:extLst>
          </p:cNvPr>
          <p:cNvSpPr txBox="1">
            <a:spLocks noChangeArrowheads="1"/>
          </p:cNvSpPr>
          <p:nvPr/>
        </p:nvSpPr>
        <p:spPr bwMode="auto">
          <a:xfrm>
            <a:off x="7521312" y="14245748"/>
            <a:ext cx="6346727" cy="2663163"/>
          </a:xfrm>
          <a:prstGeom prst="rect">
            <a:avLst/>
          </a:prstGeom>
          <a:solidFill>
            <a:schemeClr val="accent1">
              <a:lumMod val="40000"/>
              <a:lumOff val="60000"/>
            </a:schemeClr>
          </a:solidFill>
          <a:ln w="9525">
            <a:solidFill>
              <a:schemeClr val="accent1">
                <a:lumMod val="75000"/>
              </a:schemeClr>
            </a:solidFill>
            <a:miter lim="800000"/>
            <a:headEnd/>
            <a:tailEnd/>
          </a:ln>
        </p:spPr>
        <p:txBody>
          <a:bodyPr rot="0" vert="horz" wrap="square" lIns="91441" tIns="45719" rIns="91441" bIns="45719" anchor="t" anchorCtr="0">
            <a:spAutoFit/>
          </a:bodyPr>
          <a:lstStyle/>
          <a:p>
            <a:pPr>
              <a:lnSpc>
                <a:spcPct val="107000"/>
              </a:lnSpc>
              <a:spcAft>
                <a:spcPts val="802"/>
              </a:spcAft>
            </a:pPr>
            <a:r>
              <a:rPr lang="en-GB" sz="1400" b="1" kern="100" dirty="0">
                <a:latin typeface="Arial" panose="020B0604020202020204" pitchFamily="34" charset="0"/>
                <a:ea typeface="Calibri" panose="020F0502020204030204" pitchFamily="34" charset="0"/>
                <a:cs typeface="Arial" panose="020B0604020202020204" pitchFamily="34" charset="0"/>
              </a:rPr>
              <a:t>Creates Value through others.</a:t>
            </a:r>
            <a:endParaRPr lang="en-GB" sz="1400" kern="1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2"/>
              </a:spcAft>
            </a:pPr>
            <a:r>
              <a:rPr lang="en-GB" sz="1400" kern="100" dirty="0">
                <a:latin typeface="Arial" panose="020B0604020202020204" pitchFamily="34" charset="0"/>
                <a:ea typeface="Calibri" panose="020F0502020204030204" pitchFamily="34" charset="0"/>
                <a:cs typeface="Arial" panose="020B0604020202020204" pitchFamily="34" charset="0"/>
              </a:rPr>
              <a:t>Leaders are 2.4 times more likely to be prepared in an organisation where they have efficient direct managers who create value through others.</a:t>
            </a:r>
          </a:p>
          <a:p>
            <a:pPr>
              <a:lnSpc>
                <a:spcPct val="107000"/>
              </a:lnSpc>
              <a:spcAft>
                <a:spcPts val="802"/>
              </a:spcAft>
            </a:pPr>
            <a:r>
              <a:rPr lang="en-GB" sz="1400" b="1" kern="100" dirty="0">
                <a:latin typeface="Arial" panose="020B0604020202020204" pitchFamily="34" charset="0"/>
                <a:ea typeface="Calibri" panose="020F0502020204030204" pitchFamily="34" charset="0"/>
                <a:cs typeface="Arial" panose="020B0604020202020204" pitchFamily="34" charset="0"/>
              </a:rPr>
              <a:t>Navigate Uncertainty </a:t>
            </a:r>
            <a:endParaRPr lang="en-GB" sz="14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2"/>
              </a:spcAft>
            </a:pPr>
            <a:r>
              <a:rPr lang="en-GB" sz="1400" kern="100" dirty="0">
                <a:latin typeface="Arial" panose="020B0604020202020204" pitchFamily="34" charset="0"/>
                <a:ea typeface="Calibri" panose="020F0502020204030204" pitchFamily="34" charset="0"/>
                <a:cs typeface="Arial" panose="020B0604020202020204" pitchFamily="34" charset="0"/>
              </a:rPr>
              <a:t>An organisation with prepared, resilient leaders is twice more likely to manage uncertainty effectively. </a:t>
            </a:r>
          </a:p>
          <a:p>
            <a:pPr>
              <a:lnSpc>
                <a:spcPct val="107000"/>
              </a:lnSpc>
              <a:spcAft>
                <a:spcPts val="802"/>
              </a:spcAft>
            </a:pPr>
            <a:r>
              <a:rPr lang="en-GB" sz="1400" b="1" kern="100" dirty="0">
                <a:latin typeface="Arial" panose="020B0604020202020204" pitchFamily="34" charset="0"/>
                <a:ea typeface="Calibri" panose="020F0502020204030204" pitchFamily="34" charset="0"/>
                <a:cs typeface="Arial" panose="020B0604020202020204" pitchFamily="34" charset="0"/>
              </a:rPr>
              <a:t>Enable Change and Innovations</a:t>
            </a:r>
            <a:endParaRPr lang="en-GB" sz="14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2"/>
              </a:spcAft>
            </a:pPr>
            <a:r>
              <a:rPr lang="en-GB" sz="1400" kern="100" dirty="0">
                <a:latin typeface="Arial" panose="020B0604020202020204" pitchFamily="34" charset="0"/>
                <a:ea typeface="Calibri" panose="020F0502020204030204" pitchFamily="34" charset="0"/>
                <a:cs typeface="Arial" panose="020B0604020202020204" pitchFamily="34" charset="0"/>
              </a:rPr>
              <a:t>Leaders having inspirational, long-term perspectives are 2.41 times more likely to lead an inspired organisation. </a:t>
            </a:r>
          </a:p>
        </p:txBody>
      </p:sp>
      <p:sp>
        <p:nvSpPr>
          <p:cNvPr id="57" name="TextBox 56">
            <a:extLst>
              <a:ext uri="{FF2B5EF4-FFF2-40B4-BE49-F238E27FC236}">
                <a16:creationId xmlns:a16="http://schemas.microsoft.com/office/drawing/2014/main" id="{521E5BFD-36BA-6BCA-9119-91C72FF5E7D4}"/>
              </a:ext>
            </a:extLst>
          </p:cNvPr>
          <p:cNvSpPr txBox="1"/>
          <p:nvPr/>
        </p:nvSpPr>
        <p:spPr>
          <a:xfrm>
            <a:off x="7785617" y="17023802"/>
            <a:ext cx="5758555" cy="276871"/>
          </a:xfrm>
          <a:prstGeom prst="rect">
            <a:avLst/>
          </a:prstGeom>
          <a:noFill/>
        </p:spPr>
        <p:txBody>
          <a:bodyPr wrap="square">
            <a:spAutoFit/>
          </a:bodyPr>
          <a:lstStyle/>
          <a:p>
            <a:r>
              <a:rPr lang="en-GB" sz="1199" dirty="0">
                <a:latin typeface="Arial" panose="020B0604020202020204" pitchFamily="34" charset="0"/>
                <a:cs typeface="Arial" panose="020B0604020202020204" pitchFamily="34" charset="0"/>
              </a:rPr>
              <a:t>Source: https://www.russellreynolds.com/en/insights/global-leadership-monitor</a:t>
            </a:r>
          </a:p>
        </p:txBody>
      </p:sp>
      <p:sp>
        <p:nvSpPr>
          <p:cNvPr id="58" name="TextBox 57">
            <a:extLst>
              <a:ext uri="{FF2B5EF4-FFF2-40B4-BE49-F238E27FC236}">
                <a16:creationId xmlns:a16="http://schemas.microsoft.com/office/drawing/2014/main" id="{FE606F68-D308-4579-E3D7-B21ABFFD0F8B}"/>
              </a:ext>
            </a:extLst>
          </p:cNvPr>
          <p:cNvSpPr txBox="1"/>
          <p:nvPr/>
        </p:nvSpPr>
        <p:spPr>
          <a:xfrm>
            <a:off x="7525255" y="12528104"/>
            <a:ext cx="6346727" cy="523220"/>
          </a:xfrm>
          <a:prstGeom prst="rect">
            <a:avLst/>
          </a:prstGeom>
          <a:solidFill>
            <a:schemeClr val="accent1">
              <a:lumMod val="60000"/>
              <a:lumOff val="40000"/>
            </a:schemeClr>
          </a:solidFill>
          <a:ln>
            <a:solidFill>
              <a:schemeClr val="accent1">
                <a:lumMod val="75000"/>
              </a:schemeClr>
            </a:solidFill>
          </a:ln>
        </p:spPr>
        <p:txBody>
          <a:bodyPr wrap="square">
            <a:spAutoFit/>
          </a:bodyPr>
          <a:lstStyle/>
          <a:p>
            <a:pPr algn="ctr">
              <a:spcBef>
                <a:spcPct val="50000"/>
              </a:spcBef>
            </a:pPr>
            <a:r>
              <a:rPr lang="en-AU" altLang="en-US" sz="2800" b="1" dirty="0">
                <a:latin typeface="Arial" panose="020B0604020202020204" pitchFamily="34" charset="0"/>
                <a:cs typeface="Arial" panose="020B0604020202020204" pitchFamily="34" charset="0"/>
              </a:rPr>
              <a:t>Leadership Competencies</a:t>
            </a:r>
          </a:p>
        </p:txBody>
      </p:sp>
      <p:sp>
        <p:nvSpPr>
          <p:cNvPr id="59" name="TextBox 58">
            <a:extLst>
              <a:ext uri="{FF2B5EF4-FFF2-40B4-BE49-F238E27FC236}">
                <a16:creationId xmlns:a16="http://schemas.microsoft.com/office/drawing/2014/main" id="{2963B62B-F81F-13B6-79FA-721D123F3F01}"/>
              </a:ext>
            </a:extLst>
          </p:cNvPr>
          <p:cNvSpPr txBox="1"/>
          <p:nvPr/>
        </p:nvSpPr>
        <p:spPr>
          <a:xfrm>
            <a:off x="14999470" y="2983355"/>
            <a:ext cx="5862637" cy="1200970"/>
          </a:xfrm>
          <a:prstGeom prst="rect">
            <a:avLst/>
          </a:prstGeom>
          <a:solidFill>
            <a:schemeClr val="bg2">
              <a:lumMod val="90000"/>
            </a:schemeClr>
          </a:solidFill>
          <a:ln w="28575">
            <a:solidFill>
              <a:schemeClr val="bg1">
                <a:lumMod val="65000"/>
              </a:schemeClr>
            </a:solidFill>
          </a:ln>
        </p:spPr>
        <p:txBody>
          <a:bodyPr wrap="square">
            <a:spAutoFit/>
          </a:bodyPr>
          <a:lstStyle/>
          <a:p>
            <a:pPr algn="ctr">
              <a:spcBef>
                <a:spcPct val="50000"/>
              </a:spcBef>
            </a:pPr>
            <a:r>
              <a:rPr lang="en-AU" altLang="en-US" sz="3602" b="1" dirty="0">
                <a:latin typeface="Arial" panose="020B0604020202020204" pitchFamily="34" charset="0"/>
                <a:cs typeface="Arial" panose="020B0604020202020204" pitchFamily="34" charset="0"/>
              </a:rPr>
              <a:t>Leadership Development Model</a:t>
            </a:r>
          </a:p>
        </p:txBody>
      </p:sp>
      <p:pic>
        <p:nvPicPr>
          <p:cNvPr id="63" name="Picture 62">
            <a:extLst>
              <a:ext uri="{FF2B5EF4-FFF2-40B4-BE49-F238E27FC236}">
                <a16:creationId xmlns:a16="http://schemas.microsoft.com/office/drawing/2014/main" id="{1BD1AEA1-3BB5-BCD8-9111-CFA2B731D5DE}"/>
              </a:ext>
            </a:extLst>
          </p:cNvPr>
          <p:cNvPicPr>
            <a:picLocks noChangeAspect="1"/>
          </p:cNvPicPr>
          <p:nvPr/>
        </p:nvPicPr>
        <p:blipFill>
          <a:blip r:embed="rId4"/>
          <a:stretch>
            <a:fillRect/>
          </a:stretch>
        </p:blipFill>
        <p:spPr>
          <a:xfrm>
            <a:off x="7521312" y="17437030"/>
            <a:ext cx="6464095" cy="3815929"/>
          </a:xfrm>
          <a:prstGeom prst="rect">
            <a:avLst/>
          </a:prstGeom>
        </p:spPr>
      </p:pic>
      <p:sp>
        <p:nvSpPr>
          <p:cNvPr id="65" name="TextBox 64">
            <a:extLst>
              <a:ext uri="{FF2B5EF4-FFF2-40B4-BE49-F238E27FC236}">
                <a16:creationId xmlns:a16="http://schemas.microsoft.com/office/drawing/2014/main" id="{179B850C-73DB-6292-C879-FEC5A1750E9B}"/>
              </a:ext>
            </a:extLst>
          </p:cNvPr>
          <p:cNvSpPr txBox="1"/>
          <p:nvPr/>
        </p:nvSpPr>
        <p:spPr>
          <a:xfrm>
            <a:off x="7552039" y="21480469"/>
            <a:ext cx="6433367" cy="276871"/>
          </a:xfrm>
          <a:prstGeom prst="rect">
            <a:avLst/>
          </a:prstGeom>
          <a:noFill/>
        </p:spPr>
        <p:txBody>
          <a:bodyPr wrap="square">
            <a:spAutoFit/>
          </a:bodyPr>
          <a:lstStyle/>
          <a:p>
            <a:r>
              <a:rPr lang="en-GB" sz="1199" dirty="0">
                <a:latin typeface="Arial" panose="020B0604020202020204" pitchFamily="34" charset="0"/>
                <a:ea typeface="Calibri" panose="020F0502020204030204" pitchFamily="34" charset="0"/>
              </a:rPr>
              <a:t>Source: Mendenhall, M.E. (2018) </a:t>
            </a:r>
            <a:r>
              <a:rPr lang="en-GB" sz="1199" i="1" dirty="0">
                <a:latin typeface="Arial" panose="020B0604020202020204" pitchFamily="34" charset="0"/>
                <a:ea typeface="Calibri" panose="020F0502020204030204" pitchFamily="34" charset="0"/>
              </a:rPr>
              <a:t>Global leadership: Research, practice, and development</a:t>
            </a:r>
            <a:r>
              <a:rPr lang="en-GB" sz="1199" dirty="0">
                <a:latin typeface="Arial" panose="020B0604020202020204" pitchFamily="34" charset="0"/>
                <a:ea typeface="Calibri" panose="020F0502020204030204" pitchFamily="34" charset="0"/>
              </a:rPr>
              <a:t>. </a:t>
            </a:r>
            <a:endParaRPr lang="en-GB" sz="1199" dirty="0"/>
          </a:p>
        </p:txBody>
      </p:sp>
      <p:sp>
        <p:nvSpPr>
          <p:cNvPr id="6" name="TextBox 5">
            <a:extLst>
              <a:ext uri="{FF2B5EF4-FFF2-40B4-BE49-F238E27FC236}">
                <a16:creationId xmlns:a16="http://schemas.microsoft.com/office/drawing/2014/main" id="{B8A96455-2B68-A2C1-B864-A32BA8CDE74A}"/>
              </a:ext>
            </a:extLst>
          </p:cNvPr>
          <p:cNvSpPr txBox="1"/>
          <p:nvPr/>
        </p:nvSpPr>
        <p:spPr>
          <a:xfrm>
            <a:off x="15003108" y="8686663"/>
            <a:ext cx="5740406" cy="5645263"/>
          </a:xfrm>
          <a:prstGeom prst="rect">
            <a:avLst/>
          </a:prstGeom>
          <a:noFill/>
        </p:spPr>
        <p:txBody>
          <a:bodyPr wrap="square" rtlCol="0">
            <a:spAutoFit/>
          </a:bodyPr>
          <a:lstStyle/>
          <a:p>
            <a:pPr algn="just"/>
            <a:r>
              <a:rPr lang="en-GB" sz="1899" kern="100" dirty="0">
                <a:latin typeface="Arial" panose="020B0604020202020204" pitchFamily="34" charset="0"/>
                <a:ea typeface="Calibri" panose="020F0502020204030204" pitchFamily="34" charset="0"/>
                <a:cs typeface="Arial" panose="020B0604020202020204" pitchFamily="34" charset="0"/>
              </a:rPr>
              <a:t>A leader can significantly contribute to global leadership, enhancing productive and harmonious working environments while managing cultural challenges by combining practical advice with these theoretical models.</a:t>
            </a:r>
          </a:p>
          <a:p>
            <a:endParaRPr lang="en-GB" sz="1899" b="1" i="1" kern="0" dirty="0">
              <a:latin typeface="Arial" panose="020B0604020202020204" pitchFamily="34" charset="0"/>
              <a:ea typeface="Times New Roman" panose="02020603050405020304" pitchFamily="18" charset="0"/>
              <a:cs typeface="Arial" panose="020B0604020202020204" pitchFamily="34" charset="0"/>
            </a:endParaRPr>
          </a:p>
          <a:p>
            <a:r>
              <a:rPr lang="en-GB" sz="1899" b="1" i="1" kern="0" dirty="0">
                <a:latin typeface="Arial" panose="020B0604020202020204" pitchFamily="34" charset="0"/>
                <a:ea typeface="Times New Roman" panose="02020603050405020304" pitchFamily="18" charset="0"/>
                <a:cs typeface="Arial" panose="020B0604020202020204" pitchFamily="34" charset="0"/>
              </a:rPr>
              <a:t>Hofstede's Cultural Dimensions</a:t>
            </a:r>
          </a:p>
          <a:p>
            <a:pPr algn="just"/>
            <a:r>
              <a:rPr lang="en-GB" sz="1899" dirty="0">
                <a:latin typeface="Arial" panose="020B0604020202020204" pitchFamily="34" charset="0"/>
                <a:ea typeface="Calibri" panose="020F0502020204030204" pitchFamily="34" charset="0"/>
                <a:cs typeface="Arial" panose="020B0604020202020204" pitchFamily="34" charset="0"/>
              </a:rPr>
              <a:t>Geert Hofstede provides the framework to understand and analyse cultural differences between countries and regions (Hofstede, 2016). </a:t>
            </a:r>
          </a:p>
          <a:p>
            <a:pPr algn="just"/>
            <a:r>
              <a:rPr lang="en-GB" sz="1899" i="1" spc="31" dirty="0">
                <a:latin typeface="Arial" panose="020B0604020202020204" pitchFamily="34" charset="0"/>
                <a:ea typeface="Times New Roman" panose="02020603050405020304" pitchFamily="18" charset="0"/>
                <a:cs typeface="Arial" panose="020B0604020202020204" pitchFamily="34" charset="0"/>
              </a:rPr>
              <a:t>The Hofstede six dimensions country Comparison tool is about the fact that all of us in societies are unequal, expressing our culture's attitude towards these inequalities </a:t>
            </a:r>
            <a:r>
              <a:rPr lang="en-GB" sz="1899" i="1" dirty="0">
                <a:latin typeface="Arial" panose="020B0604020202020204" pitchFamily="34" charset="0"/>
                <a:ea typeface="Times New Roman" panose="02020603050405020304" pitchFamily="18" charset="0"/>
                <a:cs typeface="Arial" panose="020B0604020202020204" pitchFamily="34" charset="0"/>
              </a:rPr>
              <a:t>(Hofstede Insight, 2023)</a:t>
            </a:r>
            <a:r>
              <a:rPr lang="en-GB" sz="1899" i="1" spc="31" dirty="0">
                <a:latin typeface="Arial" panose="020B0604020202020204" pitchFamily="34" charset="0"/>
                <a:ea typeface="Times New Roman" panose="02020603050405020304" pitchFamily="18" charset="0"/>
                <a:cs typeface="Arial" panose="020B0604020202020204" pitchFamily="34" charset="0"/>
              </a:rPr>
              <a:t>. The graph below compares Australia, China, Germany and Turkey.</a:t>
            </a:r>
            <a:endParaRPr lang="en-GB" sz="1899" i="1" dirty="0">
              <a:latin typeface="Arial" panose="020B0604020202020204" pitchFamily="34" charset="0"/>
              <a:ea typeface="Times New Roman" panose="02020603050405020304" pitchFamily="18" charset="0"/>
              <a:cs typeface="Arial" panose="020B0604020202020204" pitchFamily="34" charset="0"/>
            </a:endParaRPr>
          </a:p>
          <a:p>
            <a:pPr algn="just"/>
            <a:endParaRPr lang="en-GB" sz="1899" i="1" dirty="0">
              <a:latin typeface="Arial" panose="020B0604020202020204" pitchFamily="34" charset="0"/>
              <a:ea typeface="Calibri" panose="020F0502020204030204" pitchFamily="34" charset="0"/>
              <a:cs typeface="Arial" panose="020B0604020202020204" pitchFamily="34" charset="0"/>
            </a:endParaRPr>
          </a:p>
          <a:p>
            <a:pPr algn="just"/>
            <a:endParaRPr lang="en-GB" sz="1899" i="1" dirty="0">
              <a:latin typeface="Arial" panose="020B0604020202020204" pitchFamily="34" charset="0"/>
              <a:ea typeface="Calibri" panose="020F0502020204030204" pitchFamily="34" charset="0"/>
              <a:cs typeface="Arial" panose="020B0604020202020204" pitchFamily="34" charset="0"/>
            </a:endParaRPr>
          </a:p>
          <a:p>
            <a:pPr algn="just"/>
            <a:endParaRPr lang="en-GB" sz="1899" b="1" i="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71CFA8D-7788-6401-DD75-C125D3E7A2E0}"/>
              </a:ext>
            </a:extLst>
          </p:cNvPr>
          <p:cNvPicPr>
            <a:picLocks noChangeAspect="1"/>
          </p:cNvPicPr>
          <p:nvPr/>
        </p:nvPicPr>
        <p:blipFill>
          <a:blip r:embed="rId5"/>
          <a:stretch>
            <a:fillRect/>
          </a:stretch>
        </p:blipFill>
        <p:spPr>
          <a:xfrm>
            <a:off x="14704217" y="13548999"/>
            <a:ext cx="6266810" cy="4428804"/>
          </a:xfrm>
          <a:prstGeom prst="rect">
            <a:avLst/>
          </a:prstGeom>
        </p:spPr>
      </p:pic>
      <p:pic>
        <p:nvPicPr>
          <p:cNvPr id="11" name="Picture 10" descr="A diagram of a company&#10;&#10;Description automatically generated">
            <a:extLst>
              <a:ext uri="{FF2B5EF4-FFF2-40B4-BE49-F238E27FC236}">
                <a16:creationId xmlns:a16="http://schemas.microsoft.com/office/drawing/2014/main" id="{FE5AC432-5132-5BBB-F185-A534D47A95EE}"/>
              </a:ext>
            </a:extLst>
          </p:cNvPr>
          <p:cNvPicPr>
            <a:picLocks noChangeAspect="1"/>
          </p:cNvPicPr>
          <p:nvPr/>
        </p:nvPicPr>
        <p:blipFill>
          <a:blip r:embed="rId6"/>
          <a:stretch>
            <a:fillRect/>
          </a:stretch>
        </p:blipFill>
        <p:spPr>
          <a:xfrm>
            <a:off x="703529" y="24041108"/>
            <a:ext cx="3120488" cy="3679277"/>
          </a:xfrm>
          <a:prstGeom prst="rect">
            <a:avLst/>
          </a:prstGeom>
        </p:spPr>
      </p:pic>
      <p:sp>
        <p:nvSpPr>
          <p:cNvPr id="13" name="Text Box 28">
            <a:extLst>
              <a:ext uri="{FF2B5EF4-FFF2-40B4-BE49-F238E27FC236}">
                <a16:creationId xmlns:a16="http://schemas.microsoft.com/office/drawing/2014/main" id="{F37ABBD3-CED2-E821-1887-5B6154621755}"/>
              </a:ext>
            </a:extLst>
          </p:cNvPr>
          <p:cNvSpPr txBox="1">
            <a:spLocks noChangeArrowheads="1"/>
          </p:cNvSpPr>
          <p:nvPr/>
        </p:nvSpPr>
        <p:spPr bwMode="auto">
          <a:xfrm>
            <a:off x="15128997" y="17651161"/>
            <a:ext cx="5740406" cy="704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5" tIns="264745" rIns="264745" bIns="264745">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spcBef>
                <a:spcPct val="50000"/>
              </a:spcBef>
            </a:pPr>
            <a:r>
              <a:rPr lang="en-GB" sz="1102" dirty="0">
                <a:solidFill>
                  <a:srgbClr val="383838"/>
                </a:solidFill>
                <a:latin typeface="Arial" panose="020B0604020202020204" pitchFamily="34" charset="0"/>
                <a:ea typeface="Calibri" panose="020F0502020204030204" pitchFamily="34" charset="0"/>
                <a:cs typeface="Arial" panose="020B0604020202020204" pitchFamily="34" charset="0"/>
              </a:rPr>
              <a:t>Source: https://www.hofstede-insights.com/country-comparison-tool</a:t>
            </a:r>
            <a:endParaRPr lang="en-AU" altLang="en-US" sz="1998" dirty="0">
              <a:solidFill>
                <a:srgbClr val="FF0000"/>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8012BC2-2617-D8EF-F621-0E00D091C7A7}"/>
              </a:ext>
            </a:extLst>
          </p:cNvPr>
          <p:cNvSpPr txBox="1"/>
          <p:nvPr/>
        </p:nvSpPr>
        <p:spPr>
          <a:xfrm>
            <a:off x="3824020" y="23795999"/>
            <a:ext cx="2393243" cy="4029821"/>
          </a:xfrm>
          <a:prstGeom prst="rect">
            <a:avLst/>
          </a:prstGeom>
          <a:noFill/>
        </p:spPr>
        <p:txBody>
          <a:bodyPr wrap="square">
            <a:spAutoFit/>
          </a:bodyPr>
          <a:lstStyle/>
          <a:p>
            <a:r>
              <a:rPr lang="en-GB" sz="1599" i="1" dirty="0">
                <a:solidFill>
                  <a:schemeClr val="accent5">
                    <a:lumMod val="75000"/>
                  </a:schemeClr>
                </a:solidFill>
                <a:latin typeface="Lato" panose="020F0502020204030203" pitchFamily="34" charset="0"/>
                <a:ea typeface="Calibri" panose="020F0502020204030204" pitchFamily="34" charset="0"/>
                <a:cs typeface="Times New Roman" panose="02020603050405020304" pitchFamily="18" charset="0"/>
              </a:rPr>
              <a:t>Cleveland and Hinojosa, (2019) suggest that it is crucial for global leadership to connect with a wide range of borders, not just national and linguistic ones. In an organisation, various boundaries need to be worked on between people, such as age, religious belief, and job group, and all these different rules can influence interaction and leadership multiplex.</a:t>
            </a:r>
            <a:endParaRPr lang="en-GB" sz="1599" i="1" dirty="0">
              <a:solidFill>
                <a:schemeClr val="accent5">
                  <a:lumMod val="75000"/>
                </a:schemeClr>
              </a:solidFill>
            </a:endParaRPr>
          </a:p>
        </p:txBody>
      </p:sp>
      <p:graphicFrame>
        <p:nvGraphicFramePr>
          <p:cNvPr id="2" name="Diagram 1">
            <a:extLst>
              <a:ext uri="{FF2B5EF4-FFF2-40B4-BE49-F238E27FC236}">
                <a16:creationId xmlns:a16="http://schemas.microsoft.com/office/drawing/2014/main" id="{0A2F8364-0413-51F4-C371-9E318090EB3A}"/>
              </a:ext>
            </a:extLst>
          </p:cNvPr>
          <p:cNvGraphicFramePr/>
          <p:nvPr>
            <p:extLst>
              <p:ext uri="{D42A27DB-BD31-4B8C-83A1-F6EECF244321}">
                <p14:modId xmlns:p14="http://schemas.microsoft.com/office/powerpoint/2010/main" val="2816952799"/>
              </p:ext>
            </p:extLst>
          </p:nvPr>
        </p:nvGraphicFramePr>
        <p:xfrm>
          <a:off x="7469856" y="6764122"/>
          <a:ext cx="6250700" cy="550801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a:extLst>
              <a:ext uri="{FF2B5EF4-FFF2-40B4-BE49-F238E27FC236}">
                <a16:creationId xmlns:a16="http://schemas.microsoft.com/office/drawing/2014/main" id="{40199B46-323A-FD15-50E2-85E4D9C59851}"/>
              </a:ext>
            </a:extLst>
          </p:cNvPr>
          <p:cNvSpPr txBox="1"/>
          <p:nvPr/>
        </p:nvSpPr>
        <p:spPr>
          <a:xfrm>
            <a:off x="7390497" y="4121179"/>
            <a:ext cx="6346727" cy="2313262"/>
          </a:xfrm>
          <a:prstGeom prst="rect">
            <a:avLst/>
          </a:prstGeom>
          <a:noFill/>
        </p:spPr>
        <p:txBody>
          <a:bodyPr wrap="square">
            <a:spAutoFit/>
          </a:bodyPr>
          <a:lstStyle/>
          <a:p>
            <a:pPr algn="just">
              <a:lnSpc>
                <a:spcPct val="107000"/>
              </a:lnSpc>
              <a:spcAft>
                <a:spcPts val="802"/>
              </a:spcAft>
            </a:pPr>
            <a:r>
              <a:rPr lang="en-GB" sz="1998" kern="100" dirty="0">
                <a:latin typeface="Arial" panose="020B0604020202020204" pitchFamily="34" charset="0"/>
                <a:ea typeface="Calibri" panose="020F0502020204030204" pitchFamily="34" charset="0"/>
                <a:cs typeface="Arial" panose="020B0604020202020204" pitchFamily="34" charset="0"/>
              </a:rPr>
              <a:t>Ireland and Hitt (2018) explain that for a leader in a rapidly evolving business environment</a:t>
            </a:r>
            <a:r>
              <a:rPr lang="en-GB" sz="1800" kern="100" dirty="0">
                <a:latin typeface="Arial" panose="020B0604020202020204" pitchFamily="34" charset="0"/>
                <a:ea typeface="Calibri" panose="020F0502020204030204" pitchFamily="34" charset="0"/>
                <a:cs typeface="Arial" panose="020B0604020202020204" pitchFamily="34" charset="0"/>
              </a:rPr>
              <a:t>, it is crucial to understand the relationship between innovation and the influence of globalisation. Opportunities and challenges that could significantly affect an organisation's or its leader's success are present both in innovation and globalisation.</a:t>
            </a:r>
            <a:endParaRPr lang="en-GB" sz="1998" kern="100" dirty="0">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2"/>
              </a:spcAft>
            </a:pPr>
            <a:r>
              <a:rPr lang="en-GB" sz="1800" kern="100" dirty="0">
                <a:latin typeface="Arial" panose="020B0604020202020204" pitchFamily="34" charset="0"/>
                <a:ea typeface="Calibri" panose="020F0502020204030204" pitchFamily="34" charset="0"/>
                <a:cs typeface="Arial" panose="020B0604020202020204" pitchFamily="34" charset="0"/>
              </a:rPr>
              <a:t>The diagram shows how these two concepts come together:</a:t>
            </a:r>
            <a:endParaRPr lang="en-GB" sz="1998" kern="100" dirty="0">
              <a:latin typeface="Arial" panose="020B0604020202020204" pitchFamily="34" charset="0"/>
              <a:ea typeface="Calibri" panose="020F0502020204030204" pitchFamily="34" charset="0"/>
              <a:cs typeface="Arial" panose="020B0604020202020204" pitchFamily="34" charset="0"/>
            </a:endParaRPr>
          </a:p>
        </p:txBody>
      </p:sp>
      <p:sp>
        <p:nvSpPr>
          <p:cNvPr id="19" name="Oval 18">
            <a:extLst>
              <a:ext uri="{FF2B5EF4-FFF2-40B4-BE49-F238E27FC236}">
                <a16:creationId xmlns:a16="http://schemas.microsoft.com/office/drawing/2014/main" id="{89365C67-A8F4-52DE-506D-ECBC84CDE8E3}"/>
              </a:ext>
            </a:extLst>
          </p:cNvPr>
          <p:cNvSpPr/>
          <p:nvPr/>
        </p:nvSpPr>
        <p:spPr>
          <a:xfrm>
            <a:off x="640113" y="6914109"/>
            <a:ext cx="5631772" cy="39641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Arial" panose="020B0604020202020204" pitchFamily="34" charset="0"/>
                <a:cs typeface="Arial" panose="020B0604020202020204" pitchFamily="34" charset="0"/>
              </a:rPr>
              <a:t>Objective</a:t>
            </a:r>
          </a:p>
          <a:p>
            <a:pPr algn="just"/>
            <a:r>
              <a:rPr lang="en-GB" sz="1599" b="1" dirty="0">
                <a:solidFill>
                  <a:schemeClr val="tx1">
                    <a:lumMod val="85000"/>
                    <a:lumOff val="15000"/>
                  </a:schemeClr>
                </a:solidFill>
                <a:latin typeface="Arial" panose="020B0604020202020204" pitchFamily="34" charset="0"/>
                <a:ea typeface="Calibri" panose="020F0502020204030204" pitchFamily="34" charset="0"/>
              </a:rPr>
              <a:t>C</a:t>
            </a:r>
            <a:r>
              <a:rPr lang="en-GB" sz="1599" dirty="0">
                <a:solidFill>
                  <a:schemeClr val="tx1">
                    <a:lumMod val="85000"/>
                    <a:lumOff val="15000"/>
                  </a:schemeClr>
                </a:solidFill>
                <a:latin typeface="Arial" panose="020B0604020202020204" pitchFamily="34" charset="0"/>
                <a:ea typeface="Calibri" panose="020F0502020204030204" pitchFamily="34" charset="0"/>
              </a:rPr>
              <a:t>ommunicating the leader's vision, values, abilities, leadership style and approach; will provide insight into a leader’s intercultural skills while reinforcing their position as a relevant,</a:t>
            </a:r>
          </a:p>
          <a:p>
            <a:pPr algn="just"/>
            <a:r>
              <a:rPr lang="en-GB" sz="1599" dirty="0">
                <a:solidFill>
                  <a:schemeClr val="tx1">
                    <a:lumMod val="85000"/>
                    <a:lumOff val="15000"/>
                  </a:schemeClr>
                </a:solidFill>
                <a:latin typeface="Arial" panose="020B0604020202020204" pitchFamily="34" charset="0"/>
                <a:ea typeface="Calibri" panose="020F0502020204030204" pitchFamily="34" charset="0"/>
              </a:rPr>
              <a:t> globally influential figure. Emphasising the inclusion and diversity of the multicultural team and its perspective. Demonstrating the visions, research, and theoretical models related to global leadership (DuBrin, 2013).</a:t>
            </a:r>
            <a:endParaRPr lang="en-GB" sz="3200" dirty="0">
              <a:solidFill>
                <a:schemeClr val="tx1">
                  <a:lumMod val="85000"/>
                  <a:lumOff val="15000"/>
                </a:schemeClr>
              </a:solidFill>
            </a:endParaRPr>
          </a:p>
        </p:txBody>
      </p:sp>
      <p:sp>
        <p:nvSpPr>
          <p:cNvPr id="20" name="TextBox 19">
            <a:extLst>
              <a:ext uri="{FF2B5EF4-FFF2-40B4-BE49-F238E27FC236}">
                <a16:creationId xmlns:a16="http://schemas.microsoft.com/office/drawing/2014/main" id="{60C27F69-D95B-E966-0E02-1C196DB5269E}"/>
              </a:ext>
            </a:extLst>
          </p:cNvPr>
          <p:cNvSpPr txBox="1"/>
          <p:nvPr/>
        </p:nvSpPr>
        <p:spPr>
          <a:xfrm>
            <a:off x="595057" y="2997413"/>
            <a:ext cx="5862637" cy="769313"/>
          </a:xfrm>
          <a:prstGeom prst="rect">
            <a:avLst/>
          </a:prstGeom>
          <a:solidFill>
            <a:schemeClr val="bg2">
              <a:lumMod val="90000"/>
            </a:schemeClr>
          </a:solidFill>
          <a:ln w="28575">
            <a:solidFill>
              <a:schemeClr val="bg1">
                <a:lumMod val="50000"/>
              </a:schemeClr>
            </a:solidFill>
          </a:ln>
        </p:spPr>
        <p:txBody>
          <a:bodyPr wrap="square">
            <a:spAutoFit/>
          </a:bodyPr>
          <a:lstStyle/>
          <a:p>
            <a:pPr algn="ctr">
              <a:spcBef>
                <a:spcPct val="50000"/>
              </a:spcBef>
            </a:pPr>
            <a:r>
              <a:rPr lang="en-AU" altLang="en-US" sz="4399" b="1" dirty="0">
                <a:latin typeface="Arial" panose="020B0604020202020204" pitchFamily="34" charset="0"/>
                <a:cs typeface="Arial" panose="020B0604020202020204" pitchFamily="34" charset="0"/>
              </a:rPr>
              <a:t>Global Leadership</a:t>
            </a:r>
          </a:p>
        </p:txBody>
      </p:sp>
      <p:sp>
        <p:nvSpPr>
          <p:cNvPr id="22" name="TextBox 21">
            <a:extLst>
              <a:ext uri="{FF2B5EF4-FFF2-40B4-BE49-F238E27FC236}">
                <a16:creationId xmlns:a16="http://schemas.microsoft.com/office/drawing/2014/main" id="{45DC3A80-E9B5-1654-E678-661041CEF6A0}"/>
              </a:ext>
            </a:extLst>
          </p:cNvPr>
          <p:cNvSpPr txBox="1"/>
          <p:nvPr/>
        </p:nvSpPr>
        <p:spPr>
          <a:xfrm>
            <a:off x="7499089" y="3001832"/>
            <a:ext cx="6207691" cy="954107"/>
          </a:xfrm>
          <a:prstGeom prst="rect">
            <a:avLst/>
          </a:prstGeom>
          <a:solidFill>
            <a:schemeClr val="accent1">
              <a:lumMod val="60000"/>
              <a:lumOff val="40000"/>
            </a:schemeClr>
          </a:solidFill>
          <a:ln w="28575">
            <a:solidFill>
              <a:schemeClr val="accent1">
                <a:lumMod val="75000"/>
              </a:schemeClr>
            </a:solidFill>
          </a:ln>
        </p:spPr>
        <p:txBody>
          <a:bodyPr wrap="square">
            <a:spAutoFit/>
          </a:bodyPr>
          <a:lstStyle/>
          <a:p>
            <a:pPr lvl="0" algn="ctr"/>
            <a:r>
              <a:rPr lang="en-GB" sz="2800" b="1" dirty="0">
                <a:latin typeface="Arial" panose="020B0604020202020204" pitchFamily="34" charset="0"/>
                <a:cs typeface="Arial" panose="020B0604020202020204" pitchFamily="34" charset="0"/>
              </a:rPr>
              <a:t>Leading in the Context of Innovation and Globalisation  </a:t>
            </a:r>
          </a:p>
        </p:txBody>
      </p:sp>
      <p:sp>
        <p:nvSpPr>
          <p:cNvPr id="23" name="TextBox 22">
            <a:extLst>
              <a:ext uri="{FF2B5EF4-FFF2-40B4-BE49-F238E27FC236}">
                <a16:creationId xmlns:a16="http://schemas.microsoft.com/office/drawing/2014/main" id="{81CB203D-9655-13F2-96A7-B295A0B50734}"/>
              </a:ext>
            </a:extLst>
          </p:cNvPr>
          <p:cNvSpPr txBox="1"/>
          <p:nvPr/>
        </p:nvSpPr>
        <p:spPr>
          <a:xfrm>
            <a:off x="14984172" y="18201681"/>
            <a:ext cx="5691187" cy="4124206"/>
          </a:xfrm>
          <a:prstGeom prst="rect">
            <a:avLst/>
          </a:prstGeom>
          <a:noFill/>
          <a:ln>
            <a:solidFill>
              <a:schemeClr val="bg1">
                <a:lumMod val="65000"/>
              </a:schemeClr>
            </a:solidFill>
          </a:ln>
        </p:spPr>
        <p:txBody>
          <a:bodyPr wrap="square" rtlCol="0">
            <a:spAutoFit/>
          </a:bodyPr>
          <a:lstStyle/>
          <a:p>
            <a:pPr algn="ctr"/>
            <a:r>
              <a:rPr lang="en-GB" sz="2800" b="1" dirty="0">
                <a:highlight>
                  <a:srgbClr val="C0C0C0"/>
                </a:highlight>
                <a:latin typeface="Arial" panose="020B0604020202020204" pitchFamily="34" charset="0"/>
                <a:cs typeface="Arial" panose="020B0604020202020204" pitchFamily="34" charset="0"/>
              </a:rPr>
              <a:t>Transformational Leadership</a:t>
            </a:r>
          </a:p>
          <a:p>
            <a:pPr algn="ctr"/>
            <a:r>
              <a:rPr lang="en-GB" sz="1800" kern="0" dirty="0">
                <a:latin typeface="Arial" panose="020B0604020202020204" pitchFamily="34" charset="0"/>
                <a:ea typeface="Times New Roman" panose="02020603050405020304" pitchFamily="18" charset="0"/>
                <a:cs typeface="Arial" panose="020B0604020202020204" pitchFamily="34" charset="0"/>
              </a:rPr>
              <a:t>Transformational leadership, particularly relevant and effective for global leaders operating in diverse and dynamic environments, is a powerful leadership approach. Developing a sense of purpose, vision and individual growth aims to inspire and motivate followers for extraordinary performance. Transformational leaders seek to create positive change in the organisation by inspiring innovation, strengthening teams and supporting the common belief in mission and values </a:t>
            </a:r>
            <a:r>
              <a:rPr lang="en-GB" sz="1800" kern="100" dirty="0">
                <a:latin typeface="Arial" panose="020B0604020202020204" pitchFamily="34" charset="0"/>
                <a:ea typeface="Calibri" panose="020F0502020204030204" pitchFamily="34" charset="0"/>
                <a:cs typeface="Arial" panose="020B0604020202020204" pitchFamily="34" charset="0"/>
              </a:rPr>
              <a:t>(García‐Morales et al., 2008)</a:t>
            </a:r>
            <a:r>
              <a:rPr lang="en-GB" sz="1800" kern="0" dirty="0">
                <a:latin typeface="Arial" panose="020B0604020202020204" pitchFamily="34" charset="0"/>
                <a:ea typeface="Times New Roman" panose="02020603050405020304" pitchFamily="18" charset="0"/>
                <a:cs typeface="Arial" panose="020B0604020202020204" pitchFamily="34" charset="0"/>
              </a:rPr>
              <a:t>.</a:t>
            </a:r>
          </a:p>
          <a:p>
            <a:pPr algn="ctr"/>
            <a:r>
              <a:rPr lang="en-GB" sz="1800" kern="0" dirty="0">
                <a:latin typeface="Arial" panose="020B0604020202020204" pitchFamily="34" charset="0"/>
                <a:ea typeface="Times New Roman" panose="02020603050405020304" pitchFamily="18" charset="0"/>
                <a:cs typeface="Arial" panose="020B0604020202020204" pitchFamily="34" charset="0"/>
              </a:rPr>
              <a:t>The importance of transformational leadership to global leaders is illustrated by the following:</a:t>
            </a:r>
            <a:endParaRPr lang="en-GB" sz="1800" kern="100" dirty="0">
              <a:latin typeface="Arial" panose="020B0604020202020204" pitchFamily="34" charset="0"/>
              <a:ea typeface="Calibri" panose="020F0502020204030204" pitchFamily="34" charset="0"/>
              <a:cs typeface="Arial" panose="020B0604020202020204" pitchFamily="34" charset="0"/>
            </a:endParaRPr>
          </a:p>
        </p:txBody>
      </p:sp>
      <p:grpSp>
        <p:nvGrpSpPr>
          <p:cNvPr id="29" name="Group 28">
            <a:extLst>
              <a:ext uri="{FF2B5EF4-FFF2-40B4-BE49-F238E27FC236}">
                <a16:creationId xmlns:a16="http://schemas.microsoft.com/office/drawing/2014/main" id="{85E99595-E03A-986A-BD4C-44281FE9065B}"/>
              </a:ext>
            </a:extLst>
          </p:cNvPr>
          <p:cNvGrpSpPr/>
          <p:nvPr/>
        </p:nvGrpSpPr>
        <p:grpSpPr>
          <a:xfrm>
            <a:off x="14809425" y="22636835"/>
            <a:ext cx="6099288" cy="1417611"/>
            <a:chOff x="581844" y="1251378"/>
            <a:chExt cx="13659304" cy="3035024"/>
          </a:xfrm>
        </p:grpSpPr>
        <p:sp>
          <p:nvSpPr>
            <p:cNvPr id="32" name="Rectangle: Rounded Corners 31">
              <a:extLst>
                <a:ext uri="{FF2B5EF4-FFF2-40B4-BE49-F238E27FC236}">
                  <a16:creationId xmlns:a16="http://schemas.microsoft.com/office/drawing/2014/main" id="{95E80830-D5B0-8912-E39D-917E2DDF2E99}"/>
                </a:ext>
              </a:extLst>
            </p:cNvPr>
            <p:cNvSpPr/>
            <p:nvPr/>
          </p:nvSpPr>
          <p:spPr>
            <a:xfrm>
              <a:off x="581844" y="1251378"/>
              <a:ext cx="13659304" cy="3035024"/>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771"/>
            </a:p>
          </p:txBody>
        </p:sp>
        <p:sp>
          <p:nvSpPr>
            <p:cNvPr id="33" name="Rectangle: Rounded Corners 4">
              <a:extLst>
                <a:ext uri="{FF2B5EF4-FFF2-40B4-BE49-F238E27FC236}">
                  <a16:creationId xmlns:a16="http://schemas.microsoft.com/office/drawing/2014/main" id="{297C4498-5FCF-B5EB-6863-A206609979E7}"/>
                </a:ext>
              </a:extLst>
            </p:cNvPr>
            <p:cNvSpPr txBox="1"/>
            <p:nvPr/>
          </p:nvSpPr>
          <p:spPr>
            <a:xfrm>
              <a:off x="679919" y="1608895"/>
              <a:ext cx="13117833" cy="2589819"/>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298" tIns="114298" rIns="114298" bIns="114298" numCol="1" spcCol="1270" anchor="ctr" anchorCtr="0">
              <a:noAutofit/>
            </a:bodyPr>
            <a:lstStyle/>
            <a:p>
              <a:pPr algn="ctr" defTabSz="1333361">
                <a:lnSpc>
                  <a:spcPct val="90000"/>
                </a:lnSpc>
                <a:spcBef>
                  <a:spcPct val="0"/>
                </a:spcBef>
                <a:spcAft>
                  <a:spcPct val="35000"/>
                </a:spcAft>
              </a:pPr>
              <a:r>
                <a:rPr lang="en-GB" sz="1800" b="1" dirty="0">
                  <a:solidFill>
                    <a:schemeClr val="tx1"/>
                  </a:solidFill>
                  <a:latin typeface="Arial" panose="020B0604020202020204" pitchFamily="34" charset="0"/>
                  <a:cs typeface="Arial" panose="020B0604020202020204" pitchFamily="34" charset="0"/>
                </a:rPr>
                <a:t>Visionary Guidance</a:t>
              </a:r>
            </a:p>
            <a:p>
              <a:pPr algn="ctr" defTabSz="1333361">
                <a:lnSpc>
                  <a:spcPct val="90000"/>
                </a:lnSpc>
                <a:spcBef>
                  <a:spcPct val="0"/>
                </a:spcBef>
                <a:spcAft>
                  <a:spcPct val="35000"/>
                </a:spcAft>
              </a:pPr>
              <a:r>
                <a:rPr lang="en-GB" sz="1599" dirty="0">
                  <a:latin typeface="Arial" panose="020B0604020202020204" pitchFamily="34" charset="0"/>
                  <a:cs typeface="Arial" panose="020B0604020202020204" pitchFamily="34" charset="0"/>
                </a:rPr>
                <a:t>Visionary leaders clearly state complex challenges for the future and inspire their teams to work towards shared objectives despite cultural and geographic differences</a:t>
              </a:r>
              <a:r>
                <a:rPr lang="en-GB" sz="1800" dirty="0">
                  <a:latin typeface="Arial" panose="020B0604020202020204" pitchFamily="34" charset="0"/>
                  <a:cs typeface="Arial" panose="020B0604020202020204" pitchFamily="34" charset="0"/>
                </a:rPr>
                <a:t>. </a:t>
              </a:r>
            </a:p>
          </p:txBody>
        </p:sp>
      </p:grpSp>
      <p:grpSp>
        <p:nvGrpSpPr>
          <p:cNvPr id="35" name="Group 34">
            <a:extLst>
              <a:ext uri="{FF2B5EF4-FFF2-40B4-BE49-F238E27FC236}">
                <a16:creationId xmlns:a16="http://schemas.microsoft.com/office/drawing/2014/main" id="{B4C5081C-C779-C566-5F1A-4E080ACE6645}"/>
              </a:ext>
            </a:extLst>
          </p:cNvPr>
          <p:cNvGrpSpPr/>
          <p:nvPr/>
        </p:nvGrpSpPr>
        <p:grpSpPr>
          <a:xfrm>
            <a:off x="14775172" y="27291319"/>
            <a:ext cx="6192929" cy="1869247"/>
            <a:chOff x="7426296" y="4943311"/>
            <a:chExt cx="6824190" cy="4557013"/>
          </a:xfrm>
        </p:grpSpPr>
        <p:sp>
          <p:nvSpPr>
            <p:cNvPr id="37" name="Rectangle: Rounded Corners 36">
              <a:extLst>
                <a:ext uri="{FF2B5EF4-FFF2-40B4-BE49-F238E27FC236}">
                  <a16:creationId xmlns:a16="http://schemas.microsoft.com/office/drawing/2014/main" id="{4A33B59D-7523-3039-D512-D7DE7F78F0A0}"/>
                </a:ext>
              </a:extLst>
            </p:cNvPr>
            <p:cNvSpPr/>
            <p:nvPr/>
          </p:nvSpPr>
          <p:spPr>
            <a:xfrm>
              <a:off x="7426296" y="4943311"/>
              <a:ext cx="6824190" cy="455701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771"/>
            </a:p>
          </p:txBody>
        </p:sp>
        <p:sp>
          <p:nvSpPr>
            <p:cNvPr id="38" name="Rectangle: Rounded Corners 4">
              <a:extLst>
                <a:ext uri="{FF2B5EF4-FFF2-40B4-BE49-F238E27FC236}">
                  <a16:creationId xmlns:a16="http://schemas.microsoft.com/office/drawing/2014/main" id="{34367F8E-BCD8-2E2A-58C7-9B21DF067B1E}"/>
                </a:ext>
              </a:extLst>
            </p:cNvPr>
            <p:cNvSpPr txBox="1"/>
            <p:nvPr/>
          </p:nvSpPr>
          <p:spPr>
            <a:xfrm>
              <a:off x="7514391" y="5183019"/>
              <a:ext cx="6692773" cy="429007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298" tIns="114298" rIns="114298" bIns="114298" numCol="1" spcCol="1270" anchor="ctr" anchorCtr="0">
              <a:noAutofit/>
            </a:bodyPr>
            <a:lstStyle/>
            <a:p>
              <a:pPr algn="ctr" defTabSz="1333361">
                <a:lnSpc>
                  <a:spcPct val="90000"/>
                </a:lnSpc>
                <a:spcBef>
                  <a:spcPct val="0"/>
                </a:spcBef>
                <a:spcAft>
                  <a:spcPct val="35000"/>
                </a:spcAft>
              </a:pPr>
              <a:r>
                <a:rPr lang="en-GB" sz="1800" b="1" dirty="0">
                  <a:solidFill>
                    <a:schemeClr val="tx1"/>
                  </a:solidFill>
                  <a:latin typeface="Arial" panose="020B0604020202020204" pitchFamily="34" charset="0"/>
                  <a:cs typeface="Arial" panose="020B0604020202020204" pitchFamily="34" charset="0"/>
                </a:rPr>
                <a:t>Trust and Commitment</a:t>
              </a:r>
            </a:p>
            <a:p>
              <a:pPr algn="ctr" defTabSz="1333361">
                <a:lnSpc>
                  <a:spcPct val="90000"/>
                </a:lnSpc>
                <a:spcBef>
                  <a:spcPct val="0"/>
                </a:spcBef>
                <a:spcAft>
                  <a:spcPct val="35000"/>
                </a:spcAft>
              </a:pPr>
              <a:r>
                <a:rPr lang="en-GB" sz="1599" dirty="0">
                  <a:latin typeface="Arial" panose="020B0604020202020204" pitchFamily="34" charset="0"/>
                  <a:cs typeface="Arial" panose="020B0604020202020204" pitchFamily="34" charset="0"/>
                </a:rPr>
                <a:t>Building trust is fundamental for transformational leaders, as they frequently lead from a distance and with diverse teams. The initiative brings reliability, honesty and good communication skills to build trust and develop good relationships with other team members around the world. </a:t>
              </a:r>
            </a:p>
          </p:txBody>
        </p:sp>
      </p:grpSp>
      <p:grpSp>
        <p:nvGrpSpPr>
          <p:cNvPr id="39" name="Group 38">
            <a:extLst>
              <a:ext uri="{FF2B5EF4-FFF2-40B4-BE49-F238E27FC236}">
                <a16:creationId xmlns:a16="http://schemas.microsoft.com/office/drawing/2014/main" id="{291E8EEC-9841-740C-A1C2-6CD855948053}"/>
              </a:ext>
            </a:extLst>
          </p:cNvPr>
          <p:cNvGrpSpPr/>
          <p:nvPr/>
        </p:nvGrpSpPr>
        <p:grpSpPr>
          <a:xfrm>
            <a:off x="14819214" y="23748041"/>
            <a:ext cx="6119362" cy="1950253"/>
            <a:chOff x="139219" y="5237989"/>
            <a:chExt cx="14205403" cy="5459124"/>
          </a:xfrm>
        </p:grpSpPr>
        <p:sp>
          <p:nvSpPr>
            <p:cNvPr id="40" name="Rectangle: Rounded Corners 39">
              <a:extLst>
                <a:ext uri="{FF2B5EF4-FFF2-40B4-BE49-F238E27FC236}">
                  <a16:creationId xmlns:a16="http://schemas.microsoft.com/office/drawing/2014/main" id="{FB73E7A2-3E7C-940E-2641-FF2DC5468CD9}"/>
                </a:ext>
              </a:extLst>
            </p:cNvPr>
            <p:cNvSpPr/>
            <p:nvPr/>
          </p:nvSpPr>
          <p:spPr>
            <a:xfrm>
              <a:off x="139219" y="6046439"/>
              <a:ext cx="14182684" cy="4278416"/>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771"/>
            </a:p>
          </p:txBody>
        </p:sp>
        <p:sp>
          <p:nvSpPr>
            <p:cNvPr id="41" name="Rectangle: Rounded Corners 4">
              <a:extLst>
                <a:ext uri="{FF2B5EF4-FFF2-40B4-BE49-F238E27FC236}">
                  <a16:creationId xmlns:a16="http://schemas.microsoft.com/office/drawing/2014/main" id="{79D69BAE-6681-0BEE-77AD-D7095C9B7F2F}"/>
                </a:ext>
              </a:extLst>
            </p:cNvPr>
            <p:cNvSpPr txBox="1"/>
            <p:nvPr/>
          </p:nvSpPr>
          <p:spPr>
            <a:xfrm>
              <a:off x="369735" y="5237989"/>
              <a:ext cx="13974887" cy="545912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298" tIns="114298" rIns="114298" bIns="114298" numCol="1" spcCol="1270" anchor="ctr" anchorCtr="0">
              <a:noAutofit/>
            </a:bodyPr>
            <a:lstStyle/>
            <a:p>
              <a:pPr algn="ctr" defTabSz="1333361">
                <a:lnSpc>
                  <a:spcPct val="90000"/>
                </a:lnSpc>
                <a:spcBef>
                  <a:spcPct val="0"/>
                </a:spcBef>
                <a:spcAft>
                  <a:spcPct val="35000"/>
                </a:spcAft>
              </a:pPr>
              <a:r>
                <a:rPr lang="en-GB" sz="1800" b="1" dirty="0">
                  <a:solidFill>
                    <a:schemeClr val="tx1"/>
                  </a:solidFill>
                  <a:latin typeface="Arial" panose="020B0604020202020204" pitchFamily="34" charset="0"/>
                  <a:cs typeface="Arial" panose="020B0604020202020204" pitchFamily="34" charset="0"/>
                </a:rPr>
                <a:t>Cooperative Links</a:t>
              </a:r>
            </a:p>
            <a:p>
              <a:pPr algn="ctr" defTabSz="1333361">
                <a:lnSpc>
                  <a:spcPct val="90000"/>
                </a:lnSpc>
                <a:spcBef>
                  <a:spcPct val="0"/>
                </a:spcBef>
                <a:spcAft>
                  <a:spcPct val="35000"/>
                </a:spcAft>
              </a:pPr>
              <a:r>
                <a:rPr lang="en-GB" sz="1599" dirty="0">
                  <a:latin typeface="Arial" panose="020B0604020202020204" pitchFamily="34" charset="0"/>
                  <a:cs typeface="Arial" panose="020B0604020202020204" pitchFamily="34" charset="0"/>
                </a:rPr>
                <a:t>Strong partnership around the world needs to be established by global leaders. To achieve common goals, visionary leadership promotes cooperation and innovation in the organisation.</a:t>
              </a:r>
            </a:p>
          </p:txBody>
        </p:sp>
      </p:grpSp>
      <p:grpSp>
        <p:nvGrpSpPr>
          <p:cNvPr id="43" name="Group 42">
            <a:extLst>
              <a:ext uri="{FF2B5EF4-FFF2-40B4-BE49-F238E27FC236}">
                <a16:creationId xmlns:a16="http://schemas.microsoft.com/office/drawing/2014/main" id="{C67DFB14-EE00-C926-CDF0-B97D342B6C72}"/>
              </a:ext>
            </a:extLst>
          </p:cNvPr>
          <p:cNvGrpSpPr/>
          <p:nvPr/>
        </p:nvGrpSpPr>
        <p:grpSpPr>
          <a:xfrm>
            <a:off x="14775170" y="25614964"/>
            <a:ext cx="6182646" cy="1637079"/>
            <a:chOff x="1938" y="522958"/>
            <a:chExt cx="6433365" cy="4031872"/>
          </a:xfrm>
        </p:grpSpPr>
        <p:sp>
          <p:nvSpPr>
            <p:cNvPr id="44" name="Rectangle: Rounded Corners 43">
              <a:extLst>
                <a:ext uri="{FF2B5EF4-FFF2-40B4-BE49-F238E27FC236}">
                  <a16:creationId xmlns:a16="http://schemas.microsoft.com/office/drawing/2014/main" id="{560D93EF-13FE-B635-70CB-3237BA2A6749}"/>
                </a:ext>
              </a:extLst>
            </p:cNvPr>
            <p:cNvSpPr/>
            <p:nvPr/>
          </p:nvSpPr>
          <p:spPr>
            <a:xfrm>
              <a:off x="1938" y="522958"/>
              <a:ext cx="6433365" cy="4031872"/>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sz="1771"/>
            </a:p>
          </p:txBody>
        </p:sp>
        <p:sp>
          <p:nvSpPr>
            <p:cNvPr id="45" name="Rectangle: Rounded Corners 4">
              <a:extLst>
                <a:ext uri="{FF2B5EF4-FFF2-40B4-BE49-F238E27FC236}">
                  <a16:creationId xmlns:a16="http://schemas.microsoft.com/office/drawing/2014/main" id="{472951DB-5DFF-BFDF-B242-55B6DCC94ECF}"/>
                </a:ext>
              </a:extLst>
            </p:cNvPr>
            <p:cNvSpPr txBox="1"/>
            <p:nvPr/>
          </p:nvSpPr>
          <p:spPr>
            <a:xfrm>
              <a:off x="154807" y="684944"/>
              <a:ext cx="6205840" cy="379569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14298" tIns="114298" rIns="114298" bIns="114298" numCol="1" spcCol="1270" anchor="ctr" anchorCtr="0">
              <a:noAutofit/>
            </a:bodyPr>
            <a:lstStyle/>
            <a:p>
              <a:pPr algn="ctr" defTabSz="1333361">
                <a:lnSpc>
                  <a:spcPct val="90000"/>
                </a:lnSpc>
                <a:spcBef>
                  <a:spcPct val="0"/>
                </a:spcBef>
                <a:spcAft>
                  <a:spcPct val="35000"/>
                </a:spcAft>
              </a:pPr>
              <a:r>
                <a:rPr lang="en-GB" sz="1800" b="1" dirty="0">
                  <a:solidFill>
                    <a:schemeClr val="tx1"/>
                  </a:solidFill>
                  <a:latin typeface="Arial" panose="020B0604020202020204" pitchFamily="34" charset="0"/>
                  <a:cs typeface="Arial" panose="020B0604020202020204" pitchFamily="34" charset="0"/>
                </a:rPr>
                <a:t>Resilient and Change Management</a:t>
              </a:r>
            </a:p>
            <a:p>
              <a:pPr algn="ctr" defTabSz="1333361">
                <a:lnSpc>
                  <a:spcPct val="90000"/>
                </a:lnSpc>
                <a:spcBef>
                  <a:spcPct val="0"/>
                </a:spcBef>
                <a:spcAft>
                  <a:spcPct val="35000"/>
                </a:spcAft>
              </a:pPr>
              <a:r>
                <a:rPr lang="en-GB" sz="1800" dirty="0">
                  <a:latin typeface="Arial" panose="020B0604020202020204" pitchFamily="34" charset="0"/>
                  <a:cs typeface="Arial" panose="020B0604020202020204" pitchFamily="34" charset="0"/>
                </a:rPr>
                <a:t>Transformational leaders are fostering resilience and adaptability within their teams, as well as enabling them to cope with uncertain times and adapt to change as a means of growth.</a:t>
              </a:r>
            </a:p>
          </p:txBody>
        </p:sp>
      </p:grpSp>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67F955F-1B20-AB9D-3EA6-499413669C40}"/>
              </a:ext>
            </a:extLst>
          </p:cNvPr>
          <p:cNvSpPr txBox="1"/>
          <p:nvPr/>
        </p:nvSpPr>
        <p:spPr>
          <a:xfrm>
            <a:off x="520700" y="965200"/>
            <a:ext cx="20256500" cy="29417412"/>
          </a:xfrm>
          <a:prstGeom prst="rect">
            <a:avLst/>
          </a:prstGeom>
          <a:noFill/>
        </p:spPr>
        <p:txBody>
          <a:bodyPr wrap="square">
            <a:spAutoFit/>
          </a:bodyPr>
          <a:lstStyle/>
          <a:p>
            <a:r>
              <a:rPr lang="en-GB" sz="4000" b="1" dirty="0">
                <a:effectLst/>
                <a:latin typeface="Arial" panose="020B0604020202020204" pitchFamily="34" charset="0"/>
                <a:ea typeface="Times New Roman" panose="02020603050405020304" pitchFamily="18" charset="0"/>
              </a:rPr>
              <a:t>References</a:t>
            </a:r>
            <a:endParaRPr lang="en-GB" sz="4800" b="1" dirty="0">
              <a:effectLst/>
              <a:latin typeface="Times New Roman" panose="02020603050405020304" pitchFamily="18" charset="0"/>
              <a:ea typeface="Times New Roman" panose="02020603050405020304" pitchFamily="18" charset="0"/>
            </a:endParaRPr>
          </a:p>
          <a:p>
            <a:pPr algn="just">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Ahmed, G. and Al Amiri, N. (2019) ‘An Analysis of Strategic Leadership Effectiveness of Prophet Muhammad (PBUH) Based on Dave Ulrich Leadership Code’,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JOURNAL OF ISLAMIC STUDIES AND CULTURE</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7, 2333–5912. Available at: https://doi.org/10.15640/jisc.v7n1a2.</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Bryson, J.M. (2018) Strategic Planning for Public and Non-profit Organizations: A Guide to Strengthening and Sustaining Organizational Achievement. John Wiley &amp; Sons.</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Cleveland, S. and Hinojosa, C. (2019) ‘Complexity Framework for the Project Management Curriculum’,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Information Technology Project Management (IJITPM)</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10(1), 34–54. Available at: </a:t>
            </a:r>
            <a:r>
              <a:rPr lang="en-GB" sz="3200" kern="100" dirty="0">
                <a:effectLst/>
                <a:latin typeface="Arial" panose="020B0604020202020204" pitchFamily="34" charset="0"/>
                <a:ea typeface="Calibri" panose="020F0502020204030204" pitchFamily="34" charset="0"/>
                <a:cs typeface="Times New Roman" panose="02020603050405020304" pitchFamily="18" charset="0"/>
                <a:hlinkClick r:id="rId2"/>
              </a:rPr>
              <a:t>https://doi.org/10.4018/IJITPM.2019010103</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(Accessed 23 July 2023).</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err="1">
                <a:effectLst/>
                <a:latin typeface="Arial" panose="020B0604020202020204" pitchFamily="34" charset="0"/>
                <a:ea typeface="Times New Roman" panose="02020603050405020304" pitchFamily="18" charset="0"/>
              </a:rPr>
              <a:t>DuBrin</a:t>
            </a:r>
            <a:r>
              <a:rPr lang="en-GB" sz="3200" dirty="0">
                <a:effectLst/>
                <a:latin typeface="Arial" panose="020B0604020202020204" pitchFamily="34" charset="0"/>
                <a:ea typeface="Times New Roman" panose="02020603050405020304" pitchFamily="18" charset="0"/>
              </a:rPr>
              <a:t>, A.J. (2013) </a:t>
            </a:r>
            <a:r>
              <a:rPr lang="en-GB" sz="3200" i="1" dirty="0">
                <a:effectLst/>
                <a:latin typeface="Arial" panose="020B0604020202020204" pitchFamily="34" charset="0"/>
                <a:ea typeface="Times New Roman" panose="02020603050405020304" pitchFamily="18" charset="0"/>
              </a:rPr>
              <a:t>Leadership: Research findings, practice, and Skills</a:t>
            </a:r>
            <a:r>
              <a:rPr lang="en-GB" sz="3200" dirty="0">
                <a:effectLst/>
                <a:latin typeface="Arial" panose="020B0604020202020204" pitchFamily="34" charset="0"/>
                <a:ea typeface="Times New Roman" panose="02020603050405020304" pitchFamily="18" charset="0"/>
              </a:rPr>
              <a:t>. Australia: South-Western Pub. </a:t>
            </a:r>
            <a:endParaRPr lang="en-GB" sz="48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García</a:t>
            </a:r>
            <a:r>
              <a:rPr lang="en-GB" sz="32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Morales, V.J., </a:t>
            </a:r>
            <a:r>
              <a:rPr lang="en-GB" sz="3200" kern="100" dirty="0" err="1">
                <a:effectLst/>
                <a:latin typeface="Arial" panose="020B0604020202020204" pitchFamily="34" charset="0"/>
                <a:ea typeface="Calibri" panose="020F0502020204030204" pitchFamily="34" charset="0"/>
                <a:cs typeface="Times New Roman" panose="02020603050405020304" pitchFamily="18" charset="0"/>
              </a:rPr>
              <a:t>Matías</a:t>
            </a:r>
            <a:r>
              <a:rPr lang="en-GB" sz="3200" kern="100" dirty="0" err="1">
                <a:effectLst/>
                <a:latin typeface="Cambria Math" panose="02040503050406030204" pitchFamily="18" charset="0"/>
                <a:ea typeface="Calibri" panose="020F0502020204030204" pitchFamily="34" charset="0"/>
                <a:cs typeface="Cambria Math" panose="02040503050406030204" pitchFamily="18" charset="0"/>
              </a:rPr>
              <a:t>‐</a:t>
            </a:r>
            <a:r>
              <a:rPr lang="en-GB" sz="3200" kern="100" dirty="0" err="1">
                <a:effectLst/>
                <a:latin typeface="Arial" panose="020B0604020202020204" pitchFamily="34" charset="0"/>
                <a:ea typeface="Calibri" panose="020F0502020204030204" pitchFamily="34" charset="0"/>
                <a:cs typeface="Times New Roman" panose="02020603050405020304" pitchFamily="18" charset="0"/>
              </a:rPr>
              <a:t>Reche</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F. and Hurtado</a:t>
            </a:r>
            <a:r>
              <a:rPr lang="en-GB" sz="3200" kern="100" dirty="0">
                <a:effectLst/>
                <a:latin typeface="Cambria Math" panose="02040503050406030204" pitchFamily="18" charset="0"/>
                <a:ea typeface="Calibri" panose="020F0502020204030204" pitchFamily="34" charset="0"/>
                <a:cs typeface="Cambria Math" panose="02040503050406030204" pitchFamily="18" charset="0"/>
              </a:rPr>
              <a:t>‐</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Torres, N. (2008) ‘Influence of transformational leadership on organizational innovation and performance depending on the level of organizational learning in the pharmaceutical sector’,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Journal of Organizational Change Management</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21(2), 188–212. Available at: </a:t>
            </a:r>
            <a:r>
              <a:rPr lang="en-GB" sz="3200" kern="100" dirty="0">
                <a:effectLst/>
                <a:latin typeface="Arial" panose="020B0604020202020204" pitchFamily="34" charset="0"/>
                <a:ea typeface="Calibri" panose="020F0502020204030204" pitchFamily="34" charset="0"/>
                <a:cs typeface="Times New Roman" panose="02020603050405020304" pitchFamily="18" charset="0"/>
                <a:hlinkClick r:id="rId3"/>
              </a:rPr>
              <a:t>https://doi.org/10.1108/09534810810856435</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(Accessed 23 July 2023).</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Hackman, J.R. </a:t>
            </a:r>
            <a:r>
              <a:rPr lang="en-GB" sz="3200" i="1" dirty="0">
                <a:effectLst/>
                <a:latin typeface="Arial" panose="020B0604020202020204" pitchFamily="34" charset="0"/>
                <a:ea typeface="Times New Roman" panose="02020603050405020304" pitchFamily="18" charset="0"/>
              </a:rPr>
              <a:t>et al.</a:t>
            </a:r>
            <a:r>
              <a:rPr lang="en-GB" sz="3200" dirty="0">
                <a:effectLst/>
                <a:latin typeface="Arial" panose="020B0604020202020204" pitchFamily="34" charset="0"/>
                <a:ea typeface="Times New Roman" panose="02020603050405020304" pitchFamily="18" charset="0"/>
              </a:rPr>
              <a:t> (2008) </a:t>
            </a:r>
            <a:r>
              <a:rPr lang="en-GB" sz="3200" i="1" dirty="0">
                <a:effectLst/>
                <a:latin typeface="Arial" panose="020B0604020202020204" pitchFamily="34" charset="0"/>
                <a:ea typeface="Times New Roman" panose="02020603050405020304" pitchFamily="18" charset="0"/>
              </a:rPr>
              <a:t>Senior leadership teams: What it takes to make them great</a:t>
            </a:r>
            <a:r>
              <a:rPr lang="en-GB" sz="3200" dirty="0">
                <a:effectLst/>
                <a:latin typeface="Arial" panose="020B0604020202020204" pitchFamily="34" charset="0"/>
                <a:ea typeface="Times New Roman" panose="02020603050405020304" pitchFamily="18" charset="0"/>
              </a:rPr>
              <a:t>. Boston, Massachusetts: Harvard Business Review. </a:t>
            </a:r>
            <a:endParaRPr lang="en-GB" sz="48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Hofstede Insight (2023)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Country comparison tool</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3200" kern="100" dirty="0">
                <a:effectLst/>
                <a:latin typeface="Arial" panose="020B0604020202020204" pitchFamily="34" charset="0"/>
                <a:ea typeface="Calibri" panose="020F0502020204030204" pitchFamily="34" charset="0"/>
                <a:cs typeface="Times New Roman" panose="02020603050405020304" pitchFamily="18" charset="0"/>
                <a:hlinkClick r:id="rId4"/>
              </a:rPr>
              <a:t>https://www.hofstede-insights.com/country-comparison-tool</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(Accessed: 26 July 2023).</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Hofstede, G. (2016) ‘National Cultures in Four Dimensions: A Research-Based Theory of Cultural Differences among Nations’,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International Studies of Management &amp; Organization</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Available at: https://www.tandfonline.com/doi/abs/10.1080/00208825.1983.11656358 (Accessed: 26 July 2023).</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Ireland, R.D. and </a:t>
            </a:r>
            <a:r>
              <a:rPr lang="en-GB" sz="3200" dirty="0" err="1">
                <a:effectLst/>
                <a:latin typeface="Arial" panose="020B0604020202020204" pitchFamily="34" charset="0"/>
                <a:ea typeface="Times New Roman" panose="02020603050405020304" pitchFamily="18" charset="0"/>
              </a:rPr>
              <a:t>Hitt</a:t>
            </a:r>
            <a:r>
              <a:rPr lang="en-GB" sz="3200" dirty="0">
                <a:effectLst/>
                <a:latin typeface="Arial" panose="020B0604020202020204" pitchFamily="34" charset="0"/>
                <a:ea typeface="Times New Roman" panose="02020603050405020304" pitchFamily="18" charset="0"/>
              </a:rPr>
              <a:t>, M.A. (1999) ‘Achieving and maintaining strategic competitiveness in the 21st century: The role of strategic leadership’, </a:t>
            </a:r>
            <a:r>
              <a:rPr lang="en-GB" sz="3200" i="1" dirty="0">
                <a:effectLst/>
                <a:latin typeface="Arial" panose="020B0604020202020204" pitchFamily="34" charset="0"/>
                <a:ea typeface="Times New Roman" panose="02020603050405020304" pitchFamily="18" charset="0"/>
              </a:rPr>
              <a:t>Academy of Management Perspectives</a:t>
            </a:r>
            <a:r>
              <a:rPr lang="en-GB" sz="3200" dirty="0">
                <a:effectLst/>
                <a:latin typeface="Arial" panose="020B0604020202020204" pitchFamily="34" charset="0"/>
                <a:ea typeface="Times New Roman" panose="02020603050405020304" pitchFamily="18" charset="0"/>
              </a:rPr>
              <a:t>, 13(1), 43–57. doi:10.5465/ame.1999.1567311 (Accessed 26 July 2023). </a:t>
            </a:r>
            <a:endParaRPr lang="en-GB" sz="48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err="1">
                <a:effectLst/>
                <a:latin typeface="Arial" panose="020B0604020202020204" pitchFamily="34" charset="0"/>
                <a:ea typeface="Calibri" panose="020F0502020204030204" pitchFamily="34" charset="0"/>
                <a:cs typeface="Times New Roman" panose="02020603050405020304" pitchFamily="18" charset="0"/>
              </a:rPr>
              <a:t>Konanahalli</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 and </a:t>
            </a:r>
            <a:r>
              <a:rPr lang="en-GB" sz="3200" kern="100" dirty="0" err="1">
                <a:effectLst/>
                <a:latin typeface="Arial" panose="020B0604020202020204" pitchFamily="34" charset="0"/>
                <a:ea typeface="Calibri" panose="020F0502020204030204" pitchFamily="34" charset="0"/>
                <a:cs typeface="Times New Roman" panose="02020603050405020304" pitchFamily="18" charset="0"/>
              </a:rPr>
              <a:t>Oyedele</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L.O. (2016) ‘Emotional intelligence and British expatriates’ cross-cultural adjustment in international construction projects’,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Construction Management and Economics</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34(11), 751–768. Available at: </a:t>
            </a:r>
            <a:r>
              <a:rPr lang="en-GB" sz="3200" u="sng" kern="100"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https://doi.org/10.1080/01446193.2016.1213399</a:t>
            </a:r>
            <a:r>
              <a:rPr lang="en-GB" sz="3200" u="sng" kern="100" dirty="0">
                <a:solidFill>
                  <a:srgbClr val="0000FF"/>
                </a:solidFill>
                <a:latin typeface="Arial" panose="020B0604020202020204" pitchFamily="34" charset="0"/>
                <a:ea typeface="Calibri" panose="020F0502020204030204" pitchFamily="34" charset="0"/>
                <a:cs typeface="Times New Roman" panose="02020603050405020304" pitchFamily="18" charset="0"/>
              </a:rPr>
              <a:t> </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Luo, Y. (2005) ‘Corporate governance and accountability in multinational enterprises: Concepts and agenda’,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Journal of International Management</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11(1), 1–18. Available at: https://doi.org/10.1016/j.intman.2004.11.001.</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Mendenhall, M.E. (2018) </a:t>
            </a:r>
            <a:r>
              <a:rPr lang="en-GB" sz="3200" i="1" dirty="0">
                <a:effectLst/>
                <a:latin typeface="Arial" panose="020B0604020202020204" pitchFamily="34" charset="0"/>
                <a:ea typeface="Times New Roman" panose="02020603050405020304" pitchFamily="18" charset="0"/>
              </a:rPr>
              <a:t>Global leadership: Research, practice, and development</a:t>
            </a:r>
            <a:r>
              <a:rPr lang="en-GB" sz="3200" dirty="0">
                <a:effectLst/>
                <a:latin typeface="Arial" panose="020B0604020202020204" pitchFamily="34" charset="0"/>
                <a:ea typeface="Times New Roman" panose="02020603050405020304" pitchFamily="18" charset="0"/>
              </a:rPr>
              <a:t>. 3rd ed. New York: Routledge, Taylor &amp; Francis Group. </a:t>
            </a:r>
            <a:endParaRPr lang="en-GB" sz="4800" dirty="0">
              <a:effectLst/>
              <a:latin typeface="Times New Roman" panose="02020603050405020304" pitchFamily="18" charset="0"/>
              <a:ea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Moran, R.T.M., Philip R. Harris, Sarah (2010)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Managing Cultural Differences</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8th ed. London: Routledge. Available at: </a:t>
            </a:r>
            <a:r>
              <a:rPr lang="en-GB" sz="3200" u="sng" kern="100"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6"/>
              </a:rPr>
              <a:t>https://doi.org/10.4324/9781856179249</a:t>
            </a:r>
            <a:r>
              <a:rPr lang="en-GB" sz="3200" u="sng" kern="100"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3200" kern="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Nieto, C. and Zoller Booth, M. (2010) ‘Cultural Competence: Its Influence on the Teaching and Learning of International Students’, </a:t>
            </a:r>
            <a:r>
              <a:rPr lang="en-GB" sz="3200" i="1" kern="100" dirty="0">
                <a:effectLst/>
                <a:latin typeface="Arial" panose="020B0604020202020204" pitchFamily="34" charset="0"/>
                <a:ea typeface="Calibri" panose="020F0502020204030204" pitchFamily="34" charset="0"/>
                <a:cs typeface="Times New Roman" panose="02020603050405020304" pitchFamily="18" charset="0"/>
              </a:rPr>
              <a:t>Journal of Studies in International Education</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14(4), 406–425. Available at: </a:t>
            </a:r>
            <a:r>
              <a:rPr lang="en-GB" sz="3200" kern="100" dirty="0">
                <a:effectLst/>
                <a:latin typeface="Arial" panose="020B0604020202020204" pitchFamily="34" charset="0"/>
                <a:ea typeface="Calibri" panose="020F0502020204030204" pitchFamily="34" charset="0"/>
                <a:cs typeface="Times New Roman" panose="02020603050405020304" pitchFamily="18" charset="0"/>
                <a:hlinkClick r:id="rId7"/>
              </a:rPr>
              <a:t>https://doi.org/10.1177/1028315309337929</a:t>
            </a:r>
            <a:r>
              <a:rPr lang="en-GB" sz="3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4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3200" dirty="0">
              <a:effectLst/>
              <a:latin typeface="Arial" panose="020B0604020202020204" pitchFamily="34" charset="0"/>
              <a:ea typeface="Times New Roman" panose="02020603050405020304" pitchFamily="18" charset="0"/>
            </a:endParaRPr>
          </a:p>
          <a:p>
            <a:r>
              <a:rPr lang="en-GB" sz="3200" dirty="0">
                <a:effectLst/>
                <a:latin typeface="Arial" panose="020B0604020202020204" pitchFamily="34" charset="0"/>
                <a:ea typeface="Times New Roman" panose="02020603050405020304" pitchFamily="18" charset="0"/>
              </a:rPr>
              <a:t>Reynolds, R. (2022) </a:t>
            </a:r>
            <a:r>
              <a:rPr lang="en-GB" sz="3200" i="1" dirty="0">
                <a:effectLst/>
                <a:latin typeface="Arial" panose="020B0604020202020204" pitchFamily="34" charset="0"/>
                <a:ea typeface="Times New Roman" panose="02020603050405020304" pitchFamily="18" charset="0"/>
              </a:rPr>
              <a:t>2022 global leadership monitor - infographic</a:t>
            </a:r>
            <a:r>
              <a:rPr lang="en-GB" sz="3200" dirty="0">
                <a:effectLst/>
                <a:latin typeface="Arial" panose="020B0604020202020204" pitchFamily="34" charset="0"/>
                <a:ea typeface="Times New Roman" panose="02020603050405020304" pitchFamily="18" charset="0"/>
              </a:rPr>
              <a:t>, </a:t>
            </a:r>
            <a:r>
              <a:rPr lang="en-GB" sz="3200" i="1" dirty="0">
                <a:effectLst/>
                <a:latin typeface="Arial" panose="020B0604020202020204" pitchFamily="34" charset="0"/>
                <a:ea typeface="Times New Roman" panose="02020603050405020304" pitchFamily="18" charset="0"/>
              </a:rPr>
              <a:t>Shape what is next, right now</a:t>
            </a:r>
            <a:r>
              <a:rPr lang="en-GB" sz="3200" dirty="0">
                <a:effectLst/>
                <a:latin typeface="Arial" panose="020B0604020202020204" pitchFamily="34" charset="0"/>
                <a:ea typeface="Times New Roman" panose="02020603050405020304" pitchFamily="18" charset="0"/>
              </a:rPr>
              <a:t>. Available at: </a:t>
            </a:r>
            <a:r>
              <a:rPr lang="en-GB" sz="3200" dirty="0">
                <a:effectLst/>
                <a:latin typeface="Arial" panose="020B0604020202020204" pitchFamily="34" charset="0"/>
                <a:ea typeface="Times New Roman" panose="02020603050405020304" pitchFamily="18" charset="0"/>
                <a:hlinkClick r:id="rId8"/>
              </a:rPr>
              <a:t>https://www.russellreynolds.com/en/insights/global-leadership-monitor/infographic</a:t>
            </a:r>
            <a:r>
              <a:rPr lang="en-GB" sz="3200" dirty="0">
                <a:effectLst/>
                <a:latin typeface="Arial" panose="020B0604020202020204" pitchFamily="34" charset="0"/>
                <a:ea typeface="Times New Roman" panose="02020603050405020304" pitchFamily="18" charset="0"/>
              </a:rPr>
              <a:t> (Accessed: 25 July 2023). </a:t>
            </a:r>
            <a:endParaRPr lang="en-GB" sz="4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080163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6999</TotalTime>
  <Words>1991</Words>
  <Application>Microsoft Office PowerPoint</Application>
  <PresentationFormat>Custom</PresentationFormat>
  <Paragraphs>100</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Arial</vt:lpstr>
      <vt:lpstr>Calibri</vt:lpstr>
      <vt:lpstr>Calibri Light</vt:lpstr>
      <vt:lpstr>Cambria Math</vt:lpstr>
      <vt:lpstr>Lato</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Sarwat Asfi</dc:creator>
  <cp:lastModifiedBy>Sarwat Asfi</cp:lastModifiedBy>
  <cp:revision>89</cp:revision>
  <dcterms:created xsi:type="dcterms:W3CDTF">2016-02-25T08:27:32Z</dcterms:created>
  <dcterms:modified xsi:type="dcterms:W3CDTF">2023-08-07T08:02:30Z</dcterms:modified>
</cp:coreProperties>
</file>