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9"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4400" b="0" u="none" strike="noStrike">
                <a:solidFill>
                  <a:schemeClr val="dk1"/>
                </a:solidFill>
                <a:effectLst/>
                <a:uFillTx/>
                <a:latin typeface="Arial"/>
              </a:rPr>
              <a:t>Click to move the slide</a:t>
            </a:r>
          </a:p>
        </p:txBody>
      </p:sp>
      <p:sp>
        <p:nvSpPr>
          <p:cNvPr id="50"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indent="0">
              <a:buNone/>
            </a:pPr>
            <a:r>
              <a:rPr lang="en-US" sz="2000" b="0" u="none" strike="noStrike">
                <a:solidFill>
                  <a:srgbClr val="000000"/>
                </a:solidFill>
                <a:effectLst/>
                <a:uFillTx/>
                <a:latin typeface="Arial"/>
              </a:rPr>
              <a:t>Click to edit the notes format</a:t>
            </a:r>
          </a:p>
        </p:txBody>
      </p:sp>
      <p:sp>
        <p:nvSpPr>
          <p:cNvPr id="51"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US" sz="1400" b="0" u="none" strike="noStrike">
                <a:solidFill>
                  <a:srgbClr val="000000"/>
                </a:solidFill>
                <a:effectLst/>
                <a:uFillTx/>
                <a:latin typeface="Times New Roman"/>
              </a:rPr>
              <a:t>&lt;header&gt;</a:t>
            </a:r>
          </a:p>
        </p:txBody>
      </p:sp>
      <p:sp>
        <p:nvSpPr>
          <p:cNvPr id="52" name="PlaceHolder 4"/>
          <p:cNvSpPr>
            <a:spLocks noGrp="1"/>
          </p:cNvSpPr>
          <p:nvPr>
            <p:ph type="dt" idx="25"/>
          </p:nvPr>
        </p:nvSpPr>
        <p:spPr>
          <a:xfrm>
            <a:off x="4278960" y="0"/>
            <a:ext cx="3280680" cy="53424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pPr indent="0" algn="r">
              <a:buNone/>
            </a:pPr>
            <a:r>
              <a:rPr lang="en-US" sz="1400" b="0" u="none" strike="noStrike">
                <a:solidFill>
                  <a:srgbClr val="000000"/>
                </a:solidFill>
                <a:effectLst/>
                <a:uFillTx/>
                <a:latin typeface="Times New Roman"/>
              </a:rPr>
              <a:t>&lt;date/time&gt;</a:t>
            </a:r>
          </a:p>
        </p:txBody>
      </p:sp>
      <p:sp>
        <p:nvSpPr>
          <p:cNvPr id="53" name="PlaceHolder 5"/>
          <p:cNvSpPr>
            <a:spLocks noGrp="1"/>
          </p:cNvSpPr>
          <p:nvPr>
            <p:ph type="ftr" idx="26"/>
          </p:nvPr>
        </p:nvSpPr>
        <p:spPr>
          <a:xfrm>
            <a:off x="0" y="10157400"/>
            <a:ext cx="3280680" cy="534240"/>
          </a:xfrm>
          <a:prstGeom prst="rect">
            <a:avLst/>
          </a:prstGeom>
          <a:noFill/>
          <a:ln w="0">
            <a:noFill/>
          </a:ln>
        </p:spPr>
        <p:txBody>
          <a:bodyPr lIns="0" tIns="0" rIns="0" bIns="0" anchor="b">
            <a:noAutofit/>
          </a:bodyPr>
          <a:lstStyle>
            <a:lvl1pPr indent="0">
              <a:buNone/>
              <a:defRPr lang="en-US" sz="1400" b="0" u="none" strike="noStrike">
                <a:solidFill>
                  <a:srgbClr val="000000"/>
                </a:solidFill>
                <a:effectLst/>
                <a:uFillTx/>
                <a:latin typeface="Times New Roman"/>
              </a:defRPr>
            </a:lvl1pPr>
          </a:lstStyle>
          <a:p>
            <a:pPr indent="0">
              <a:buNone/>
            </a:pPr>
            <a:r>
              <a:rPr lang="en-US" sz="1400" b="0" u="none" strike="noStrike">
                <a:solidFill>
                  <a:srgbClr val="000000"/>
                </a:solidFill>
                <a:effectLst/>
                <a:uFillTx/>
                <a:latin typeface="Times New Roman"/>
              </a:rPr>
              <a:t>&lt;footer&gt;</a:t>
            </a:r>
          </a:p>
        </p:txBody>
      </p:sp>
      <p:sp>
        <p:nvSpPr>
          <p:cNvPr id="54" name="PlaceHolder 6"/>
          <p:cNvSpPr>
            <a:spLocks noGrp="1"/>
          </p:cNvSpPr>
          <p:nvPr>
            <p:ph type="sldNum" idx="27"/>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pPr indent="0" algn="r">
              <a:buNone/>
            </a:pPr>
            <a:fld id="{FDFB49DC-BDEA-4B61-9250-2CC479B20DF8}" type="slidenum">
              <a:rPr lang="en-US" sz="1400" b="0" u="none" strike="noStrike">
                <a:solidFill>
                  <a:srgbClr val="000000"/>
                </a:solidFill>
                <a:effectLst/>
                <a:uFillTx/>
                <a:latin typeface="Times New Roman"/>
              </a:rPr>
              <a:t>‹#›</a:t>
            </a:fld>
            <a:endParaRPr lang="en-US"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PlaceHolder 1"/>
          <p:cNvSpPr>
            <a:spLocks noGrp="1" noRot="1" noChangeAspect="1"/>
          </p:cNvSpPr>
          <p:nvPr>
            <p:ph type="sldImg"/>
          </p:nvPr>
        </p:nvSpPr>
        <p:spPr>
          <a:xfrm>
            <a:off x="895320" y="730080"/>
            <a:ext cx="4878000" cy="3658680"/>
          </a:xfrm>
          <a:prstGeom prst="rect">
            <a:avLst/>
          </a:prstGeom>
          <a:ln w="0">
            <a:noFill/>
          </a:ln>
        </p:spPr>
      </p:sp>
      <p:sp>
        <p:nvSpPr>
          <p:cNvPr id="114"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When we look at David’s situation, it is important to remember that we are not simply caring for a patient with lung cancer; we are caring for a person who wants to remain independent despite a serious and life-changing diagnosis. David is 68, lives alone, and is experiencing several symptoms, including breathlessness, chest pain, fatigue, reduced appetite and weight loss. While these symptoms are associated with lung cancer, they also tell us that his condition can affect much more than his lungs. His ability to eat, move around, maintain his energy, manage everyday activities and cope emotionally can all be affected. Therefore, the priority should not be limited to treating the cancer itself. We need to take a holistic approach that considers David’s respiratory health, nutrition, mobility, psychological wellbeing and independence together. Another important consideration is recognising deterioration early. Monitoring observations is only valuable if healthcare professionals know what action to take when David’s condition changes. This means having clear communication between David, his daughter and the multidisciplinary team, alongside appropriate escalation when concerns arise. Most importantly, David wants to remain at home and continue making decisions about his own care. So, our approach should be built around his priorities rather than simply around his diagnosis. The overall goal is therefore to provide coordinated, person-centred care that supports treatment while helping David remain safe, independent and involved in decisions about his future.</a:t>
            </a:r>
          </a:p>
        </p:txBody>
      </p:sp>
      <p:sp>
        <p:nvSpPr>
          <p:cNvPr id="115" name="PlaceHolder 3"/>
          <p:cNvSpPr>
            <a:spLocks noGrp="1"/>
          </p:cNvSpPr>
          <p:nvPr>
            <p:ph type="sldNum" idx="45"/>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C866E185-2169-43DE-B31D-CDF311EC34F9}" type="slidenum">
              <a:rPr lang="en-GB" sz="1200" b="0" u="none" strike="noStrike">
                <a:solidFill>
                  <a:srgbClr val="000000"/>
                </a:solidFill>
                <a:effectLst/>
                <a:uFillTx/>
                <a:latin typeface="Verdana"/>
              </a:rPr>
              <a:t>2</a:t>
            </a:fld>
            <a:endParaRPr lang="en-US" sz="12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PlaceHolder 1"/>
          <p:cNvSpPr>
            <a:spLocks noGrp="1" noRot="1" noChangeAspect="1"/>
          </p:cNvSpPr>
          <p:nvPr>
            <p:ph type="sldImg"/>
          </p:nvPr>
        </p:nvSpPr>
        <p:spPr>
          <a:xfrm>
            <a:off x="895350" y="730250"/>
            <a:ext cx="4878388" cy="3659188"/>
          </a:xfrm>
          <a:prstGeom prst="rect">
            <a:avLst/>
          </a:prstGeom>
          <a:ln w="0">
            <a:noFill/>
          </a:ln>
        </p:spPr>
      </p:sp>
      <p:sp>
        <p:nvSpPr>
          <p:cNvPr id="117"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This slide helps us understand David not just as a cancer patient, but as someone whose ability to manage everyday life is beginning to change. Before his diagnosis, David was largely independent. He managed his personal care, prepared meals and handled his finances himself. However, breathlessness has already started to reduce this independence. He has stopped driving because walking to his car and managing the stairs have become difficult, and he now needs support with shopping, appointments and transportation. His clinical observations also give us important information. His respiratory rate is 24 breaths per minute, his oxygen saturation is 92% on room air, and his pulse is 102. These findings indicate that his respiratory status requires close assessment and trend monitoring. However, a single set of observations should not automatically be interpreted as deterioration. We need to consider changes over time alongside David’s symptoms and overall presentation. Another major concern is his nutritional status. David has lost 6 kilograms in only eight weeks and has a BMI of 19.1. Combined with his reduced appetite and small portions, this raises concern about malnutrition and cancer-related cachexia. This is particularly important because poor nutritional status can affect strength, treatment tolerance, recovery and quality of life. There is also a practical issue that we cannot overlook: David lives alone in a flat that may not fully meet his changing mobility needs. Therefore, his care must include not only medical treatment, but also assessment of his home environment, mobility, nutrition, transport and available support. The key message from this assessment is that David’s independence is changing, and our care plan needs to respond early, while still respecting his choices and involving Aisha only with his consent.</a:t>
            </a:r>
          </a:p>
        </p:txBody>
      </p:sp>
      <p:sp>
        <p:nvSpPr>
          <p:cNvPr id="118" name="PlaceHolder 3"/>
          <p:cNvSpPr>
            <a:spLocks noGrp="1"/>
          </p:cNvSpPr>
          <p:nvPr>
            <p:ph type="sldNum" idx="46"/>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C080C4FF-4F11-4C46-891A-A615FB6FA873}" type="slidenum">
              <a:rPr lang="en-GB" sz="1200" b="0" u="none" strike="noStrike">
                <a:solidFill>
                  <a:srgbClr val="000000"/>
                </a:solidFill>
                <a:effectLst/>
                <a:uFillTx/>
                <a:latin typeface="Verdana"/>
              </a:rPr>
              <a:t>3</a:t>
            </a:fld>
            <a:endParaRPr lang="en-US" sz="12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PlaceHolder 1"/>
          <p:cNvSpPr>
            <a:spLocks noGrp="1" noRot="1" noChangeAspect="1"/>
          </p:cNvSpPr>
          <p:nvPr>
            <p:ph type="sldImg"/>
          </p:nvPr>
        </p:nvSpPr>
        <p:spPr>
          <a:xfrm>
            <a:off x="895320" y="730080"/>
            <a:ext cx="4878000" cy="3658680"/>
          </a:xfrm>
          <a:prstGeom prst="rect">
            <a:avLst/>
          </a:prstGeom>
          <a:ln w="0">
            <a:noFill/>
          </a:ln>
        </p:spPr>
      </p:sp>
      <p:sp>
        <p:nvSpPr>
          <p:cNvPr id="120"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To understand David’s symptoms, we first need to understand what should normally happen during breathing.</a:t>
            </a:r>
          </a:p>
          <a:p>
            <a:pPr indent="0">
              <a:lnSpc>
                <a:spcPct val="100000"/>
              </a:lnSpc>
              <a:buNone/>
            </a:pPr>
            <a:r>
              <a:rPr lang="en-US" sz="2000" b="0" u="none" strike="noStrike">
                <a:solidFill>
                  <a:srgbClr val="000000"/>
                </a:solidFill>
                <a:effectLst/>
                <a:uFillTx/>
                <a:latin typeface="Arial"/>
              </a:rPr>
              <a:t>Normally, air travels through the trachea, into the main bronchi, through smaller airways and eventually reaches the alveoli. At the alveoli, oxygen crosses into the bloodstream while carbon dioxide moves in the opposite direction to be exhaled. The diaphragm supports this process by creating the pressure changes needed to draw air into the lungs.</a:t>
            </a:r>
          </a:p>
          <a:p>
            <a:pPr indent="0">
              <a:lnSpc>
                <a:spcPct val="100000"/>
              </a:lnSpc>
              <a:buNone/>
            </a:pPr>
            <a:r>
              <a:rPr lang="en-US" sz="2000" b="0" u="none" strike="noStrike">
                <a:solidFill>
                  <a:srgbClr val="000000"/>
                </a:solidFill>
                <a:effectLst/>
                <a:uFillTx/>
                <a:latin typeface="Arial"/>
              </a:rPr>
              <a:t>In David’s case, this process is being disrupted by the squamous cell tumour located near the right main bronchus. Because the tumour is positioned so close to a major airway, it can narrow the bronchus and make it more difficult for air to reach the areas of the lung beyond the obstruction. Secretions may also become trapped, further reducing ventilation.</a:t>
            </a:r>
          </a:p>
          <a:p>
            <a:pPr indent="0">
              <a:lnSpc>
                <a:spcPct val="100000"/>
              </a:lnSpc>
              <a:buNone/>
            </a:pPr>
            <a:r>
              <a:rPr lang="en-US" sz="2000" b="0" u="none" strike="noStrike">
                <a:solidFill>
                  <a:srgbClr val="000000"/>
                </a:solidFill>
                <a:effectLst/>
                <a:uFillTx/>
                <a:latin typeface="Arial"/>
              </a:rPr>
              <a:t>This creates an important problem: some areas of the lung may continue receiving blood but are not receiving enough air. This ventilation–perfusion mismatch can reduce the efficiency of oxygen exchange and may help explain why David is breathless, has an increased respiratory rate and has an oxygen saturation of 92%.</a:t>
            </a:r>
          </a:p>
          <a:p>
            <a:pPr indent="0">
              <a:lnSpc>
                <a:spcPct val="100000"/>
              </a:lnSpc>
              <a:buNone/>
            </a:pPr>
            <a:r>
              <a:rPr lang="en-US" sz="2000" b="0" u="none" strike="noStrike">
                <a:solidFill>
                  <a:srgbClr val="000000"/>
                </a:solidFill>
                <a:effectLst/>
                <a:uFillTx/>
                <a:latin typeface="Arial"/>
              </a:rPr>
              <a:t>However, we should not assume that the tumour is the only explanation. In someone with NSCLC, we also need to consider other causes such as infection, anemia, pulmonary embolism, pleural problems or treatment-related toxicity.</a:t>
            </a:r>
          </a:p>
          <a:p>
            <a:pPr indent="0">
              <a:lnSpc>
                <a:spcPct val="100000"/>
              </a:lnSpc>
              <a:buNone/>
            </a:pPr>
            <a:r>
              <a:rPr lang="en-US" sz="2000" b="0" u="none" strike="noStrike">
                <a:solidFill>
                  <a:srgbClr val="000000"/>
                </a:solidFill>
                <a:effectLst/>
                <a:uFillTx/>
                <a:latin typeface="Arial"/>
              </a:rPr>
              <a:t>David’s chest pain may also make him reluctant to take deep breaths, while fatigue can reduce both respiratory effort and physical activity. So, his symptoms need to be interpreted together rather than individually.</a:t>
            </a:r>
          </a:p>
          <a:p>
            <a:pPr indent="0">
              <a:lnSpc>
                <a:spcPct val="100000"/>
              </a:lnSpc>
              <a:buNone/>
            </a:pPr>
            <a:r>
              <a:rPr lang="en-US" sz="2000" b="0" u="none" strike="noStrike">
                <a:solidFill>
                  <a:srgbClr val="000000"/>
                </a:solidFill>
                <a:effectLst/>
                <a:uFillTx/>
                <a:latin typeface="Arial"/>
              </a:rPr>
              <a:t>The key point is that the tumour’s location has a direct physiological consequence: it can interfere with ventilation and gas exchange. Understanding this mechanism allows the multidisciplinary team to recognise changes early and respond appropriately while continuing to investigate other possible causes of deterioration.</a:t>
            </a:r>
          </a:p>
          <a:p>
            <a:pPr indent="0">
              <a:lnSpc>
                <a:spcPct val="100000"/>
              </a:lnSpc>
              <a:buNone/>
            </a:pPr>
            <a:endParaRPr lang="en-US" sz="2000" b="0" u="none" strike="noStrike">
              <a:solidFill>
                <a:srgbClr val="000000"/>
              </a:solidFill>
              <a:effectLst/>
              <a:uFillTx/>
              <a:latin typeface="Arial"/>
            </a:endParaRPr>
          </a:p>
        </p:txBody>
      </p:sp>
      <p:sp>
        <p:nvSpPr>
          <p:cNvPr id="121" name="PlaceHolder 3"/>
          <p:cNvSpPr>
            <a:spLocks noGrp="1"/>
          </p:cNvSpPr>
          <p:nvPr>
            <p:ph type="sldNum" idx="47"/>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2CD81A11-DB9D-40EE-8596-A9A4AB4D3ECD}" type="slidenum">
              <a:rPr lang="en-GB" sz="1200" b="0" u="none" strike="noStrike">
                <a:solidFill>
                  <a:srgbClr val="000000"/>
                </a:solidFill>
                <a:effectLst/>
                <a:uFillTx/>
                <a:latin typeface="Verdana"/>
              </a:rPr>
              <a:t>4</a:t>
            </a:fld>
            <a:endParaRPr lang="en-US" sz="12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PlaceHolder 1"/>
          <p:cNvSpPr>
            <a:spLocks noGrp="1" noRot="1" noChangeAspect="1"/>
          </p:cNvSpPr>
          <p:nvPr>
            <p:ph type="sldImg"/>
          </p:nvPr>
        </p:nvSpPr>
        <p:spPr>
          <a:xfrm>
            <a:off x="895350" y="730250"/>
            <a:ext cx="4878388" cy="3659188"/>
          </a:xfrm>
          <a:prstGeom prst="rect">
            <a:avLst/>
          </a:prstGeom>
          <a:ln w="0">
            <a:noFill/>
          </a:ln>
        </p:spPr>
      </p:sp>
      <p:sp>
        <p:nvSpPr>
          <p:cNvPr id="123"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At this stage, the focus shifts from identifying David’s problems to considering what we can realistically do to support him.</a:t>
            </a:r>
          </a:p>
          <a:p>
            <a:pPr indent="0">
              <a:lnSpc>
                <a:spcPct val="100000"/>
              </a:lnSpc>
              <a:buNone/>
            </a:pPr>
            <a:r>
              <a:rPr lang="en-US" sz="2000" b="0" u="none" strike="noStrike">
                <a:solidFill>
                  <a:srgbClr val="000000"/>
                </a:solidFill>
                <a:effectLst/>
                <a:uFillTx/>
                <a:latin typeface="Arial"/>
              </a:rPr>
              <a:t>One important area is smoking cessation. David is still smoking, but our approach should be supportive rather than judgemental. Smoking is a modifiable risk factor, but we should not suggest that it is the sole reason for his cancer. Instead, the practitioner should explore whether David is ready to stop, provide behavioural support and discuss appropriate pharmacological options. Supporting cessation around the time of diagnosis may improve outcomes and is therefore an important part of his care.</a:t>
            </a:r>
          </a:p>
          <a:p>
            <a:pPr indent="0">
              <a:lnSpc>
                <a:spcPct val="100000"/>
              </a:lnSpc>
              <a:buNone/>
            </a:pPr>
            <a:r>
              <a:rPr lang="en-US" sz="2000" b="0" u="none" strike="noStrike">
                <a:solidFill>
                  <a:srgbClr val="000000"/>
                </a:solidFill>
                <a:effectLst/>
                <a:uFillTx/>
                <a:latin typeface="Arial"/>
              </a:rPr>
              <a:t>Nutrition is another immediate priority. David has lost six kilograms, has a low BMI and is eating smaller portions. Rather than simply telling him to eat a healthy diet, the priority should be maintaining his nutritional intake. This could include smaller energy-dense meals, nourishing drinks and referral to a dietitian. We also need to monitor whether the problem is simply reduced food intake or whether David is experiencing significant muscle loss.</a:t>
            </a:r>
          </a:p>
          <a:p>
            <a:pPr indent="0">
              <a:lnSpc>
                <a:spcPct val="100000"/>
              </a:lnSpc>
              <a:buNone/>
            </a:pPr>
            <a:r>
              <a:rPr lang="en-US" sz="2000" b="0" u="none" strike="noStrike">
                <a:solidFill>
                  <a:srgbClr val="000000"/>
                </a:solidFill>
                <a:effectLst/>
                <a:uFillTx/>
                <a:latin typeface="Arial"/>
              </a:rPr>
              <a:t>Maintaining physical function is equally important because David wants to remain independent. Exercise should therefore be achievable and adapted to his current condition. Short, controlled walks and gentle seated strengthening exercises can help maintain mobility without pushing him beyond his tolerance. If his breathlessness or other symptoms increase beyond the agreed limits, he should stop and seek professional advice.</a:t>
            </a:r>
          </a:p>
          <a:p>
            <a:pPr indent="0">
              <a:lnSpc>
                <a:spcPct val="100000"/>
              </a:lnSpc>
              <a:buNone/>
            </a:pPr>
            <a:r>
              <a:rPr lang="en-US" sz="2000" b="0" u="none" strike="noStrike">
                <a:solidFill>
                  <a:srgbClr val="000000"/>
                </a:solidFill>
                <a:effectLst/>
                <a:uFillTx/>
                <a:latin typeface="Arial"/>
              </a:rPr>
              <a:t>Finally, his poor sleep should not be treated in isolation. His cough, pain and anxiety may be contributing to his disturbed sleep, so these underlying issues should be assessed first.</a:t>
            </a:r>
          </a:p>
          <a:p>
            <a:pPr indent="0">
              <a:lnSpc>
                <a:spcPct val="100000"/>
              </a:lnSpc>
              <a:buNone/>
            </a:pPr>
            <a:r>
              <a:rPr lang="en-US" sz="2000" b="0" u="none" strike="noStrike">
                <a:solidFill>
                  <a:srgbClr val="000000"/>
                </a:solidFill>
                <a:effectLst/>
                <a:uFillTx/>
                <a:latin typeface="Arial"/>
              </a:rPr>
              <a:t>Overall, the aim is not to overwhelm David with multiple lifestyle changes. It is to introduce small, personalised interventions that improve nutrition, mobility, symptom control and confidence while respecting his choices and maintaining his independence.</a:t>
            </a:r>
          </a:p>
          <a:p>
            <a:pPr indent="0">
              <a:lnSpc>
                <a:spcPct val="100000"/>
              </a:lnSpc>
              <a:buNone/>
            </a:pPr>
            <a:endParaRPr lang="en-US" sz="2000" b="0" u="none" strike="noStrike">
              <a:solidFill>
                <a:srgbClr val="000000"/>
              </a:solidFill>
              <a:effectLst/>
              <a:uFillTx/>
              <a:latin typeface="Arial"/>
            </a:endParaRPr>
          </a:p>
        </p:txBody>
      </p:sp>
      <p:sp>
        <p:nvSpPr>
          <p:cNvPr id="124" name="PlaceHolder 3"/>
          <p:cNvSpPr>
            <a:spLocks noGrp="1"/>
          </p:cNvSpPr>
          <p:nvPr>
            <p:ph type="sldNum" idx="48"/>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7920634D-633A-416C-8971-4346999C54E4}" type="slidenum">
              <a:rPr lang="en-GB" sz="1200" b="0" u="none" strike="noStrike">
                <a:solidFill>
                  <a:srgbClr val="000000"/>
                </a:solidFill>
                <a:effectLst/>
                <a:uFillTx/>
                <a:latin typeface="Verdana"/>
              </a:rPr>
              <a:t>5</a:t>
            </a:fld>
            <a:endParaRPr lang="en-US" sz="1200" b="0" u="none" strike="noStrike">
              <a:solidFill>
                <a:srgbClr val="000000"/>
              </a:solidFill>
              <a:effectLst/>
              <a:uFillTx/>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noRot="1" noChangeAspect="1"/>
          </p:cNvSpPr>
          <p:nvPr>
            <p:ph type="sldImg"/>
          </p:nvPr>
        </p:nvSpPr>
        <p:spPr>
          <a:xfrm>
            <a:off x="895320" y="730080"/>
            <a:ext cx="4878000" cy="3658680"/>
          </a:xfrm>
          <a:prstGeom prst="rect">
            <a:avLst/>
          </a:prstGeom>
          <a:ln w="0">
            <a:noFill/>
          </a:ln>
        </p:spPr>
      </p:sp>
      <p:sp>
        <p:nvSpPr>
          <p:cNvPr id="126"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This slide focuses on turning David’s care plan into something practical that he can actually manage at home.</a:t>
            </a:r>
          </a:p>
          <a:p>
            <a:pPr indent="0">
              <a:lnSpc>
                <a:spcPct val="100000"/>
              </a:lnSpc>
              <a:buNone/>
            </a:pPr>
            <a:r>
              <a:rPr lang="en-US" sz="2000" b="0" u="none" strike="noStrike">
                <a:solidFill>
                  <a:srgbClr val="000000"/>
                </a:solidFill>
                <a:effectLst/>
                <a:uFillTx/>
                <a:latin typeface="Arial"/>
              </a:rPr>
              <a:t>The main principle is to give David structure without taking away his independence. Each morning, he can begin by checking how he feels, including his breathlessness, cough, temperature when he feels unwell, medication use and his ability to manage personal care such as washing and dressing. This gives him an opportunity to recognise changes in his condition early.</a:t>
            </a:r>
          </a:p>
          <a:p>
            <a:pPr indent="0">
              <a:lnSpc>
                <a:spcPct val="100000"/>
              </a:lnSpc>
              <a:buNone/>
            </a:pPr>
            <a:r>
              <a:rPr lang="en-US" sz="2000" b="0" u="none" strike="noStrike">
                <a:solidFill>
                  <a:srgbClr val="000000"/>
                </a:solidFill>
                <a:effectLst/>
                <a:uFillTx/>
                <a:latin typeface="Arial"/>
              </a:rPr>
              <a:t>Nutrition and hydration should also be built into his routine. Having fluids and a protein-rich breakfast before activity can help support his energy levels, while smaller meals throughout the day may be more manageable given his reduced appetite.</a:t>
            </a:r>
          </a:p>
          <a:p>
            <a:pPr indent="0">
              <a:lnSpc>
                <a:spcPct val="100000"/>
              </a:lnSpc>
              <a:buNone/>
            </a:pPr>
            <a:r>
              <a:rPr lang="en-US" sz="2000" b="0" u="none" strike="noStrike">
                <a:solidFill>
                  <a:srgbClr val="000000"/>
                </a:solidFill>
                <a:effectLst/>
                <a:uFillTx/>
                <a:latin typeface="Arial"/>
              </a:rPr>
              <a:t>Importantly, David should not try to complete everything at once. Alternating activities with rest periods and spreading tasks throughout the day can help him conserve energy and reduce unnecessary fatigue.</a:t>
            </a:r>
          </a:p>
          <a:p>
            <a:pPr indent="0">
              <a:lnSpc>
                <a:spcPct val="100000"/>
              </a:lnSpc>
              <a:buNone/>
            </a:pPr>
            <a:r>
              <a:rPr lang="en-US" sz="2000" b="0" u="none" strike="noStrike">
                <a:solidFill>
                  <a:srgbClr val="000000"/>
                </a:solidFill>
                <a:effectLst/>
                <a:uFillTx/>
                <a:latin typeface="Arial"/>
              </a:rPr>
              <a:t>Exercise is also something that needs to be individualised. Although pulmonary rehabilitation can provide benefits in some lung cancer settings, we cannot assume that the same programme is suitable for every patient with stage III disease. For David, oncology and physiotherapy should assess his suitability and determine what level of activity is safe.</a:t>
            </a:r>
          </a:p>
          <a:p>
            <a:pPr indent="0">
              <a:lnSpc>
                <a:spcPct val="100000"/>
              </a:lnSpc>
              <a:buNone/>
            </a:pPr>
            <a:r>
              <a:rPr lang="en-US" sz="2000" b="0" u="none" strike="noStrike">
                <a:solidFill>
                  <a:srgbClr val="000000"/>
                </a:solidFill>
                <a:effectLst/>
                <a:uFillTx/>
                <a:latin typeface="Arial"/>
              </a:rPr>
              <a:t>Aisha can support him with agreed transport on appointment days, but David should remain responsible for decisions such as his clothing, personal care and food choices wherever possible. Occupational therapy can then assess practical risks within his home, particularly the stairs and bathing, and consider equipment that could make everyday activities safer.</a:t>
            </a:r>
          </a:p>
          <a:p>
            <a:pPr indent="0">
              <a:lnSpc>
                <a:spcPct val="100000"/>
              </a:lnSpc>
              <a:buNone/>
            </a:pPr>
            <a:r>
              <a:rPr lang="en-US" sz="2000" b="0" u="none" strike="noStrike">
                <a:solidFill>
                  <a:srgbClr val="000000"/>
                </a:solidFill>
                <a:effectLst/>
                <a:uFillTx/>
                <a:latin typeface="Arial"/>
              </a:rPr>
              <a:t>Finally, this cannot be treated as a fixed routine. David’s symptoms and treatment effects may change over time. Therefore, the plan should be reviewed weekly and whenever treatment changes.</a:t>
            </a:r>
          </a:p>
          <a:p>
            <a:pPr indent="0">
              <a:lnSpc>
                <a:spcPct val="100000"/>
              </a:lnSpc>
              <a:buNone/>
            </a:pPr>
            <a:r>
              <a:rPr lang="en-US" sz="2000" b="0" u="none" strike="noStrike">
                <a:solidFill>
                  <a:srgbClr val="000000"/>
                </a:solidFill>
                <a:effectLst/>
                <a:uFillTx/>
                <a:latin typeface="Arial"/>
              </a:rPr>
              <a:t>The overall aim is simple: support David to manage what he can, provide help where he needs it, and continuously adapt the plan so that independence never comes at the expense of safety.</a:t>
            </a:r>
          </a:p>
          <a:p>
            <a:pPr indent="0">
              <a:lnSpc>
                <a:spcPct val="100000"/>
              </a:lnSpc>
              <a:buNone/>
            </a:pPr>
            <a:endParaRPr lang="en-US" sz="2000" b="0" u="none" strike="noStrike">
              <a:solidFill>
                <a:srgbClr val="000000"/>
              </a:solidFill>
              <a:effectLst/>
              <a:uFillTx/>
              <a:latin typeface="Arial"/>
            </a:endParaRPr>
          </a:p>
        </p:txBody>
      </p:sp>
      <p:sp>
        <p:nvSpPr>
          <p:cNvPr id="127" name="PlaceHolder 3"/>
          <p:cNvSpPr>
            <a:spLocks noGrp="1"/>
          </p:cNvSpPr>
          <p:nvPr>
            <p:ph type="sldNum" idx="49"/>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C15D6068-0CA0-4F86-BE4D-5638ED64FD37}" type="slidenum">
              <a:rPr lang="en-GB" sz="1200" b="0" u="none" strike="noStrike">
                <a:solidFill>
                  <a:srgbClr val="000000"/>
                </a:solidFill>
                <a:effectLst/>
                <a:uFillTx/>
                <a:latin typeface="Verdana"/>
              </a:rPr>
              <a:t>6</a:t>
            </a:fld>
            <a:endParaRPr lang="en-US" sz="1200" b="0" u="none" strike="noStrike">
              <a:solidFill>
                <a:srgbClr val="000000"/>
              </a:solidFill>
              <a:effectLst/>
              <a:uFillTx/>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 name="PlaceHolder 1"/>
          <p:cNvSpPr>
            <a:spLocks noGrp="1" noRot="1" noChangeAspect="1"/>
          </p:cNvSpPr>
          <p:nvPr>
            <p:ph type="sldImg"/>
          </p:nvPr>
        </p:nvSpPr>
        <p:spPr>
          <a:xfrm>
            <a:off x="895320" y="730080"/>
            <a:ext cx="4878000" cy="3658680"/>
          </a:xfrm>
          <a:prstGeom prst="rect">
            <a:avLst/>
          </a:prstGeom>
          <a:ln w="0">
            <a:noFill/>
          </a:ln>
        </p:spPr>
      </p:sp>
      <p:sp>
        <p:nvSpPr>
          <p:cNvPr id="129"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For David, effective care is not only about what healthcare professionals do, but also about how they communicate with him.</a:t>
            </a:r>
          </a:p>
          <a:p>
            <a:pPr indent="0">
              <a:lnSpc>
                <a:spcPct val="100000"/>
              </a:lnSpc>
              <a:buNone/>
            </a:pPr>
            <a:r>
              <a:rPr lang="en-US" sz="2000" b="0" u="none" strike="noStrike">
                <a:solidFill>
                  <a:srgbClr val="000000"/>
                </a:solidFill>
                <a:effectLst/>
                <a:uFillTx/>
                <a:latin typeface="Arial"/>
              </a:rPr>
              <a:t>Because David is dealing with a serious diagnosis and multiple treatment decisions, information should be provided in clear and understandable language. For example, instead of immediately using a term such as hypoxemia, staff should explain that this means there is a lower-than-normal level of oxygen in the blood. Using both verbal and written information, followed by teach-back, can help confirm that David has understood what has been discussed.</a:t>
            </a:r>
          </a:p>
          <a:p>
            <a:pPr indent="0">
              <a:lnSpc>
                <a:spcPct val="100000"/>
              </a:lnSpc>
              <a:buNone/>
            </a:pPr>
            <a:r>
              <a:rPr lang="en-US" sz="2000" b="0" u="none" strike="noStrike">
                <a:solidFill>
                  <a:srgbClr val="000000"/>
                </a:solidFill>
                <a:effectLst/>
                <a:uFillTx/>
                <a:latin typeface="Arial"/>
              </a:rPr>
              <a:t>Shared decision-making is particularly important because David’s main priority is to remain independent. Rather than simply telling him what treatment he should receive, professionals should explain the available options, potential benefits, possible risks and any uncertainty. This allows David to make informed choices that reflect what matters to him.</a:t>
            </a:r>
          </a:p>
          <a:p>
            <a:pPr indent="0">
              <a:lnSpc>
                <a:spcPct val="100000"/>
              </a:lnSpc>
              <a:buNone/>
            </a:pPr>
            <a:r>
              <a:rPr lang="en-US" sz="2000" b="0" u="none" strike="noStrike">
                <a:solidFill>
                  <a:srgbClr val="000000"/>
                </a:solidFill>
                <a:effectLst/>
                <a:uFillTx/>
                <a:latin typeface="Arial"/>
              </a:rPr>
              <a:t>It is also important to recognise that capacity is decision-specific. David should not be considered unable to make decisions simply because he is anxious, seriously ill or makes a choice that professionals may consider unwise. If he is hesitant about smoking cessation or any aspect of his treatment, his concerns should be explored rather than pressuring him.</a:t>
            </a:r>
          </a:p>
          <a:p>
            <a:pPr indent="0">
              <a:lnSpc>
                <a:spcPct val="100000"/>
              </a:lnSpc>
              <a:buNone/>
            </a:pPr>
            <a:r>
              <a:rPr lang="en-US" sz="2000" b="0" u="none" strike="noStrike">
                <a:solidFill>
                  <a:srgbClr val="000000"/>
                </a:solidFill>
                <a:effectLst/>
                <a:uFillTx/>
                <a:latin typeface="Arial"/>
              </a:rPr>
              <a:t>Aisha can provide valuable support, but David remains in control of who receives information about his health. His consent should therefore be obtained before sharing personal information with her, unless there is a lawful reason that allows otherwise. His preferences around consent and information sharing should also be documented and reviewed.</a:t>
            </a:r>
          </a:p>
          <a:p>
            <a:pPr indent="0">
              <a:lnSpc>
                <a:spcPct val="100000"/>
              </a:lnSpc>
              <a:buNone/>
            </a:pPr>
            <a:r>
              <a:rPr lang="en-US" sz="2000" b="0" u="none" strike="noStrike">
                <a:solidFill>
                  <a:srgbClr val="000000"/>
                </a:solidFill>
                <a:effectLst/>
                <a:uFillTx/>
                <a:latin typeface="Arial"/>
              </a:rPr>
              <a:t>Finally, we need to recognise the emotional impact of lung cancer. Anxiety, distress, fatigue and reduced quality of life can significantly affect David’s ability to cope with treatment. Emotional support should therefore be part of his care, with interventions such as mindfulness considered where appropriate, but never used as a replacement for proper clinical assessment.</a:t>
            </a:r>
          </a:p>
          <a:p>
            <a:pPr indent="0">
              <a:lnSpc>
                <a:spcPct val="100000"/>
              </a:lnSpc>
              <a:buNone/>
            </a:pPr>
            <a:r>
              <a:rPr lang="en-US" sz="2000" b="0" u="none" strike="noStrike">
                <a:solidFill>
                  <a:srgbClr val="000000"/>
                </a:solidFill>
                <a:effectLst/>
                <a:uFillTx/>
                <a:latin typeface="Arial"/>
              </a:rPr>
              <a:t>Ultimately, communication should give David **understanding, choice and control**, while ensuring that his dignity, confidentiality and emotional wellbeing remain protected throughout his treatment journey.</a:t>
            </a:r>
          </a:p>
          <a:p>
            <a:pPr indent="0">
              <a:lnSpc>
                <a:spcPct val="100000"/>
              </a:lnSpc>
              <a:buNone/>
            </a:pPr>
            <a:endParaRPr lang="en-US" sz="2000" b="0" u="none" strike="noStrike">
              <a:solidFill>
                <a:srgbClr val="000000"/>
              </a:solidFill>
              <a:effectLst/>
              <a:uFillTx/>
              <a:latin typeface="Arial"/>
            </a:endParaRPr>
          </a:p>
        </p:txBody>
      </p:sp>
      <p:sp>
        <p:nvSpPr>
          <p:cNvPr id="130" name="PlaceHolder 3"/>
          <p:cNvSpPr>
            <a:spLocks noGrp="1"/>
          </p:cNvSpPr>
          <p:nvPr>
            <p:ph type="sldNum" idx="50"/>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1C29754B-0556-42EC-A6C5-81E47BF384CF}" type="slidenum">
              <a:rPr lang="en-GB" sz="1200" b="0" u="none" strike="noStrike">
                <a:solidFill>
                  <a:srgbClr val="000000"/>
                </a:solidFill>
                <a:effectLst/>
                <a:uFillTx/>
                <a:latin typeface="Verdana"/>
              </a:rPr>
              <a:t>7</a:t>
            </a:fld>
            <a:endParaRPr lang="en-US" sz="1200" b="0" u="none" strike="noStrike">
              <a:solidFill>
                <a:srgbClr val="000000"/>
              </a:solidFill>
              <a:effectLst/>
              <a:uFillTx/>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PlaceHolder 1"/>
          <p:cNvSpPr>
            <a:spLocks noGrp="1" noRot="1" noChangeAspect="1"/>
          </p:cNvSpPr>
          <p:nvPr>
            <p:ph type="sldImg"/>
          </p:nvPr>
        </p:nvSpPr>
        <p:spPr>
          <a:xfrm>
            <a:off x="895320" y="730080"/>
            <a:ext cx="4878000" cy="3658680"/>
          </a:xfrm>
          <a:prstGeom prst="rect">
            <a:avLst/>
          </a:prstGeom>
          <a:ln w="0">
            <a:noFill/>
          </a:ln>
        </p:spPr>
      </p:sp>
      <p:sp>
        <p:nvSpPr>
          <p:cNvPr id="132"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This slide looks at the risks that may influence David’s health and, importantly, how we can address them without making him feel responsible or blamed for his illness.</a:t>
            </a:r>
          </a:p>
          <a:p>
            <a:pPr indent="0">
              <a:lnSpc>
                <a:spcPct val="100000"/>
              </a:lnSpc>
              <a:buNone/>
            </a:pPr>
            <a:r>
              <a:rPr lang="en-US" sz="2000" b="0" u="none" strike="noStrike">
                <a:solidFill>
                  <a:srgbClr val="000000"/>
                </a:solidFill>
                <a:effectLst/>
                <a:uFillTx/>
                <a:latin typeface="Arial"/>
              </a:rPr>
              <a:t>There are several areas where intervention may help. These include smoking, poor nutritional intake, reduced physical activity and delays in reporting symptoms or attending treatment. Smoking can increase the respiratory and cardiovascular burden, while inadequate nutrition can contribute to weakness and make treatment more difficult to tolerate. Early recognition of nutritional decline is therefore important, although clinical judgement must remain central rather than relying on prediction tools alone.</a:t>
            </a:r>
          </a:p>
          <a:p>
            <a:pPr indent="0">
              <a:lnSpc>
                <a:spcPct val="100000"/>
              </a:lnSpc>
              <a:buNone/>
            </a:pPr>
            <a:r>
              <a:rPr lang="en-US" sz="2000" b="0" u="none" strike="noStrike">
                <a:solidFill>
                  <a:srgbClr val="000000"/>
                </a:solidFill>
                <a:effectLst/>
                <a:uFillTx/>
                <a:latin typeface="Arial"/>
              </a:rPr>
              <a:t>David’s reduced mobility also creates a cycle that we need to interrupt. If activity causes significant breathlessness, he may avoid moving, which can lead to further deconditioning and muscle loss. For this reason, gradual and individually tolerated activity is more appropriate than demanding exercise targets.</a:t>
            </a:r>
          </a:p>
          <a:p>
            <a:pPr indent="0">
              <a:lnSpc>
                <a:spcPct val="100000"/>
              </a:lnSpc>
              <a:buNone/>
            </a:pPr>
            <a:r>
              <a:rPr lang="en-US" sz="2000" b="0" u="none" strike="noStrike">
                <a:solidFill>
                  <a:srgbClr val="000000"/>
                </a:solidFill>
                <a:effectLst/>
                <a:uFillTx/>
                <a:latin typeface="Arial"/>
              </a:rPr>
              <a:t>Another important risk is delayed symptom reporting. David may wait for Aisha to visit before telling someone that his symptoms have changed. We can reduce this risk by giving him a clear and direct route to contact the healthcare team himself. Reminder calls and transport planning can also help him attend appointments, but these should be viewed as practical support rather than labelling David as non-compliant.</a:t>
            </a:r>
          </a:p>
          <a:p>
            <a:pPr indent="0">
              <a:lnSpc>
                <a:spcPct val="100000"/>
              </a:lnSpc>
              <a:buNone/>
            </a:pPr>
            <a:r>
              <a:rPr lang="en-US" sz="2000" b="0" u="none" strike="noStrike">
                <a:solidFill>
                  <a:srgbClr val="000000"/>
                </a:solidFill>
                <a:effectLst/>
                <a:uFillTx/>
                <a:latin typeface="Arial"/>
              </a:rPr>
              <a:t>At the same time, we need to recognise the factors that cannot be changed, such as his age, tumour type, tumour location, stage and treatment-related toxicity. His living environment and limited support are also social barriers, not personal failures.</a:t>
            </a:r>
          </a:p>
          <a:p>
            <a:pPr indent="0">
              <a:lnSpc>
                <a:spcPct val="100000"/>
              </a:lnSpc>
              <a:buNone/>
            </a:pPr>
            <a:r>
              <a:rPr lang="en-US" sz="2000" b="0" u="none" strike="noStrike">
                <a:solidFill>
                  <a:srgbClr val="000000"/>
                </a:solidFill>
                <a:effectLst/>
                <a:uFillTx/>
                <a:latin typeface="Arial"/>
              </a:rPr>
              <a:t>Therefore, the approach should be proportionate: identify each risk, understand its impact, remove practical barriers where possible and escalate concerns when necessary.</a:t>
            </a:r>
          </a:p>
          <a:p>
            <a:pPr indent="0">
              <a:lnSpc>
                <a:spcPct val="100000"/>
              </a:lnSpc>
              <a:buNone/>
            </a:pPr>
            <a:r>
              <a:rPr lang="en-US" sz="2000" b="0" u="none" strike="noStrike">
                <a:solidFill>
                  <a:srgbClr val="000000"/>
                </a:solidFill>
                <a:effectLst/>
                <a:uFillTx/>
                <a:latin typeface="Arial"/>
              </a:rPr>
              <a:t>Finally, psychological support should not be overlooked. If David experiences anxiety or depression, options such as individual counselling or peer support can be discussed according to his preference.</a:t>
            </a:r>
          </a:p>
          <a:p>
            <a:pPr indent="0">
              <a:lnSpc>
                <a:spcPct val="100000"/>
              </a:lnSpc>
              <a:buNone/>
            </a:pPr>
            <a:endParaRPr lang="en-US" sz="2000" b="0" u="none" strike="noStrike">
              <a:solidFill>
                <a:srgbClr val="000000"/>
              </a:solidFill>
              <a:effectLst/>
              <a:uFillTx/>
              <a:latin typeface="Arial"/>
            </a:endParaRPr>
          </a:p>
          <a:p>
            <a:pPr indent="0">
              <a:lnSpc>
                <a:spcPct val="100000"/>
              </a:lnSpc>
              <a:buNone/>
            </a:pPr>
            <a:r>
              <a:rPr lang="en-US" sz="2000" b="0" u="none" strike="noStrike">
                <a:solidFill>
                  <a:srgbClr val="000000"/>
                </a:solidFill>
                <a:effectLst/>
                <a:uFillTx/>
                <a:latin typeface="Arial"/>
              </a:rPr>
              <a:t>The key message is that **risk reduction should empower David, not blame him**. Our role is to make healthy choices more achievable while recognising the circumstances that are outside his control.</a:t>
            </a:r>
          </a:p>
          <a:p>
            <a:pPr indent="0">
              <a:lnSpc>
                <a:spcPct val="100000"/>
              </a:lnSpc>
              <a:buNone/>
            </a:pPr>
            <a:endParaRPr lang="en-US" sz="2000" b="0" u="none" strike="noStrike">
              <a:solidFill>
                <a:srgbClr val="000000"/>
              </a:solidFill>
              <a:effectLst/>
              <a:uFillTx/>
              <a:latin typeface="Arial"/>
            </a:endParaRPr>
          </a:p>
        </p:txBody>
      </p:sp>
      <p:sp>
        <p:nvSpPr>
          <p:cNvPr id="133" name="PlaceHolder 3"/>
          <p:cNvSpPr>
            <a:spLocks noGrp="1"/>
          </p:cNvSpPr>
          <p:nvPr>
            <p:ph type="sldNum" idx="51"/>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2191E4AC-E278-4DDB-945D-9A713B518D1B}" type="slidenum">
              <a:rPr lang="en-GB" sz="1200" b="0" u="none" strike="noStrike">
                <a:solidFill>
                  <a:srgbClr val="000000"/>
                </a:solidFill>
                <a:effectLst/>
                <a:uFillTx/>
                <a:latin typeface="Verdana"/>
              </a:rPr>
              <a:t>8</a:t>
            </a:fld>
            <a:endParaRPr lang="en-US" sz="1200" b="0" u="none" strike="noStrike">
              <a:solidFill>
                <a:srgbClr val="000000"/>
              </a:solidFill>
              <a:effectLst/>
              <a:uFillTx/>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 name="PlaceHolder 1"/>
          <p:cNvSpPr>
            <a:spLocks noGrp="1" noRot="1" noChangeAspect="1"/>
          </p:cNvSpPr>
          <p:nvPr>
            <p:ph type="sldImg"/>
          </p:nvPr>
        </p:nvSpPr>
        <p:spPr>
          <a:xfrm>
            <a:off x="895320" y="730080"/>
            <a:ext cx="4878000" cy="3658680"/>
          </a:xfrm>
          <a:prstGeom prst="rect">
            <a:avLst/>
          </a:prstGeom>
          <a:ln w="0">
            <a:noFill/>
          </a:ln>
        </p:spPr>
      </p:sp>
      <p:sp>
        <p:nvSpPr>
          <p:cNvPr id="135"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This slide brings all the previous assessments together into a coordinated safety plan for David.</a:t>
            </a:r>
          </a:p>
          <a:p>
            <a:pPr indent="0">
              <a:lnSpc>
                <a:spcPct val="100000"/>
              </a:lnSpc>
              <a:buNone/>
            </a:pPr>
            <a:r>
              <a:rPr lang="en-US" sz="2000" b="0" u="none" strike="noStrike">
                <a:solidFill>
                  <a:srgbClr val="000000"/>
                </a:solidFill>
                <a:effectLst/>
                <a:uFillTx/>
                <a:latin typeface="Arial"/>
              </a:rPr>
              <a:t>The first priority is respiratory safety. David should understand which symptoms and observations he needs to monitor and, more importantly, what action to take when they change. His baseline observations provide a reference point, but any significant increase in breathlessness, respiratory rate or heart rate, alongside a fall in oxygen saturation, should be communicated to the clinical team.</a:t>
            </a:r>
          </a:p>
          <a:p>
            <a:pPr indent="0">
              <a:lnSpc>
                <a:spcPct val="100000"/>
              </a:lnSpc>
              <a:buNone/>
            </a:pPr>
            <a:r>
              <a:rPr lang="en-US" sz="2000" b="0" u="none" strike="noStrike">
                <a:solidFill>
                  <a:srgbClr val="000000"/>
                </a:solidFill>
                <a:effectLst/>
                <a:uFillTx/>
                <a:latin typeface="Arial"/>
              </a:rPr>
              <a:t>David should also have clear written instructions explaining the difference between contacting the oncology team, seeking urgent assessment and calling for emergency help. This is particularly important because symptoms such as rapidly worsening breathlessness, inability to speak normally, confusion, collapse, chest pain or cyanosis could indicate a medical emergency.</a:t>
            </a:r>
          </a:p>
          <a:p>
            <a:pPr indent="0">
              <a:lnSpc>
                <a:spcPct val="100000"/>
              </a:lnSpc>
              <a:buNone/>
            </a:pPr>
            <a:r>
              <a:rPr lang="en-US" sz="2000" b="0" u="none" strike="noStrike">
                <a:solidFill>
                  <a:srgbClr val="000000"/>
                </a:solidFill>
                <a:effectLst/>
                <a:uFillTx/>
                <a:latin typeface="Arial"/>
              </a:rPr>
              <a:t>Remote monitoring may provide additional support, but simply collecting data is not enough. There must be a clear system for someone to review the information and respond appropriately.</a:t>
            </a:r>
          </a:p>
          <a:p>
            <a:pPr indent="0">
              <a:lnSpc>
                <a:spcPct val="100000"/>
              </a:lnSpc>
              <a:buNone/>
            </a:pPr>
            <a:r>
              <a:rPr lang="en-US" sz="2000" b="0" u="none" strike="noStrike">
                <a:solidFill>
                  <a:srgbClr val="000000"/>
                </a:solidFill>
                <a:effectLst/>
                <a:uFillTx/>
                <a:latin typeface="Arial"/>
              </a:rPr>
              <a:t>The plan then moves beyond respiratory care. Nursing staff can monitor David’s nutritional status, while David and Aisha, with his permission, can record weekly weight changes and difficulties with eating or drinking. The dietitian can then respond to emerging nutritional needs.</a:t>
            </a:r>
          </a:p>
          <a:p>
            <a:pPr indent="0">
              <a:lnSpc>
                <a:spcPct val="100000"/>
              </a:lnSpc>
              <a:buNone/>
            </a:pPr>
            <a:r>
              <a:rPr lang="en-US" sz="2000" b="0" u="none" strike="noStrike">
                <a:solidFill>
                  <a:srgbClr val="000000"/>
                </a:solidFill>
                <a:effectLst/>
                <a:uFillTx/>
                <a:latin typeface="Arial"/>
              </a:rPr>
              <a:t>Physiotherapy can assess David’s functional ability and adjust his activity programme according to his symptoms and treatment effects. A smoking cessation practitioner can provide non-judgemental support based on David’s readiness to quit, while psychological and supportive care can address anxiety, distress and coping.</a:t>
            </a:r>
          </a:p>
          <a:p>
            <a:pPr indent="0">
              <a:lnSpc>
                <a:spcPct val="100000"/>
              </a:lnSpc>
              <a:buNone/>
            </a:pPr>
            <a:r>
              <a:rPr lang="en-US" sz="2000" b="0" u="none" strike="noStrike">
                <a:solidFill>
                  <a:srgbClr val="000000"/>
                </a:solidFill>
                <a:effectLst/>
                <a:uFillTx/>
                <a:latin typeface="Arial"/>
              </a:rPr>
              <a:t>Most importantly, these professionals should not work separately. A care coordinator can bring together oncology, primary care, dietetics, physiotherapy and social care, ensuring that information is shared appropriately and appointments are not overwhelming for David.</a:t>
            </a:r>
          </a:p>
          <a:p>
            <a:pPr indent="0">
              <a:lnSpc>
                <a:spcPct val="100000"/>
              </a:lnSpc>
              <a:buNone/>
            </a:pPr>
            <a:r>
              <a:rPr lang="en-US" sz="2000" b="0" u="none" strike="noStrike">
                <a:solidFill>
                  <a:srgbClr val="000000"/>
                </a:solidFill>
                <a:effectLst/>
                <a:uFillTx/>
                <a:latin typeface="Arial"/>
              </a:rPr>
              <a:t>The plan should initially be reviewed weekly for four weeks and then adjusted according to David’s clinical needs.</a:t>
            </a:r>
          </a:p>
          <a:p>
            <a:pPr indent="0">
              <a:lnSpc>
                <a:spcPct val="100000"/>
              </a:lnSpc>
              <a:buNone/>
            </a:pPr>
            <a:r>
              <a:rPr lang="en-US" sz="2000" b="0" u="none" strike="noStrike">
                <a:solidFill>
                  <a:srgbClr val="000000"/>
                </a:solidFill>
                <a:effectLst/>
                <a:uFillTx/>
                <a:latin typeface="Arial"/>
              </a:rPr>
              <a:t>So, the central message is that David needs one coordinated care pathway, not a collection of disconnected services. This gives him a clearer safety net while allowing him to remain involved and as independent as possible.</a:t>
            </a:r>
          </a:p>
          <a:p>
            <a:pPr indent="0">
              <a:lnSpc>
                <a:spcPct val="100000"/>
              </a:lnSpc>
              <a:buNone/>
            </a:pPr>
            <a:endParaRPr lang="en-US" sz="2000" b="0" u="none" strike="noStrike">
              <a:solidFill>
                <a:srgbClr val="000000"/>
              </a:solidFill>
              <a:effectLst/>
              <a:uFillTx/>
              <a:latin typeface="Arial"/>
            </a:endParaRPr>
          </a:p>
        </p:txBody>
      </p:sp>
      <p:sp>
        <p:nvSpPr>
          <p:cNvPr id="136" name="PlaceHolder 3"/>
          <p:cNvSpPr>
            <a:spLocks noGrp="1"/>
          </p:cNvSpPr>
          <p:nvPr>
            <p:ph type="sldNum" idx="52"/>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858C886B-0ADA-443B-BECA-A85468E50EC3}" type="slidenum">
              <a:rPr lang="en-GB" sz="1200" b="0" u="none" strike="noStrike">
                <a:solidFill>
                  <a:srgbClr val="000000"/>
                </a:solidFill>
                <a:effectLst/>
                <a:uFillTx/>
                <a:latin typeface="Verdana"/>
              </a:rPr>
              <a:t>9</a:t>
            </a:fld>
            <a:endParaRPr lang="en-US" sz="1200" b="0" u="none" strike="noStrike">
              <a:solidFill>
                <a:srgbClr val="000000"/>
              </a:solidFill>
              <a:effectLst/>
              <a:uFillTx/>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PlaceHolder 1"/>
          <p:cNvSpPr>
            <a:spLocks noGrp="1" noRot="1" noChangeAspect="1"/>
          </p:cNvSpPr>
          <p:nvPr>
            <p:ph type="sldImg"/>
          </p:nvPr>
        </p:nvSpPr>
        <p:spPr>
          <a:xfrm>
            <a:off x="895320" y="730080"/>
            <a:ext cx="4878000" cy="3658680"/>
          </a:xfrm>
          <a:prstGeom prst="rect">
            <a:avLst/>
          </a:prstGeom>
          <a:ln w="0">
            <a:noFill/>
          </a:ln>
        </p:spPr>
      </p:sp>
      <p:sp>
        <p:nvSpPr>
          <p:cNvPr id="138" name="PlaceHolder 2"/>
          <p:cNvSpPr>
            <a:spLocks noGrp="1"/>
          </p:cNvSpPr>
          <p:nvPr>
            <p:ph type="body"/>
          </p:nvPr>
        </p:nvSpPr>
        <p:spPr>
          <a:xfrm>
            <a:off x="888840" y="4632480"/>
            <a:ext cx="4890600" cy="4390560"/>
          </a:xfrm>
          <a:prstGeom prst="rect">
            <a:avLst/>
          </a:prstGeom>
          <a:noFill/>
          <a:ln w="0">
            <a:noFill/>
          </a:ln>
        </p:spPr>
        <p:txBody>
          <a:bodyPr lIns="90000" tIns="45000" rIns="90000" bIns="45000" numCol="1" spcCol="0" anchor="t">
            <a:noAutofit/>
          </a:bodyPr>
          <a:lstStyle/>
          <a:p>
            <a:pPr indent="0">
              <a:lnSpc>
                <a:spcPct val="100000"/>
              </a:lnSpc>
              <a:buNone/>
            </a:pPr>
            <a:r>
              <a:rPr lang="en-US" sz="2000" b="0" u="none" strike="noStrike">
                <a:solidFill>
                  <a:srgbClr val="000000"/>
                </a:solidFill>
                <a:effectLst/>
                <a:uFillTx/>
                <a:latin typeface="Arial"/>
              </a:rPr>
              <a:t>To conclude, David’s case demonstrates why effective cancer care needs to look beyond the tumour itself.</a:t>
            </a:r>
          </a:p>
          <a:p>
            <a:pPr indent="0">
              <a:lnSpc>
                <a:spcPct val="100000"/>
              </a:lnSpc>
              <a:buNone/>
            </a:pPr>
            <a:r>
              <a:rPr lang="en-US" sz="2000" b="0" u="none" strike="noStrike">
                <a:solidFill>
                  <a:srgbClr val="000000"/>
                </a:solidFill>
                <a:effectLst/>
                <a:uFillTx/>
                <a:latin typeface="Arial"/>
              </a:rPr>
              <a:t>From a physiological perspective, his right hilar NSCLC can interfere with normal airflow and gas exchange, helping to explain his cough, breathlessness, reduced oxygen saturation and declining physical function. However, we cannot assume that every change is caused by the tumour. Infection, pulmonary embolism, treatment toxicity and other complications must remain part of the clinical assessment, which is why trends and changes from David’s baseline are so important.</a:t>
            </a:r>
          </a:p>
          <a:p>
            <a:pPr indent="0">
              <a:lnSpc>
                <a:spcPct val="100000"/>
              </a:lnSpc>
              <a:buNone/>
            </a:pPr>
            <a:r>
              <a:rPr lang="en-US" sz="2000" b="0" u="none" strike="noStrike">
                <a:solidFill>
                  <a:srgbClr val="000000"/>
                </a:solidFill>
                <a:effectLst/>
                <a:uFillTx/>
                <a:latin typeface="Arial"/>
              </a:rPr>
              <a:t>But respiratory safety is only one part of David’s care. His rapid weight loss, reduced appetite, fatigue, poor sleep, anxiety, declining mobility, transport difficulties and inaccessible housing can all influence how safely and independently he manages his daily life.</a:t>
            </a:r>
          </a:p>
          <a:p>
            <a:pPr indent="0">
              <a:lnSpc>
                <a:spcPct val="100000"/>
              </a:lnSpc>
              <a:buNone/>
            </a:pPr>
            <a:r>
              <a:rPr lang="en-US" sz="2000" b="0" u="none" strike="noStrike">
                <a:solidFill>
                  <a:srgbClr val="000000"/>
                </a:solidFill>
                <a:effectLst/>
                <a:uFillTx/>
                <a:latin typeface="Arial"/>
              </a:rPr>
              <a:t>The care plan therefore needs to address the whole person. Nutritional support should respond to his actual intake and treatment needs, activity should be gradual and personalised, and his cough, pain and sleep should be managed appropriately. Smoking cessation and psychological support should also be offered without judgement or pressure.</a:t>
            </a:r>
          </a:p>
          <a:p>
            <a:pPr indent="0">
              <a:lnSpc>
                <a:spcPct val="100000"/>
              </a:lnSpc>
              <a:buNone/>
            </a:pPr>
            <a:r>
              <a:rPr lang="en-US" sz="2000" b="0" u="none" strike="noStrike">
                <a:solidFill>
                  <a:srgbClr val="000000"/>
                </a:solidFill>
                <a:effectLst/>
                <a:uFillTx/>
                <a:latin typeface="Arial"/>
              </a:rPr>
              <a:t>Equally important is multidisciplinary coordination. David should not receive conflicting advice from different professionals. Oncology, nursing, physiotherapy, dietetics, occupational therapy, primary care and social care need to communicate effectively, while respecting David’s consent, confidentiality and right to make his own decisions.</a:t>
            </a:r>
          </a:p>
          <a:p>
            <a:pPr indent="0">
              <a:lnSpc>
                <a:spcPct val="100000"/>
              </a:lnSpc>
              <a:buNone/>
            </a:pPr>
            <a:r>
              <a:rPr lang="en-US" sz="2000" b="0" u="none" strike="noStrike">
                <a:solidFill>
                  <a:srgbClr val="000000"/>
                </a:solidFill>
                <a:effectLst/>
                <a:uFillTx/>
                <a:latin typeface="Arial"/>
              </a:rPr>
              <a:t>Ultimately, the success of this care plan should not be measured only by clinical observations. We should also ask: Is David maintaining his function? Is he eating? Is he attending treatment? Are his symptoms and distress being managed? And most importantly, does he feel that he is still able to live his life with independence and control?</a:t>
            </a:r>
          </a:p>
          <a:p>
            <a:pPr indent="0">
              <a:lnSpc>
                <a:spcPct val="100000"/>
              </a:lnSpc>
              <a:buNone/>
            </a:pPr>
            <a:r>
              <a:rPr lang="en-US" sz="2000" b="0" u="none" strike="noStrike">
                <a:solidFill>
                  <a:srgbClr val="000000"/>
                </a:solidFill>
                <a:effectLst/>
                <a:uFillTx/>
                <a:latin typeface="Arial"/>
              </a:rPr>
              <a:t>The biggest priority is therefore not simply keeping David medically stable. It is helping him remain safe, informed, independent and involved in the ordinary decisions that matter to him.</a:t>
            </a:r>
          </a:p>
          <a:p>
            <a:pPr indent="0">
              <a:lnSpc>
                <a:spcPct val="100000"/>
              </a:lnSpc>
              <a:buNone/>
            </a:pPr>
            <a:r>
              <a:rPr lang="en-US" sz="2000" b="0" u="none" strike="noStrike">
                <a:solidFill>
                  <a:srgbClr val="000000"/>
                </a:solidFill>
                <a:effectLst/>
                <a:uFillTx/>
                <a:latin typeface="Arial"/>
              </a:rPr>
              <a:t>That is what person-centred care should achieve.</a:t>
            </a:r>
          </a:p>
          <a:p>
            <a:pPr indent="0">
              <a:lnSpc>
                <a:spcPct val="100000"/>
              </a:lnSpc>
              <a:buNone/>
            </a:pPr>
            <a:endParaRPr lang="en-US" sz="2000" b="0" u="none" strike="noStrike">
              <a:solidFill>
                <a:srgbClr val="000000"/>
              </a:solidFill>
              <a:effectLst/>
              <a:uFillTx/>
              <a:latin typeface="Arial"/>
            </a:endParaRPr>
          </a:p>
        </p:txBody>
      </p:sp>
      <p:sp>
        <p:nvSpPr>
          <p:cNvPr id="139" name="PlaceHolder 3"/>
          <p:cNvSpPr>
            <a:spLocks noGrp="1"/>
          </p:cNvSpPr>
          <p:nvPr>
            <p:ph type="sldNum" idx="53"/>
          </p:nvPr>
        </p:nvSpPr>
        <p:spPr>
          <a:xfrm>
            <a:off x="3778200" y="9266400"/>
            <a:ext cx="2890440" cy="487080"/>
          </a:xfrm>
          <a:prstGeom prst="rect">
            <a:avLst/>
          </a:prstGeom>
          <a:noFill/>
          <a:ln w="0">
            <a:noFill/>
          </a:ln>
        </p:spPr>
        <p:txBody>
          <a:bodyPr lIns="90000" tIns="45000" rIns="90000" bIns="45000" numCol="1" spcCol="0" anchor="b">
            <a:noAutofit/>
          </a:bodyPr>
          <a:lstStyle>
            <a:lvl1pPr indent="0" algn="r">
              <a:lnSpc>
                <a:spcPct val="100000"/>
              </a:lnSpc>
              <a:buNone/>
              <a:defRPr lang="en-GB" sz="1200" b="0" u="none" strike="noStrike">
                <a:solidFill>
                  <a:srgbClr val="000000"/>
                </a:solidFill>
                <a:effectLst/>
                <a:uFillTx/>
                <a:latin typeface="Verdana"/>
              </a:defRPr>
            </a:lvl1pPr>
          </a:lstStyle>
          <a:p>
            <a:pPr indent="0" algn="r">
              <a:lnSpc>
                <a:spcPct val="100000"/>
              </a:lnSpc>
              <a:buNone/>
            </a:pPr>
            <a:fld id="{EC2E723F-D2B9-4AFA-8CA3-670E29B12F63}" type="slidenum">
              <a:rPr lang="en-GB" sz="1200" b="0" u="none" strike="noStrike">
                <a:solidFill>
                  <a:srgbClr val="000000"/>
                </a:solidFill>
                <a:effectLst/>
                <a:uFillTx/>
                <a:latin typeface="Verdana"/>
              </a:rPr>
              <a:t>10</a:t>
            </a:fld>
            <a:endParaRPr lang="en-US" sz="1200" b="0" u="none" strike="noStrike">
              <a:solidFill>
                <a:srgbClr val="000000"/>
              </a:solidFill>
              <a:effectLst/>
              <a:uFillTx/>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683640" y="1989000"/>
            <a:ext cx="7772040" cy="1469520"/>
          </a:xfrm>
          <a:prstGeom prst="rect">
            <a:avLst/>
          </a:prstGeom>
          <a:noFill/>
          <a:ln w="0">
            <a:noFill/>
          </a:ln>
        </p:spPr>
        <p:txBody>
          <a:bodyPr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6" name="PlaceHolder 2"/>
          <p:cNvSpPr>
            <a:spLocks noGrp="1"/>
          </p:cNvSpPr>
          <p:nvPr>
            <p:ph type="dt" idx="1"/>
          </p:nvPr>
        </p:nvSpPr>
        <p:spPr>
          <a:xfrm>
            <a:off x="39528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 </a:t>
            </a:r>
            <a:endParaRPr lang="en-US" sz="1050" b="0" u="none" strike="noStrike">
              <a:solidFill>
                <a:srgbClr val="FFFFFF"/>
              </a:solidFill>
              <a:effectLst/>
              <a:uFillTx/>
              <a:latin typeface="Times New Roman"/>
            </a:endParaRPr>
          </a:p>
        </p:txBody>
      </p:sp>
      <p:sp>
        <p:nvSpPr>
          <p:cNvPr id="2" name="PlaceHolder 3"/>
          <p:cNvSpPr>
            <a:spLocks noGrp="1"/>
          </p:cNvSpPr>
          <p:nvPr>
            <p:ph type="ftr" idx="2"/>
          </p:nvPr>
        </p:nvSpPr>
        <p:spPr>
          <a:xfrm>
            <a:off x="4140360" y="6381720"/>
            <a:ext cx="2895120" cy="364680"/>
          </a:xfrm>
          <a:prstGeom prst="rect">
            <a:avLst/>
          </a:prstGeom>
          <a:noFill/>
          <a:ln w="0">
            <a:noFill/>
          </a:ln>
        </p:spPr>
        <p:txBody>
          <a:bodyPr lIns="90000" tIns="45000" rIns="90000" bIns="45000" anchor="t">
            <a:noAutofit/>
          </a:bodyPr>
          <a:lstStyle>
            <a:lvl1pPr indent="0" algn="ctr">
              <a:buNone/>
              <a:defRPr lang="en-US" sz="1400" b="0" u="none" strike="noStrike">
                <a:solidFill>
                  <a:srgbClr val="FFFFFF"/>
                </a:solidFill>
                <a:effectLst/>
                <a:uFillTx/>
                <a:latin typeface="Times New Roman"/>
              </a:defRPr>
            </a:lvl1pPr>
          </a:lstStyle>
          <a:p>
            <a:pPr indent="0" algn="ctr">
              <a:buNone/>
            </a:pPr>
            <a:r>
              <a:rPr lang="en-US" sz="1400" b="0" u="none" strike="noStrike">
                <a:solidFill>
                  <a:srgbClr val="FFFFFF"/>
                </a:solidFill>
                <a:effectLst/>
                <a:uFillTx/>
                <a:latin typeface="Times New Roman"/>
              </a:rPr>
              <a:t> </a:t>
            </a:r>
          </a:p>
        </p:txBody>
      </p:sp>
      <p:sp>
        <p:nvSpPr>
          <p:cNvPr id="3" name="PlaceHolder 4"/>
          <p:cNvSpPr>
            <a:spLocks noGrp="1"/>
          </p:cNvSpPr>
          <p:nvPr>
            <p:ph type="sldNum" idx="3"/>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22CE4F3E-F746-4A1B-A78D-E519BF338DDF}" type="slidenum">
              <a:rPr lang="en-GB" sz="1200" b="0" u="none" strike="noStrike">
                <a:solidFill>
                  <a:srgbClr val="898989"/>
                </a:solidFill>
                <a:effectLst/>
                <a:uFillTx/>
                <a:latin typeface="Myriad Pro"/>
              </a:rPr>
              <a:t>‹#›</a:t>
            </a:fld>
            <a:endParaRPr lang="en-US" sz="1200" b="0" u="none" strike="noStrike">
              <a:solidFill>
                <a:srgbClr val="FFFFFF"/>
              </a:solidFill>
              <a:effectLst/>
              <a:uFillTx/>
              <a:latin typeface="Times New Roman"/>
            </a:endParaRPr>
          </a:p>
        </p:txBody>
      </p:sp>
      <p:sp>
        <p:nvSpPr>
          <p:cNvPr id="4" name="PlaceHolder 5"/>
          <p:cNvSpPr>
            <a:spLocks noGrp="1"/>
          </p:cNvSpPr>
          <p:nvPr>
            <p:ph type="body"/>
          </p:nvPr>
        </p:nvSpPr>
        <p:spPr>
          <a:xfrm>
            <a:off x="457200" y="1604520"/>
            <a:ext cx="8229240" cy="3977280"/>
          </a:xfrm>
          <a:prstGeom prst="rect">
            <a:avLst/>
          </a:prstGeom>
          <a:noFill/>
          <a:ln w="0">
            <a:noFill/>
          </a:ln>
        </p:spPr>
        <p:txBody>
          <a:bodyPr lIns="0" tIns="0" rIns="0" bIns="0" anchor="t">
            <a:normAutofit/>
          </a:bodyPr>
          <a:lstStyle/>
          <a:p>
            <a:pPr marL="432000" indent="-324000">
              <a:spcBef>
                <a:spcPts val="1417"/>
              </a:spcBef>
              <a:buClr>
                <a:srgbClr val="FFFFFF"/>
              </a:buClr>
              <a:buSzPct val="45000"/>
              <a:buFont typeface="Wingdings" charset="2"/>
              <a:buChar char=""/>
            </a:pPr>
            <a:r>
              <a:rPr lang="en-US" sz="3200" b="0" u="none" strike="noStrike">
                <a:solidFill>
                  <a:schemeClr val="dk1"/>
                </a:solidFill>
                <a:effectLst/>
                <a:uFillTx/>
                <a:latin typeface="Myriad Pro"/>
              </a:rPr>
              <a:t>Click to edit the outline text format</a:t>
            </a:r>
          </a:p>
          <a:p>
            <a:pPr marL="864000" lvl="1" indent="-324000">
              <a:spcBef>
                <a:spcPts val="1134"/>
              </a:spcBef>
              <a:buClr>
                <a:srgbClr val="FFFFFF"/>
              </a:buClr>
              <a:buSzPct val="75000"/>
              <a:buFont typeface="Symbol" charset="2"/>
              <a:buChar char=""/>
            </a:pPr>
            <a:r>
              <a:rPr lang="en-US" sz="2400" b="0" u="none" strike="noStrike">
                <a:solidFill>
                  <a:schemeClr val="dk1"/>
                </a:solidFill>
                <a:effectLst/>
                <a:uFillTx/>
                <a:latin typeface="Myriad Pro"/>
              </a:rPr>
              <a:t>Second Outline Level</a:t>
            </a:r>
          </a:p>
          <a:p>
            <a:pPr marL="1296000" lvl="2" indent="-288000">
              <a:spcBef>
                <a:spcPts val="850"/>
              </a:spcBef>
              <a:buClr>
                <a:srgbClr val="FFFFFF"/>
              </a:buClr>
              <a:buSzPct val="45000"/>
              <a:buFont typeface="Wingdings" charset="2"/>
              <a:buChar char=""/>
            </a:pPr>
            <a:r>
              <a:rPr lang="en-US" sz="2000" b="0" u="none" strike="noStrike">
                <a:solidFill>
                  <a:schemeClr val="dk1"/>
                </a:solidFill>
                <a:effectLst/>
                <a:uFillTx/>
                <a:latin typeface="Myriad Pro"/>
              </a:rPr>
              <a:t>Third Outline Level</a:t>
            </a:r>
          </a:p>
          <a:p>
            <a:pPr marL="1728000" lvl="3" indent="-216000">
              <a:spcBef>
                <a:spcPts val="567"/>
              </a:spcBef>
              <a:buClr>
                <a:srgbClr val="FFFFFF"/>
              </a:buClr>
              <a:buSzPct val="75000"/>
              <a:buFont typeface="Symbol" charset="2"/>
              <a:buChar char=""/>
            </a:pPr>
            <a:r>
              <a:rPr lang="en-US" sz="2000" b="0" u="none" strike="noStrike">
                <a:solidFill>
                  <a:schemeClr val="dk1"/>
                </a:solidFill>
                <a:effectLst/>
                <a:uFillTx/>
                <a:latin typeface="Myriad Pro"/>
              </a:rPr>
              <a:t>Fourth Outline Level</a:t>
            </a:r>
          </a:p>
          <a:p>
            <a:pPr marL="2160000" lvl="4" indent="-216000">
              <a:spcBef>
                <a:spcPts val="283"/>
              </a:spcBef>
              <a:buClr>
                <a:srgbClr val="FFFFFF"/>
              </a:buClr>
              <a:buSzPct val="45000"/>
              <a:buFont typeface="Wingdings" charset="2"/>
              <a:buChar char=""/>
            </a:pPr>
            <a:r>
              <a:rPr lang="en-US" sz="2000" b="0" u="none" strike="noStrike">
                <a:solidFill>
                  <a:schemeClr val="dk1"/>
                </a:solidFill>
                <a:effectLst/>
                <a:uFillTx/>
                <a:latin typeface="Myriad Pro"/>
              </a:rPr>
              <a:t>Fifth Outline Level</a:t>
            </a:r>
          </a:p>
          <a:p>
            <a:pPr marL="2592000" lvl="5" indent="-216000">
              <a:spcBef>
                <a:spcPts val="283"/>
              </a:spcBef>
              <a:buClr>
                <a:srgbClr val="FFFFFF"/>
              </a:buClr>
              <a:buSzPct val="45000"/>
              <a:buFont typeface="Wingdings" charset="2"/>
              <a:buChar char=""/>
            </a:pPr>
            <a:r>
              <a:rPr lang="en-US" sz="2000" b="0" u="none" strike="noStrike">
                <a:solidFill>
                  <a:schemeClr val="dk1"/>
                </a:solidFill>
                <a:effectLst/>
                <a:uFillTx/>
                <a:latin typeface="Myriad Pro"/>
              </a:rPr>
              <a:t>Sixth Outline Level</a:t>
            </a:r>
          </a:p>
          <a:p>
            <a:pPr marL="3024000" lvl="6" indent="-216000">
              <a:spcBef>
                <a:spcPts val="283"/>
              </a:spcBef>
              <a:buClr>
                <a:srgbClr val="FFFFFF"/>
              </a:buClr>
              <a:buSzPct val="45000"/>
              <a:buFont typeface="Wingdings" charset="2"/>
              <a:buChar char=""/>
            </a:pPr>
            <a:r>
              <a:rPr lang="en-US" sz="2000" b="0" u="none" strike="noStrike">
                <a:solidFill>
                  <a:schemeClr val="dk1"/>
                </a:solidFill>
                <a:effectLst/>
                <a:uFillTx/>
                <a:latin typeface="Myriad Pro"/>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rotWithShape="0">
          <a:blip r:embed="rId2"/>
          <a:stretch/>
        </a:blip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6" name="PlaceHolder 2"/>
          <p:cNvSpPr>
            <a:spLocks noGrp="1"/>
          </p:cNvSpPr>
          <p:nvPr>
            <p:ph type="body"/>
          </p:nvPr>
        </p:nvSpPr>
        <p:spPr>
          <a:xfrm>
            <a:off x="457200" y="1600200"/>
            <a:ext cx="8229240" cy="3916080"/>
          </a:xfrm>
          <a:prstGeom prst="rect">
            <a:avLst/>
          </a:prstGeom>
          <a:noFill/>
          <a:ln w="0">
            <a:noFill/>
          </a:ln>
        </p:spPr>
        <p:txBody>
          <a:bodyPr vert="eaVert" lIns="91440" tIns="45720" rIns="91440" bIns="45720" numCol="1" spcCol="0" anchor="t">
            <a:noAutofit/>
          </a:bodyPr>
          <a:lstStyle/>
          <a:p>
            <a:pPr marL="343080" indent="-343080">
              <a:lnSpc>
                <a:spcPct val="100000"/>
              </a:lnSpc>
              <a:spcBef>
                <a:spcPts val="641"/>
              </a:spcBef>
              <a:buClr>
                <a:srgbClr val="000000"/>
              </a:buClr>
              <a:buFont typeface="Arial"/>
              <a:buChar char="•"/>
            </a:pPr>
            <a:r>
              <a:rPr lang="en-US" sz="3200" b="0" u="none" strike="noStrike">
                <a:solidFill>
                  <a:schemeClr val="dk1"/>
                </a:solidFill>
                <a:effectLst/>
                <a:uFillTx/>
                <a:latin typeface="Myriad Pro"/>
              </a:rPr>
              <a:t>Edit Master text styles</a:t>
            </a:r>
          </a:p>
          <a:p>
            <a:pPr marL="743040" lvl="1" indent="-285840">
              <a:lnSpc>
                <a:spcPct val="100000"/>
              </a:lnSpc>
              <a:spcBef>
                <a:spcPts val="561"/>
              </a:spcBef>
              <a:buClr>
                <a:srgbClr val="000000"/>
              </a:buClr>
              <a:buFont typeface="Arial"/>
              <a:buChar char="–"/>
            </a:pPr>
            <a:r>
              <a:rPr lang="en-US" sz="2800" b="0" u="none" strike="noStrike">
                <a:solidFill>
                  <a:schemeClr val="dk1"/>
                </a:solidFill>
                <a:effectLst/>
                <a:uFillTx/>
                <a:latin typeface="Myriad Pro"/>
              </a:rPr>
              <a:t>Second level</a:t>
            </a:r>
          </a:p>
          <a:p>
            <a:pPr marL="1143000" lvl="2" indent="-228600">
              <a:lnSpc>
                <a:spcPct val="100000"/>
              </a:lnSpc>
              <a:spcBef>
                <a:spcPts val="479"/>
              </a:spcBef>
              <a:buClr>
                <a:srgbClr val="000000"/>
              </a:buClr>
              <a:buFont typeface="Arial"/>
              <a:buChar char="•"/>
            </a:pPr>
            <a:r>
              <a:rPr lang="en-US" sz="2400" b="0" u="none" strike="noStrike">
                <a:solidFill>
                  <a:schemeClr val="dk1"/>
                </a:solidFill>
                <a:effectLst/>
                <a:uFillTx/>
                <a:latin typeface="Myriad Pro"/>
              </a:rPr>
              <a:t>Third level</a:t>
            </a:r>
          </a:p>
          <a:p>
            <a:pPr marL="1600200" lvl="3"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Fourth level</a:t>
            </a:r>
          </a:p>
          <a:p>
            <a:pPr marL="2057400" lvl="4"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Fifth level</a:t>
            </a:r>
          </a:p>
        </p:txBody>
      </p:sp>
      <p:sp>
        <p:nvSpPr>
          <p:cNvPr id="7" name="PlaceHolder 3"/>
          <p:cNvSpPr>
            <a:spLocks noGrp="1"/>
          </p:cNvSpPr>
          <p:nvPr>
            <p:ph type="dt" idx="4"/>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8" name="PlaceHolder 4"/>
          <p:cNvSpPr>
            <a:spLocks noGrp="1"/>
          </p:cNvSpPr>
          <p:nvPr>
            <p:ph type="sldNum" idx="5"/>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33B62944-C7D9-460E-9E03-ADD36374D9A3}"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rotWithShape="0">
          <a:blip r:embed="rId2"/>
          <a:stretch/>
        </a:blipFill>
        <a:effectLst/>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6629400" y="274680"/>
            <a:ext cx="2057040" cy="5242320"/>
          </a:xfrm>
          <a:prstGeom prst="rect">
            <a:avLst/>
          </a:prstGeom>
          <a:noFill/>
          <a:ln w="0">
            <a:noFill/>
          </a:ln>
        </p:spPr>
        <p:txBody>
          <a:bodyPr vert="eaVert"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10" name="PlaceHolder 2"/>
          <p:cNvSpPr>
            <a:spLocks noGrp="1"/>
          </p:cNvSpPr>
          <p:nvPr>
            <p:ph type="body"/>
          </p:nvPr>
        </p:nvSpPr>
        <p:spPr>
          <a:xfrm>
            <a:off x="457200" y="274680"/>
            <a:ext cx="6019560" cy="5242320"/>
          </a:xfrm>
          <a:prstGeom prst="rect">
            <a:avLst/>
          </a:prstGeom>
          <a:noFill/>
          <a:ln w="0">
            <a:noFill/>
          </a:ln>
        </p:spPr>
        <p:txBody>
          <a:bodyPr vert="eaVert" lIns="91440" tIns="45720" rIns="91440" bIns="45720" numCol="1" spcCol="0" anchor="t">
            <a:noAutofit/>
          </a:bodyPr>
          <a:lstStyle/>
          <a:p>
            <a:pPr marL="343080" indent="-343080">
              <a:lnSpc>
                <a:spcPct val="100000"/>
              </a:lnSpc>
              <a:spcBef>
                <a:spcPts val="641"/>
              </a:spcBef>
              <a:buClr>
                <a:srgbClr val="000000"/>
              </a:buClr>
              <a:buFont typeface="Arial"/>
              <a:buChar char="•"/>
            </a:pPr>
            <a:r>
              <a:rPr lang="en-US" sz="3200" b="0" u="none" strike="noStrike">
                <a:solidFill>
                  <a:schemeClr val="dk1"/>
                </a:solidFill>
                <a:effectLst/>
                <a:uFillTx/>
                <a:latin typeface="Myriad Pro"/>
              </a:rPr>
              <a:t>Edit Master text styles</a:t>
            </a:r>
          </a:p>
          <a:p>
            <a:pPr marL="743040" lvl="1" indent="-285840">
              <a:lnSpc>
                <a:spcPct val="100000"/>
              </a:lnSpc>
              <a:spcBef>
                <a:spcPts val="561"/>
              </a:spcBef>
              <a:buClr>
                <a:srgbClr val="000000"/>
              </a:buClr>
              <a:buFont typeface="Arial"/>
              <a:buChar char="–"/>
            </a:pPr>
            <a:r>
              <a:rPr lang="en-US" sz="2800" b="0" u="none" strike="noStrike">
                <a:solidFill>
                  <a:schemeClr val="dk1"/>
                </a:solidFill>
                <a:effectLst/>
                <a:uFillTx/>
                <a:latin typeface="Myriad Pro"/>
              </a:rPr>
              <a:t>Second level</a:t>
            </a:r>
          </a:p>
          <a:p>
            <a:pPr marL="1143000" lvl="2" indent="-228600">
              <a:lnSpc>
                <a:spcPct val="100000"/>
              </a:lnSpc>
              <a:spcBef>
                <a:spcPts val="479"/>
              </a:spcBef>
              <a:buClr>
                <a:srgbClr val="000000"/>
              </a:buClr>
              <a:buFont typeface="Arial"/>
              <a:buChar char="•"/>
            </a:pPr>
            <a:r>
              <a:rPr lang="en-US" sz="2400" b="0" u="none" strike="noStrike">
                <a:solidFill>
                  <a:schemeClr val="dk1"/>
                </a:solidFill>
                <a:effectLst/>
                <a:uFillTx/>
                <a:latin typeface="Myriad Pro"/>
              </a:rPr>
              <a:t>Third level</a:t>
            </a:r>
          </a:p>
          <a:p>
            <a:pPr marL="1600200" lvl="3"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Fourth level</a:t>
            </a:r>
          </a:p>
          <a:p>
            <a:pPr marL="2057400" lvl="4"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Fifth level</a:t>
            </a:r>
          </a:p>
        </p:txBody>
      </p:sp>
      <p:sp>
        <p:nvSpPr>
          <p:cNvPr id="11" name="PlaceHolder 3"/>
          <p:cNvSpPr>
            <a:spLocks noGrp="1"/>
          </p:cNvSpPr>
          <p:nvPr>
            <p:ph type="dt" idx="6"/>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12" name="PlaceHolder 4"/>
          <p:cNvSpPr>
            <a:spLocks noGrp="1"/>
          </p:cNvSpPr>
          <p:nvPr>
            <p:ph type="sldNum" idx="7"/>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17D55C7D-1BB9-4B32-A319-F8DE3E33EA3B}"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rotWithShape="0">
          <a:blip r:embed="rId2"/>
          <a:stretch/>
        </a:blipFill>
        <a:effectLst/>
      </p:bgPr>
    </p:bg>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14" name="PlaceHolder 2"/>
          <p:cNvSpPr>
            <a:spLocks noGrp="1"/>
          </p:cNvSpPr>
          <p:nvPr>
            <p:ph type="body"/>
          </p:nvPr>
        </p:nvSpPr>
        <p:spPr>
          <a:xfrm>
            <a:off x="457200" y="1600200"/>
            <a:ext cx="8229240" cy="3916800"/>
          </a:xfrm>
          <a:prstGeom prst="rect">
            <a:avLst/>
          </a:prstGeom>
          <a:noFill/>
          <a:ln w="0">
            <a:noFill/>
          </a:ln>
        </p:spPr>
        <p:txBody>
          <a:bodyPr lIns="91440" tIns="45720" rIns="91440" bIns="45720" numCol="1" spcCol="0" anchor="t">
            <a:noAutofit/>
          </a:bodyPr>
          <a:lstStyle/>
          <a:p>
            <a:pPr marL="343080" indent="-343080">
              <a:lnSpc>
                <a:spcPct val="100000"/>
              </a:lnSpc>
              <a:spcBef>
                <a:spcPts val="641"/>
              </a:spcBef>
              <a:buClr>
                <a:srgbClr val="000000"/>
              </a:buClr>
              <a:buFont typeface="Arial"/>
              <a:buChar char="•"/>
            </a:pPr>
            <a:r>
              <a:rPr lang="en-US" sz="3200" b="0" u="none" strike="noStrike">
                <a:solidFill>
                  <a:schemeClr val="dk1"/>
                </a:solidFill>
                <a:effectLst/>
                <a:uFillTx/>
                <a:latin typeface="Myriad Pro"/>
              </a:rPr>
              <a:t>Edit Master text styles</a:t>
            </a:r>
          </a:p>
          <a:p>
            <a:pPr marL="743040" lvl="1" indent="-285840">
              <a:lnSpc>
                <a:spcPct val="100000"/>
              </a:lnSpc>
              <a:spcBef>
                <a:spcPts val="561"/>
              </a:spcBef>
              <a:buClr>
                <a:srgbClr val="000000"/>
              </a:buClr>
              <a:buFont typeface="Arial"/>
              <a:buChar char="–"/>
            </a:pPr>
            <a:r>
              <a:rPr lang="en-US" sz="2800" b="0" u="none" strike="noStrike">
                <a:solidFill>
                  <a:schemeClr val="dk1"/>
                </a:solidFill>
                <a:effectLst/>
                <a:uFillTx/>
                <a:latin typeface="Myriad Pro"/>
              </a:rPr>
              <a:t>Second level</a:t>
            </a:r>
          </a:p>
          <a:p>
            <a:pPr marL="1143000" lvl="2" indent="-228600">
              <a:lnSpc>
                <a:spcPct val="100000"/>
              </a:lnSpc>
              <a:spcBef>
                <a:spcPts val="479"/>
              </a:spcBef>
              <a:buClr>
                <a:srgbClr val="000000"/>
              </a:buClr>
              <a:buFont typeface="Arial"/>
              <a:buChar char="•"/>
            </a:pPr>
            <a:r>
              <a:rPr lang="en-US" sz="2400" b="0" u="none" strike="noStrike">
                <a:solidFill>
                  <a:schemeClr val="dk1"/>
                </a:solidFill>
                <a:effectLst/>
                <a:uFillTx/>
                <a:latin typeface="Myriad Pro"/>
              </a:rPr>
              <a:t>Third level</a:t>
            </a:r>
          </a:p>
          <a:p>
            <a:pPr marL="1600200" lvl="3"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Fourth level</a:t>
            </a:r>
          </a:p>
          <a:p>
            <a:pPr marL="2057400" lvl="4"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Fifth level</a:t>
            </a:r>
          </a:p>
        </p:txBody>
      </p:sp>
      <p:sp>
        <p:nvSpPr>
          <p:cNvPr id="15" name="PlaceHolder 3"/>
          <p:cNvSpPr>
            <a:spLocks noGrp="1"/>
          </p:cNvSpPr>
          <p:nvPr>
            <p:ph type="dt" idx="8"/>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16" name="PlaceHolder 4"/>
          <p:cNvSpPr>
            <a:spLocks noGrp="1"/>
          </p:cNvSpPr>
          <p:nvPr>
            <p:ph type="ftr" idx="9"/>
          </p:nvPr>
        </p:nvSpPr>
        <p:spPr>
          <a:xfrm>
            <a:off x="3132000" y="6461280"/>
            <a:ext cx="2895120" cy="364680"/>
          </a:xfrm>
          <a:prstGeom prst="rect">
            <a:avLst/>
          </a:prstGeom>
          <a:noFill/>
          <a:ln w="0">
            <a:noFill/>
          </a:ln>
        </p:spPr>
        <p:txBody>
          <a:bodyPr lIns="90000" tIns="45000" rIns="90000" bIns="45000" anchor="t">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7" name="PlaceHolder 5"/>
          <p:cNvSpPr>
            <a:spLocks noGrp="1"/>
          </p:cNvSpPr>
          <p:nvPr>
            <p:ph type="sldNum" idx="10"/>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56D763D3-C920-4336-BEBD-C2836C15AA2C}"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Section Header">
    <p:bg>
      <p:bgPr>
        <a:blipFill rotWithShape="0">
          <a:blip r:embed="rId2"/>
          <a:stretch/>
        </a:blipFill>
        <a:effectLst/>
      </p:bgPr>
    </p:bg>
    <p:spTree>
      <p:nvGrpSpPr>
        <p:cNvPr id="1" name=""/>
        <p:cNvGrpSpPr/>
        <p:nvPr/>
      </p:nvGrpSpPr>
      <p:grpSpPr>
        <a:xfrm>
          <a:off x="0" y="0"/>
          <a:ext cx="0" cy="0"/>
          <a:chOff x="0" y="0"/>
          <a:chExt cx="0" cy="0"/>
        </a:xfrm>
      </p:grpSpPr>
      <p:sp>
        <p:nvSpPr>
          <p:cNvPr id="18" name="PlaceHolder 1"/>
          <p:cNvSpPr>
            <a:spLocks noGrp="1"/>
          </p:cNvSpPr>
          <p:nvPr>
            <p:ph type="title"/>
          </p:nvPr>
        </p:nvSpPr>
        <p:spPr>
          <a:xfrm>
            <a:off x="683640" y="3993120"/>
            <a:ext cx="7772040" cy="1361880"/>
          </a:xfrm>
          <a:prstGeom prst="rect">
            <a:avLst/>
          </a:prstGeom>
          <a:noFill/>
          <a:ln w="0">
            <a:noFill/>
          </a:ln>
        </p:spPr>
        <p:txBody>
          <a:bodyPr lIns="91440" tIns="45720" rIns="91440" bIns="45720" numCol="1" spcCol="0" anchor="t">
            <a:noAutofit/>
          </a:bodyPr>
          <a:lstStyle/>
          <a:p>
            <a:pPr indent="0">
              <a:lnSpc>
                <a:spcPct val="100000"/>
              </a:lnSpc>
              <a:buNone/>
            </a:pPr>
            <a:r>
              <a:rPr lang="en-US" sz="4000" b="1" u="none" strike="noStrike" cap="all">
                <a:solidFill>
                  <a:schemeClr val="dk1"/>
                </a:solidFill>
                <a:effectLst/>
                <a:uFillTx/>
                <a:latin typeface="Myriad Pro"/>
              </a:rPr>
              <a:t>Click to edit Master title style</a:t>
            </a:r>
            <a:endParaRPr lang="en-US" sz="4000" b="0" u="none" strike="noStrike">
              <a:solidFill>
                <a:schemeClr val="dk1"/>
              </a:solidFill>
              <a:effectLst/>
              <a:uFillTx/>
              <a:latin typeface="Arial"/>
            </a:endParaRPr>
          </a:p>
        </p:txBody>
      </p:sp>
      <p:sp>
        <p:nvSpPr>
          <p:cNvPr id="19" name="PlaceHolder 2"/>
          <p:cNvSpPr>
            <a:spLocks noGrp="1"/>
          </p:cNvSpPr>
          <p:nvPr>
            <p:ph type="body"/>
          </p:nvPr>
        </p:nvSpPr>
        <p:spPr>
          <a:xfrm>
            <a:off x="683640" y="2493000"/>
            <a:ext cx="7772040" cy="1499760"/>
          </a:xfrm>
          <a:prstGeom prst="rect">
            <a:avLst/>
          </a:prstGeom>
          <a:noFill/>
          <a:ln w="0">
            <a:noFill/>
          </a:ln>
        </p:spPr>
        <p:txBody>
          <a:bodyPr lIns="91440" tIns="45720" rIns="91440" bIns="45720" numCol="1" spcCol="0" anchor="b">
            <a:noAutofit/>
          </a:bodyPr>
          <a:lstStyle/>
          <a:p>
            <a:pPr indent="0">
              <a:lnSpc>
                <a:spcPct val="100000"/>
              </a:lnSpc>
              <a:spcBef>
                <a:spcPts val="400"/>
              </a:spcBef>
              <a:buNone/>
              <a:tabLst>
                <a:tab pos="0" algn="l"/>
              </a:tabLst>
            </a:pPr>
            <a:r>
              <a:rPr lang="en-US" sz="2000" b="0" u="none" strike="noStrike">
                <a:solidFill>
                  <a:schemeClr val="dk1">
                    <a:tint val="75000"/>
                  </a:schemeClr>
                </a:solidFill>
                <a:effectLst/>
                <a:uFillTx/>
                <a:latin typeface="Myriad Pro"/>
              </a:rPr>
              <a:t>Edit Master text styles</a:t>
            </a:r>
            <a:endParaRPr lang="en-US" sz="2000" b="0" u="none" strike="noStrike">
              <a:solidFill>
                <a:schemeClr val="dk1"/>
              </a:solidFill>
              <a:effectLst/>
              <a:uFillTx/>
              <a:latin typeface="Myriad Pro"/>
            </a:endParaRPr>
          </a:p>
        </p:txBody>
      </p:sp>
      <p:sp>
        <p:nvSpPr>
          <p:cNvPr id="20" name="PlaceHolder 3"/>
          <p:cNvSpPr>
            <a:spLocks noGrp="1"/>
          </p:cNvSpPr>
          <p:nvPr>
            <p:ph type="dt" idx="11"/>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21" name="PlaceHolder 4"/>
          <p:cNvSpPr>
            <a:spLocks noGrp="1"/>
          </p:cNvSpPr>
          <p:nvPr>
            <p:ph type="sldNum" idx="12"/>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13EE1006-C684-4D26-913E-DD33A84A2A6B}"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bg>
      <p:bgPr>
        <a:blipFill rotWithShape="0">
          <a:blip r:embed="rId2"/>
          <a:stretch/>
        </a:blipFill>
        <a:effectLst/>
      </p:bgPr>
    </p:bg>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23" name="PlaceHolder 2"/>
          <p:cNvSpPr>
            <a:spLocks noGrp="1"/>
          </p:cNvSpPr>
          <p:nvPr>
            <p:ph type="body"/>
          </p:nvPr>
        </p:nvSpPr>
        <p:spPr>
          <a:xfrm>
            <a:off x="457200" y="1600200"/>
            <a:ext cx="4038120" cy="3988800"/>
          </a:xfrm>
          <a:prstGeom prst="rect">
            <a:avLst/>
          </a:prstGeom>
          <a:noFill/>
          <a:ln w="0">
            <a:noFill/>
          </a:ln>
        </p:spPr>
        <p:txBody>
          <a:bodyPr lIns="91440" tIns="45720" rIns="91440" bIns="45720" numCol="1" spcCol="0" anchor="t">
            <a:noAutofit/>
          </a:bodyPr>
          <a:lstStyle/>
          <a:p>
            <a:pPr marL="343080" indent="-343080">
              <a:lnSpc>
                <a:spcPct val="100000"/>
              </a:lnSpc>
              <a:spcBef>
                <a:spcPts val="561"/>
              </a:spcBef>
              <a:buClr>
                <a:srgbClr val="000000"/>
              </a:buClr>
              <a:buFont typeface="Arial"/>
              <a:buChar char="•"/>
            </a:pPr>
            <a:r>
              <a:rPr lang="en-US" sz="2800" b="0" u="none" strike="noStrike">
                <a:solidFill>
                  <a:schemeClr val="dk1"/>
                </a:solidFill>
                <a:effectLst/>
                <a:uFillTx/>
                <a:latin typeface="Myriad Pro"/>
              </a:rPr>
              <a:t>Edit Master text styles</a:t>
            </a:r>
          </a:p>
          <a:p>
            <a:pPr marL="743040" lvl="1" indent="-285840">
              <a:lnSpc>
                <a:spcPct val="100000"/>
              </a:lnSpc>
              <a:spcBef>
                <a:spcPts val="479"/>
              </a:spcBef>
              <a:buClr>
                <a:srgbClr val="000000"/>
              </a:buClr>
              <a:buFont typeface="Arial"/>
              <a:buChar char="–"/>
            </a:pPr>
            <a:r>
              <a:rPr lang="en-US" sz="2400" b="0" u="none" strike="noStrike">
                <a:solidFill>
                  <a:schemeClr val="dk1"/>
                </a:solidFill>
                <a:effectLst/>
                <a:uFillTx/>
                <a:latin typeface="Myriad Pro"/>
              </a:rPr>
              <a:t>Second level</a:t>
            </a:r>
          </a:p>
          <a:p>
            <a:pPr marL="1143000" lvl="2"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Third level</a:t>
            </a:r>
          </a:p>
          <a:p>
            <a:pPr marL="1600200" lvl="3" indent="-228600">
              <a:lnSpc>
                <a:spcPct val="100000"/>
              </a:lnSpc>
              <a:spcBef>
                <a:spcPts val="360"/>
              </a:spcBef>
              <a:buClr>
                <a:srgbClr val="000000"/>
              </a:buClr>
              <a:buFont typeface="Arial"/>
              <a:buChar char="–"/>
            </a:pPr>
            <a:r>
              <a:rPr lang="en-US" sz="1800" b="0" u="none" strike="noStrike">
                <a:solidFill>
                  <a:schemeClr val="dk1"/>
                </a:solidFill>
                <a:effectLst/>
                <a:uFillTx/>
                <a:latin typeface="Myriad Pro"/>
              </a:rPr>
              <a:t>Fourth level</a:t>
            </a:r>
          </a:p>
          <a:p>
            <a:pPr marL="2057400" lvl="4" indent="-228600">
              <a:lnSpc>
                <a:spcPct val="100000"/>
              </a:lnSpc>
              <a:spcBef>
                <a:spcPts val="360"/>
              </a:spcBef>
              <a:buClr>
                <a:srgbClr val="000000"/>
              </a:buClr>
              <a:buFont typeface="Arial"/>
              <a:buChar char="»"/>
            </a:pPr>
            <a:r>
              <a:rPr lang="en-US" sz="1800" b="0" u="none" strike="noStrike">
                <a:solidFill>
                  <a:schemeClr val="dk1"/>
                </a:solidFill>
                <a:effectLst/>
                <a:uFillTx/>
                <a:latin typeface="Myriad Pro"/>
              </a:rPr>
              <a:t>Fifth level</a:t>
            </a:r>
          </a:p>
        </p:txBody>
      </p:sp>
      <p:sp>
        <p:nvSpPr>
          <p:cNvPr id="24" name="PlaceHolder 3"/>
          <p:cNvSpPr>
            <a:spLocks noGrp="1"/>
          </p:cNvSpPr>
          <p:nvPr>
            <p:ph type="body"/>
          </p:nvPr>
        </p:nvSpPr>
        <p:spPr>
          <a:xfrm>
            <a:off x="4648320" y="1600200"/>
            <a:ext cx="4038120" cy="3988800"/>
          </a:xfrm>
          <a:prstGeom prst="rect">
            <a:avLst/>
          </a:prstGeom>
          <a:noFill/>
          <a:ln w="0">
            <a:noFill/>
          </a:ln>
        </p:spPr>
        <p:txBody>
          <a:bodyPr lIns="91440" tIns="45720" rIns="91440" bIns="45720" numCol="1" spcCol="0" anchor="t">
            <a:noAutofit/>
          </a:bodyPr>
          <a:lstStyle/>
          <a:p>
            <a:pPr marL="343080" indent="-343080">
              <a:lnSpc>
                <a:spcPct val="100000"/>
              </a:lnSpc>
              <a:spcBef>
                <a:spcPts val="561"/>
              </a:spcBef>
              <a:buClr>
                <a:srgbClr val="000000"/>
              </a:buClr>
              <a:buFont typeface="Arial"/>
              <a:buChar char="•"/>
            </a:pPr>
            <a:r>
              <a:rPr lang="en-US" sz="2800" b="0" u="none" strike="noStrike">
                <a:solidFill>
                  <a:schemeClr val="dk1"/>
                </a:solidFill>
                <a:effectLst/>
                <a:uFillTx/>
                <a:latin typeface="Myriad Pro"/>
              </a:rPr>
              <a:t>Edit Master text styles</a:t>
            </a:r>
          </a:p>
          <a:p>
            <a:pPr marL="743040" lvl="1" indent="-285840">
              <a:lnSpc>
                <a:spcPct val="100000"/>
              </a:lnSpc>
              <a:spcBef>
                <a:spcPts val="479"/>
              </a:spcBef>
              <a:buClr>
                <a:srgbClr val="000000"/>
              </a:buClr>
              <a:buFont typeface="Arial"/>
              <a:buChar char="–"/>
            </a:pPr>
            <a:r>
              <a:rPr lang="en-US" sz="2400" b="0" u="none" strike="noStrike">
                <a:solidFill>
                  <a:schemeClr val="dk1"/>
                </a:solidFill>
                <a:effectLst/>
                <a:uFillTx/>
                <a:latin typeface="Myriad Pro"/>
              </a:rPr>
              <a:t>Second level</a:t>
            </a:r>
          </a:p>
          <a:p>
            <a:pPr marL="1143000" lvl="2"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Third level</a:t>
            </a:r>
          </a:p>
          <a:p>
            <a:pPr marL="1600200" lvl="3" indent="-228600">
              <a:lnSpc>
                <a:spcPct val="100000"/>
              </a:lnSpc>
              <a:spcBef>
                <a:spcPts val="360"/>
              </a:spcBef>
              <a:buClr>
                <a:srgbClr val="000000"/>
              </a:buClr>
              <a:buFont typeface="Arial"/>
              <a:buChar char="–"/>
            </a:pPr>
            <a:r>
              <a:rPr lang="en-US" sz="1800" b="0" u="none" strike="noStrike">
                <a:solidFill>
                  <a:schemeClr val="dk1"/>
                </a:solidFill>
                <a:effectLst/>
                <a:uFillTx/>
                <a:latin typeface="Myriad Pro"/>
              </a:rPr>
              <a:t>Fourth level</a:t>
            </a:r>
          </a:p>
          <a:p>
            <a:pPr marL="2057400" lvl="4" indent="-228600">
              <a:lnSpc>
                <a:spcPct val="100000"/>
              </a:lnSpc>
              <a:spcBef>
                <a:spcPts val="360"/>
              </a:spcBef>
              <a:buClr>
                <a:srgbClr val="000000"/>
              </a:buClr>
              <a:buFont typeface="Arial"/>
              <a:buChar char="»"/>
            </a:pPr>
            <a:r>
              <a:rPr lang="en-US" sz="1800" b="0" u="none" strike="noStrike">
                <a:solidFill>
                  <a:schemeClr val="dk1"/>
                </a:solidFill>
                <a:effectLst/>
                <a:uFillTx/>
                <a:latin typeface="Myriad Pro"/>
              </a:rPr>
              <a:t>Fifth level</a:t>
            </a:r>
          </a:p>
        </p:txBody>
      </p:sp>
      <p:sp>
        <p:nvSpPr>
          <p:cNvPr id="25" name="PlaceHolder 4"/>
          <p:cNvSpPr>
            <a:spLocks noGrp="1"/>
          </p:cNvSpPr>
          <p:nvPr>
            <p:ph type="dt" idx="13"/>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26" name="PlaceHolder 5"/>
          <p:cNvSpPr>
            <a:spLocks noGrp="1"/>
          </p:cNvSpPr>
          <p:nvPr>
            <p:ph type="sldNum" idx="14"/>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DA8C5472-3C8E-4311-90A3-FB4ED626552F}"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omparison">
    <p:bg>
      <p:bgPr>
        <a:blipFill rotWithShape="0">
          <a:blip r:embed="rId2"/>
          <a:stretch/>
        </a:blipFill>
        <a:effectLst/>
      </p:bgPr>
    </p:bg>
    <p:spTree>
      <p:nvGrpSpPr>
        <p:cNvPr id="1" name=""/>
        <p:cNvGrpSpPr/>
        <p:nvPr/>
      </p:nvGrpSpPr>
      <p:grpSpPr>
        <a:xfrm>
          <a:off x="0" y="0"/>
          <a:ext cx="0" cy="0"/>
          <a:chOff x="0" y="0"/>
          <a:chExt cx="0" cy="0"/>
        </a:xfrm>
      </p:grpSpPr>
      <p:sp>
        <p:nvSpPr>
          <p:cNvPr id="27"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28" name="PlaceHolder 2"/>
          <p:cNvSpPr>
            <a:spLocks noGrp="1"/>
          </p:cNvSpPr>
          <p:nvPr>
            <p:ph type="body"/>
          </p:nvPr>
        </p:nvSpPr>
        <p:spPr>
          <a:xfrm>
            <a:off x="457200" y="1535040"/>
            <a:ext cx="4039920" cy="639360"/>
          </a:xfrm>
          <a:prstGeom prst="rect">
            <a:avLst/>
          </a:prstGeom>
          <a:noFill/>
          <a:ln w="0">
            <a:noFill/>
          </a:ln>
        </p:spPr>
        <p:txBody>
          <a:bodyPr lIns="91440" tIns="45720" rIns="91440" bIns="45720" numCol="1" spcCol="0" anchor="b">
            <a:noAutofit/>
          </a:bodyPr>
          <a:lstStyle/>
          <a:p>
            <a:pPr indent="0">
              <a:lnSpc>
                <a:spcPct val="100000"/>
              </a:lnSpc>
              <a:spcBef>
                <a:spcPts val="479"/>
              </a:spcBef>
              <a:buNone/>
              <a:tabLst>
                <a:tab pos="0" algn="l"/>
              </a:tabLst>
            </a:pPr>
            <a:r>
              <a:rPr lang="en-US" sz="2400" b="1" u="none" strike="noStrike">
                <a:solidFill>
                  <a:schemeClr val="dk1"/>
                </a:solidFill>
                <a:effectLst/>
                <a:uFillTx/>
                <a:latin typeface="Myriad Pro"/>
              </a:rPr>
              <a:t>Edit Master text styles</a:t>
            </a:r>
            <a:endParaRPr lang="en-US" sz="2400" b="0" u="none" strike="noStrike">
              <a:solidFill>
                <a:schemeClr val="dk1"/>
              </a:solidFill>
              <a:effectLst/>
              <a:uFillTx/>
              <a:latin typeface="Myriad Pro"/>
            </a:endParaRPr>
          </a:p>
        </p:txBody>
      </p:sp>
      <p:sp>
        <p:nvSpPr>
          <p:cNvPr id="29" name="PlaceHolder 3"/>
          <p:cNvSpPr>
            <a:spLocks noGrp="1"/>
          </p:cNvSpPr>
          <p:nvPr>
            <p:ph type="body"/>
          </p:nvPr>
        </p:nvSpPr>
        <p:spPr>
          <a:xfrm>
            <a:off x="457200" y="2174760"/>
            <a:ext cx="4039920" cy="3413880"/>
          </a:xfrm>
          <a:prstGeom prst="rect">
            <a:avLst/>
          </a:prstGeom>
          <a:noFill/>
          <a:ln w="0">
            <a:noFill/>
          </a:ln>
        </p:spPr>
        <p:txBody>
          <a:bodyPr lIns="91440" tIns="45720" rIns="91440" bIns="45720" numCol="1" spcCol="0" anchor="t">
            <a:noAutofit/>
          </a:bodyPr>
          <a:lstStyle/>
          <a:p>
            <a:pPr marL="343080" indent="-343080">
              <a:lnSpc>
                <a:spcPct val="100000"/>
              </a:lnSpc>
              <a:spcBef>
                <a:spcPts val="479"/>
              </a:spcBef>
              <a:buClr>
                <a:srgbClr val="000000"/>
              </a:buClr>
              <a:buFont typeface="Arial"/>
              <a:buChar char="•"/>
            </a:pPr>
            <a:r>
              <a:rPr lang="en-US" sz="2400" b="0" u="none" strike="noStrike">
                <a:solidFill>
                  <a:schemeClr val="dk1"/>
                </a:solidFill>
                <a:effectLst/>
                <a:uFillTx/>
                <a:latin typeface="Myriad Pro"/>
              </a:rPr>
              <a:t>Edit Master text styles</a:t>
            </a:r>
          </a:p>
          <a:p>
            <a:pPr marL="743040" lvl="1" indent="-285840">
              <a:lnSpc>
                <a:spcPct val="100000"/>
              </a:lnSpc>
              <a:spcBef>
                <a:spcPts val="400"/>
              </a:spcBef>
              <a:buClr>
                <a:srgbClr val="000000"/>
              </a:buClr>
              <a:buFont typeface="Arial"/>
              <a:buChar char="–"/>
            </a:pPr>
            <a:r>
              <a:rPr lang="en-US" sz="2000" b="0" u="none" strike="noStrike">
                <a:solidFill>
                  <a:schemeClr val="dk1"/>
                </a:solidFill>
                <a:effectLst/>
                <a:uFillTx/>
                <a:latin typeface="Myriad Pro"/>
              </a:rPr>
              <a:t>Second level</a:t>
            </a:r>
          </a:p>
          <a:p>
            <a:pPr marL="1143000" lvl="2" indent="-228600">
              <a:lnSpc>
                <a:spcPct val="100000"/>
              </a:lnSpc>
              <a:spcBef>
                <a:spcPts val="360"/>
              </a:spcBef>
              <a:buClr>
                <a:srgbClr val="000000"/>
              </a:buClr>
              <a:buFont typeface="Arial"/>
              <a:buChar char="•"/>
            </a:pPr>
            <a:r>
              <a:rPr lang="en-US" sz="1800" b="0" u="none" strike="noStrike">
                <a:solidFill>
                  <a:schemeClr val="dk1"/>
                </a:solidFill>
                <a:effectLst/>
                <a:uFillTx/>
                <a:latin typeface="Myriad Pro"/>
              </a:rPr>
              <a:t>Third level</a:t>
            </a:r>
          </a:p>
          <a:p>
            <a:pPr marL="1600200" lvl="3" indent="-228600">
              <a:lnSpc>
                <a:spcPct val="100000"/>
              </a:lnSpc>
              <a:spcBef>
                <a:spcPts val="320"/>
              </a:spcBef>
              <a:buClr>
                <a:srgbClr val="000000"/>
              </a:buClr>
              <a:buFont typeface="Arial"/>
              <a:buChar char="–"/>
            </a:pPr>
            <a:r>
              <a:rPr lang="en-US" sz="1600" b="0" u="none" strike="noStrike">
                <a:solidFill>
                  <a:schemeClr val="dk1"/>
                </a:solidFill>
                <a:effectLst/>
                <a:uFillTx/>
                <a:latin typeface="Myriad Pro"/>
              </a:rPr>
              <a:t>Fourth level</a:t>
            </a:r>
          </a:p>
          <a:p>
            <a:pPr marL="2057400" lvl="4" indent="-228600">
              <a:lnSpc>
                <a:spcPct val="100000"/>
              </a:lnSpc>
              <a:spcBef>
                <a:spcPts val="320"/>
              </a:spcBef>
              <a:buClr>
                <a:srgbClr val="000000"/>
              </a:buClr>
              <a:buFont typeface="Arial"/>
              <a:buChar char="»"/>
            </a:pPr>
            <a:r>
              <a:rPr lang="en-US" sz="1600" b="0" u="none" strike="noStrike">
                <a:solidFill>
                  <a:schemeClr val="dk1"/>
                </a:solidFill>
                <a:effectLst/>
                <a:uFillTx/>
                <a:latin typeface="Myriad Pro"/>
              </a:rPr>
              <a:t>Fifth level</a:t>
            </a:r>
          </a:p>
        </p:txBody>
      </p:sp>
      <p:sp>
        <p:nvSpPr>
          <p:cNvPr id="30" name="PlaceHolder 4"/>
          <p:cNvSpPr>
            <a:spLocks noGrp="1"/>
          </p:cNvSpPr>
          <p:nvPr>
            <p:ph type="body"/>
          </p:nvPr>
        </p:nvSpPr>
        <p:spPr>
          <a:xfrm>
            <a:off x="4645080" y="1535040"/>
            <a:ext cx="4041360" cy="639360"/>
          </a:xfrm>
          <a:prstGeom prst="rect">
            <a:avLst/>
          </a:prstGeom>
          <a:noFill/>
          <a:ln w="0">
            <a:noFill/>
          </a:ln>
        </p:spPr>
        <p:txBody>
          <a:bodyPr lIns="91440" tIns="45720" rIns="91440" bIns="45720" numCol="1" spcCol="0" anchor="b">
            <a:noAutofit/>
          </a:bodyPr>
          <a:lstStyle/>
          <a:p>
            <a:pPr indent="0">
              <a:lnSpc>
                <a:spcPct val="100000"/>
              </a:lnSpc>
              <a:spcBef>
                <a:spcPts val="479"/>
              </a:spcBef>
              <a:buNone/>
              <a:tabLst>
                <a:tab pos="0" algn="l"/>
              </a:tabLst>
            </a:pPr>
            <a:r>
              <a:rPr lang="en-US" sz="2400" b="1" u="none" strike="noStrike">
                <a:solidFill>
                  <a:schemeClr val="dk1"/>
                </a:solidFill>
                <a:effectLst/>
                <a:uFillTx/>
                <a:latin typeface="Myriad Pro"/>
              </a:rPr>
              <a:t>Edit Master text styles</a:t>
            </a:r>
            <a:endParaRPr lang="en-US" sz="2400" b="0" u="none" strike="noStrike">
              <a:solidFill>
                <a:schemeClr val="dk1"/>
              </a:solidFill>
              <a:effectLst/>
              <a:uFillTx/>
              <a:latin typeface="Myriad Pro"/>
            </a:endParaRPr>
          </a:p>
        </p:txBody>
      </p:sp>
      <p:sp>
        <p:nvSpPr>
          <p:cNvPr id="31" name="PlaceHolder 5"/>
          <p:cNvSpPr>
            <a:spLocks noGrp="1"/>
          </p:cNvSpPr>
          <p:nvPr>
            <p:ph type="body"/>
          </p:nvPr>
        </p:nvSpPr>
        <p:spPr>
          <a:xfrm>
            <a:off x="4645080" y="2174760"/>
            <a:ext cx="4041360" cy="3413880"/>
          </a:xfrm>
          <a:prstGeom prst="rect">
            <a:avLst/>
          </a:prstGeom>
          <a:noFill/>
          <a:ln w="0">
            <a:noFill/>
          </a:ln>
        </p:spPr>
        <p:txBody>
          <a:bodyPr lIns="91440" tIns="45720" rIns="91440" bIns="45720" numCol="1" spcCol="0" anchor="t">
            <a:noAutofit/>
          </a:bodyPr>
          <a:lstStyle/>
          <a:p>
            <a:pPr marL="343080" indent="-343080">
              <a:lnSpc>
                <a:spcPct val="100000"/>
              </a:lnSpc>
              <a:spcBef>
                <a:spcPts val="479"/>
              </a:spcBef>
              <a:buClr>
                <a:srgbClr val="000000"/>
              </a:buClr>
              <a:buFont typeface="Arial"/>
              <a:buChar char="•"/>
            </a:pPr>
            <a:r>
              <a:rPr lang="en-US" sz="2400" b="0" u="none" strike="noStrike">
                <a:solidFill>
                  <a:schemeClr val="dk1"/>
                </a:solidFill>
                <a:effectLst/>
                <a:uFillTx/>
                <a:latin typeface="Myriad Pro"/>
              </a:rPr>
              <a:t>Edit Master text styles</a:t>
            </a:r>
          </a:p>
          <a:p>
            <a:pPr marL="743040" lvl="1" indent="-285840">
              <a:lnSpc>
                <a:spcPct val="100000"/>
              </a:lnSpc>
              <a:spcBef>
                <a:spcPts val="400"/>
              </a:spcBef>
              <a:buClr>
                <a:srgbClr val="000000"/>
              </a:buClr>
              <a:buFont typeface="Arial"/>
              <a:buChar char="–"/>
            </a:pPr>
            <a:r>
              <a:rPr lang="en-US" sz="2000" b="0" u="none" strike="noStrike">
                <a:solidFill>
                  <a:schemeClr val="dk1"/>
                </a:solidFill>
                <a:effectLst/>
                <a:uFillTx/>
                <a:latin typeface="Myriad Pro"/>
              </a:rPr>
              <a:t>Second level</a:t>
            </a:r>
          </a:p>
          <a:p>
            <a:pPr marL="1143000" lvl="2" indent="-228600">
              <a:lnSpc>
                <a:spcPct val="100000"/>
              </a:lnSpc>
              <a:spcBef>
                <a:spcPts val="360"/>
              </a:spcBef>
              <a:buClr>
                <a:srgbClr val="000000"/>
              </a:buClr>
              <a:buFont typeface="Arial"/>
              <a:buChar char="•"/>
            </a:pPr>
            <a:r>
              <a:rPr lang="en-US" sz="1800" b="0" u="none" strike="noStrike">
                <a:solidFill>
                  <a:schemeClr val="dk1"/>
                </a:solidFill>
                <a:effectLst/>
                <a:uFillTx/>
                <a:latin typeface="Myriad Pro"/>
              </a:rPr>
              <a:t>Third level</a:t>
            </a:r>
          </a:p>
          <a:p>
            <a:pPr marL="1600200" lvl="3" indent="-228600">
              <a:lnSpc>
                <a:spcPct val="100000"/>
              </a:lnSpc>
              <a:spcBef>
                <a:spcPts val="320"/>
              </a:spcBef>
              <a:buClr>
                <a:srgbClr val="000000"/>
              </a:buClr>
              <a:buFont typeface="Arial"/>
              <a:buChar char="–"/>
            </a:pPr>
            <a:r>
              <a:rPr lang="en-US" sz="1600" b="0" u="none" strike="noStrike">
                <a:solidFill>
                  <a:schemeClr val="dk1"/>
                </a:solidFill>
                <a:effectLst/>
                <a:uFillTx/>
                <a:latin typeface="Myriad Pro"/>
              </a:rPr>
              <a:t>Fourth level</a:t>
            </a:r>
          </a:p>
          <a:p>
            <a:pPr marL="2057400" lvl="4" indent="-228600">
              <a:lnSpc>
                <a:spcPct val="100000"/>
              </a:lnSpc>
              <a:spcBef>
                <a:spcPts val="320"/>
              </a:spcBef>
              <a:buClr>
                <a:srgbClr val="000000"/>
              </a:buClr>
              <a:buFont typeface="Arial"/>
              <a:buChar char="»"/>
            </a:pPr>
            <a:r>
              <a:rPr lang="en-US" sz="1600" b="0" u="none" strike="noStrike">
                <a:solidFill>
                  <a:schemeClr val="dk1"/>
                </a:solidFill>
                <a:effectLst/>
                <a:uFillTx/>
                <a:latin typeface="Myriad Pro"/>
              </a:rPr>
              <a:t>Fifth level</a:t>
            </a:r>
          </a:p>
        </p:txBody>
      </p:sp>
      <p:sp>
        <p:nvSpPr>
          <p:cNvPr id="32" name="PlaceHolder 6"/>
          <p:cNvSpPr>
            <a:spLocks noGrp="1"/>
          </p:cNvSpPr>
          <p:nvPr>
            <p:ph type="dt" idx="15"/>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33" name="PlaceHolder 7"/>
          <p:cNvSpPr>
            <a:spLocks noGrp="1"/>
          </p:cNvSpPr>
          <p:nvPr>
            <p:ph type="sldNum" idx="16"/>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A283C38E-A446-4BE5-BFEF-00AAD7CD6B92}"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rotWithShape="0">
          <a:blip r:embed="rId2"/>
          <a:stretch/>
        </a:blipFill>
        <a:effectLst/>
      </p:bgPr>
    </p:bg>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US" sz="4400" b="0" u="none" strike="noStrike">
                <a:solidFill>
                  <a:schemeClr val="dk1"/>
                </a:solidFill>
                <a:effectLst/>
                <a:uFillTx/>
                <a:latin typeface="Myriad Pro"/>
              </a:rPr>
              <a:t>Click to edit Master title style</a:t>
            </a:r>
            <a:endParaRPr lang="en-US" sz="4400" b="0" u="none" strike="noStrike">
              <a:solidFill>
                <a:schemeClr val="dk1"/>
              </a:solidFill>
              <a:effectLst/>
              <a:uFillTx/>
              <a:latin typeface="Arial"/>
            </a:endParaRPr>
          </a:p>
        </p:txBody>
      </p:sp>
      <p:sp>
        <p:nvSpPr>
          <p:cNvPr id="35" name="PlaceHolder 2"/>
          <p:cNvSpPr>
            <a:spLocks noGrp="1"/>
          </p:cNvSpPr>
          <p:nvPr>
            <p:ph type="dt" idx="17"/>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36" name="PlaceHolder 3"/>
          <p:cNvSpPr>
            <a:spLocks noGrp="1"/>
          </p:cNvSpPr>
          <p:nvPr>
            <p:ph type="sldNum" idx="18"/>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364B9C5E-B887-4F74-8636-CD1AC80FFC53}"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bg>
      <p:bgPr>
        <a:blipFill rotWithShape="0">
          <a:blip r:embed="rId2"/>
          <a:stretch/>
        </a:blipFill>
        <a:effectLst/>
      </p:bgPr>
    </p:bg>
    <p:spTree>
      <p:nvGrpSpPr>
        <p:cNvPr id="1" name=""/>
        <p:cNvGrpSpPr/>
        <p:nvPr/>
      </p:nvGrpSpPr>
      <p:grpSpPr>
        <a:xfrm>
          <a:off x="0" y="0"/>
          <a:ext cx="0" cy="0"/>
          <a:chOff x="0" y="0"/>
          <a:chExt cx="0" cy="0"/>
        </a:xfrm>
      </p:grpSpPr>
      <p:sp>
        <p:nvSpPr>
          <p:cNvPr id="37" name="PlaceHolder 1"/>
          <p:cNvSpPr>
            <a:spLocks noGrp="1"/>
          </p:cNvSpPr>
          <p:nvPr>
            <p:ph type="dt" idx="19"/>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38" name="PlaceHolder 2"/>
          <p:cNvSpPr>
            <a:spLocks noGrp="1"/>
          </p:cNvSpPr>
          <p:nvPr>
            <p:ph type="sldNum" idx="20"/>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F6C268E9-646F-40AB-8FB0-2B57FE3F24E2}"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ontent with Caption">
    <p:bg>
      <p:bgPr>
        <a:blipFill rotWithShape="0">
          <a:blip r:embed="rId2"/>
          <a:stretch/>
        </a:blipFill>
        <a:effectLst/>
      </p:bgPr>
    </p:bg>
    <p:spTree>
      <p:nvGrpSpPr>
        <p:cNvPr id="1" name=""/>
        <p:cNvGrpSpPr/>
        <p:nvPr/>
      </p:nvGrpSpPr>
      <p:grpSpPr>
        <a:xfrm>
          <a:off x="0" y="0"/>
          <a:ext cx="0" cy="0"/>
          <a:chOff x="0" y="0"/>
          <a:chExt cx="0" cy="0"/>
        </a:xfrm>
      </p:grpSpPr>
      <p:sp>
        <p:nvSpPr>
          <p:cNvPr id="39" name="PlaceHolder 1"/>
          <p:cNvSpPr>
            <a:spLocks noGrp="1"/>
          </p:cNvSpPr>
          <p:nvPr>
            <p:ph type="title"/>
          </p:nvPr>
        </p:nvSpPr>
        <p:spPr>
          <a:xfrm>
            <a:off x="457200" y="272880"/>
            <a:ext cx="3007800" cy="1161720"/>
          </a:xfrm>
          <a:prstGeom prst="rect">
            <a:avLst/>
          </a:prstGeom>
          <a:noFill/>
          <a:ln w="0">
            <a:noFill/>
          </a:ln>
        </p:spPr>
        <p:txBody>
          <a:bodyPr lIns="91440" tIns="45720" rIns="91440" bIns="45720" numCol="1" spcCol="0" anchor="b">
            <a:noAutofit/>
          </a:bodyPr>
          <a:lstStyle/>
          <a:p>
            <a:pPr indent="0">
              <a:lnSpc>
                <a:spcPct val="100000"/>
              </a:lnSpc>
              <a:buNone/>
            </a:pPr>
            <a:r>
              <a:rPr lang="en-US" sz="2000" b="1" u="none" strike="noStrike">
                <a:solidFill>
                  <a:schemeClr val="dk1"/>
                </a:solidFill>
                <a:effectLst/>
                <a:uFillTx/>
                <a:latin typeface="Myriad Pro"/>
              </a:rPr>
              <a:t>Click to edit Master title style</a:t>
            </a:r>
            <a:endParaRPr lang="en-US" sz="2000" b="0" u="none" strike="noStrike">
              <a:solidFill>
                <a:schemeClr val="dk1"/>
              </a:solidFill>
              <a:effectLst/>
              <a:uFillTx/>
              <a:latin typeface="Arial"/>
            </a:endParaRPr>
          </a:p>
        </p:txBody>
      </p:sp>
      <p:sp>
        <p:nvSpPr>
          <p:cNvPr id="40" name="PlaceHolder 2"/>
          <p:cNvSpPr>
            <a:spLocks noGrp="1"/>
          </p:cNvSpPr>
          <p:nvPr>
            <p:ph type="body"/>
          </p:nvPr>
        </p:nvSpPr>
        <p:spPr>
          <a:xfrm>
            <a:off x="3575160" y="272880"/>
            <a:ext cx="5111280" cy="5171760"/>
          </a:xfrm>
          <a:prstGeom prst="rect">
            <a:avLst/>
          </a:prstGeom>
          <a:noFill/>
          <a:ln w="0">
            <a:noFill/>
          </a:ln>
        </p:spPr>
        <p:txBody>
          <a:bodyPr lIns="91440" tIns="45720" rIns="91440" bIns="45720" numCol="1" spcCol="0" anchor="t">
            <a:noAutofit/>
          </a:bodyPr>
          <a:lstStyle/>
          <a:p>
            <a:pPr marL="343080" indent="-343080">
              <a:lnSpc>
                <a:spcPct val="100000"/>
              </a:lnSpc>
              <a:spcBef>
                <a:spcPts val="641"/>
              </a:spcBef>
              <a:buClr>
                <a:srgbClr val="000000"/>
              </a:buClr>
              <a:buFont typeface="Arial"/>
              <a:buChar char="•"/>
            </a:pPr>
            <a:r>
              <a:rPr lang="en-US" sz="3200" b="0" u="none" strike="noStrike">
                <a:solidFill>
                  <a:schemeClr val="dk1"/>
                </a:solidFill>
                <a:effectLst/>
                <a:uFillTx/>
                <a:latin typeface="Myriad Pro"/>
              </a:rPr>
              <a:t>Edit Master text styles</a:t>
            </a:r>
          </a:p>
          <a:p>
            <a:pPr marL="743040" lvl="1" indent="-285840">
              <a:lnSpc>
                <a:spcPct val="100000"/>
              </a:lnSpc>
              <a:spcBef>
                <a:spcPts val="561"/>
              </a:spcBef>
              <a:buClr>
                <a:srgbClr val="000000"/>
              </a:buClr>
              <a:buFont typeface="Arial"/>
              <a:buChar char="–"/>
            </a:pPr>
            <a:r>
              <a:rPr lang="en-US" sz="2800" b="0" u="none" strike="noStrike">
                <a:solidFill>
                  <a:schemeClr val="dk1"/>
                </a:solidFill>
                <a:effectLst/>
                <a:uFillTx/>
                <a:latin typeface="Myriad Pro"/>
              </a:rPr>
              <a:t>Second level</a:t>
            </a:r>
          </a:p>
          <a:p>
            <a:pPr marL="1143000" lvl="2" indent="-228600">
              <a:lnSpc>
                <a:spcPct val="100000"/>
              </a:lnSpc>
              <a:spcBef>
                <a:spcPts val="479"/>
              </a:spcBef>
              <a:buClr>
                <a:srgbClr val="000000"/>
              </a:buClr>
              <a:buFont typeface="Arial"/>
              <a:buChar char="•"/>
            </a:pPr>
            <a:r>
              <a:rPr lang="en-US" sz="2400" b="0" u="none" strike="noStrike">
                <a:solidFill>
                  <a:schemeClr val="dk1"/>
                </a:solidFill>
                <a:effectLst/>
                <a:uFillTx/>
                <a:latin typeface="Myriad Pro"/>
              </a:rPr>
              <a:t>Third level</a:t>
            </a:r>
          </a:p>
          <a:p>
            <a:pPr marL="1600200" lvl="3"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Fourth level</a:t>
            </a:r>
          </a:p>
          <a:p>
            <a:pPr marL="2057400" lvl="4" indent="-228600">
              <a:lnSpc>
                <a:spcPct val="100000"/>
              </a:lnSpc>
              <a:spcBef>
                <a:spcPts val="400"/>
              </a:spcBef>
              <a:buClr>
                <a:srgbClr val="000000"/>
              </a:buClr>
              <a:buFont typeface="Arial"/>
              <a:buChar char="»"/>
            </a:pPr>
            <a:r>
              <a:rPr lang="en-US" sz="2000" b="0" u="none" strike="noStrike">
                <a:solidFill>
                  <a:schemeClr val="dk1"/>
                </a:solidFill>
                <a:effectLst/>
                <a:uFillTx/>
                <a:latin typeface="Myriad Pro"/>
              </a:rPr>
              <a:t>Fifth level</a:t>
            </a:r>
          </a:p>
        </p:txBody>
      </p:sp>
      <p:sp>
        <p:nvSpPr>
          <p:cNvPr id="41" name="PlaceHolder 3"/>
          <p:cNvSpPr>
            <a:spLocks noGrp="1"/>
          </p:cNvSpPr>
          <p:nvPr>
            <p:ph type="body"/>
          </p:nvPr>
        </p:nvSpPr>
        <p:spPr>
          <a:xfrm>
            <a:off x="457200" y="1434960"/>
            <a:ext cx="3007800" cy="4029480"/>
          </a:xfrm>
          <a:prstGeom prst="rect">
            <a:avLst/>
          </a:prstGeom>
          <a:noFill/>
          <a:ln w="0">
            <a:noFill/>
          </a:ln>
        </p:spPr>
        <p:txBody>
          <a:bodyPr lIns="91440" tIns="45720" rIns="91440" bIns="45720" numCol="1" spcCol="0" anchor="t">
            <a:noAutofit/>
          </a:bodyPr>
          <a:lstStyle/>
          <a:p>
            <a:pPr indent="0">
              <a:lnSpc>
                <a:spcPct val="100000"/>
              </a:lnSpc>
              <a:spcBef>
                <a:spcPts val="281"/>
              </a:spcBef>
              <a:buNone/>
              <a:tabLst>
                <a:tab pos="0" algn="l"/>
              </a:tabLst>
            </a:pPr>
            <a:r>
              <a:rPr lang="en-US" sz="1400" b="0" u="none" strike="noStrike">
                <a:solidFill>
                  <a:schemeClr val="dk1"/>
                </a:solidFill>
                <a:effectLst/>
                <a:uFillTx/>
                <a:latin typeface="Myriad Pro"/>
              </a:rPr>
              <a:t>Edit Master text styles</a:t>
            </a:r>
          </a:p>
        </p:txBody>
      </p:sp>
      <p:sp>
        <p:nvSpPr>
          <p:cNvPr id="42" name="PlaceHolder 4"/>
          <p:cNvSpPr>
            <a:spLocks noGrp="1"/>
          </p:cNvSpPr>
          <p:nvPr>
            <p:ph type="dt" idx="21"/>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43" name="PlaceHolder 5"/>
          <p:cNvSpPr>
            <a:spLocks noGrp="1"/>
          </p:cNvSpPr>
          <p:nvPr>
            <p:ph type="sldNum" idx="22"/>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3D42FB04-320A-4E7F-8EC4-60DAF6D6C414}"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Picture with Caption">
    <p:bg>
      <p:bgPr>
        <a:blipFill rotWithShape="0">
          <a:blip r:embed="rId2"/>
          <a:stretch/>
        </a:blipFill>
        <a:effectLst/>
      </p:bgPr>
    </p:bg>
    <p:spTree>
      <p:nvGrpSpPr>
        <p:cNvPr id="1" name=""/>
        <p:cNvGrpSpPr/>
        <p:nvPr/>
      </p:nvGrpSpPr>
      <p:grpSpPr>
        <a:xfrm>
          <a:off x="0" y="0"/>
          <a:ext cx="0" cy="0"/>
          <a:chOff x="0" y="0"/>
          <a:chExt cx="0" cy="0"/>
        </a:xfrm>
      </p:grpSpPr>
      <p:sp>
        <p:nvSpPr>
          <p:cNvPr id="44" name="PlaceHolder 1"/>
          <p:cNvSpPr>
            <a:spLocks noGrp="1"/>
          </p:cNvSpPr>
          <p:nvPr>
            <p:ph type="title"/>
          </p:nvPr>
        </p:nvSpPr>
        <p:spPr>
          <a:xfrm>
            <a:off x="1792440" y="4509000"/>
            <a:ext cx="5486040" cy="566280"/>
          </a:xfrm>
          <a:prstGeom prst="rect">
            <a:avLst/>
          </a:prstGeom>
          <a:noFill/>
          <a:ln w="0">
            <a:noFill/>
          </a:ln>
        </p:spPr>
        <p:txBody>
          <a:bodyPr lIns="91440" tIns="45720" rIns="91440" bIns="45720" numCol="1" spcCol="0" anchor="b">
            <a:noAutofit/>
          </a:bodyPr>
          <a:lstStyle/>
          <a:p>
            <a:pPr indent="0">
              <a:lnSpc>
                <a:spcPct val="100000"/>
              </a:lnSpc>
              <a:buNone/>
            </a:pPr>
            <a:r>
              <a:rPr lang="en-US" sz="2000" b="1" u="none" strike="noStrike">
                <a:solidFill>
                  <a:schemeClr val="dk1"/>
                </a:solidFill>
                <a:effectLst/>
                <a:uFillTx/>
                <a:latin typeface="Myriad Pro"/>
              </a:rPr>
              <a:t>Click to edit Master title style</a:t>
            </a:r>
            <a:endParaRPr lang="en-US" sz="2000" b="0" u="none" strike="noStrike">
              <a:solidFill>
                <a:schemeClr val="dk1"/>
              </a:solidFill>
              <a:effectLst/>
              <a:uFillTx/>
              <a:latin typeface="Arial"/>
            </a:endParaRPr>
          </a:p>
        </p:txBody>
      </p:sp>
      <p:sp>
        <p:nvSpPr>
          <p:cNvPr id="45" name="PlaceHolder 2"/>
          <p:cNvSpPr>
            <a:spLocks noGrp="1"/>
          </p:cNvSpPr>
          <p:nvPr>
            <p:ph type="body"/>
          </p:nvPr>
        </p:nvSpPr>
        <p:spPr>
          <a:xfrm>
            <a:off x="1792440" y="612720"/>
            <a:ext cx="5486040" cy="3823920"/>
          </a:xfrm>
          <a:prstGeom prst="rect">
            <a:avLst/>
          </a:prstGeom>
          <a:noFill/>
          <a:ln w="0">
            <a:noFill/>
          </a:ln>
        </p:spPr>
        <p:txBody>
          <a:bodyPr lIns="90000" tIns="45000" rIns="90000" bIns="45000" anchor="t">
            <a:normAutofit/>
          </a:bodyPr>
          <a:lstStyle/>
          <a:p>
            <a:pPr indent="0">
              <a:lnSpc>
                <a:spcPct val="100000"/>
              </a:lnSpc>
              <a:buNone/>
              <a:tabLst>
                <a:tab pos="0" algn="l"/>
              </a:tabLst>
            </a:pPr>
            <a:r>
              <a:rPr lang="en-US" sz="3200" b="0" u="none" strike="noStrike">
                <a:solidFill>
                  <a:schemeClr val="dk1"/>
                </a:solidFill>
                <a:effectLst/>
                <a:uFillTx/>
                <a:latin typeface="Arial"/>
              </a:rPr>
              <a:t>Click icon to add picture</a:t>
            </a:r>
            <a:endParaRPr lang="en-US" sz="3200" b="0" u="none" strike="noStrike">
              <a:solidFill>
                <a:schemeClr val="dk1"/>
              </a:solidFill>
              <a:effectLst/>
              <a:uFillTx/>
              <a:latin typeface="Myriad Pro"/>
            </a:endParaRPr>
          </a:p>
        </p:txBody>
      </p:sp>
      <p:sp>
        <p:nvSpPr>
          <p:cNvPr id="46" name="PlaceHolder 3"/>
          <p:cNvSpPr>
            <a:spLocks noGrp="1"/>
          </p:cNvSpPr>
          <p:nvPr>
            <p:ph type="body"/>
          </p:nvPr>
        </p:nvSpPr>
        <p:spPr>
          <a:xfrm>
            <a:off x="1792440" y="5157360"/>
            <a:ext cx="5486040" cy="431640"/>
          </a:xfrm>
          <a:prstGeom prst="rect">
            <a:avLst/>
          </a:prstGeom>
          <a:noFill/>
          <a:ln w="0">
            <a:noFill/>
          </a:ln>
        </p:spPr>
        <p:txBody>
          <a:bodyPr lIns="91440" tIns="45720" rIns="91440" bIns="45720" numCol="1" spcCol="0" anchor="t">
            <a:noAutofit/>
          </a:bodyPr>
          <a:lstStyle/>
          <a:p>
            <a:pPr indent="0">
              <a:lnSpc>
                <a:spcPct val="100000"/>
              </a:lnSpc>
              <a:spcBef>
                <a:spcPts val="281"/>
              </a:spcBef>
              <a:buNone/>
              <a:tabLst>
                <a:tab pos="0" algn="l"/>
              </a:tabLst>
            </a:pPr>
            <a:r>
              <a:rPr lang="en-US" sz="1400" b="0" u="none" strike="noStrike">
                <a:solidFill>
                  <a:schemeClr val="dk1"/>
                </a:solidFill>
                <a:effectLst/>
                <a:uFillTx/>
                <a:latin typeface="Myriad Pro"/>
              </a:rPr>
              <a:t>Edit Master text styles</a:t>
            </a:r>
          </a:p>
        </p:txBody>
      </p:sp>
      <p:sp>
        <p:nvSpPr>
          <p:cNvPr id="47" name="PlaceHolder 4"/>
          <p:cNvSpPr>
            <a:spLocks noGrp="1"/>
          </p:cNvSpPr>
          <p:nvPr>
            <p:ph type="dt" idx="23"/>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r>
              <a:rPr lang="en-GB" sz="1050" b="0" u="none" strike="noStrike">
                <a:solidFill>
                  <a:schemeClr val="dk1">
                    <a:tint val="75000"/>
                  </a:schemeClr>
                </a:solidFill>
                <a:effectLst/>
                <a:uFillTx/>
                <a:latin typeface="Myriad Pro"/>
              </a:rPr>
              <a:t>&lt;date/time&gt;</a:t>
            </a:r>
            <a:endParaRPr lang="en-US" sz="1050" b="0" u="none" strike="noStrike">
              <a:solidFill>
                <a:srgbClr val="000000"/>
              </a:solidFill>
              <a:effectLst/>
              <a:uFillTx/>
              <a:latin typeface="Times New Roman"/>
            </a:endParaRPr>
          </a:p>
        </p:txBody>
      </p:sp>
      <p:sp>
        <p:nvSpPr>
          <p:cNvPr id="48" name="PlaceHolder 5"/>
          <p:cNvSpPr>
            <a:spLocks noGrp="1"/>
          </p:cNvSpPr>
          <p:nvPr>
            <p:ph type="sldNum" idx="24"/>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2C3758C6-AEE0-42F2-BA4B-8A7F313BAFEB}" type="slidenum">
              <a:rPr lang="en-GB" sz="1200" b="0" u="none" strike="noStrike">
                <a:solidFill>
                  <a:srgbClr val="898989"/>
                </a:solidFill>
                <a:effectLst/>
                <a:uFillTx/>
                <a:latin typeface="Myriad Pro"/>
              </a:rPr>
              <a:t>‹#›</a:t>
            </a:fld>
            <a:endParaRPr lang="en-US" sz="1200" b="0" u="none" strike="noStrike">
              <a:solidFill>
                <a:srgbClr val="000000"/>
              </a:solidFill>
              <a:effectLst/>
              <a:uFillTx/>
              <a:latin typeface="Times New Roman"/>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p3"/><Relationship Id="rId1" Type="http://schemas.microsoft.com/office/2007/relationships/media" Target="../media/media3.mp3"/><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p3"/><Relationship Id="rId1" Type="http://schemas.microsoft.com/office/2007/relationships/media" Target="../media/media5.mp3"/><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p3"/><Relationship Id="rId1" Type="http://schemas.microsoft.com/office/2007/relationships/media" Target="../media/media6.mp3"/><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p3"/><Relationship Id="rId1" Type="http://schemas.microsoft.com/office/2007/relationships/media" Target="../media/media7.mp3"/><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p3"/><Relationship Id="rId1" Type="http://schemas.microsoft.com/office/2007/relationships/media" Target="../media/media8.mp3"/><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p3"/><Relationship Id="rId1" Type="http://schemas.microsoft.com/office/2007/relationships/media" Target="../media/media10.mp3"/><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11.mp3"/><Relationship Id="rId1" Type="http://schemas.microsoft.com/office/2007/relationships/media" Target="../media/media11.mp3"/><Relationship Id="rId6" Type="http://schemas.openxmlformats.org/officeDocument/2006/relationships/hyperlink" Target="https://www.nice.org.uk/guidance/ng209?utm_source=chatgpt.com" TargetMode="External"/><Relationship Id="rId5" Type="http://schemas.openxmlformats.org/officeDocument/2006/relationships/hyperlink" Target="https://www.nice.org.uk/guidance/ng122" TargetMode="External"/><Relationship Id="rId4" Type="http://schemas.openxmlformats.org/officeDocument/2006/relationships/hyperlink" Target="https://www.nhs.uk/conditions/lung-cancer/symptom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 name="PlaceHolder 1"/>
          <p:cNvSpPr>
            <a:spLocks noGrp="1"/>
          </p:cNvSpPr>
          <p:nvPr>
            <p:ph type="subTitle"/>
          </p:nvPr>
        </p:nvSpPr>
        <p:spPr>
          <a:xfrm>
            <a:off x="549360" y="1340640"/>
            <a:ext cx="8050320" cy="1583640"/>
          </a:xfrm>
          <a:prstGeom prst="rect">
            <a:avLst/>
          </a:prstGeom>
          <a:noFill/>
          <a:ln w="0">
            <a:noFill/>
          </a:ln>
        </p:spPr>
        <p:txBody>
          <a:bodyPr lIns="91440" tIns="45720" rIns="91440" bIns="45720" numCol="1" spcCol="0" anchor="t">
            <a:noAutofit/>
          </a:bodyPr>
          <a:lstStyle/>
          <a:p>
            <a:pPr>
              <a:lnSpc>
                <a:spcPct val="100000"/>
              </a:lnSpc>
              <a:spcBef>
                <a:spcPts val="561"/>
              </a:spcBef>
              <a:tabLst>
                <a:tab pos="0" algn="l"/>
              </a:tabLst>
            </a:pPr>
            <a:r>
              <a:rPr lang="en-GB" sz="2800" b="1" u="none" strike="noStrike" dirty="0">
                <a:solidFill>
                  <a:schemeClr val="lt1"/>
                </a:solidFill>
                <a:effectLst/>
                <a:uFillTx/>
                <a:latin typeface="Myriad Pro"/>
              </a:rPr>
              <a:t>BMHP5023 Introduction to Physiology</a:t>
            </a:r>
            <a:endParaRPr lang="en-US" sz="2800" b="0" u="none" strike="noStrike" dirty="0">
              <a:solidFill>
                <a:srgbClr val="FFFFFF"/>
              </a:solidFill>
              <a:effectLst/>
              <a:uFillTx/>
              <a:latin typeface="Arial"/>
            </a:endParaRPr>
          </a:p>
          <a:p>
            <a:pPr>
              <a:lnSpc>
                <a:spcPct val="100000"/>
              </a:lnSpc>
              <a:spcBef>
                <a:spcPts val="561"/>
              </a:spcBef>
              <a:tabLst>
                <a:tab pos="0" algn="l"/>
              </a:tabLst>
            </a:pPr>
            <a:r>
              <a:rPr lang="en-GB" sz="2800" b="1" u="none" strike="noStrike" dirty="0">
                <a:solidFill>
                  <a:schemeClr val="lt1"/>
                </a:solidFill>
                <a:effectLst/>
                <a:uFillTx/>
                <a:latin typeface="Myriad Pro"/>
              </a:rPr>
              <a:t>Component 2 – Presentation </a:t>
            </a:r>
            <a:endParaRPr lang="en-US" sz="2800" b="0" u="none" strike="noStrike" dirty="0">
              <a:solidFill>
                <a:srgbClr val="FFFFFF"/>
              </a:solidFill>
              <a:effectLst/>
              <a:uFillTx/>
              <a:latin typeface="Arial"/>
            </a:endParaRPr>
          </a:p>
          <a:p>
            <a:pPr>
              <a:lnSpc>
                <a:spcPct val="100000"/>
              </a:lnSpc>
              <a:spcBef>
                <a:spcPts val="561"/>
              </a:spcBef>
              <a:tabLst>
                <a:tab pos="0" algn="l"/>
              </a:tabLst>
            </a:pPr>
            <a:r>
              <a:rPr lang="en-GB" sz="2800" b="1" u="none" strike="noStrike" dirty="0">
                <a:solidFill>
                  <a:schemeClr val="lt1"/>
                </a:solidFill>
                <a:effectLst/>
                <a:uFillTx/>
                <a:latin typeface="Myriad Pro"/>
              </a:rPr>
              <a:t>Care Plan</a:t>
            </a:r>
            <a:endParaRPr lang="en-US" sz="2800" b="0" u="none" strike="noStrike" dirty="0">
              <a:solidFill>
                <a:srgbClr val="FFFFFF"/>
              </a:solidFill>
              <a:effectLst/>
              <a:uFillTx/>
              <a:latin typeface="Arial"/>
            </a:endParaRPr>
          </a:p>
          <a:p>
            <a:pPr>
              <a:lnSpc>
                <a:spcPct val="100000"/>
              </a:lnSpc>
              <a:spcBef>
                <a:spcPts val="561"/>
              </a:spcBef>
              <a:tabLst>
                <a:tab pos="0" algn="l"/>
              </a:tabLst>
            </a:pPr>
            <a:endParaRPr lang="en-US" sz="2800" b="0" u="none" strike="noStrike" dirty="0">
              <a:solidFill>
                <a:srgbClr val="FFFFFF"/>
              </a:solidFill>
              <a:effectLst/>
              <a:uFillTx/>
              <a:latin typeface="Arial"/>
            </a:endParaRPr>
          </a:p>
          <a:p>
            <a:pPr>
              <a:lnSpc>
                <a:spcPct val="100000"/>
              </a:lnSpc>
              <a:spcBef>
                <a:spcPts val="561"/>
              </a:spcBef>
              <a:tabLst>
                <a:tab pos="0" algn="l"/>
              </a:tabLst>
            </a:pPr>
            <a:r>
              <a:rPr lang="en-GB" sz="2800" b="1" u="none" strike="noStrike" dirty="0">
                <a:solidFill>
                  <a:schemeClr val="lt1"/>
                </a:solidFill>
                <a:effectLst/>
                <a:uFillTx/>
                <a:latin typeface="Myriad Pro"/>
              </a:rPr>
              <a:t>Student ID:</a:t>
            </a:r>
            <a:r>
              <a:rPr lang="en-US" sz="2800" b="1" u="none" strike="noStrike" dirty="0">
                <a:solidFill>
                  <a:schemeClr val="lt1"/>
                </a:solidFill>
                <a:effectLst/>
                <a:uFillTx/>
                <a:latin typeface="Myriad Pro"/>
              </a:rPr>
              <a:t>2425635</a:t>
            </a:r>
            <a:endParaRPr lang="en-US" sz="2800" b="0" u="none" strike="noStrike" dirty="0">
              <a:solidFill>
                <a:srgbClr val="FFFFFF"/>
              </a:solidFill>
              <a:effectLst/>
              <a:uFillTx/>
              <a:latin typeface="Arial"/>
            </a:endParaRPr>
          </a:p>
          <a:p>
            <a:pPr>
              <a:lnSpc>
                <a:spcPct val="100000"/>
              </a:lnSpc>
              <a:spcBef>
                <a:spcPts val="561"/>
              </a:spcBef>
              <a:tabLst>
                <a:tab pos="0" algn="l"/>
              </a:tabLst>
            </a:pPr>
            <a:r>
              <a:rPr lang="en-GB" sz="2800" b="1" u="none" strike="noStrike" dirty="0">
                <a:solidFill>
                  <a:schemeClr val="lt1"/>
                </a:solidFill>
                <a:effectLst/>
                <a:uFillTx/>
                <a:latin typeface="Myriad Pro"/>
              </a:rPr>
              <a:t>Student name:</a:t>
            </a:r>
            <a:r>
              <a:rPr lang="en-US" sz="2800" b="1" u="none" strike="noStrike" dirty="0">
                <a:solidFill>
                  <a:schemeClr val="lt1"/>
                </a:solidFill>
                <a:effectLst/>
                <a:uFillTx/>
                <a:latin typeface="Myriad Pro"/>
              </a:rPr>
              <a:t>Jaqueline Silva marques</a:t>
            </a:r>
            <a:endParaRPr lang="en-US" sz="2800" b="0" u="none" strike="noStrike" dirty="0">
              <a:solidFill>
                <a:srgbClr val="FFFFFF"/>
              </a:solidFill>
              <a:effectLst/>
              <a:uFillTx/>
              <a:latin typeface="Arial"/>
            </a:endParaRPr>
          </a:p>
          <a:p>
            <a:pPr>
              <a:lnSpc>
                <a:spcPct val="100000"/>
              </a:lnSpc>
              <a:spcBef>
                <a:spcPts val="561"/>
              </a:spcBef>
              <a:tabLst>
                <a:tab pos="0" algn="l"/>
              </a:tabLst>
            </a:pPr>
            <a:r>
              <a:rPr lang="en-GB" sz="2800" b="1" u="none" strike="noStrike" dirty="0">
                <a:solidFill>
                  <a:schemeClr val="lt1"/>
                </a:solidFill>
                <a:effectLst/>
                <a:uFillTx/>
                <a:latin typeface="Myriad Pro"/>
              </a:rPr>
              <a:t>Lecturer Name: </a:t>
            </a:r>
            <a:r>
              <a:rPr lang="en-US" sz="2800" b="1" u="none" strike="noStrike" dirty="0">
                <a:solidFill>
                  <a:schemeClr val="lt1"/>
                </a:solidFill>
                <a:effectLst/>
                <a:uFillTx/>
                <a:latin typeface="Myriad Pro"/>
              </a:rPr>
              <a:t>Shaila </a:t>
            </a:r>
            <a:r>
              <a:rPr lang="en-US" sz="2800" b="1" u="none" strike="noStrike" dirty="0" err="1">
                <a:solidFill>
                  <a:schemeClr val="lt1"/>
                </a:solidFill>
                <a:effectLst/>
                <a:uFillTx/>
                <a:latin typeface="Myriad Pro"/>
              </a:rPr>
              <a:t>hussain</a:t>
            </a:r>
            <a:r>
              <a:rPr lang="en-US" sz="2800" b="1" u="none" strike="noStrike" dirty="0">
                <a:solidFill>
                  <a:schemeClr val="lt1"/>
                </a:solidFill>
                <a:effectLst/>
                <a:uFillTx/>
                <a:latin typeface="Myriad Pro"/>
              </a:rPr>
              <a:t> </a:t>
            </a:r>
            <a:endParaRPr lang="en-US" sz="2800" b="0" u="none" strike="noStrike" dirty="0">
              <a:solidFill>
                <a:srgbClr val="FFFFFF"/>
              </a:solidFill>
              <a:effectLst/>
              <a:uFillTx/>
              <a:latin typeface="Arial"/>
            </a:endParaRPr>
          </a:p>
        </p:txBody>
      </p:sp>
      <p:sp>
        <p:nvSpPr>
          <p:cNvPr id="56" name="PlaceHolder 2"/>
          <p:cNvSpPr>
            <a:spLocks noGrp="1"/>
          </p:cNvSpPr>
          <p:nvPr>
            <p:ph type="sldNum" idx="28"/>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855E88B0-A0A2-4420-A346-2AAEF8046C66}" type="slidenum">
              <a:rPr lang="en-GB" sz="1200" b="0" u="none" strike="noStrike">
                <a:solidFill>
                  <a:srgbClr val="898989"/>
                </a:solidFill>
                <a:effectLst/>
                <a:uFillTx/>
                <a:latin typeface="Myriad Pro"/>
              </a:rPr>
              <a:t>1</a:t>
            </a:fld>
            <a:endParaRPr lang="en-US" sz="1200" b="0" u="none" strike="noStrike">
              <a:solidFill>
                <a:srgbClr val="FFFFFF"/>
              </a:solidFill>
              <a:effectLst/>
              <a:uFillTx/>
              <a:latin typeface="Times New Roman"/>
            </a:endParaRPr>
          </a:p>
        </p:txBody>
      </p:sp>
      <p:pic>
        <p:nvPicPr>
          <p:cNvPr id="57" name="Picture 56">
            <a:hlinkClick r:id="" action="ppaction://media"/>
          </p:cNvPr>
          <p:cNvPicPr/>
          <p:nvPr>
            <a:audioFile r:link="rId2"/>
            <p:extLst>
              <p:ext uri="{DAA4B4D4-6D71-4841-9C94-3DE7FCFB9230}">
                <p14:media xmlns:p14="http://schemas.microsoft.com/office/powerpoint/2010/main" r:embed="rId1"/>
              </p:ext>
            </p:extLst>
          </p:nvPr>
        </p:nvPicPr>
        <p:blipFill>
          <a:blip r:embed="rId4"/>
          <a:stretch>
            <a:fillRect/>
          </a:stretch>
        </p:blipFill>
        <p:spPr>
          <a:xfrm>
            <a:off x="8229600" y="5943600"/>
            <a:ext cx="365760" cy="31356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4680"/>
            <a:ext cx="8229240" cy="84960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INTRODUCTION</a:t>
            </a:r>
            <a:endParaRPr lang="en-US" sz="3600" b="0" u="none" strike="noStrike">
              <a:solidFill>
                <a:schemeClr val="dk1"/>
              </a:solidFill>
              <a:effectLst/>
              <a:uFillTx/>
              <a:latin typeface="Arial"/>
            </a:endParaRPr>
          </a:p>
        </p:txBody>
      </p:sp>
      <p:sp>
        <p:nvSpPr>
          <p:cNvPr id="59" name="PlaceHolder 2"/>
          <p:cNvSpPr>
            <a:spLocks noGrp="1"/>
          </p:cNvSpPr>
          <p:nvPr>
            <p:ph/>
          </p:nvPr>
        </p:nvSpPr>
        <p:spPr>
          <a:xfrm>
            <a:off x="250920" y="1124640"/>
            <a:ext cx="4896720" cy="4464000"/>
          </a:xfrm>
          <a:prstGeom prst="rect">
            <a:avLst/>
          </a:prstGeom>
          <a:solidFill>
            <a:schemeClr val="accent3">
              <a:lumMod val="60000"/>
              <a:lumOff val="40000"/>
            </a:schemeClr>
          </a:solidFill>
          <a:ln w="0">
            <a:noFill/>
          </a:ln>
        </p:spPr>
        <p:txBody>
          <a:bodyPr lIns="91440" tIns="45720" rIns="91440" bIns="45720" numCol="1" spcCol="0" anchor="ctr">
            <a:noAutofit/>
          </a:bodyPr>
          <a:lstStyle/>
          <a:p>
            <a:pPr indent="0" algn="just">
              <a:lnSpc>
                <a:spcPct val="100000"/>
              </a:lnSpc>
              <a:spcBef>
                <a:spcPts val="1199"/>
              </a:spcBef>
              <a:buNone/>
              <a:tabLst>
                <a:tab pos="0" algn="l"/>
              </a:tabLst>
            </a:pPr>
            <a:r>
              <a:rPr lang="en-US" sz="1200" b="0" u="none" strike="noStrike">
                <a:solidFill>
                  <a:schemeClr val="dk1"/>
                </a:solidFill>
                <a:effectLst/>
                <a:uFillTx/>
                <a:latin typeface="Myriad Pro"/>
              </a:rPr>
              <a:t>The case presented here is of “David”, a 68-year-old fictionalised retired bus driver who has a stage IIIA right-hilar non-small cell lung cancer (NSCLC). He lives alone in a first-floor council flat, Aisha, his daughter, comes twice a week. David's symptoms include cough, breathlessness when exercising, right chest pain, tiredness, loss of appetite and loss of weight. These are known signs of lung cancer, but the severity does not help determine the stage of the tumor or rule out another cause of the symptoms (National Health Service, 2022). The aim of the care plan is to ensure the safety of his respiratory system and to allow David to stay home, receive treatment, and be involved in decisions. Diseases and treatment can impact all aspects of airflow and gas exchange, nutrition, mobility, emotional wellbeing and independence at the same time in an NSCLC. There needs to be more to management than just treating the tumour. For physiological observation to be useful, it's necessary that there is an agreed response when there are changes, and practical and emotional support should be reflective of David's priorities. It is now recommended that intervention is coordinated as a whole person approach and not broken up into diagnosis, treatment and supportive care (National Institute for Health and Care Excellence, 2024). David's aim is to maintain independence, while keeping professionals from detecting deterioration.</a:t>
            </a:r>
          </a:p>
        </p:txBody>
      </p:sp>
      <p:sp>
        <p:nvSpPr>
          <p:cNvPr id="60" name="PlaceHolder 3"/>
          <p:cNvSpPr>
            <a:spLocks noGrp="1"/>
          </p:cNvSpPr>
          <p:nvPr>
            <p:ph type="dt" idx="29"/>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EE92F456-6E7C-45BB-A29B-5541944C9A2B}"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61" name="PlaceHolder 4"/>
          <p:cNvSpPr>
            <a:spLocks noGrp="1"/>
          </p:cNvSpPr>
          <p:nvPr>
            <p:ph type="sldNum" idx="30"/>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17B8001F-8E11-4A5E-A625-59DBA5EA4C77}" type="slidenum">
              <a:rPr lang="en-GB" sz="1200" b="0" u="none" strike="noStrike">
                <a:solidFill>
                  <a:srgbClr val="898989"/>
                </a:solidFill>
                <a:effectLst/>
                <a:uFillTx/>
                <a:latin typeface="Myriad Pro"/>
              </a:rPr>
              <a:t>2</a:t>
            </a:fld>
            <a:endParaRPr lang="en-US" sz="1200" b="0" u="none" strike="noStrike">
              <a:solidFill>
                <a:srgbClr val="000000"/>
              </a:solidFill>
              <a:effectLst/>
              <a:uFillTx/>
              <a:latin typeface="Times New Roman"/>
            </a:endParaRPr>
          </a:p>
        </p:txBody>
      </p:sp>
      <p:pic>
        <p:nvPicPr>
          <p:cNvPr id="62" name="Picture 2" descr="A blood test that flags lung cancer risk more than 5 years before any tumor  exists. In smokers, and in people who never smoked a day in their life. A  14-protein signature,"/>
          <p:cNvPicPr/>
          <p:nvPr/>
        </p:nvPicPr>
        <p:blipFill>
          <a:blip r:embed="rId5"/>
          <a:stretch/>
        </p:blipFill>
        <p:spPr>
          <a:xfrm>
            <a:off x="5364000" y="1628640"/>
            <a:ext cx="3526200" cy="3672000"/>
          </a:xfrm>
          <a:prstGeom prst="rect">
            <a:avLst/>
          </a:prstGeom>
          <a:noFill/>
          <a:ln w="0">
            <a:noFill/>
          </a:ln>
        </p:spPr>
      </p:pic>
      <p:pic>
        <p:nvPicPr>
          <p:cNvPr id="63" name="Picture 62">
            <a:hlinkClick r:id="" action="ppaction://media"/>
          </p:cNvPr>
          <p:cNvPicPr/>
          <p:nvPr>
            <a:audioFile r:link="rId2"/>
            <p:extLst>
              <p:ext uri="{DAA4B4D4-6D71-4841-9C94-3DE7FCFB9230}">
                <p14:media xmlns:p14="http://schemas.microsoft.com/office/powerpoint/2010/main" r:embed="rId1"/>
              </p:ext>
            </p:extLst>
          </p:nvPr>
        </p:nvPicPr>
        <p:blipFill>
          <a:blip r:embed="rId6"/>
          <a:stretch>
            <a:fillRect/>
          </a:stretch>
        </p:blipFill>
        <p:spPr>
          <a:xfrm>
            <a:off x="8229600" y="5943600"/>
            <a:ext cx="365760" cy="313560"/>
          </a:xfrm>
          <a:prstGeom prst="rect">
            <a:avLst/>
          </a:prstGeom>
          <a:ln w="0">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INFORMATION ABOUT THE PERSON</a:t>
            </a:r>
            <a:endParaRPr lang="en-US" sz="3600" b="0" u="none" strike="noStrike">
              <a:solidFill>
                <a:schemeClr val="dk1"/>
              </a:solidFill>
              <a:effectLst/>
              <a:uFillTx/>
              <a:latin typeface="Arial"/>
            </a:endParaRPr>
          </a:p>
        </p:txBody>
      </p:sp>
      <p:sp>
        <p:nvSpPr>
          <p:cNvPr id="65" name="PlaceHolder 2"/>
          <p:cNvSpPr>
            <a:spLocks noGrp="1"/>
          </p:cNvSpPr>
          <p:nvPr>
            <p:ph/>
          </p:nvPr>
        </p:nvSpPr>
        <p:spPr>
          <a:xfrm>
            <a:off x="107640" y="1196640"/>
            <a:ext cx="4824720" cy="4464000"/>
          </a:xfrm>
          <a:prstGeom prst="rect">
            <a:avLst/>
          </a:prstGeom>
          <a:solidFill>
            <a:schemeClr val="accent6">
              <a:lumMod val="60000"/>
              <a:lumOff val="40000"/>
            </a:schemeClr>
          </a:solidFill>
          <a:ln w="0">
            <a:noFill/>
          </a:ln>
        </p:spPr>
        <p:txBody>
          <a:bodyPr lIns="91440" tIns="45720" rIns="91440" bIns="45720" numCol="1" spcCol="0" anchor="ctr">
            <a:noAutofit/>
          </a:bodyPr>
          <a:lstStyle/>
          <a:p>
            <a:pPr indent="0" algn="just">
              <a:lnSpc>
                <a:spcPct val="100000"/>
              </a:lnSpc>
              <a:spcBef>
                <a:spcPts val="1199"/>
              </a:spcBef>
              <a:buNone/>
              <a:tabLst>
                <a:tab pos="0" algn="l"/>
              </a:tabLst>
            </a:pPr>
            <a:r>
              <a:rPr lang="en-US" sz="1100" b="0" u="none" strike="noStrike">
                <a:solidFill>
                  <a:schemeClr val="dk1"/>
                </a:solidFill>
                <a:effectLst/>
                <a:uFillTx/>
                <a:latin typeface="Myriad Pro"/>
              </a:rPr>
              <a:t>David is a male, White British, retired and usually takes care of personal care, meals and finances independently. He has ceased driving for difficulty of walking to his car and taking stairs because of breathlessness. Aisha can help David with shopping and appointments (with his permission) and services must provide for the inaccessible flat. The diagnosis of stage IIIA squamous NSCLC is confirmed by biopsy, near the right main bronchus, and a multidisciplinary evaluation will be performed to determine treatment. He smoked approximately thirty pack-years and currently smokes five cigarettes daily, drinks four alcohol units weekly, eats small portions and sleeps poorly because coughing wakes him. He has 24 breaths per minute, which is faster than the expected 12-20 breaths per minute on room air, his oxygen saturation is 92% on room air and 96% in the past, his pulse is 102, blood pressure 134/78 mmHg and his BMI is 19.1 kg/m² after losing 6 kg in the last eight weeks. The respiratory trend, increase in heart rate and increased difficulty breathing needs to be reviewed, but cannot be used as a source of deterioration. Loss of weight is a concern for disease related malnutrition and cachexia, which are predictive of adverse outcomes of NSCLC (Zhang et al., 2024). David takes his time putting on and taking off his clothes, requires hand-holding when climbing stairs, assistance in shopping, and transportation to oncology.</a:t>
            </a:r>
          </a:p>
        </p:txBody>
      </p:sp>
      <p:sp>
        <p:nvSpPr>
          <p:cNvPr id="66" name="PlaceHolder 3"/>
          <p:cNvSpPr>
            <a:spLocks noGrp="1"/>
          </p:cNvSpPr>
          <p:nvPr>
            <p:ph type="dt" idx="31"/>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429E4B0B-4A0C-4964-9DC5-617F5871C6B2}"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67" name="PlaceHolder 4"/>
          <p:cNvSpPr>
            <a:spLocks noGrp="1"/>
          </p:cNvSpPr>
          <p:nvPr>
            <p:ph type="sldNum" idx="32"/>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ADAE4F8E-EDB1-4B58-B4BD-A2675852B62C}" type="slidenum">
              <a:rPr lang="en-GB" sz="1200" b="0" u="none" strike="noStrike">
                <a:solidFill>
                  <a:srgbClr val="898989"/>
                </a:solidFill>
                <a:effectLst/>
                <a:uFillTx/>
                <a:latin typeface="Myriad Pro"/>
              </a:rPr>
              <a:t>3</a:t>
            </a:fld>
            <a:endParaRPr lang="en-US" sz="1200" b="0" u="none" strike="noStrike">
              <a:solidFill>
                <a:srgbClr val="000000"/>
              </a:solidFill>
              <a:effectLst/>
              <a:uFillTx/>
              <a:latin typeface="Times New Roman"/>
            </a:endParaRPr>
          </a:p>
        </p:txBody>
      </p:sp>
      <p:graphicFrame>
        <p:nvGraphicFramePr>
          <p:cNvPr id="68" name="Table 5"/>
          <p:cNvGraphicFramePr/>
          <p:nvPr/>
        </p:nvGraphicFramePr>
        <p:xfrm>
          <a:off x="5004000" y="1772640"/>
          <a:ext cx="3994560" cy="4023360"/>
        </p:xfrm>
        <a:graphic>
          <a:graphicData uri="http://schemas.openxmlformats.org/drawingml/2006/table">
            <a:tbl>
              <a:tblPr/>
              <a:tblGrid>
                <a:gridCol w="998640">
                  <a:extLst>
                    <a:ext uri="{9D8B030D-6E8A-4147-A177-3AD203B41FA5}">
                      <a16:colId xmlns:a16="http://schemas.microsoft.com/office/drawing/2014/main" val="20000"/>
                    </a:ext>
                  </a:extLst>
                </a:gridCol>
                <a:gridCol w="998640">
                  <a:extLst>
                    <a:ext uri="{9D8B030D-6E8A-4147-A177-3AD203B41FA5}">
                      <a16:colId xmlns:a16="http://schemas.microsoft.com/office/drawing/2014/main" val="20001"/>
                    </a:ext>
                  </a:extLst>
                </a:gridCol>
                <a:gridCol w="998640">
                  <a:extLst>
                    <a:ext uri="{9D8B030D-6E8A-4147-A177-3AD203B41FA5}">
                      <a16:colId xmlns:a16="http://schemas.microsoft.com/office/drawing/2014/main" val="20002"/>
                    </a:ext>
                  </a:extLst>
                </a:gridCol>
                <a:gridCol w="998640">
                  <a:extLst>
                    <a:ext uri="{9D8B030D-6E8A-4147-A177-3AD203B41FA5}">
                      <a16:colId xmlns:a16="http://schemas.microsoft.com/office/drawing/2014/main" val="20003"/>
                    </a:ext>
                  </a:extLst>
                </a:gridCol>
              </a:tblGrid>
              <a:tr h="308880">
                <a:tc>
                  <a:txBody>
                    <a:bodyPr/>
                    <a:lstStyle/>
                    <a:p>
                      <a:pPr algn="ctr" defTabSz="914400">
                        <a:lnSpc>
                          <a:spcPct val="100000"/>
                        </a:lnSpc>
                      </a:pPr>
                      <a:r>
                        <a:rPr lang="en-US" sz="900" b="1" u="none" strike="noStrike">
                          <a:solidFill>
                            <a:schemeClr val="dk1"/>
                          </a:solidFill>
                          <a:effectLst/>
                          <a:uFillTx/>
                          <a:latin typeface="Myriad Pro"/>
                        </a:rPr>
                        <a:t>Area</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1" u="none" strike="noStrike">
                          <a:solidFill>
                            <a:schemeClr val="dk1"/>
                          </a:solidFill>
                          <a:effectLst/>
                          <a:uFillTx/>
                          <a:latin typeface="Myriad Pro"/>
                        </a:rPr>
                        <a:t>David’s result</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1" u="none" strike="noStrike">
                          <a:solidFill>
                            <a:schemeClr val="dk1"/>
                          </a:solidFill>
                          <a:effectLst/>
                          <a:uFillTx/>
                          <a:latin typeface="Myriad Pro"/>
                        </a:rPr>
                        <a:t>Reference/expected</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1" u="none" strike="noStrike">
                          <a:solidFill>
                            <a:schemeClr val="dk1"/>
                          </a:solidFill>
                          <a:effectLst/>
                          <a:uFillTx/>
                          <a:latin typeface="Myriad Pro"/>
                        </a:rPr>
                        <a:t>Care implication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0"/>
                  </a:ext>
                </a:extLst>
              </a:tr>
              <a:tr h="571320">
                <a:tc>
                  <a:txBody>
                    <a:bodyPr/>
                    <a:lstStyle/>
                    <a:p>
                      <a:pPr algn="ctr" defTabSz="914400">
                        <a:lnSpc>
                          <a:spcPct val="100000"/>
                        </a:lnSpc>
                      </a:pPr>
                      <a:r>
                        <a:rPr lang="en-US" sz="900" b="0" u="none" strike="noStrike">
                          <a:solidFill>
                            <a:schemeClr val="dk1"/>
                          </a:solidFill>
                          <a:effectLst/>
                          <a:uFillTx/>
                          <a:latin typeface="Myriad Pro"/>
                        </a:rPr>
                        <a:t>Diagnosis</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Stage IIIA squamous NSCLC</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Not applicable</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Requires coordinated oncology and supportive care</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1"/>
                  </a:ext>
                </a:extLst>
              </a:tr>
              <a:tr h="477360">
                <a:tc>
                  <a:txBody>
                    <a:bodyPr/>
                    <a:lstStyle/>
                    <a:p>
                      <a:pPr algn="ctr" defTabSz="914400">
                        <a:lnSpc>
                          <a:spcPct val="100000"/>
                        </a:lnSpc>
                      </a:pPr>
                      <a:r>
                        <a:rPr lang="en-US" sz="900" b="0" u="none" strike="noStrike">
                          <a:solidFill>
                            <a:schemeClr val="dk1"/>
                          </a:solidFill>
                          <a:effectLst/>
                          <a:uFillTx/>
                          <a:latin typeface="Myriad Pro"/>
                        </a:rPr>
                        <a:t>Respiratory rate</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24 breaths/min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12–20 breaths/min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Review alongside breathlessness and trends</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2"/>
                  </a:ext>
                </a:extLst>
              </a:tr>
              <a:tr h="477360">
                <a:tc>
                  <a:txBody>
                    <a:bodyPr/>
                    <a:lstStyle/>
                    <a:p>
                      <a:pPr algn="ctr" defTabSz="914400">
                        <a:lnSpc>
                          <a:spcPct val="100000"/>
                        </a:lnSpc>
                      </a:pPr>
                      <a:r>
                        <a:rPr lang="en-US" sz="900" b="0" u="none" strike="noStrike">
                          <a:solidFill>
                            <a:schemeClr val="dk1"/>
                          </a:solidFill>
                          <a:effectLst/>
                          <a:uFillTx/>
                          <a:latin typeface="Myriad Pro"/>
                        </a:rPr>
                        <a:t>Oxygen saturation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92% on room air</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Usual value: 96%</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Clinician review and clear escalation plan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3"/>
                  </a:ext>
                </a:extLst>
              </a:tr>
              <a:tr h="440280">
                <a:tc>
                  <a:txBody>
                    <a:bodyPr/>
                    <a:lstStyle/>
                    <a:p>
                      <a:pPr algn="ctr" defTabSz="914400">
                        <a:lnSpc>
                          <a:spcPct val="100000"/>
                        </a:lnSpc>
                      </a:pPr>
                      <a:r>
                        <a:rPr lang="en-US" sz="900" b="0" u="none" strike="noStrike">
                          <a:solidFill>
                            <a:schemeClr val="dk1"/>
                          </a:solidFill>
                          <a:effectLst/>
                          <a:uFillTx/>
                          <a:latin typeface="Myriad Pro"/>
                        </a:rPr>
                        <a:t>Pulse</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102 beats/min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60–100 beats/min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Assess with respiratory symptoms</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4"/>
                  </a:ext>
                </a:extLst>
              </a:tr>
              <a:tr h="477360">
                <a:tc>
                  <a:txBody>
                    <a:bodyPr/>
                    <a:lstStyle/>
                    <a:p>
                      <a:pPr algn="ctr" defTabSz="914400">
                        <a:lnSpc>
                          <a:spcPct val="100000"/>
                        </a:lnSpc>
                      </a:pPr>
                      <a:r>
                        <a:rPr lang="en-US" sz="900" b="0" u="none" strike="noStrike">
                          <a:solidFill>
                            <a:schemeClr val="dk1"/>
                          </a:solidFill>
                          <a:effectLst/>
                          <a:uFillTx/>
                          <a:latin typeface="Myriad Pro"/>
                        </a:rPr>
                        <a:t>BMI</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19.1 kg/m²</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18.5–24.9 kg/m²</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Monitor nutrition and continued weight loss</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5"/>
                  </a:ext>
                </a:extLst>
              </a:tr>
              <a:tr h="440280">
                <a:tc>
                  <a:txBody>
                    <a:bodyPr/>
                    <a:lstStyle/>
                    <a:p>
                      <a:pPr algn="ctr" defTabSz="914400">
                        <a:lnSpc>
                          <a:spcPct val="100000"/>
                        </a:lnSpc>
                      </a:pPr>
                      <a:r>
                        <a:rPr lang="en-US" sz="900" b="0" u="none" strike="noStrike">
                          <a:solidFill>
                            <a:schemeClr val="dk1"/>
                          </a:solidFill>
                          <a:effectLst/>
                          <a:uFillTx/>
                          <a:latin typeface="Myriad Pro"/>
                        </a:rPr>
                        <a:t>Weight change</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Lost 6 kg in 8 weeks</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Stable weight expected</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Nutritional screening and dietetic referral</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6"/>
                  </a:ext>
                </a:extLst>
              </a:tr>
              <a:tr h="477360">
                <a:tc>
                  <a:txBody>
                    <a:bodyPr/>
                    <a:lstStyle/>
                    <a:p>
                      <a:pPr algn="ctr" defTabSz="914400">
                        <a:lnSpc>
                          <a:spcPct val="100000"/>
                        </a:lnSpc>
                      </a:pPr>
                      <a:r>
                        <a:rPr lang="en-US" sz="900" b="0" u="none" strike="noStrike">
                          <a:solidFill>
                            <a:schemeClr val="dk1"/>
                          </a:solidFill>
                          <a:effectLst/>
                          <a:uFillTx/>
                          <a:latin typeface="Myriad Pro"/>
                        </a:rPr>
                        <a:t>Function</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Pauses on stairs</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Previously independent</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tc>
                  <a:txBody>
                    <a:bodyPr/>
                    <a:lstStyle/>
                    <a:p>
                      <a:pPr algn="ctr" defTabSz="914400">
                        <a:lnSpc>
                          <a:spcPct val="100000"/>
                        </a:lnSpc>
                      </a:pPr>
                      <a:r>
                        <a:rPr lang="en-US" sz="900" b="0" u="none" strike="noStrike">
                          <a:solidFill>
                            <a:schemeClr val="dk1"/>
                          </a:solidFill>
                          <a:effectLst/>
                          <a:uFillTx/>
                          <a:latin typeface="Myriad Pro"/>
                        </a:rPr>
                        <a:t>Pacing, transport and practical assistance</a:t>
                      </a:r>
                      <a:endParaRPr lang="en-US" sz="900" b="0" u="none" strike="noStrike">
                        <a:solidFill>
                          <a:srgbClr val="000000"/>
                        </a:solidFill>
                        <a:effectLst/>
                        <a:uFillTx/>
                        <a:latin typeface="Arial"/>
                      </a:endParaRPr>
                    </a:p>
                  </a:txBody>
                  <a:tcPr marL="48600" marR="48600" anchor="ct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chemeClr val="accent1">
                        <a:tint val="20000"/>
                      </a:schemeClr>
                    </a:solidFill>
                  </a:tcPr>
                </a:tc>
                <a:extLst>
                  <a:ext uri="{0D108BD9-81ED-4DB2-BD59-A6C34878D82A}">
                    <a16:rowId xmlns:a16="http://schemas.microsoft.com/office/drawing/2014/main" val="10007"/>
                  </a:ext>
                </a:extLst>
              </a:tr>
            </a:tbl>
          </a:graphicData>
        </a:graphic>
      </p:graphicFrame>
      <p:sp>
        <p:nvSpPr>
          <p:cNvPr id="69" name="Rectangle 6"/>
          <p:cNvSpPr/>
          <p:nvPr/>
        </p:nvSpPr>
        <p:spPr>
          <a:xfrm>
            <a:off x="6300360" y="1417680"/>
            <a:ext cx="2120760" cy="369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nSpc>
                <a:spcPct val="100000"/>
              </a:lnSpc>
            </a:pPr>
            <a:r>
              <a:rPr lang="en-US" sz="1800" b="0" i="1" u="none" strike="noStrike">
                <a:solidFill>
                  <a:schemeClr val="dk1"/>
                </a:solidFill>
                <a:effectLst/>
                <a:uFillTx/>
                <a:latin typeface="Arial"/>
              </a:rPr>
              <a:t>Patient Information</a:t>
            </a:r>
            <a:endParaRPr lang="en-US" sz="1800" b="0" u="none" strike="noStrike">
              <a:solidFill>
                <a:srgbClr val="000000"/>
              </a:solidFill>
              <a:effectLst/>
              <a:uFillTx/>
              <a:latin typeface="Arial"/>
            </a:endParaRPr>
          </a:p>
        </p:txBody>
      </p:sp>
      <p:pic>
        <p:nvPicPr>
          <p:cNvPr id="70" name="Picture 69">
            <a:hlinkClick r:id="" action="ppaction://media"/>
          </p:cNvPr>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5943600"/>
            <a:ext cx="365760" cy="313560"/>
          </a:xfrm>
          <a:prstGeom prst="rect">
            <a:avLst/>
          </a:prstGeom>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PlaceHolder 1"/>
          <p:cNvSpPr>
            <a:spLocks noGrp="1"/>
          </p:cNvSpPr>
          <p:nvPr>
            <p:ph type="title"/>
          </p:nvPr>
        </p:nvSpPr>
        <p:spPr>
          <a:xfrm>
            <a:off x="457200" y="4464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ANATOMY AND PHYSIOLOGY</a:t>
            </a:r>
            <a:endParaRPr lang="en-US" sz="3600" b="0" u="none" strike="noStrike">
              <a:solidFill>
                <a:schemeClr val="dk1"/>
              </a:solidFill>
              <a:effectLst/>
              <a:uFillTx/>
              <a:latin typeface="Arial"/>
            </a:endParaRPr>
          </a:p>
        </p:txBody>
      </p:sp>
      <p:sp>
        <p:nvSpPr>
          <p:cNvPr id="72" name="PlaceHolder 2"/>
          <p:cNvSpPr>
            <a:spLocks noGrp="1"/>
          </p:cNvSpPr>
          <p:nvPr>
            <p:ph/>
          </p:nvPr>
        </p:nvSpPr>
        <p:spPr>
          <a:xfrm>
            <a:off x="251640" y="1187640"/>
            <a:ext cx="5400360" cy="4285800"/>
          </a:xfrm>
          <a:prstGeom prst="rect">
            <a:avLst/>
          </a:prstGeom>
          <a:solidFill>
            <a:schemeClr val="accent1">
              <a:lumMod val="40000"/>
              <a:lumOff val="60000"/>
            </a:schemeClr>
          </a:solidFill>
          <a:ln w="0">
            <a:noFill/>
          </a:ln>
        </p:spPr>
        <p:txBody>
          <a:bodyPr lIns="91440" tIns="45720" rIns="91440" bIns="45720" numCol="1" spcCol="0" anchor="ctr">
            <a:noAutofit/>
          </a:bodyPr>
          <a:lstStyle/>
          <a:p>
            <a:pPr indent="0" algn="just">
              <a:lnSpc>
                <a:spcPct val="100000"/>
              </a:lnSpc>
              <a:spcBef>
                <a:spcPts val="1199"/>
              </a:spcBef>
              <a:buNone/>
              <a:tabLst>
                <a:tab pos="0" algn="l"/>
              </a:tabLst>
            </a:pPr>
            <a:r>
              <a:rPr lang="en-US" sz="1200" b="0" u="none" strike="noStrike">
                <a:solidFill>
                  <a:schemeClr val="dk1"/>
                </a:solidFill>
                <a:effectLst/>
                <a:uFillTx/>
                <a:latin typeface="Myriad Pro"/>
              </a:rPr>
              <a:t>Air is normally conducted down the trachea into the right and left main bronchi and into the bronchioles and finally the alveoli. The pleura minimise friction; the contraction of the diaphragm increases the volume of the thorax and decreases the pressure and encourages air to be drawn into the thorax. Alveolar-capillary membrane is the site of diffusion of oxygen into pulmonary blood and CO2 into alveolar air for expiration. Particles that are inhaled are removed by mucus and cilia. In David, the malignant squamous cells have grown into a mass in the right hilar area, and genetic and molecular disruption has allowed the cells to grow out of control, invade and spread beyond their original location (Smolarz et al., 2025). The proximity to the right main bronchus can cause narrowing of the airway and decreased ventilation and trapping of secretions beyond the narrowing. Poorly ventilated areas may have perfusion, resulting in ventilation–perfusion mismatch and inefficient oxygenation. This physiological upset could be responsible for David's cough, difficulty of breathing, increased respiratory rate and decreased saturation, but the possibility must also be considered of anemia, infection, pulmonary embolus, pleural disease or toxicity of treatment. Deep inspiration may be inhibited by pain and fatigue may diminish respiratory effort and activity. The image, clinical findings and observations should be correlated with the history of NSCLC effects, which vary depending on tumour location, size, stage, comorbidity and treatment (Alduais et al., 2023).</a:t>
            </a:r>
          </a:p>
        </p:txBody>
      </p:sp>
      <p:pic>
        <p:nvPicPr>
          <p:cNvPr id="73" name="Picture 3"/>
          <p:cNvPicPr/>
          <p:nvPr/>
        </p:nvPicPr>
        <p:blipFill>
          <a:blip r:embed="rId5"/>
          <a:stretch/>
        </p:blipFill>
        <p:spPr>
          <a:xfrm>
            <a:off x="6012000" y="1556640"/>
            <a:ext cx="2736000" cy="3916800"/>
          </a:xfrm>
          <a:prstGeom prst="rect">
            <a:avLst/>
          </a:prstGeom>
          <a:noFill/>
          <a:ln w="0">
            <a:noFill/>
          </a:ln>
        </p:spPr>
      </p:pic>
      <p:pic>
        <p:nvPicPr>
          <p:cNvPr id="74" name="Picture 73">
            <a:hlinkClick r:id="" action="ppaction://media"/>
          </p:cNvPr>
          <p:cNvPicPr/>
          <p:nvPr>
            <a:audioFile r:link="rId2"/>
            <p:extLst>
              <p:ext uri="{DAA4B4D4-6D71-4841-9C94-3DE7FCFB9230}">
                <p14:media xmlns:p14="http://schemas.microsoft.com/office/powerpoint/2010/main" r:embed="rId1"/>
              </p:ext>
            </p:extLst>
          </p:nvPr>
        </p:nvPicPr>
        <p:blipFill>
          <a:blip r:embed="rId6"/>
          <a:stretch>
            <a:fillRect/>
          </a:stretch>
        </p:blipFill>
        <p:spPr>
          <a:xfrm>
            <a:off x="8229600" y="5943600"/>
            <a:ext cx="365760" cy="313560"/>
          </a:xfrm>
          <a:prstGeom prst="rect">
            <a:avLst/>
          </a:prstGeom>
          <a:ln w="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92160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CARE PLAN (1/3)</a:t>
            </a:r>
            <a:endParaRPr lang="en-US" sz="3600" b="0" u="none" strike="noStrike">
              <a:solidFill>
                <a:schemeClr val="dk1"/>
              </a:solidFill>
              <a:effectLst/>
              <a:uFillTx/>
              <a:latin typeface="Arial"/>
            </a:endParaRPr>
          </a:p>
        </p:txBody>
      </p:sp>
      <p:sp>
        <p:nvSpPr>
          <p:cNvPr id="76" name="PlaceHolder 2"/>
          <p:cNvSpPr>
            <a:spLocks noGrp="1"/>
          </p:cNvSpPr>
          <p:nvPr>
            <p:ph/>
          </p:nvPr>
        </p:nvSpPr>
        <p:spPr>
          <a:xfrm>
            <a:off x="323640" y="1580760"/>
            <a:ext cx="4474440" cy="3916800"/>
          </a:xfrm>
          <a:prstGeom prst="rect">
            <a:avLst/>
          </a:prstGeom>
          <a:solidFill>
            <a:schemeClr val="dk2">
              <a:lumMod val="20000"/>
              <a:lumOff val="80000"/>
            </a:schemeClr>
          </a:solidFill>
          <a:ln w="0">
            <a:noFill/>
          </a:ln>
        </p:spPr>
        <p:txBody>
          <a:bodyPr lIns="91440" tIns="45720" rIns="91440" bIns="45720" numCol="1" spcCol="0" anchor="ctr">
            <a:noAutofit/>
          </a:bodyPr>
          <a:lstStyle/>
          <a:p>
            <a:pPr indent="0" algn="just">
              <a:lnSpc>
                <a:spcPct val="100000"/>
              </a:lnSpc>
              <a:spcBef>
                <a:spcPts val="1400"/>
              </a:spcBef>
              <a:buNone/>
              <a:tabLst>
                <a:tab pos="0" algn="l"/>
              </a:tabLst>
            </a:pPr>
            <a:r>
              <a:rPr lang="en-US" sz="1100" b="0" u="none" strike="noStrike">
                <a:solidFill>
                  <a:schemeClr val="dk1"/>
                </a:solidFill>
                <a:effectLst/>
                <a:uFillTx/>
                <a:latin typeface="Myriad Pro"/>
              </a:rPr>
              <a:t>Restoring non-judgemental smoking support to David. Smoking is a risk factor that can be altered, but it is not the only factor that causes his cancer. A practitioner needs to determine readiness, provide behavioural support and pharmacotherapy as quitting around diagnosis will result in better survival (Caini et al., 2022). Current guidance requires individualised, non-coercive care (National Institute for Health and Care Excellence, 2025). Nutritionally, six-kilogram weight loss, low BMI and poor appetite justify screening, food-first advice and dietetic referral; energy-dense meals, nourishing drinks and symptom control may be preferable to generic healthy-eating advice. The assessment of nutrition should differentiate between a decrease in intake and muscle loss and inform intervention (Kiss and Curtis, 2022). Weekly weight and intake records will show direction of change, not prove benefit alone. Aim for short, controlled walks, do strengthening exercises in a sitting position until fatigue sets in, but before it gets to the point of being too hard to sustain, since "physical activity can help relieve cancer-related fatigue, but effects and intensity vary" (Hou et al., 2023). If David's symptoms exceed his agreed limits, he should stop and seek advice. Before sleep strategies are introduced, consider reviewing cough, pain and anxiety. The amount of alcohol that he consumes requires no moralising, but should be monitored through medicines, water and food.</a:t>
            </a:r>
          </a:p>
        </p:txBody>
      </p:sp>
      <p:sp>
        <p:nvSpPr>
          <p:cNvPr id="77" name="PlaceHolder 3"/>
          <p:cNvSpPr>
            <a:spLocks noGrp="1"/>
          </p:cNvSpPr>
          <p:nvPr>
            <p:ph type="dt" idx="33"/>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2FEEB864-5FB3-4A01-9A2C-DC38BA38A966}"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78" name="PlaceHolder 4"/>
          <p:cNvSpPr>
            <a:spLocks noGrp="1"/>
          </p:cNvSpPr>
          <p:nvPr>
            <p:ph type="sldNum" idx="34"/>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D2AB932A-76C9-46B7-B621-3D0876084581}" type="slidenum">
              <a:rPr lang="en-GB" sz="1200" b="0" u="none" strike="noStrike">
                <a:solidFill>
                  <a:srgbClr val="898989"/>
                </a:solidFill>
                <a:effectLst/>
                <a:uFillTx/>
                <a:latin typeface="Myriad Pro"/>
              </a:rPr>
              <a:t>5</a:t>
            </a:fld>
            <a:endParaRPr lang="en-US" sz="1200" b="0" u="none" strike="noStrike">
              <a:solidFill>
                <a:srgbClr val="000000"/>
              </a:solidFill>
              <a:effectLst/>
              <a:uFillTx/>
              <a:latin typeface="Times New Roman"/>
            </a:endParaRPr>
          </a:p>
        </p:txBody>
      </p:sp>
      <p:graphicFrame>
        <p:nvGraphicFramePr>
          <p:cNvPr id="79" name="Table 8"/>
          <p:cNvGraphicFramePr/>
          <p:nvPr/>
        </p:nvGraphicFramePr>
        <p:xfrm>
          <a:off x="5004000" y="1772640"/>
          <a:ext cx="3979800" cy="3555360"/>
        </p:xfrm>
        <a:graphic>
          <a:graphicData uri="http://schemas.openxmlformats.org/drawingml/2006/table">
            <a:tbl>
              <a:tblPr/>
              <a:tblGrid>
                <a:gridCol w="1326600">
                  <a:extLst>
                    <a:ext uri="{9D8B030D-6E8A-4147-A177-3AD203B41FA5}">
                      <a16:colId xmlns:a16="http://schemas.microsoft.com/office/drawing/2014/main" val="20000"/>
                    </a:ext>
                  </a:extLst>
                </a:gridCol>
                <a:gridCol w="1326600">
                  <a:extLst>
                    <a:ext uri="{9D8B030D-6E8A-4147-A177-3AD203B41FA5}">
                      <a16:colId xmlns:a16="http://schemas.microsoft.com/office/drawing/2014/main" val="20001"/>
                    </a:ext>
                  </a:extLst>
                </a:gridCol>
                <a:gridCol w="1326600">
                  <a:extLst>
                    <a:ext uri="{9D8B030D-6E8A-4147-A177-3AD203B41FA5}">
                      <a16:colId xmlns:a16="http://schemas.microsoft.com/office/drawing/2014/main" val="20002"/>
                    </a:ext>
                  </a:extLst>
                </a:gridCol>
              </a:tblGrid>
              <a:tr h="613800">
                <a:tc>
                  <a:txBody>
                    <a:bodyPr/>
                    <a:lstStyle/>
                    <a:p>
                      <a:pPr algn="ctr" defTabSz="914400">
                        <a:lnSpc>
                          <a:spcPct val="100000"/>
                        </a:lnSpc>
                      </a:pPr>
                      <a:r>
                        <a:rPr lang="en-US" sz="1100" b="1" u="none" strike="noStrike">
                          <a:solidFill>
                            <a:schemeClr val="dk1"/>
                          </a:solidFill>
                          <a:effectLst/>
                          <a:uFillTx/>
                          <a:latin typeface="Myriad Pro"/>
                        </a:rPr>
                        <a:t>Behaviour</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1" u="none" strike="noStrike">
                          <a:solidFill>
                            <a:schemeClr val="dk1"/>
                          </a:solidFill>
                          <a:effectLst/>
                          <a:uFillTx/>
                          <a:latin typeface="Myriad Pro"/>
                        </a:rPr>
                        <a:t>Patient-specific issue</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1" u="none" strike="noStrike">
                          <a:solidFill>
                            <a:schemeClr val="dk1"/>
                          </a:solidFill>
                          <a:effectLst/>
                          <a:uFillTx/>
                          <a:latin typeface="Myriad Pro"/>
                        </a:rPr>
                        <a:t>Care response</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extLst>
                  <a:ext uri="{0D108BD9-81ED-4DB2-BD59-A6C34878D82A}">
                    <a16:rowId xmlns:a16="http://schemas.microsoft.com/office/drawing/2014/main" val="10000"/>
                  </a:ext>
                </a:extLst>
              </a:tr>
              <a:tr h="545400">
                <a:tc>
                  <a:txBody>
                    <a:bodyPr/>
                    <a:lstStyle/>
                    <a:p>
                      <a:pPr algn="ctr" defTabSz="914400">
                        <a:lnSpc>
                          <a:spcPct val="100000"/>
                        </a:lnSpc>
                      </a:pPr>
                      <a:r>
                        <a:rPr lang="en-US" sz="1100" b="0" u="none" strike="noStrike">
                          <a:solidFill>
                            <a:schemeClr val="dk1"/>
                          </a:solidFill>
                          <a:effectLst/>
                          <a:uFillTx/>
                          <a:latin typeface="Myriad Pro"/>
                        </a:rPr>
                        <a:t>Smoking</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Five cigarettes daily</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Non-judgemental cessation support</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extLst>
                  <a:ext uri="{0D108BD9-81ED-4DB2-BD59-A6C34878D82A}">
                    <a16:rowId xmlns:a16="http://schemas.microsoft.com/office/drawing/2014/main" val="10001"/>
                  </a:ext>
                </a:extLst>
              </a:tr>
              <a:tr h="545400">
                <a:tc>
                  <a:txBody>
                    <a:bodyPr/>
                    <a:lstStyle/>
                    <a:p>
                      <a:pPr algn="ctr" defTabSz="914400">
                        <a:lnSpc>
                          <a:spcPct val="100000"/>
                        </a:lnSpc>
                      </a:pPr>
                      <a:r>
                        <a:rPr lang="en-US" sz="1100" b="0" u="none" strike="noStrike">
                          <a:solidFill>
                            <a:schemeClr val="dk1"/>
                          </a:solidFill>
                          <a:effectLst/>
                          <a:uFillTx/>
                          <a:latin typeface="Myriad Pro"/>
                        </a:rPr>
                        <a:t>Nutrition</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Poor appetite and weight loss</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Screening and dietetic referral</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extLst>
                  <a:ext uri="{0D108BD9-81ED-4DB2-BD59-A6C34878D82A}">
                    <a16:rowId xmlns:a16="http://schemas.microsoft.com/office/drawing/2014/main" val="10002"/>
                  </a:ext>
                </a:extLst>
              </a:tr>
              <a:tr h="545400">
                <a:tc>
                  <a:txBody>
                    <a:bodyPr/>
                    <a:lstStyle/>
                    <a:p>
                      <a:pPr algn="ctr" defTabSz="914400">
                        <a:lnSpc>
                          <a:spcPct val="100000"/>
                        </a:lnSpc>
                      </a:pPr>
                      <a:r>
                        <a:rPr lang="en-US" sz="1100" b="0" u="none" strike="noStrike">
                          <a:solidFill>
                            <a:schemeClr val="dk1"/>
                          </a:solidFill>
                          <a:effectLst/>
                          <a:uFillTx/>
                          <a:latin typeface="Myriad Pro"/>
                        </a:rPr>
                        <a:t>Activity</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Limited by breathlessness</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Short, paced and assessed activity</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extLst>
                  <a:ext uri="{0D108BD9-81ED-4DB2-BD59-A6C34878D82A}">
                    <a16:rowId xmlns:a16="http://schemas.microsoft.com/office/drawing/2014/main" val="10003"/>
                  </a:ext>
                </a:extLst>
              </a:tr>
              <a:tr h="545400">
                <a:tc>
                  <a:txBody>
                    <a:bodyPr/>
                    <a:lstStyle/>
                    <a:p>
                      <a:pPr algn="ctr" defTabSz="914400">
                        <a:lnSpc>
                          <a:spcPct val="100000"/>
                        </a:lnSpc>
                      </a:pPr>
                      <a:r>
                        <a:rPr lang="en-US" sz="1100" b="0" u="none" strike="noStrike">
                          <a:solidFill>
                            <a:schemeClr val="dk1"/>
                          </a:solidFill>
                          <a:effectLst/>
                          <a:uFillTx/>
                          <a:latin typeface="Myriad Pro"/>
                        </a:rPr>
                        <a:t>Sleep</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Interrupted by cough and anxiety</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Assess symptoms and sleep routine</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extLst>
                  <a:ext uri="{0D108BD9-81ED-4DB2-BD59-A6C34878D82A}">
                    <a16:rowId xmlns:a16="http://schemas.microsoft.com/office/drawing/2014/main" val="10004"/>
                  </a:ext>
                </a:extLst>
              </a:tr>
              <a:tr h="759960">
                <a:tc>
                  <a:txBody>
                    <a:bodyPr/>
                    <a:lstStyle/>
                    <a:p>
                      <a:pPr algn="ctr" defTabSz="914400">
                        <a:lnSpc>
                          <a:spcPct val="100000"/>
                        </a:lnSpc>
                      </a:pPr>
                      <a:r>
                        <a:rPr lang="en-US" sz="1100" b="0" u="none" strike="noStrike">
                          <a:solidFill>
                            <a:schemeClr val="dk1"/>
                          </a:solidFill>
                          <a:effectLst/>
                          <a:uFillTx/>
                          <a:latin typeface="Myriad Pro"/>
                        </a:rPr>
                        <a:t>Alcohol</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Four units weekly</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tc>
                  <a:txBody>
                    <a:bodyPr/>
                    <a:lstStyle/>
                    <a:p>
                      <a:pPr algn="ctr" defTabSz="914400">
                        <a:lnSpc>
                          <a:spcPct val="100000"/>
                        </a:lnSpc>
                      </a:pPr>
                      <a:r>
                        <a:rPr lang="en-US" sz="1100" b="0" u="none" strike="noStrike">
                          <a:solidFill>
                            <a:schemeClr val="dk1"/>
                          </a:solidFill>
                          <a:effectLst/>
                          <a:uFillTx/>
                          <a:latin typeface="Myriad Pro"/>
                        </a:rPr>
                        <a:t>Review against medicines and nutrition</a:t>
                      </a:r>
                      <a:endParaRPr lang="en-US" sz="1100" b="0" u="none" strike="noStrike">
                        <a:solidFill>
                          <a:srgbClr val="000000"/>
                        </a:solidFill>
                        <a:effectLst/>
                        <a:uFillTx/>
                        <a:latin typeface="Arial"/>
                      </a:endParaRPr>
                    </a:p>
                  </a:txBody>
                  <a:tcPr anchor="ctr">
                    <a:lnL w="9360">
                      <a:solidFill>
                        <a:srgbClr val="F59240"/>
                      </a:solidFill>
                      <a:prstDash val="solid"/>
                    </a:lnL>
                    <a:lnR w="9360">
                      <a:solidFill>
                        <a:srgbClr val="F59240"/>
                      </a:solidFill>
                      <a:prstDash val="solid"/>
                    </a:lnR>
                    <a:lnT w="9360">
                      <a:solidFill>
                        <a:srgbClr val="F59240"/>
                      </a:solidFill>
                      <a:prstDash val="solid"/>
                    </a:lnT>
                    <a:lnB w="9360">
                      <a:solidFill>
                        <a:srgbClr val="F59240"/>
                      </a:solidFill>
                      <a:prstDash val="solid"/>
                    </a:lnB>
                    <a:solidFill>
                      <a:srgbClr val="FFDED0"/>
                    </a:solidFill>
                  </a:tcPr>
                </a:tc>
                <a:extLst>
                  <a:ext uri="{0D108BD9-81ED-4DB2-BD59-A6C34878D82A}">
                    <a16:rowId xmlns:a16="http://schemas.microsoft.com/office/drawing/2014/main" val="10005"/>
                  </a:ext>
                </a:extLst>
              </a:tr>
            </a:tbl>
          </a:graphicData>
        </a:graphic>
      </p:graphicFrame>
      <p:sp>
        <p:nvSpPr>
          <p:cNvPr id="80" name="Rectangle 9"/>
          <p:cNvSpPr/>
          <p:nvPr/>
        </p:nvSpPr>
        <p:spPr>
          <a:xfrm>
            <a:off x="6084000" y="1411560"/>
            <a:ext cx="2602440" cy="3380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600" b="0" i="1" u="none" strike="noStrike">
                <a:solidFill>
                  <a:schemeClr val="dk1"/>
                </a:solidFill>
                <a:effectLst/>
                <a:uFillTx/>
                <a:latin typeface="Arial"/>
              </a:rPr>
              <a:t>Lifestyle Care Plan</a:t>
            </a:r>
            <a:endParaRPr lang="en-US" sz="1600" b="0" u="none" strike="noStrike">
              <a:solidFill>
                <a:srgbClr val="000000"/>
              </a:solidFill>
              <a:effectLst/>
              <a:uFillTx/>
              <a:latin typeface="Arial"/>
            </a:endParaRPr>
          </a:p>
        </p:txBody>
      </p:sp>
      <p:pic>
        <p:nvPicPr>
          <p:cNvPr id="81" name="Picture 80">
            <a:hlinkClick r:id="" action="ppaction://media"/>
          </p:cNvPr>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5943600"/>
            <a:ext cx="365760" cy="313560"/>
          </a:xfrm>
          <a:prstGeom prst="rect">
            <a:avLst/>
          </a:prstGeom>
          <a:ln w="0">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PlaceHolder 1"/>
          <p:cNvSpPr>
            <a:spLocks noGrp="1"/>
          </p:cNvSpPr>
          <p:nvPr>
            <p:ph type="title"/>
          </p:nvPr>
        </p:nvSpPr>
        <p:spPr>
          <a:xfrm>
            <a:off x="457200" y="274680"/>
            <a:ext cx="8229240" cy="92160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CARE PLAN (2/3)</a:t>
            </a:r>
            <a:endParaRPr lang="en-US" sz="3600" b="0" u="none" strike="noStrike">
              <a:solidFill>
                <a:schemeClr val="dk1"/>
              </a:solidFill>
              <a:effectLst/>
              <a:uFillTx/>
              <a:latin typeface="Arial"/>
            </a:endParaRPr>
          </a:p>
        </p:txBody>
      </p:sp>
      <p:sp>
        <p:nvSpPr>
          <p:cNvPr id="83" name="PlaceHolder 2"/>
          <p:cNvSpPr>
            <a:spLocks noGrp="1"/>
          </p:cNvSpPr>
          <p:nvPr>
            <p:ph/>
          </p:nvPr>
        </p:nvSpPr>
        <p:spPr>
          <a:xfrm>
            <a:off x="107640" y="1268640"/>
            <a:ext cx="4824000" cy="4286160"/>
          </a:xfrm>
          <a:prstGeom prst="rect">
            <a:avLst/>
          </a:prstGeom>
          <a:solidFill>
            <a:schemeClr val="accent4">
              <a:lumMod val="40000"/>
              <a:lumOff val="60000"/>
            </a:schemeClr>
          </a:solidFill>
          <a:ln w="0">
            <a:noFill/>
          </a:ln>
        </p:spPr>
        <p:txBody>
          <a:bodyPr lIns="91440" tIns="45720" rIns="91440" bIns="45720" numCol="1" spcCol="0" anchor="ctr">
            <a:noAutofit/>
          </a:bodyPr>
          <a:lstStyle/>
          <a:p>
            <a:pPr indent="0" algn="just">
              <a:lnSpc>
                <a:spcPct val="100000"/>
              </a:lnSpc>
              <a:spcBef>
                <a:spcPts val="1400"/>
              </a:spcBef>
              <a:buNone/>
              <a:tabLst>
                <a:tab pos="0" algn="l"/>
              </a:tabLst>
            </a:pPr>
            <a:r>
              <a:rPr lang="en-US" sz="1200" b="0" u="none" strike="noStrike">
                <a:solidFill>
                  <a:schemeClr val="dk1"/>
                </a:solidFill>
                <a:effectLst/>
                <a:uFillTx/>
                <a:latin typeface="Myriad Pro"/>
              </a:rPr>
              <a:t>David's routines should provide him with control and energy. He records each morning breathlessness, cough, temperature (if he is not feeling well), observations (medications), washing and dressing (ability), and uses prescribed medication. He then drinks fluids and a protein rich breakfast prior to activity. He takes turns with tasks during the day, carries out the required activity and takes frequent small meals during the day. The benefits of pulmonary rehabilitation for capacity, quality of life and cardiopulmonary function following lung surgery cannot be automatically extrapolated to all patients with stage III (Niu et al., 2024). However, there is potential benefit from prehabilitation programmes and postoperative programmes, so the decision on suitability of the David programme should be made by oncology and physiotherapy (Cruz Mosquera et al., 2024). Aisha offers agreed transport on appointment days and the team ensures that there are no schedules stacked and provides written schedules. David is responsible for the washing, dressing and food selection and occupational therapy evaluates stairs, bathing safety and energy conservation equipment. He checks symptoms in the evening, takes medicine as prescribed, and eats an appropriate evening meal and goes to bed. The plan is adjusted throughout the treatment since level of toxicity and function can vary. A weekly review first and then after any treatment change allows for an inflexible routine to be prevented from becoming unsafe or too onerous.</a:t>
            </a:r>
          </a:p>
        </p:txBody>
      </p:sp>
      <p:sp>
        <p:nvSpPr>
          <p:cNvPr id="84" name="PlaceHolder 3"/>
          <p:cNvSpPr>
            <a:spLocks noGrp="1"/>
          </p:cNvSpPr>
          <p:nvPr>
            <p:ph type="dt" idx="35"/>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4BB3829A-1995-4DAE-977A-587DFB214132}"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85" name="PlaceHolder 4"/>
          <p:cNvSpPr>
            <a:spLocks noGrp="1"/>
          </p:cNvSpPr>
          <p:nvPr>
            <p:ph type="sldNum" idx="36"/>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A7CDB375-F0C9-4E6D-AD13-14BAC7DF7692}" type="slidenum">
              <a:rPr lang="en-GB" sz="1200" b="0" u="none" strike="noStrike">
                <a:solidFill>
                  <a:srgbClr val="898989"/>
                </a:solidFill>
                <a:effectLst/>
                <a:uFillTx/>
                <a:latin typeface="Myriad Pro"/>
              </a:rPr>
              <a:t>6</a:t>
            </a:fld>
            <a:endParaRPr lang="en-US" sz="1200" b="0" u="none" strike="noStrike">
              <a:solidFill>
                <a:srgbClr val="000000"/>
              </a:solidFill>
              <a:effectLst/>
              <a:uFillTx/>
              <a:latin typeface="Times New Roman"/>
            </a:endParaRPr>
          </a:p>
        </p:txBody>
      </p:sp>
      <p:graphicFrame>
        <p:nvGraphicFramePr>
          <p:cNvPr id="86" name="Table 6"/>
          <p:cNvGraphicFramePr/>
          <p:nvPr/>
        </p:nvGraphicFramePr>
        <p:xfrm>
          <a:off x="5148000" y="1628640"/>
          <a:ext cx="3851640" cy="4054680"/>
        </p:xfrm>
        <a:graphic>
          <a:graphicData uri="http://schemas.openxmlformats.org/drawingml/2006/table">
            <a:tbl>
              <a:tblPr/>
              <a:tblGrid>
                <a:gridCol w="1925640">
                  <a:extLst>
                    <a:ext uri="{9D8B030D-6E8A-4147-A177-3AD203B41FA5}">
                      <a16:colId xmlns:a16="http://schemas.microsoft.com/office/drawing/2014/main" val="20000"/>
                    </a:ext>
                  </a:extLst>
                </a:gridCol>
                <a:gridCol w="1925640">
                  <a:extLst>
                    <a:ext uri="{9D8B030D-6E8A-4147-A177-3AD203B41FA5}">
                      <a16:colId xmlns:a16="http://schemas.microsoft.com/office/drawing/2014/main" val="20001"/>
                    </a:ext>
                  </a:extLst>
                </a:gridCol>
              </a:tblGrid>
              <a:tr h="345600">
                <a:tc>
                  <a:txBody>
                    <a:bodyPr/>
                    <a:lstStyle/>
                    <a:p>
                      <a:pPr algn="ctr" defTabSz="914400">
                        <a:lnSpc>
                          <a:spcPct val="100000"/>
                        </a:lnSpc>
                      </a:pPr>
                      <a:r>
                        <a:rPr lang="en-US" sz="1200" b="0" u="none" strike="noStrike">
                          <a:solidFill>
                            <a:schemeClr val="dk1"/>
                          </a:solidFill>
                          <a:effectLst/>
                          <a:uFillTx/>
                          <a:latin typeface="Myriad Pro"/>
                        </a:rPr>
                        <a:t>Time</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tc>
                  <a:txBody>
                    <a:bodyPr/>
                    <a:lstStyle/>
                    <a:p>
                      <a:pPr algn="ctr" defTabSz="914400">
                        <a:lnSpc>
                          <a:spcPct val="100000"/>
                        </a:lnSpc>
                      </a:pPr>
                      <a:r>
                        <a:rPr lang="en-US" sz="1200" b="0" u="none" strike="noStrike">
                          <a:solidFill>
                            <a:schemeClr val="dk1"/>
                          </a:solidFill>
                          <a:effectLst/>
                          <a:uFillTx/>
                          <a:latin typeface="Myriad Pro"/>
                        </a:rPr>
                        <a:t>Planned care</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extLst>
                  <a:ext uri="{0D108BD9-81ED-4DB2-BD59-A6C34878D82A}">
                    <a16:rowId xmlns:a16="http://schemas.microsoft.com/office/drawing/2014/main" val="10000"/>
                  </a:ext>
                </a:extLst>
              </a:tr>
              <a:tr h="806400">
                <a:tc>
                  <a:txBody>
                    <a:bodyPr/>
                    <a:lstStyle/>
                    <a:p>
                      <a:pPr algn="ctr" defTabSz="914400">
                        <a:lnSpc>
                          <a:spcPct val="100000"/>
                        </a:lnSpc>
                      </a:pPr>
                      <a:r>
                        <a:rPr lang="en-US" sz="1200" b="0" u="none" strike="noStrike">
                          <a:solidFill>
                            <a:schemeClr val="dk1"/>
                          </a:solidFill>
                          <a:effectLst/>
                          <a:uFillTx/>
                          <a:latin typeface="Myriad Pro"/>
                        </a:rPr>
                        <a:t>Morning</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tc>
                  <a:txBody>
                    <a:bodyPr/>
                    <a:lstStyle/>
                    <a:p>
                      <a:pPr algn="ctr" defTabSz="914400">
                        <a:lnSpc>
                          <a:spcPct val="100000"/>
                        </a:lnSpc>
                      </a:pPr>
                      <a:r>
                        <a:rPr lang="en-US" sz="1200" b="0" u="none" strike="noStrike">
                          <a:solidFill>
                            <a:schemeClr val="dk1"/>
                          </a:solidFill>
                          <a:effectLst/>
                          <a:uFillTx/>
                          <a:latin typeface="Myriad Pro"/>
                        </a:rPr>
                        <a:t>Symptom check, medicines, hydration and breakfast</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extLst>
                  <a:ext uri="{0D108BD9-81ED-4DB2-BD59-A6C34878D82A}">
                    <a16:rowId xmlns:a16="http://schemas.microsoft.com/office/drawing/2014/main" val="10001"/>
                  </a:ext>
                </a:extLst>
              </a:tr>
              <a:tr h="576000">
                <a:tc>
                  <a:txBody>
                    <a:bodyPr/>
                    <a:lstStyle/>
                    <a:p>
                      <a:pPr algn="ctr" defTabSz="914400">
                        <a:lnSpc>
                          <a:spcPct val="100000"/>
                        </a:lnSpc>
                      </a:pPr>
                      <a:r>
                        <a:rPr lang="en-US" sz="1200" b="0" u="none" strike="noStrike">
                          <a:solidFill>
                            <a:schemeClr val="dk1"/>
                          </a:solidFill>
                          <a:effectLst/>
                          <a:uFillTx/>
                          <a:latin typeface="Myriad Pro"/>
                        </a:rPr>
                        <a:t>Daytime</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tc>
                  <a:txBody>
                    <a:bodyPr/>
                    <a:lstStyle/>
                    <a:p>
                      <a:pPr algn="ctr" defTabSz="914400">
                        <a:lnSpc>
                          <a:spcPct val="100000"/>
                        </a:lnSpc>
                      </a:pPr>
                      <a:r>
                        <a:rPr lang="en-US" sz="1200" b="0" u="none" strike="noStrike">
                          <a:solidFill>
                            <a:schemeClr val="dk1"/>
                          </a:solidFill>
                          <a:effectLst/>
                          <a:uFillTx/>
                          <a:latin typeface="Myriad Pro"/>
                        </a:rPr>
                        <a:t>Pacing, rest, small meals and assessed activity</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extLst>
                  <a:ext uri="{0D108BD9-81ED-4DB2-BD59-A6C34878D82A}">
                    <a16:rowId xmlns:a16="http://schemas.microsoft.com/office/drawing/2014/main" val="10002"/>
                  </a:ext>
                </a:extLst>
              </a:tr>
              <a:tr h="576000">
                <a:tc>
                  <a:txBody>
                    <a:bodyPr/>
                    <a:lstStyle/>
                    <a:p>
                      <a:pPr algn="ctr" defTabSz="914400">
                        <a:lnSpc>
                          <a:spcPct val="100000"/>
                        </a:lnSpc>
                      </a:pPr>
                      <a:r>
                        <a:rPr lang="en-US" sz="1200" b="0" u="none" strike="noStrike">
                          <a:solidFill>
                            <a:schemeClr val="dk1"/>
                          </a:solidFill>
                          <a:effectLst/>
                          <a:uFillTx/>
                          <a:latin typeface="Myriad Pro"/>
                        </a:rPr>
                        <a:t>Appointments</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tc>
                  <a:txBody>
                    <a:bodyPr/>
                    <a:lstStyle/>
                    <a:p>
                      <a:pPr algn="ctr" defTabSz="914400">
                        <a:lnSpc>
                          <a:spcPct val="100000"/>
                        </a:lnSpc>
                      </a:pPr>
                      <a:r>
                        <a:rPr lang="en-US" sz="1200" b="0" u="none" strike="noStrike">
                          <a:solidFill>
                            <a:schemeClr val="dk1"/>
                          </a:solidFill>
                          <a:effectLst/>
                          <a:uFillTx/>
                          <a:latin typeface="Myriad Pro"/>
                        </a:rPr>
                        <a:t>Transport, reminders and written information</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extLst>
                  <a:ext uri="{0D108BD9-81ED-4DB2-BD59-A6C34878D82A}">
                    <a16:rowId xmlns:a16="http://schemas.microsoft.com/office/drawing/2014/main" val="10003"/>
                  </a:ext>
                </a:extLst>
              </a:tr>
              <a:tr h="806400">
                <a:tc>
                  <a:txBody>
                    <a:bodyPr/>
                    <a:lstStyle/>
                    <a:p>
                      <a:pPr algn="ctr" defTabSz="914400">
                        <a:lnSpc>
                          <a:spcPct val="100000"/>
                        </a:lnSpc>
                      </a:pPr>
                      <a:r>
                        <a:rPr lang="en-US" sz="1200" b="0" u="none" strike="noStrike">
                          <a:solidFill>
                            <a:schemeClr val="dk1"/>
                          </a:solidFill>
                          <a:effectLst/>
                          <a:uFillTx/>
                          <a:latin typeface="Myriad Pro"/>
                        </a:rPr>
                        <a:t>Evening</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tc>
                  <a:txBody>
                    <a:bodyPr/>
                    <a:lstStyle/>
                    <a:p>
                      <a:pPr algn="ctr" defTabSz="914400">
                        <a:lnSpc>
                          <a:spcPct val="100000"/>
                        </a:lnSpc>
                      </a:pPr>
                      <a:r>
                        <a:rPr lang="en-US" sz="1200" b="0" u="none" strike="noStrike">
                          <a:solidFill>
                            <a:schemeClr val="dk1"/>
                          </a:solidFill>
                          <a:effectLst/>
                          <a:uFillTx/>
                          <a:latin typeface="Myriad Pro"/>
                        </a:rPr>
                        <a:t>Symptom review, meal, medicines and sleep preparation</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extLst>
                  <a:ext uri="{0D108BD9-81ED-4DB2-BD59-A6C34878D82A}">
                    <a16:rowId xmlns:a16="http://schemas.microsoft.com/office/drawing/2014/main" val="10004"/>
                  </a:ext>
                </a:extLst>
              </a:tr>
              <a:tr h="806400">
                <a:tc>
                  <a:txBody>
                    <a:bodyPr/>
                    <a:lstStyle/>
                    <a:p>
                      <a:pPr algn="ctr" defTabSz="914400">
                        <a:lnSpc>
                          <a:spcPct val="100000"/>
                        </a:lnSpc>
                      </a:pPr>
                      <a:r>
                        <a:rPr lang="en-US" sz="1200" b="0" u="none" strike="noStrike">
                          <a:solidFill>
                            <a:schemeClr val="dk1"/>
                          </a:solidFill>
                          <a:effectLst/>
                          <a:uFillTx/>
                          <a:latin typeface="Myriad Pro"/>
                        </a:rPr>
                        <a:t>As required</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tc>
                  <a:txBody>
                    <a:bodyPr/>
                    <a:lstStyle/>
                    <a:p>
                      <a:pPr algn="ctr" defTabSz="914400">
                        <a:lnSpc>
                          <a:spcPct val="100000"/>
                        </a:lnSpc>
                      </a:pPr>
                      <a:r>
                        <a:rPr lang="en-US" sz="1200" b="0" u="none" strike="noStrike">
                          <a:solidFill>
                            <a:schemeClr val="dk1"/>
                          </a:solidFill>
                          <a:effectLst/>
                          <a:uFillTx/>
                          <a:latin typeface="Myriad Pro"/>
                        </a:rPr>
                        <a:t>Contact oncology, urgent care or emergency services</a:t>
                      </a:r>
                      <a:endParaRPr lang="en-US" sz="1200" b="0" u="none" strike="noStrike">
                        <a:solidFill>
                          <a:srgbClr val="000000"/>
                        </a:solidFill>
                        <a:effectLst/>
                        <a:uFillTx/>
                        <a:latin typeface="Arial"/>
                      </a:endParaRPr>
                    </a:p>
                  </a:txBody>
                  <a:tcPr anchor="ctr">
                    <a:lnL w="12240">
                      <a:solidFill>
                        <a:srgbClr val="9BBB59"/>
                      </a:solidFill>
                      <a:prstDash val="solid"/>
                    </a:lnL>
                    <a:lnR w="12240">
                      <a:solidFill>
                        <a:srgbClr val="9BBB59"/>
                      </a:solidFill>
                      <a:prstDash val="solid"/>
                    </a:lnR>
                    <a:lnT w="12240">
                      <a:solidFill>
                        <a:srgbClr val="9BBB59"/>
                      </a:solidFill>
                      <a:prstDash val="solid"/>
                    </a:lnT>
                    <a:lnB w="12240">
                      <a:solidFill>
                        <a:srgbClr val="9BBB59"/>
                      </a:solidFill>
                      <a:prstDash val="solid"/>
                    </a:lnB>
                    <a:solidFill>
                      <a:schemeClr val="accent3">
                        <a:tint val="20000"/>
                      </a:schemeClr>
                    </a:solidFill>
                  </a:tcPr>
                </a:tc>
                <a:extLst>
                  <a:ext uri="{0D108BD9-81ED-4DB2-BD59-A6C34878D82A}">
                    <a16:rowId xmlns:a16="http://schemas.microsoft.com/office/drawing/2014/main" val="10005"/>
                  </a:ext>
                </a:extLst>
              </a:tr>
            </a:tbl>
          </a:graphicData>
        </a:graphic>
      </p:graphicFrame>
      <p:sp>
        <p:nvSpPr>
          <p:cNvPr id="87" name="Rectangle 7"/>
          <p:cNvSpPr/>
          <p:nvPr/>
        </p:nvSpPr>
        <p:spPr>
          <a:xfrm>
            <a:off x="6588360" y="1268640"/>
            <a:ext cx="1844280" cy="369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00000"/>
              </a:lnSpc>
            </a:pPr>
            <a:r>
              <a:rPr lang="en-US" sz="1800" b="0" i="1" u="none" strike="noStrike">
                <a:solidFill>
                  <a:schemeClr val="dk1"/>
                </a:solidFill>
                <a:effectLst/>
                <a:uFillTx/>
                <a:latin typeface="Arial"/>
              </a:rPr>
              <a:t>Daily Routine</a:t>
            </a:r>
            <a:endParaRPr lang="en-US" sz="1800" b="0" u="none" strike="noStrike">
              <a:solidFill>
                <a:srgbClr val="000000"/>
              </a:solidFill>
              <a:effectLst/>
              <a:uFillTx/>
              <a:latin typeface="Arial"/>
            </a:endParaRPr>
          </a:p>
        </p:txBody>
      </p:sp>
      <p:pic>
        <p:nvPicPr>
          <p:cNvPr id="88" name="Picture 87">
            <a:hlinkClick r:id="" action="ppaction://media"/>
          </p:cNvPr>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5943600"/>
            <a:ext cx="365760" cy="313560"/>
          </a:xfrm>
          <a:prstGeom prst="rect">
            <a:avLst/>
          </a:prstGeom>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 name="PlaceHolder 1"/>
          <p:cNvSpPr>
            <a:spLocks noGrp="1"/>
          </p:cNvSpPr>
          <p:nvPr>
            <p:ph type="title"/>
          </p:nvPr>
        </p:nvSpPr>
        <p:spPr>
          <a:xfrm>
            <a:off x="457200" y="274680"/>
            <a:ext cx="8229240" cy="92160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CARE PLAN (3/3) </a:t>
            </a:r>
            <a:endParaRPr lang="en-US" sz="3600" b="0" u="none" strike="noStrike">
              <a:solidFill>
                <a:schemeClr val="dk1"/>
              </a:solidFill>
              <a:effectLst/>
              <a:uFillTx/>
              <a:latin typeface="Arial"/>
            </a:endParaRPr>
          </a:p>
        </p:txBody>
      </p:sp>
      <p:sp>
        <p:nvSpPr>
          <p:cNvPr id="90" name="PlaceHolder 2"/>
          <p:cNvSpPr>
            <a:spLocks noGrp="1"/>
          </p:cNvSpPr>
          <p:nvPr>
            <p:ph/>
          </p:nvPr>
        </p:nvSpPr>
        <p:spPr>
          <a:xfrm>
            <a:off x="457200" y="1484640"/>
            <a:ext cx="8229240" cy="4032000"/>
          </a:xfrm>
          <a:prstGeom prst="rect">
            <a:avLst/>
          </a:prstGeom>
          <a:solidFill>
            <a:schemeClr val="lt1">
              <a:lumMod val="75000"/>
            </a:schemeClr>
          </a:solidFill>
          <a:ln w="0">
            <a:noFill/>
          </a:ln>
        </p:spPr>
        <p:txBody>
          <a:bodyPr lIns="91440" tIns="45720" rIns="91440" bIns="45720" numCol="1" spcCol="0" anchor="ctr">
            <a:noAutofit/>
          </a:bodyPr>
          <a:lstStyle/>
          <a:p>
            <a:pPr indent="0" algn="just">
              <a:lnSpc>
                <a:spcPct val="100000"/>
              </a:lnSpc>
              <a:spcBef>
                <a:spcPts val="1400"/>
              </a:spcBef>
              <a:buNone/>
              <a:tabLst>
                <a:tab pos="0" algn="l"/>
              </a:tabLst>
            </a:pPr>
            <a:r>
              <a:rPr lang="en-US" sz="1400" b="0" u="none" strike="noStrike">
                <a:solidFill>
                  <a:schemeClr val="dk1"/>
                </a:solidFill>
                <a:effectLst/>
                <a:uFillTx/>
                <a:latin typeface="Myriad Pro"/>
              </a:rPr>
              <a:t>Communication with David should use plain language and verbal and written information. Staff clarify “reduced oxygen in the blood” prior to hypoxemia, ask questions and check for understanding through teach-back. Shared decision-making involves providing options, benefits, harms and uncertainty, linking choices to his desire to stay independent; communication can enhance his involvement in decision making related to lung care (Walsh et al., 2023). Consent should be given by David in an informed, voluntary and specific way. If David refuses smoking cessation support or a specific cancer treatment, his reasons should be explored without pressure, and his decision should be respected where he has capacity. Capacity is decision-specific; anxiety, serious illness or an unwise choice does not alone demonstrate incapacity. Except when there is a lawful overriding justification, Aisha can only be given information with David's permission. Safeguards for preferences for consent should be recorded and reviewed regularly. Confidentiality is protected by securing records and communication with the profession. Dignity requires privacy during personal care, respect for culture and beliefs, accessible appointments and avoidance of blame about smoking. Fear, distress and coping should be directly addressed in emotional care as there is significant anxiety, depression and reduced quality of life (QOL) associated with advanced lung cancer (Gonzalez-Ling et al., 2023). Support should be tailored to preference with a mindfulness approach being useful for reducing anxiety, depression and fatigue, but not a substitute for clinical assessment (Li et al., 2023).</a:t>
            </a:r>
          </a:p>
        </p:txBody>
      </p:sp>
      <p:sp>
        <p:nvSpPr>
          <p:cNvPr id="91" name="PlaceHolder 3"/>
          <p:cNvSpPr>
            <a:spLocks noGrp="1"/>
          </p:cNvSpPr>
          <p:nvPr>
            <p:ph type="dt" idx="37"/>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9A9CD020-C05D-42A8-8350-5E6A00968977}"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92" name="PlaceHolder 4"/>
          <p:cNvSpPr>
            <a:spLocks noGrp="1"/>
          </p:cNvSpPr>
          <p:nvPr>
            <p:ph type="sldNum" idx="38"/>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7AA0B4B1-6165-4E61-BF4E-00F7E340EF02}" type="slidenum">
              <a:rPr lang="en-GB" sz="1200" b="0" u="none" strike="noStrike">
                <a:solidFill>
                  <a:srgbClr val="898989"/>
                </a:solidFill>
                <a:effectLst/>
                <a:uFillTx/>
                <a:latin typeface="Myriad Pro"/>
              </a:rPr>
              <a:t>7</a:t>
            </a:fld>
            <a:endParaRPr lang="en-US" sz="1200" b="0" u="none" strike="noStrike">
              <a:solidFill>
                <a:srgbClr val="000000"/>
              </a:solidFill>
              <a:effectLst/>
              <a:uFillTx/>
              <a:latin typeface="Times New Roman"/>
            </a:endParaRPr>
          </a:p>
        </p:txBody>
      </p:sp>
      <p:pic>
        <p:nvPicPr>
          <p:cNvPr id="93" name="Picture 92">
            <a:hlinkClick r:id="" action="ppaction://media"/>
          </p:cNvPr>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5943600"/>
            <a:ext cx="365760" cy="313560"/>
          </a:xfrm>
          <a:prstGeom prst="rect">
            <a:avLst/>
          </a:prstGeom>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PlaceHolder 1"/>
          <p:cNvSpPr>
            <a:spLocks noGrp="1"/>
          </p:cNvSpPr>
          <p:nvPr>
            <p:ph type="title"/>
          </p:nvPr>
        </p:nvSpPr>
        <p:spPr>
          <a:xfrm>
            <a:off x="457200" y="4464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RISK FACTORS</a:t>
            </a:r>
            <a:endParaRPr lang="en-US" sz="3600" b="0" u="none" strike="noStrike">
              <a:solidFill>
                <a:schemeClr val="dk1"/>
              </a:solidFill>
              <a:effectLst/>
              <a:uFillTx/>
              <a:latin typeface="Arial"/>
            </a:endParaRPr>
          </a:p>
        </p:txBody>
      </p:sp>
      <p:sp>
        <p:nvSpPr>
          <p:cNvPr id="95" name="PlaceHolder 2"/>
          <p:cNvSpPr>
            <a:spLocks noGrp="1"/>
          </p:cNvSpPr>
          <p:nvPr>
            <p:ph/>
          </p:nvPr>
        </p:nvSpPr>
        <p:spPr>
          <a:xfrm>
            <a:off x="179640" y="1444320"/>
            <a:ext cx="5184360" cy="4072680"/>
          </a:xfrm>
          <a:prstGeom prst="rect">
            <a:avLst/>
          </a:prstGeom>
          <a:solidFill>
            <a:srgbClr val="F3C68B"/>
          </a:solidFill>
          <a:ln w="0">
            <a:noFill/>
          </a:ln>
        </p:spPr>
        <p:txBody>
          <a:bodyPr lIns="91440" tIns="45720" rIns="91440" bIns="45720" numCol="1" spcCol="0" anchor="ctr">
            <a:noAutofit/>
          </a:bodyPr>
          <a:lstStyle/>
          <a:p>
            <a:pPr indent="0" algn="just">
              <a:lnSpc>
                <a:spcPct val="100000"/>
              </a:lnSpc>
              <a:spcBef>
                <a:spcPts val="1400"/>
              </a:spcBef>
              <a:buNone/>
              <a:tabLst>
                <a:tab pos="0" algn="l"/>
              </a:tabLst>
            </a:pPr>
            <a:r>
              <a:rPr lang="en-US" sz="1100" b="0" u="none" strike="noStrike">
                <a:solidFill>
                  <a:schemeClr val="dk1"/>
                </a:solidFill>
                <a:effectLst/>
                <a:uFillTx/>
                <a:latin typeface="Myriad Pro"/>
              </a:rPr>
              <a:t>The modifiable risks for David are smoking, nutrition, deconditioning, and symptom reporting and missed treatment. Support avoids blame; smoking adds to respiratory and cardiovascular burden. Underfeeding or uneaten food may exacerbate weakness and the intolerance to treatment; knowing the risk of cachexia may help to assess the risk earlier, however, predictive models cannot replace clinical judgement (Jia et al., 2024). Graded movement is safer than strenuous exercise targets because it prevents breathlessness, which decreases activity and contributes to muscle loss. Delay due to fear of admission for David waiting for Aisha to come to him first before reporting symptoms should be minimised by agreeing a direct route of contact with him. Reminder calls and transport planning are used to remind about attendance rather than to "label" him as not compliant. Modifiable risks are not modifiable and consist of age, smoking exposure, tumour histology, location, stage, treatment toxicity and chronic obstructive pulmonary disease. The lack of access to his flat and lack of support are social problems, not personal failures. Family history should be documented but not absence would rule out risk. A proportionate response to each risk is needed in order to minimise exposure, track impacts, remove the barriers to change and escalate change. Psychological interventions can alleviate anxiety and depression in lung cancer, although the effectiveness varies among interventions and patients (Yuan et al., 2023). David should choose whether individual counselling, peer support or another acceptable service fits him.</a:t>
            </a:r>
          </a:p>
        </p:txBody>
      </p:sp>
      <p:pic>
        <p:nvPicPr>
          <p:cNvPr id="96" name="Picture 2" descr="A blood test that flags lung cancer risk more than 5 years before any tumor exists. In smokers, and in people who never smoked a day in their life. A 14-protein signature,"/>
          <p:cNvPicPr/>
          <p:nvPr/>
        </p:nvPicPr>
        <p:blipFill>
          <a:blip r:embed="rId5"/>
          <a:stretch/>
        </p:blipFill>
        <p:spPr>
          <a:xfrm>
            <a:off x="5508000" y="1492560"/>
            <a:ext cx="3054600" cy="3835440"/>
          </a:xfrm>
          <a:prstGeom prst="rect">
            <a:avLst/>
          </a:prstGeom>
          <a:noFill/>
          <a:ln w="0">
            <a:noFill/>
          </a:ln>
        </p:spPr>
      </p:pic>
      <p:pic>
        <p:nvPicPr>
          <p:cNvPr id="97" name="Picture 96">
            <a:hlinkClick r:id="" action="ppaction://media"/>
          </p:cNvPr>
          <p:cNvPicPr/>
          <p:nvPr>
            <a:audioFile r:link="rId2"/>
            <p:extLst>
              <p:ext uri="{DAA4B4D4-6D71-4841-9C94-3DE7FCFB9230}">
                <p14:media xmlns:p14="http://schemas.microsoft.com/office/powerpoint/2010/main" r:embed="rId1"/>
              </p:ext>
            </p:extLst>
          </p:nvPr>
        </p:nvPicPr>
        <p:blipFill>
          <a:blip r:embed="rId6"/>
          <a:stretch>
            <a:fillRect/>
          </a:stretch>
        </p:blipFill>
        <p:spPr>
          <a:xfrm>
            <a:off x="8229600" y="5943600"/>
            <a:ext cx="365760" cy="313560"/>
          </a:xfrm>
          <a:prstGeom prst="rect">
            <a:avLst/>
          </a:prstGeom>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RECOMMENDATIONS</a:t>
            </a:r>
            <a:endParaRPr lang="en-US" sz="3600" b="0" u="none" strike="noStrike">
              <a:solidFill>
                <a:schemeClr val="dk1"/>
              </a:solidFill>
              <a:effectLst/>
              <a:uFillTx/>
              <a:latin typeface="Arial"/>
            </a:endParaRPr>
          </a:p>
        </p:txBody>
      </p:sp>
      <p:sp>
        <p:nvSpPr>
          <p:cNvPr id="99" name="PlaceHolder 2"/>
          <p:cNvSpPr>
            <a:spLocks noGrp="1"/>
          </p:cNvSpPr>
          <p:nvPr>
            <p:ph/>
          </p:nvPr>
        </p:nvSpPr>
        <p:spPr>
          <a:xfrm>
            <a:off x="250920" y="1484640"/>
            <a:ext cx="8435520" cy="4176000"/>
          </a:xfrm>
          <a:prstGeom prst="rect">
            <a:avLst/>
          </a:prstGeom>
          <a:solidFill>
            <a:schemeClr val="accent6">
              <a:lumMod val="20000"/>
              <a:lumOff val="80000"/>
            </a:schemeClr>
          </a:solidFill>
          <a:ln w="0">
            <a:noFill/>
          </a:ln>
        </p:spPr>
        <p:txBody>
          <a:bodyPr lIns="91440" tIns="45720" rIns="91440" bIns="45720" numCol="1" spcCol="0" anchor="ctr">
            <a:noAutofit/>
          </a:bodyPr>
          <a:lstStyle/>
          <a:p>
            <a:pPr indent="0" algn="just">
              <a:lnSpc>
                <a:spcPct val="100000"/>
              </a:lnSpc>
              <a:spcBef>
                <a:spcPts val="1001"/>
              </a:spcBef>
              <a:buNone/>
              <a:tabLst>
                <a:tab pos="0" algn="l"/>
              </a:tabLst>
            </a:pPr>
            <a:r>
              <a:rPr lang="en-US" sz="1400" b="0" u="none" strike="noStrike">
                <a:solidFill>
                  <a:schemeClr val="dk1"/>
                </a:solidFill>
                <a:effectLst/>
                <a:uFillTx/>
                <a:latin typeface="Myriad Pro"/>
              </a:rPr>
              <a:t>Respiratory safety is the first priority. David documents his symptoms and agreed observations each day and when it gets worse, he makes a clinician aware of his lower saturation, higher respiratory rate and a higher heart rate, and sets up a baseline and gives written instructions on oncology, urgent-care and emergency care. Emergency assessment (rather than routine review) is required if there is a rapid deterioration in breathlessness, inability to talk, confusion, collapse, chest pain, cyanosis or other red flags are present. While remote symptom systems can positively influence quality of life, the benefit depends on who receives and responds to the alerts and the implications of the response in practice (Billingy et al., 2024). The oncology team gets the information on the regimen from David and tracks for toxicities, and provides a 24-hour contact route. Second, a nurse carries out nutritional screening and David and Aisha (with permission) record the weekly weight loss, problems with eating and drinking or unmet needs, which are reviewed by the dietitian. Third, physiotherapy uses the symptom and function to evaluate activity, and tailors the plan according to your treatment. Fourthly, the cessation practitioner discusses readiness no coercively. For fifth, staff check for distress and provide psychological and supportive care. For some survivors, mindfulness with partner may be appropriate and evidence is limited, with David's preference determining referral (McDonnell et al., 2023). A coordinator reconciles appointments and communicates across oncology, primary care, dietetics, physiotherapy and social care and coordinates review weekly for 4 weeks, then at clinically agreed intervals.</a:t>
            </a:r>
          </a:p>
          <a:p>
            <a:pPr indent="0" algn="just">
              <a:lnSpc>
                <a:spcPct val="100000"/>
              </a:lnSpc>
              <a:spcBef>
                <a:spcPts val="1001"/>
              </a:spcBef>
              <a:buNone/>
              <a:tabLst>
                <a:tab pos="0" algn="l"/>
              </a:tabLst>
            </a:pPr>
            <a:endParaRPr lang="en-US" sz="1400" b="0" u="none" strike="noStrike">
              <a:solidFill>
                <a:schemeClr val="dk1"/>
              </a:solidFill>
              <a:effectLst/>
              <a:uFillTx/>
              <a:latin typeface="Myriad Pro"/>
            </a:endParaRPr>
          </a:p>
        </p:txBody>
      </p:sp>
      <p:sp>
        <p:nvSpPr>
          <p:cNvPr id="100" name="PlaceHolder 3"/>
          <p:cNvSpPr>
            <a:spLocks noGrp="1"/>
          </p:cNvSpPr>
          <p:nvPr>
            <p:ph type="dt" idx="39"/>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1970B5B2-F4DA-43D6-A0F7-B0F740DE4998}"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101" name="PlaceHolder 4"/>
          <p:cNvSpPr>
            <a:spLocks noGrp="1"/>
          </p:cNvSpPr>
          <p:nvPr>
            <p:ph type="sldNum" idx="40"/>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D3B7A00C-39E5-4885-B470-87C160DA7268}" type="slidenum">
              <a:rPr lang="en-GB" sz="1200" b="0" u="none" strike="noStrike">
                <a:solidFill>
                  <a:srgbClr val="898989"/>
                </a:solidFill>
                <a:effectLst/>
                <a:uFillTx/>
                <a:latin typeface="Myriad Pro"/>
              </a:rPr>
              <a:t>9</a:t>
            </a:fld>
            <a:endParaRPr lang="en-US" sz="1200" b="0" u="none" strike="noStrike">
              <a:solidFill>
                <a:srgbClr val="000000"/>
              </a:solidFill>
              <a:effectLst/>
              <a:uFillTx/>
              <a:latin typeface="Times New Roman"/>
            </a:endParaRPr>
          </a:p>
        </p:txBody>
      </p:sp>
      <p:pic>
        <p:nvPicPr>
          <p:cNvPr id="102" name="Picture 101">
            <a:hlinkClick r:id="" action="ppaction://media"/>
          </p:cNvPr>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5943600"/>
            <a:ext cx="365760" cy="313560"/>
          </a:xfrm>
          <a:prstGeom prst="rect">
            <a:avLst/>
          </a:prstGeom>
          <a:ln w="0">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 name="PlaceHolder 1"/>
          <p:cNvSpPr>
            <a:spLocks noGrp="1"/>
          </p:cNvSpPr>
          <p:nvPr>
            <p:ph type="title"/>
          </p:nvPr>
        </p:nvSpPr>
        <p:spPr>
          <a:xfrm>
            <a:off x="457200" y="274680"/>
            <a:ext cx="8229240" cy="114264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CONCLUSION</a:t>
            </a:r>
            <a:endParaRPr lang="en-US" sz="3600" b="0" u="none" strike="noStrike">
              <a:solidFill>
                <a:schemeClr val="dk1"/>
              </a:solidFill>
              <a:effectLst/>
              <a:uFillTx/>
              <a:latin typeface="Arial"/>
            </a:endParaRPr>
          </a:p>
        </p:txBody>
      </p:sp>
      <p:sp>
        <p:nvSpPr>
          <p:cNvPr id="104" name="PlaceHolder 2"/>
          <p:cNvSpPr>
            <a:spLocks noGrp="1"/>
          </p:cNvSpPr>
          <p:nvPr>
            <p:ph/>
          </p:nvPr>
        </p:nvSpPr>
        <p:spPr>
          <a:xfrm>
            <a:off x="457200" y="1417680"/>
            <a:ext cx="8229240" cy="4099320"/>
          </a:xfrm>
          <a:prstGeom prst="rect">
            <a:avLst/>
          </a:prstGeom>
          <a:solidFill>
            <a:schemeClr val="accent2">
              <a:lumMod val="40000"/>
              <a:lumOff val="60000"/>
            </a:schemeClr>
          </a:solidFill>
          <a:ln w="0">
            <a:noFill/>
          </a:ln>
        </p:spPr>
        <p:txBody>
          <a:bodyPr lIns="91440" tIns="45720" rIns="91440" bIns="45720" numCol="1" spcCol="0" anchor="ctr">
            <a:noAutofit/>
          </a:bodyPr>
          <a:lstStyle/>
          <a:p>
            <a:pPr indent="0" algn="just">
              <a:lnSpc>
                <a:spcPct val="100000"/>
              </a:lnSpc>
              <a:spcBef>
                <a:spcPts val="1400"/>
              </a:spcBef>
              <a:buNone/>
              <a:tabLst>
                <a:tab pos="0" algn="l"/>
              </a:tabLst>
            </a:pPr>
            <a:r>
              <a:rPr lang="en-US" sz="1400" b="0" u="none" strike="noStrike">
                <a:solidFill>
                  <a:schemeClr val="dk1"/>
                </a:solidFill>
                <a:effectLst/>
                <a:uFillTx/>
                <a:latin typeface="Myriad Pro"/>
              </a:rPr>
              <a:t>In the case of David, the open conducting airways, diaphragm-driven breathing, functioning alveoli, and pulmonary capillary perfusion and diffusion across a thin exchange membrane are all necessary for respiration. The right hilar NSCLC can cause problems with breathing, trap secretions, and cause ventilation/perfusion mismatch, leading to cough, breathlessness, decreased oxygen saturation, fatigue and poor function. However, other reasons for deterioration should remain on the agenda and trends are better indicators than single measurements. In this way, safe care is ensured to be connected to a named responder and escalation plan. It also focuses on the causes of rapid weight loss, decreased activity, poor sleep, anxiety, transport, inaccessible housing without treating the tumour itself. There should be realistic, evidence-informed and treatment effect-based nutrition support, graded activity, symptom control, and smoking and psychological support. Multidisciplinary coordination to avoid giving conflicting information; consent, confidentiality and shared decisions to maintain autonomy. The plan succeeds only if David understands it, can follow it and experiences support as enabling rather than controlling. Symptoms, function, intake, weight, treatment attendance, distress and David's own assessment of independence are used to assess its outcomes. It is important to review regularly due to a change in cancer status and treatment tolerability and preference. The biggest aim is David's: to keep himself safe in all his ordinary life and in all his consequential choices.</a:t>
            </a:r>
          </a:p>
        </p:txBody>
      </p:sp>
      <p:sp>
        <p:nvSpPr>
          <p:cNvPr id="105" name="PlaceHolder 3"/>
          <p:cNvSpPr>
            <a:spLocks noGrp="1"/>
          </p:cNvSpPr>
          <p:nvPr>
            <p:ph type="dt" idx="41"/>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98D3CB82-2517-40DC-B031-F5065ADB1583}"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106" name="PlaceHolder 4"/>
          <p:cNvSpPr>
            <a:spLocks noGrp="1"/>
          </p:cNvSpPr>
          <p:nvPr>
            <p:ph type="sldNum" idx="42"/>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6213F46D-AB4E-4506-89FF-07204CA1496B}" type="slidenum">
              <a:rPr lang="en-GB" sz="1200" b="0" u="none" strike="noStrike">
                <a:solidFill>
                  <a:srgbClr val="898989"/>
                </a:solidFill>
                <a:effectLst/>
                <a:uFillTx/>
                <a:latin typeface="Myriad Pro"/>
              </a:rPr>
              <a:t>10</a:t>
            </a:fld>
            <a:endParaRPr lang="en-US" sz="1200" b="0" u="none" strike="noStrike">
              <a:solidFill>
                <a:srgbClr val="000000"/>
              </a:solidFill>
              <a:effectLst/>
              <a:uFillTx/>
              <a:latin typeface="Times New Roman"/>
            </a:endParaRPr>
          </a:p>
        </p:txBody>
      </p:sp>
      <p:pic>
        <p:nvPicPr>
          <p:cNvPr id="107" name="Picture 106">
            <a:hlinkClick r:id="" action="ppaction://media"/>
          </p:cNvPr>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5943600"/>
            <a:ext cx="365760" cy="313560"/>
          </a:xfrm>
          <a:prstGeom prst="rect">
            <a:avLst/>
          </a:prstGeom>
          <a:ln w="0">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4680"/>
            <a:ext cx="8229240" cy="746280"/>
          </a:xfrm>
          <a:prstGeom prst="rect">
            <a:avLst/>
          </a:prstGeom>
          <a:noFill/>
          <a:ln w="0">
            <a:noFill/>
          </a:ln>
        </p:spPr>
        <p:txBody>
          <a:bodyPr lIns="91440" tIns="45720" rIns="91440" bIns="45720" numCol="1" spcCol="0" anchor="ctr">
            <a:noAutofit/>
          </a:bodyPr>
          <a:lstStyle/>
          <a:p>
            <a:pPr indent="0" algn="ctr">
              <a:lnSpc>
                <a:spcPct val="100000"/>
              </a:lnSpc>
              <a:buNone/>
            </a:pPr>
            <a:r>
              <a:rPr lang="en-GB" sz="3600" b="1" u="none" strike="noStrike">
                <a:solidFill>
                  <a:schemeClr val="dk1"/>
                </a:solidFill>
                <a:effectLst/>
                <a:uFillTx/>
                <a:latin typeface="Myriad Pro"/>
              </a:rPr>
              <a:t>REFERENCES</a:t>
            </a:r>
            <a:endParaRPr lang="en-US" sz="3600" b="0" u="none" strike="noStrike">
              <a:solidFill>
                <a:schemeClr val="dk1"/>
              </a:solidFill>
              <a:effectLst/>
              <a:uFillTx/>
              <a:latin typeface="Arial"/>
            </a:endParaRPr>
          </a:p>
        </p:txBody>
      </p:sp>
      <p:sp>
        <p:nvSpPr>
          <p:cNvPr id="109" name="PlaceHolder 2"/>
          <p:cNvSpPr>
            <a:spLocks noGrp="1"/>
          </p:cNvSpPr>
          <p:nvPr>
            <p:ph/>
          </p:nvPr>
        </p:nvSpPr>
        <p:spPr>
          <a:xfrm>
            <a:off x="251280" y="1196640"/>
            <a:ext cx="8229240" cy="4639680"/>
          </a:xfrm>
          <a:prstGeom prst="rect">
            <a:avLst/>
          </a:prstGeom>
          <a:noFill/>
          <a:ln w="0">
            <a:noFill/>
          </a:ln>
        </p:spPr>
        <p:txBody>
          <a:bodyPr lIns="91440" tIns="45720" rIns="91440" bIns="45720" numCol="1" spcCol="0" anchor="ctr">
            <a:noAutofit/>
          </a:bodyPr>
          <a:lstStyle/>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Alduais, Y., Zhang, H., Fan, F., Chen, J. and Chen, B. (2023) ‘Non-small cell lung cancer (NSCLC): A review of risk factors, diagnosis, and treatment’, </a:t>
            </a:r>
            <a:r>
              <a:rPr lang="en-US" sz="700" b="0" i="1" u="none" strike="noStrike">
                <a:solidFill>
                  <a:schemeClr val="dk1"/>
                </a:solidFill>
                <a:effectLst/>
                <a:uFillTx/>
                <a:latin typeface="Myriad Pro"/>
              </a:rPr>
              <a:t>Medicine</a:t>
            </a:r>
            <a:r>
              <a:rPr lang="en-US" sz="700" b="0" u="none" strike="noStrike">
                <a:solidFill>
                  <a:schemeClr val="dk1"/>
                </a:solidFill>
                <a:effectLst/>
                <a:uFillTx/>
                <a:latin typeface="Myriad Pro"/>
              </a:rPr>
              <a:t>, 102(8), e32899.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Billingy, N.E., van den Hurk, C.J.G., Tromp, V.N.M.F., van de Poll-Franse, L., Onwuteaka-Philipsen, B.D., Hugtenburg, J.G., Bogaard, H.J., Belderbos, J., Aaronson, N.K., Walraven, I., Becker-Commissaris, A. and SYMPRO-Lung Consortium (2024) ‘Patient- vs physician-initiated response to symptom monitoring and health-related quality of life: The SYMPRO-Lung cluster randomized trial’, </a:t>
            </a:r>
            <a:r>
              <a:rPr lang="en-US" sz="700" b="0" i="1" u="none" strike="noStrike">
                <a:solidFill>
                  <a:schemeClr val="dk1"/>
                </a:solidFill>
                <a:effectLst/>
                <a:uFillTx/>
                <a:latin typeface="Myriad Pro"/>
              </a:rPr>
              <a:t>JAMA Network Open</a:t>
            </a:r>
            <a:r>
              <a:rPr lang="en-US" sz="700" b="0" u="none" strike="noStrike">
                <a:solidFill>
                  <a:schemeClr val="dk1"/>
                </a:solidFill>
                <a:effectLst/>
                <a:uFillTx/>
                <a:latin typeface="Myriad Pro"/>
              </a:rPr>
              <a:t>, 7(8), e2428975.</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Caini, S., Del Riccio, M., Vettori, V., Scotti, V., Martinoli, C., Raimondi, S., Cammarata, G., Palli, D., Banini, M., Masala, G. and Gandini, S. (2022) ‘Quitting smoking at or around diagnosis improves the overall survival of lung cancer patients: A systematic review and meta-analysis’, </a:t>
            </a:r>
            <a:r>
              <a:rPr lang="en-US" sz="700" b="0" i="1" u="none" strike="noStrike">
                <a:solidFill>
                  <a:schemeClr val="dk1"/>
                </a:solidFill>
                <a:effectLst/>
                <a:uFillTx/>
                <a:latin typeface="Myriad Pro"/>
              </a:rPr>
              <a:t>Journal of Thoracic Oncology</a:t>
            </a:r>
            <a:r>
              <a:rPr lang="en-US" sz="700" b="0" u="none" strike="noStrike">
                <a:solidFill>
                  <a:schemeClr val="dk1"/>
                </a:solidFill>
                <a:effectLst/>
                <a:uFillTx/>
                <a:latin typeface="Myriad Pro"/>
              </a:rPr>
              <a:t>, 17(5), pp. 623–636.</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Cruz Mosquera, F.E., Murillo, S.R., Naranjo Rojas, A., Perlaza, C.L., Castro Osorio, D. and Liscano, Y. (2024) ‘Effect of exercise and pulmonary rehabilitation in pre- and post-surgical patients with lung cancer: Systematic review and meta-analysis’, </a:t>
            </a:r>
            <a:r>
              <a:rPr lang="en-US" sz="700" b="0" i="1" u="none" strike="noStrike">
                <a:solidFill>
                  <a:schemeClr val="dk1"/>
                </a:solidFill>
                <a:effectLst/>
                <a:uFillTx/>
                <a:latin typeface="Myriad Pro"/>
              </a:rPr>
              <a:t>Medicina</a:t>
            </a:r>
            <a:r>
              <a:rPr lang="en-US" sz="700" b="0" u="none" strike="noStrike">
                <a:solidFill>
                  <a:schemeClr val="dk1"/>
                </a:solidFill>
                <a:effectLst/>
                <a:uFillTx/>
                <a:latin typeface="Myriad Pro"/>
              </a:rPr>
              <a:t>, 60(11), 1725.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Gonzalez-Ling, A., Galindo Vázquez, O., Espinoza Bello, M., Robles, R., Rascón-Gasca, M.L., Lara-Mejía, L., Heredia, D. and Arrieta, O. (2023) ‘Quality of life, anxiety, depression, and distress in patients with advanced and metastatic lung cancer’, </a:t>
            </a:r>
            <a:r>
              <a:rPr lang="en-US" sz="700" b="0" i="1" u="none" strike="noStrike">
                <a:solidFill>
                  <a:schemeClr val="dk1"/>
                </a:solidFill>
                <a:effectLst/>
                <a:uFillTx/>
                <a:latin typeface="Myriad Pro"/>
              </a:rPr>
              <a:t>Palliative and Supportive Care</a:t>
            </a:r>
            <a:r>
              <a:rPr lang="en-US" sz="700" b="0" u="none" strike="noStrike">
                <a:solidFill>
                  <a:schemeClr val="dk1"/>
                </a:solidFill>
                <a:effectLst/>
                <a:uFillTx/>
                <a:latin typeface="Myriad Pro"/>
              </a:rPr>
              <a:t>, 21(4), pp. 608–615.</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Hou, W., Zhai, L., Yang, Y., Gu, S., Li, C., Yang, Y. and Zhu, Y. (2023) ‘Is physical activity effective against cancer-related fatigue in lung cancer patients? An umbrella review of systematic reviews and meta-analyses’, </a:t>
            </a:r>
            <a:r>
              <a:rPr lang="en-US" sz="700" b="0" i="1" u="none" strike="noStrike">
                <a:solidFill>
                  <a:schemeClr val="dk1"/>
                </a:solidFill>
                <a:effectLst/>
                <a:uFillTx/>
                <a:latin typeface="Myriad Pro"/>
              </a:rPr>
              <a:t>Supportive Care in Cancer</a:t>
            </a:r>
            <a:r>
              <a:rPr lang="en-US" sz="700" b="0" u="none" strike="noStrike">
                <a:solidFill>
                  <a:schemeClr val="dk1"/>
                </a:solidFill>
                <a:effectLst/>
                <a:uFillTx/>
                <a:latin typeface="Myriad Pro"/>
              </a:rPr>
              <a:t>, 31(3), 161.</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Jia, P., Zhao, Q., Wu, X., Shen, F., Sun, K. and Wang, X. (2024) ‘Identification of cachexia in lung cancer patients with an ensemble learning approach’, </a:t>
            </a:r>
            <a:r>
              <a:rPr lang="en-US" sz="700" b="0" i="1" u="none" strike="noStrike">
                <a:solidFill>
                  <a:schemeClr val="dk1"/>
                </a:solidFill>
                <a:effectLst/>
                <a:uFillTx/>
                <a:latin typeface="Myriad Pro"/>
              </a:rPr>
              <a:t>Frontiers in Nutrition</a:t>
            </a:r>
            <a:r>
              <a:rPr lang="en-US" sz="700" b="0" u="none" strike="noStrike">
                <a:solidFill>
                  <a:schemeClr val="dk1"/>
                </a:solidFill>
                <a:effectLst/>
                <a:uFillTx/>
                <a:latin typeface="Myriad Pro"/>
              </a:rPr>
              <a:t>, 11, 1380949.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Kiss, N. and Curtis, A. (2022) ‘Current insights in nutrition assessment and intervention for malnutrition or muscle loss in people with lung cancer: A narrative review’, </a:t>
            </a:r>
            <a:r>
              <a:rPr lang="en-US" sz="700" b="0" i="1" u="none" strike="noStrike">
                <a:solidFill>
                  <a:schemeClr val="dk1"/>
                </a:solidFill>
                <a:effectLst/>
                <a:uFillTx/>
                <a:latin typeface="Myriad Pro"/>
              </a:rPr>
              <a:t>Advances in Nutrition</a:t>
            </a:r>
            <a:r>
              <a:rPr lang="en-US" sz="700" b="0" u="none" strike="noStrike">
                <a:solidFill>
                  <a:schemeClr val="dk1"/>
                </a:solidFill>
                <a:effectLst/>
                <a:uFillTx/>
                <a:latin typeface="Myriad Pro"/>
              </a:rPr>
              <a:t>, 13(6), pp. 2420–2432.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Li, J., Li, C., Puts, M., Wu, Y.-C., Lyu, M.-M., Yuan, B. and Zhang, J.-P. (2023) ‘Effectiveness of mindfulness-based interventions on anxiety, depression, and fatigue in people with lung cancer: A systematic review and meta-analysis’, </a:t>
            </a:r>
            <a:r>
              <a:rPr lang="en-US" sz="700" b="0" i="1" u="none" strike="noStrike">
                <a:solidFill>
                  <a:schemeClr val="dk1"/>
                </a:solidFill>
                <a:effectLst/>
                <a:uFillTx/>
                <a:latin typeface="Myriad Pro"/>
              </a:rPr>
              <a:t>International Journal of Nursing Studies</a:t>
            </a:r>
            <a:r>
              <a:rPr lang="en-US" sz="700" b="0" u="none" strike="noStrike">
                <a:solidFill>
                  <a:schemeClr val="dk1"/>
                </a:solidFill>
                <a:effectLst/>
                <a:uFillTx/>
                <a:latin typeface="Myriad Pro"/>
              </a:rPr>
              <a:t>, 140, 104447.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McDonnell, K.K., Owens, O.L. and Umari, F. (2023) ‘Mindfulness-based interventions for survivors of lung cancer and their partners: A systematic review’, </a:t>
            </a:r>
            <a:r>
              <a:rPr lang="en-US" sz="700" b="0" i="1" u="none" strike="noStrike">
                <a:solidFill>
                  <a:schemeClr val="dk1"/>
                </a:solidFill>
                <a:effectLst/>
                <a:uFillTx/>
                <a:latin typeface="Myriad Pro"/>
              </a:rPr>
              <a:t>International Journal of Behavioral Medicine</a:t>
            </a:r>
            <a:r>
              <a:rPr lang="en-US" sz="700" b="0" u="none" strike="noStrike">
                <a:solidFill>
                  <a:schemeClr val="dk1"/>
                </a:solidFill>
                <a:effectLst/>
                <a:uFillTx/>
                <a:latin typeface="Myriad Pro"/>
              </a:rPr>
              <a:t>, 30, pp. 616–627.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National Health Service (2022) </a:t>
            </a:r>
            <a:r>
              <a:rPr lang="en-US" sz="700" b="0" i="1" u="none" strike="noStrike">
                <a:solidFill>
                  <a:schemeClr val="dk1"/>
                </a:solidFill>
                <a:effectLst/>
                <a:uFillTx/>
                <a:latin typeface="Myriad Pro"/>
              </a:rPr>
              <a:t>Symptoms: Lung cancer</a:t>
            </a:r>
            <a:r>
              <a:rPr lang="en-US" sz="700" b="0" u="none" strike="noStrike">
                <a:solidFill>
                  <a:schemeClr val="dk1"/>
                </a:solidFill>
                <a:effectLst/>
                <a:uFillTx/>
                <a:latin typeface="Myriad Pro"/>
              </a:rPr>
              <a:t>. Available at: </a:t>
            </a:r>
            <a:r>
              <a:rPr lang="en-US" sz="700" b="0" u="sng" strike="noStrike">
                <a:solidFill>
                  <a:schemeClr val="dk1"/>
                </a:solidFill>
                <a:effectLst/>
                <a:uFillTx/>
                <a:latin typeface="Myriad Pro"/>
                <a:hlinkClick r:id="rId4"/>
              </a:rPr>
              <a:t>https://www.nhs.uk/conditions/lung-cancer/symptoms/</a:t>
            </a:r>
            <a:r>
              <a:rPr lang="en-US" sz="700" b="0" u="none" strike="noStrike">
                <a:solidFill>
                  <a:schemeClr val="dk1"/>
                </a:solidFill>
                <a:effectLst/>
                <a:uFillTx/>
                <a:latin typeface="Myriad Pro"/>
              </a:rPr>
              <a:t> (Accessed: 13 August 2026).</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National Institute for Health and Care Excellence (2024) </a:t>
            </a:r>
            <a:r>
              <a:rPr lang="en-US" sz="700" b="0" i="1" u="none" strike="noStrike">
                <a:solidFill>
                  <a:schemeClr val="dk1"/>
                </a:solidFill>
                <a:effectLst/>
                <a:uFillTx/>
                <a:latin typeface="Myriad Pro"/>
              </a:rPr>
              <a:t>Lung cancer: diagnosis and management. NICE guideline NG122</a:t>
            </a:r>
            <a:r>
              <a:rPr lang="en-US" sz="700" b="0" u="none" strike="noStrike">
                <a:solidFill>
                  <a:schemeClr val="dk1"/>
                </a:solidFill>
                <a:effectLst/>
                <a:uFillTx/>
                <a:latin typeface="Myriad Pro"/>
              </a:rPr>
              <a:t>. Updated 8 March 2024. Available at: </a:t>
            </a:r>
            <a:r>
              <a:rPr lang="en-US" sz="700" b="0" u="sng" strike="noStrike">
                <a:solidFill>
                  <a:schemeClr val="dk1"/>
                </a:solidFill>
                <a:effectLst/>
                <a:uFillTx/>
                <a:latin typeface="Myriad Pro"/>
                <a:hlinkClick r:id="rId5"/>
              </a:rPr>
              <a:t>https://www.nice.org.uk/guidance/ng122</a:t>
            </a:r>
            <a:r>
              <a:rPr lang="en-US" sz="700" b="0" u="none" strike="noStrike">
                <a:solidFill>
                  <a:schemeClr val="dk1"/>
                </a:solidFill>
                <a:effectLst/>
                <a:uFillTx/>
                <a:latin typeface="Myriad Pro"/>
              </a:rPr>
              <a:t> (Accessed: 13 August 2026).</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National Institute for Health and Care Excellence (2025) </a:t>
            </a:r>
            <a:r>
              <a:rPr lang="en-US" sz="700" b="0" i="1" u="none" strike="noStrike">
                <a:solidFill>
                  <a:schemeClr val="dk1"/>
                </a:solidFill>
                <a:effectLst/>
                <a:uFillTx/>
                <a:latin typeface="Myriad Pro"/>
              </a:rPr>
              <a:t>Tobacco: preventing uptake, promoting quitting and treating dependence. NICE guideline NG209</a:t>
            </a:r>
            <a:r>
              <a:rPr lang="en-US" sz="700" b="0" u="none" strike="noStrike">
                <a:solidFill>
                  <a:schemeClr val="dk1"/>
                </a:solidFill>
                <a:effectLst/>
                <a:uFillTx/>
                <a:latin typeface="Myriad Pro"/>
              </a:rPr>
              <a:t>. Updated 4 February 2025. Available at: </a:t>
            </a:r>
            <a:r>
              <a:rPr lang="en-US" sz="700" b="0" u="sng" strike="noStrike">
                <a:solidFill>
                  <a:schemeClr val="dk1"/>
                </a:solidFill>
                <a:effectLst/>
                <a:uFillTx/>
                <a:latin typeface="Myriad Pro"/>
                <a:hlinkClick r:id="rId6"/>
              </a:rPr>
              <a:t>https://www.nice.org.uk/guidance/ng209</a:t>
            </a:r>
            <a:r>
              <a:rPr lang="en-US" sz="700" b="0" u="none" strike="noStrike">
                <a:solidFill>
                  <a:schemeClr val="dk1"/>
                </a:solidFill>
                <a:effectLst/>
                <a:uFillTx/>
                <a:latin typeface="Myriad Pro"/>
              </a:rPr>
              <a:t> (Accessed: 13 August 2026).</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Niu, C., Lin, H., Zhang, Z., Wang, Q. and Wei, Y. (2024) ‘Impact of pulmonary rehabilitation on exercise capacity, health-related quality of life, and cardiopulmonary function in lung surgery patients: A retrospective propensity score-matched analysis’, </a:t>
            </a:r>
            <a:r>
              <a:rPr lang="en-US" sz="700" b="0" i="1" u="none" strike="noStrike">
                <a:solidFill>
                  <a:schemeClr val="dk1"/>
                </a:solidFill>
                <a:effectLst/>
                <a:uFillTx/>
                <a:latin typeface="Myriad Pro"/>
              </a:rPr>
              <a:t>Frontiers in Medicine</a:t>
            </a:r>
            <a:r>
              <a:rPr lang="en-US" sz="700" b="0" u="none" strike="noStrike">
                <a:solidFill>
                  <a:schemeClr val="dk1"/>
                </a:solidFill>
                <a:effectLst/>
                <a:uFillTx/>
                <a:latin typeface="Myriad Pro"/>
              </a:rPr>
              <a:t>, 11, 1450711.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Smolarz, B., Łukasiewicz, H., Samulak, D., Piekarska, E., Kołaciński, R. and Romanowicz, H. (2025) ‘Lung cancer—epidemiology, pathogenesis, treatment and molecular aspect: Review of literature’, </a:t>
            </a:r>
            <a:r>
              <a:rPr lang="en-US" sz="700" b="0" i="1" u="none" strike="noStrike">
                <a:solidFill>
                  <a:schemeClr val="dk1"/>
                </a:solidFill>
                <a:effectLst/>
                <a:uFillTx/>
                <a:latin typeface="Myriad Pro"/>
              </a:rPr>
              <a:t>International Journal of Molecular Sciences</a:t>
            </a:r>
            <a:r>
              <a:rPr lang="en-US" sz="700" b="0" u="none" strike="noStrike">
                <a:solidFill>
                  <a:schemeClr val="dk1"/>
                </a:solidFill>
                <a:effectLst/>
                <a:uFillTx/>
                <a:latin typeface="Myriad Pro"/>
              </a:rPr>
              <a:t>, 26(5), 2049.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Walsh, J.M.E., Karliner, L., Smith, A., Leykin, Y., Gregorich, S.E., Livaudais-Toman, J., Velazquez, A.I., Lowenstein, M. and Kaplan, C.P. (2023) ‘LungCARE: Encouraging shared decision-making in lung cancer screening—a randomized trial’, </a:t>
            </a:r>
            <a:r>
              <a:rPr lang="en-US" sz="700" b="0" i="1" u="none" strike="noStrike">
                <a:solidFill>
                  <a:schemeClr val="dk1"/>
                </a:solidFill>
                <a:effectLst/>
                <a:uFillTx/>
                <a:latin typeface="Myriad Pro"/>
              </a:rPr>
              <a:t>Journal of General Internal Medicine</a:t>
            </a:r>
            <a:r>
              <a:rPr lang="en-US" sz="700" b="0" u="none" strike="noStrike">
                <a:solidFill>
                  <a:schemeClr val="dk1"/>
                </a:solidFill>
                <a:effectLst/>
                <a:uFillTx/>
                <a:latin typeface="Myriad Pro"/>
              </a:rPr>
              <a:t>, 38(14), pp. 3115–3122.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Yuan, D., Huang, Y., Wu, J., Guo, Z., Li, S. and Zhang, Y. (2023) ‘Anxiety and depression in lung cancer: Effect of psychological interventions—network meta-analysis’, </a:t>
            </a:r>
            <a:r>
              <a:rPr lang="en-US" sz="700" b="0" i="1" u="none" strike="noStrike">
                <a:solidFill>
                  <a:schemeClr val="dk1"/>
                </a:solidFill>
                <a:effectLst/>
                <a:uFillTx/>
                <a:latin typeface="Myriad Pro"/>
              </a:rPr>
              <a:t>BMJ Supportive &amp; Palliative Care</a:t>
            </a:r>
            <a:r>
              <a:rPr lang="en-US" sz="700" b="0" u="none" strike="noStrike">
                <a:solidFill>
                  <a:schemeClr val="dk1"/>
                </a:solidFill>
                <a:effectLst/>
                <a:uFillTx/>
                <a:latin typeface="Myriad Pro"/>
              </a:rPr>
              <a:t>, 13(3), pp. e554–e560. Zhang, J., Tang, X., Zhang, W., Xu, Y., Zhang, H. and Fan, Y. (2024) ‘Cancer cachexia as a predictor of adverse outcomes in patients with non-small cell lung cancer: A meta-analysis’, </a:t>
            </a:r>
            <a:r>
              <a:rPr lang="en-US" sz="700" b="0" i="1" u="none" strike="noStrike">
                <a:solidFill>
                  <a:schemeClr val="dk1"/>
                </a:solidFill>
                <a:effectLst/>
                <a:uFillTx/>
                <a:latin typeface="Myriad Pro"/>
              </a:rPr>
              <a:t>Clinical Nutrition</a:t>
            </a:r>
            <a:r>
              <a:rPr lang="en-US" sz="700" b="0" u="none" strike="noStrike">
                <a:solidFill>
                  <a:schemeClr val="dk1"/>
                </a:solidFill>
                <a:effectLst/>
                <a:uFillTx/>
                <a:latin typeface="Myriad Pro"/>
              </a:rPr>
              <a:t>, 43(7), pp. 1618–1625. </a:t>
            </a:r>
          </a:p>
          <a:p>
            <a:pPr marL="343080" indent="-343080">
              <a:lnSpc>
                <a:spcPct val="100000"/>
              </a:lnSpc>
              <a:spcBef>
                <a:spcPts val="139"/>
              </a:spcBef>
              <a:buClr>
                <a:srgbClr val="000000"/>
              </a:buClr>
              <a:buFont typeface="Arial"/>
              <a:buChar char="•"/>
            </a:pPr>
            <a:r>
              <a:rPr lang="en-US" sz="700" b="0" u="none" strike="noStrike">
                <a:solidFill>
                  <a:schemeClr val="dk1"/>
                </a:solidFill>
                <a:effectLst/>
                <a:uFillTx/>
                <a:latin typeface="Myriad Pro"/>
              </a:rPr>
              <a:t>Zhang, J., Tang, X., Zhang, W., Xu, Y., Zhang, H. and Fan, Y. (2024). Cancer cachexia as a predictor of adverse outcomes in patients with non-small cell lung cancer: A meta-analysis. </a:t>
            </a:r>
            <a:r>
              <a:rPr lang="en-US" sz="700" b="0" i="1" u="none" strike="noStrike">
                <a:solidFill>
                  <a:schemeClr val="dk1"/>
                </a:solidFill>
                <a:effectLst/>
                <a:uFillTx/>
                <a:latin typeface="Myriad Pro"/>
              </a:rPr>
              <a:t>Clinical Nutrition</a:t>
            </a:r>
            <a:r>
              <a:rPr lang="en-US" sz="700" b="0" u="none" strike="noStrike">
                <a:solidFill>
                  <a:schemeClr val="dk1"/>
                </a:solidFill>
                <a:effectLst/>
                <a:uFillTx/>
                <a:latin typeface="Myriad Pro"/>
              </a:rPr>
              <a:t>, </a:t>
            </a:r>
            <a:r>
              <a:rPr lang="en-US" sz="700" b="0" i="1" u="none" strike="noStrike">
                <a:solidFill>
                  <a:schemeClr val="dk1"/>
                </a:solidFill>
                <a:effectLst/>
                <a:uFillTx/>
                <a:latin typeface="Myriad Pro"/>
              </a:rPr>
              <a:t>43</a:t>
            </a:r>
            <a:r>
              <a:rPr lang="en-US" sz="700" b="0" u="none" strike="noStrike">
                <a:solidFill>
                  <a:schemeClr val="dk1"/>
                </a:solidFill>
                <a:effectLst/>
                <a:uFillTx/>
                <a:latin typeface="Myriad Pro"/>
              </a:rPr>
              <a:t>(7), pp.1618-1625.</a:t>
            </a:r>
          </a:p>
          <a:p>
            <a:pPr indent="0">
              <a:lnSpc>
                <a:spcPct val="100000"/>
              </a:lnSpc>
              <a:spcBef>
                <a:spcPts val="1599"/>
              </a:spcBef>
              <a:buNone/>
              <a:tabLst>
                <a:tab pos="0" algn="l"/>
              </a:tabLst>
            </a:pPr>
            <a:endParaRPr lang="en-US" sz="700" b="0" u="none" strike="noStrike">
              <a:solidFill>
                <a:schemeClr val="dk1"/>
              </a:solidFill>
              <a:effectLst/>
              <a:uFillTx/>
              <a:latin typeface="Myriad Pro"/>
            </a:endParaRPr>
          </a:p>
        </p:txBody>
      </p:sp>
      <p:sp>
        <p:nvSpPr>
          <p:cNvPr id="110" name="PlaceHolder 3"/>
          <p:cNvSpPr>
            <a:spLocks noGrp="1"/>
          </p:cNvSpPr>
          <p:nvPr>
            <p:ph type="dt" idx="43"/>
          </p:nvPr>
        </p:nvSpPr>
        <p:spPr>
          <a:xfrm>
            <a:off x="250920" y="6524640"/>
            <a:ext cx="971280" cy="218880"/>
          </a:xfrm>
          <a:prstGeom prst="rect">
            <a:avLst/>
          </a:prstGeom>
          <a:noFill/>
          <a:ln w="0">
            <a:noFill/>
          </a:ln>
        </p:spPr>
        <p:txBody>
          <a:bodyPr lIns="91440" tIns="45720" rIns="91440" bIns="45720" anchor="ctr">
            <a:noAutofit/>
          </a:bodyPr>
          <a:lstStyle>
            <a:lvl1pPr indent="0" algn="ctr">
              <a:lnSpc>
                <a:spcPct val="100000"/>
              </a:lnSpc>
              <a:buNone/>
              <a:defRPr lang="en-GB" sz="1050" b="0" u="none" strike="noStrike">
                <a:solidFill>
                  <a:schemeClr val="dk1">
                    <a:tint val="75000"/>
                  </a:schemeClr>
                </a:solidFill>
                <a:effectLst/>
                <a:uFillTx/>
                <a:latin typeface="Myriad Pro"/>
              </a:defRPr>
            </a:lvl1pPr>
          </a:lstStyle>
          <a:p>
            <a:pPr indent="0" algn="ctr">
              <a:lnSpc>
                <a:spcPct val="100000"/>
              </a:lnSpc>
              <a:buNone/>
            </a:pPr>
            <a:fld id="{BE1B68F4-B8F6-4D3A-BFBA-58E18840B6FB}" type="datetime1">
              <a:rPr lang="en-GB" sz="1050" b="0" u="none" strike="noStrike">
                <a:solidFill>
                  <a:schemeClr val="dk1">
                    <a:tint val="75000"/>
                  </a:schemeClr>
                </a:solidFill>
                <a:effectLst/>
                <a:uFillTx/>
                <a:latin typeface="Myriad Pro"/>
              </a:rPr>
              <a:t>14/08/2026</a:t>
            </a:fld>
            <a:endParaRPr lang="en-US" sz="1050" b="0" u="none" strike="noStrike">
              <a:solidFill>
                <a:srgbClr val="000000"/>
              </a:solidFill>
              <a:effectLst/>
              <a:uFillTx/>
              <a:latin typeface="Times New Roman"/>
            </a:endParaRPr>
          </a:p>
        </p:txBody>
      </p:sp>
      <p:sp>
        <p:nvSpPr>
          <p:cNvPr id="111" name="PlaceHolder 4"/>
          <p:cNvSpPr>
            <a:spLocks noGrp="1"/>
          </p:cNvSpPr>
          <p:nvPr>
            <p:ph type="sldNum" idx="44"/>
          </p:nvPr>
        </p:nvSpPr>
        <p:spPr>
          <a:xfrm>
            <a:off x="7956720" y="6381720"/>
            <a:ext cx="729720" cy="339480"/>
          </a:xfrm>
          <a:prstGeom prst="rect">
            <a:avLst/>
          </a:prstGeom>
          <a:noFill/>
          <a:ln w="0">
            <a:noFill/>
          </a:ln>
        </p:spPr>
        <p:txBody>
          <a:bodyPr lIns="91440" tIns="45720" rIns="91440" bIns="45720" numCol="1" spcCol="0" anchor="ctr">
            <a:noAutofit/>
          </a:bodyPr>
          <a:lstStyle>
            <a:lvl1pPr indent="0" algn="r">
              <a:lnSpc>
                <a:spcPct val="100000"/>
              </a:lnSpc>
              <a:buNone/>
              <a:defRPr lang="en-GB" sz="1200" b="0" u="none" strike="noStrike">
                <a:solidFill>
                  <a:srgbClr val="898989"/>
                </a:solidFill>
                <a:effectLst/>
                <a:uFillTx/>
                <a:latin typeface="Myriad Pro"/>
              </a:defRPr>
            </a:lvl1pPr>
          </a:lstStyle>
          <a:p>
            <a:pPr indent="0" algn="r">
              <a:lnSpc>
                <a:spcPct val="100000"/>
              </a:lnSpc>
              <a:buNone/>
            </a:pPr>
            <a:fld id="{D8F121FC-5B91-4E06-A1E2-F4688190EF36}" type="slidenum">
              <a:rPr lang="en-GB" sz="1200" b="0" u="none" strike="noStrike">
                <a:solidFill>
                  <a:srgbClr val="898989"/>
                </a:solidFill>
                <a:effectLst/>
                <a:uFillTx/>
                <a:latin typeface="Myriad Pro"/>
              </a:rPr>
              <a:t>11</a:t>
            </a:fld>
            <a:endParaRPr lang="en-US" sz="1200" b="0" u="none" strike="noStrike">
              <a:solidFill>
                <a:srgbClr val="000000"/>
              </a:solidFill>
              <a:effectLst/>
              <a:uFillTx/>
              <a:latin typeface="Times New Roman"/>
            </a:endParaRPr>
          </a:p>
        </p:txBody>
      </p:sp>
      <p:pic>
        <p:nvPicPr>
          <p:cNvPr id="112" name="Picture 111">
            <a:hlinkClick r:id="" action="ppaction://media"/>
          </p:cNvPr>
          <p:cNvPicPr/>
          <p:nvPr>
            <a:audioFile r:link="rId2"/>
            <p:extLst>
              <p:ext uri="{DAA4B4D4-6D71-4841-9C94-3DE7FCFB9230}">
                <p14:media xmlns:p14="http://schemas.microsoft.com/office/powerpoint/2010/main" r:embed="rId1"/>
              </p:ext>
            </p:extLst>
          </p:nvPr>
        </p:nvPicPr>
        <p:blipFill>
          <a:blip r:embed="rId7"/>
          <a:stretch>
            <a:fillRect/>
          </a:stretch>
        </p:blipFill>
        <p:spPr>
          <a:xfrm>
            <a:off x="8229600" y="5943600"/>
            <a:ext cx="365760" cy="313560"/>
          </a:xfrm>
          <a:prstGeom prst="rect">
            <a:avLst/>
          </a:prstGeom>
          <a:ln w="0">
            <a:noFill/>
          </a:ln>
        </p:spPr>
      </p:pic>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204</TotalTime>
  <Words>6914</Words>
  <Application>Microsoft Office PowerPoint</Application>
  <PresentationFormat>On-screen Show (4:3)</PresentationFormat>
  <Paragraphs>191</Paragraphs>
  <Slides>11</Slides>
  <Notes>9</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PowerPoint Presentation</vt:lpstr>
      <vt:lpstr>INTRODUCTION</vt:lpstr>
      <vt:lpstr>INFORMATION ABOUT THE PERSON</vt:lpstr>
      <vt:lpstr>ANATOMY AND PHYSIOLOGY</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subject/>
  <dc:creator>Venus</dc:creator>
  <dc:description/>
  <cp:lastModifiedBy>marisa sambu</cp:lastModifiedBy>
  <cp:revision>239</cp:revision>
  <cp:lastPrinted>2018-07-09T15:27:01Z</cp:lastPrinted>
  <dcterms:created xsi:type="dcterms:W3CDTF">2002-10-07T19:43:58Z</dcterms:created>
  <dcterms:modified xsi:type="dcterms:W3CDTF">2026-08-14T05:43:40Z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9</vt:i4>
  </property>
  <property fmtid="{D5CDD505-2E9C-101B-9397-08002B2CF9AE}" pid="3" name="PresentationFormat">
    <vt:lpwstr>On-screen Show (4:3)</vt:lpwstr>
  </property>
  <property fmtid="{D5CDD505-2E9C-101B-9397-08002B2CF9AE}" pid="4" name="Slides">
    <vt:i4>11</vt:i4>
  </property>
</Properties>
</file>