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4" r:id="rId1"/>
  </p:sldMasterIdLst>
  <p:notesMasterIdLst>
    <p:notesMasterId r:id="rId19"/>
  </p:notesMasterIdLst>
  <p:sldIdLst>
    <p:sldId id="256" r:id="rId2"/>
    <p:sldId id="257" r:id="rId3"/>
    <p:sldId id="271" r:id="rId4"/>
    <p:sldId id="258" r:id="rId5"/>
    <p:sldId id="259" r:id="rId6"/>
    <p:sldId id="260" r:id="rId7"/>
    <p:sldId id="261" r:id="rId8"/>
    <p:sldId id="262" r:id="rId9"/>
    <p:sldId id="272" r:id="rId10"/>
    <p:sldId id="263" r:id="rId11"/>
    <p:sldId id="264" r:id="rId12"/>
    <p:sldId id="270" r:id="rId13"/>
    <p:sldId id="265" r:id="rId14"/>
    <p:sldId id="273" r:id="rId15"/>
    <p:sldId id="266" r:id="rId16"/>
    <p:sldId id="268" r:id="rId17"/>
    <p:sldId id="26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644" autoAdjust="0"/>
  </p:normalViewPr>
  <p:slideViewPr>
    <p:cSldViewPr snapToGrid="0">
      <p:cViewPr varScale="1">
        <p:scale>
          <a:sx n="69" d="100"/>
          <a:sy n="69" d="100"/>
        </p:scale>
        <p:origin x="78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44C09A-E3E0-4A14-BE0D-A85A30D7984B}" type="datetimeFigureOut">
              <a:rPr lang="en-GB" smtClean="0"/>
              <a:t>19/06/2026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9204F5-24AF-4BC0-8D68-A5EEF8CA7411}" type="slidenum">
              <a:rPr lang="en-GB" smtClean="0"/>
              <a:t>‹#›</a:t>
            </a:fld>
            <a:endParaRPr lang="en-GB"/>
          </a:p>
        </p:txBody>
      </p:sp>
    </p:spTree>
    <p:extLst>
      <p:ext uri="{BB962C8B-B14F-4D97-AF65-F5344CB8AC3E}">
        <p14:creationId xmlns:p14="http://schemas.microsoft.com/office/powerpoint/2010/main" val="23641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will describe the association between health, wellbeing and sustainable development. It takes a UK context and critically appraises NHS policies that aim to tackle inequalities and enhance sustainable care.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D9204F5-24AF-4BC0-8D68-A5EEF8CA7411}" type="slidenum">
              <a:rPr lang="en-GB" smtClean="0"/>
              <a:t>1</a:t>
            </a:fld>
            <a:endParaRPr lang="en-GB"/>
          </a:p>
        </p:txBody>
      </p:sp>
    </p:spTree>
    <p:extLst>
      <p:ext uri="{BB962C8B-B14F-4D97-AF65-F5344CB8AC3E}">
        <p14:creationId xmlns:p14="http://schemas.microsoft.com/office/powerpoint/2010/main" val="24898940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is used to focus the presentation. The central thesis is that health and inequality go hand in hand. The prevention, equitable access and socially responsive policies and practices are crucial for sustainable healthcare.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D9204F5-24AF-4BC0-8D68-A5EEF8CA7411}" type="slidenum">
              <a:rPr lang="en-GB" smtClean="0"/>
              <a:t>2</a:t>
            </a:fld>
            <a:endParaRPr lang="en-GB"/>
          </a:p>
        </p:txBody>
      </p:sp>
    </p:spTree>
    <p:extLst>
      <p:ext uri="{BB962C8B-B14F-4D97-AF65-F5344CB8AC3E}">
        <p14:creationId xmlns:p14="http://schemas.microsoft.com/office/powerpoint/2010/main" val="15513915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to highlight the key message of this slide: Health is not only medical health. Wellbeing, Social Inclusion and Sustainable Development are all intertwined in the process of building healthier communities and lessening inequalities. Therefore, in the long term, the health gains must be realized via a coordinated intervention in different sectors. </a:t>
            </a:r>
            <a:endParaRPr lang="en-GB" dirty="0"/>
          </a:p>
        </p:txBody>
      </p:sp>
      <p:sp>
        <p:nvSpPr>
          <p:cNvPr id="4" name="Slide Number Placeholder 3"/>
          <p:cNvSpPr>
            <a:spLocks noGrp="1"/>
          </p:cNvSpPr>
          <p:nvPr>
            <p:ph type="sldNum" sz="quarter" idx="10"/>
          </p:nvPr>
        </p:nvSpPr>
        <p:spPr/>
        <p:txBody>
          <a:bodyPr/>
          <a:lstStyle/>
          <a:p>
            <a:fld id="{1D9204F5-24AF-4BC0-8D68-A5EEF8CA7411}" type="slidenum">
              <a:rPr lang="en-GB" smtClean="0"/>
              <a:t>3</a:t>
            </a:fld>
            <a:endParaRPr lang="en-GB"/>
          </a:p>
        </p:txBody>
      </p:sp>
    </p:spTree>
    <p:extLst>
      <p:ext uri="{BB962C8B-B14F-4D97-AF65-F5344CB8AC3E}">
        <p14:creationId xmlns:p14="http://schemas.microsoft.com/office/powerpoint/2010/main" val="42640745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includes key information about the concepts that will be required in the brief for this assignment. This is not enough since health is influenced by the larger social, economic and environmental contexts.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D9204F5-24AF-4BC0-8D68-A5EEF8CA7411}" type="slidenum">
              <a:rPr lang="en-GB" smtClean="0"/>
              <a:t>4</a:t>
            </a:fld>
            <a:endParaRPr lang="en-GB"/>
          </a:p>
        </p:txBody>
      </p:sp>
    </p:spTree>
    <p:extLst>
      <p:ext uri="{BB962C8B-B14F-4D97-AF65-F5344CB8AC3E}">
        <p14:creationId xmlns:p14="http://schemas.microsoft.com/office/powerpoint/2010/main" val="9259310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slide makes a comparison of theoretical models. Clinical practice cannot be practiced without the biomedical model, which is important in explaining inequality, but is not comprehensive. In the analysis of the public health, biopsychosocial and social determinants models are more suitable.</a:t>
            </a:r>
            <a:endParaRPr lang="en-GB" dirty="0"/>
          </a:p>
        </p:txBody>
      </p:sp>
      <p:sp>
        <p:nvSpPr>
          <p:cNvPr id="4" name="Slide Number Placeholder 3"/>
          <p:cNvSpPr>
            <a:spLocks noGrp="1"/>
          </p:cNvSpPr>
          <p:nvPr>
            <p:ph type="sldNum" sz="quarter" idx="10"/>
          </p:nvPr>
        </p:nvSpPr>
        <p:spPr/>
        <p:txBody>
          <a:bodyPr/>
          <a:lstStyle/>
          <a:p>
            <a:fld id="{1D9204F5-24AF-4BC0-8D68-A5EEF8CA7411}" type="slidenum">
              <a:rPr lang="en-GB" smtClean="0"/>
              <a:t>5</a:t>
            </a:fld>
            <a:endParaRPr lang="en-GB"/>
          </a:p>
        </p:txBody>
      </p:sp>
    </p:spTree>
    <p:extLst>
      <p:ext uri="{BB962C8B-B14F-4D97-AF65-F5344CB8AC3E}">
        <p14:creationId xmlns:p14="http://schemas.microsoft.com/office/powerpoint/2010/main" val="3445958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action is a policy and service delivery related action. In policy, it is recognized that prevention and integration should go together, but in practice, there is no linkage due to a lack of resources and staffing in services.</a:t>
            </a:r>
            <a:endParaRPr lang="en-GB" dirty="0"/>
          </a:p>
        </p:txBody>
      </p:sp>
      <p:sp>
        <p:nvSpPr>
          <p:cNvPr id="4" name="Slide Number Placeholder 3"/>
          <p:cNvSpPr>
            <a:spLocks noGrp="1"/>
          </p:cNvSpPr>
          <p:nvPr>
            <p:ph type="sldNum" sz="quarter" idx="10"/>
          </p:nvPr>
        </p:nvSpPr>
        <p:spPr/>
        <p:txBody>
          <a:bodyPr/>
          <a:lstStyle/>
          <a:p>
            <a:fld id="{1D9204F5-24AF-4BC0-8D68-A5EEF8CA7411}" type="slidenum">
              <a:rPr lang="en-GB" smtClean="0"/>
              <a:t>6</a:t>
            </a:fld>
            <a:endParaRPr lang="en-GB"/>
          </a:p>
        </p:txBody>
      </p:sp>
    </p:spTree>
    <p:extLst>
      <p:ext uri="{BB962C8B-B14F-4D97-AF65-F5344CB8AC3E}">
        <p14:creationId xmlns:p14="http://schemas.microsoft.com/office/powerpoint/2010/main" val="11529111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slide aims to give a public health message and explains SDG 3. To avoid and make the message of public health realistic is important. It is possible that social factors restrict the capability of people to make healthy choices.</a:t>
            </a:r>
            <a:endParaRPr lang="en-GB" dirty="0"/>
          </a:p>
        </p:txBody>
      </p:sp>
      <p:sp>
        <p:nvSpPr>
          <p:cNvPr id="4" name="Slide Number Placeholder 3"/>
          <p:cNvSpPr>
            <a:spLocks noGrp="1"/>
          </p:cNvSpPr>
          <p:nvPr>
            <p:ph type="sldNum" sz="quarter" idx="10"/>
          </p:nvPr>
        </p:nvSpPr>
        <p:spPr/>
        <p:txBody>
          <a:bodyPr/>
          <a:lstStyle/>
          <a:p>
            <a:fld id="{1D9204F5-24AF-4BC0-8D68-A5EEF8CA7411}" type="slidenum">
              <a:rPr lang="en-GB" smtClean="0"/>
              <a:t>7</a:t>
            </a:fld>
            <a:endParaRPr lang="en-GB"/>
          </a:p>
        </p:txBody>
      </p:sp>
    </p:spTree>
    <p:extLst>
      <p:ext uri="{BB962C8B-B14F-4D97-AF65-F5344CB8AC3E}">
        <p14:creationId xmlns:p14="http://schemas.microsoft.com/office/powerpoint/2010/main" val="31810449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is the main case study. It shows that prevention works if there is a prevention programmer for high-risk if and it can be made available to them. This puts SDG 3 directly in the line of sight with inequality.</a:t>
            </a:r>
            <a:endParaRPr lang="en-GB" dirty="0"/>
          </a:p>
        </p:txBody>
      </p:sp>
      <p:sp>
        <p:nvSpPr>
          <p:cNvPr id="4" name="Slide Number Placeholder 3"/>
          <p:cNvSpPr>
            <a:spLocks noGrp="1"/>
          </p:cNvSpPr>
          <p:nvPr>
            <p:ph type="sldNum" sz="quarter" idx="10"/>
          </p:nvPr>
        </p:nvSpPr>
        <p:spPr/>
        <p:txBody>
          <a:bodyPr/>
          <a:lstStyle/>
          <a:p>
            <a:fld id="{1D9204F5-24AF-4BC0-8D68-A5EEF8CA7411}" type="slidenum">
              <a:rPr lang="en-GB" smtClean="0"/>
              <a:t>8</a:t>
            </a:fld>
            <a:endParaRPr lang="en-GB"/>
          </a:p>
        </p:txBody>
      </p:sp>
    </p:spTree>
    <p:extLst>
      <p:ext uri="{BB962C8B-B14F-4D97-AF65-F5344CB8AC3E}">
        <p14:creationId xmlns:p14="http://schemas.microsoft.com/office/powerpoint/2010/main" val="24188053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Although NHS policies are designed to enhance health outcomes, inequalities have many roots in wider social and economic factors. If deprivation is to be reduced to bring about sustainable improvements in health inequalities, action will have to be taken to address some of its underlying causes, including housing, education and employment and income inequality.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D9204F5-24AF-4BC0-8D68-A5EEF8CA7411}" type="slidenum">
              <a:rPr lang="en-GB" smtClean="0"/>
              <a:t>9</a:t>
            </a:fld>
            <a:endParaRPr lang="en-GB"/>
          </a:p>
        </p:txBody>
      </p:sp>
    </p:spTree>
    <p:extLst>
      <p:ext uri="{BB962C8B-B14F-4D97-AF65-F5344CB8AC3E}">
        <p14:creationId xmlns:p14="http://schemas.microsoft.com/office/powerpoint/2010/main" val="3937345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discusses the issue of inequality has an impact on health and care availability. The action of the NHS is essential but there is a need for a wider social policy.</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D9204F5-24AF-4BC0-8D68-A5EEF8CA7411}" type="slidenum">
              <a:rPr lang="en-GB" smtClean="0"/>
              <a:t>10</a:t>
            </a:fld>
            <a:endParaRPr lang="en-GB"/>
          </a:p>
        </p:txBody>
      </p:sp>
    </p:spTree>
    <p:extLst>
      <p:ext uri="{BB962C8B-B14F-4D97-AF65-F5344CB8AC3E}">
        <p14:creationId xmlns:p14="http://schemas.microsoft.com/office/powerpoint/2010/main" val="32710760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stressed that while policies are good in theory they have not been consistently implemented in the UK. It can also do a lot of things that are outside of the NHS to reduce harm, and the healthcare services are able to do this too.</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D9204F5-24AF-4BC0-8D68-A5EEF8CA7411}" type="slidenum">
              <a:rPr lang="en-GB" smtClean="0"/>
              <a:t>11</a:t>
            </a:fld>
            <a:endParaRPr lang="en-GB"/>
          </a:p>
        </p:txBody>
      </p:sp>
    </p:spTree>
    <p:extLst>
      <p:ext uri="{BB962C8B-B14F-4D97-AF65-F5344CB8AC3E}">
        <p14:creationId xmlns:p14="http://schemas.microsoft.com/office/powerpoint/2010/main" val="38380518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9204F5-24AF-4BC0-8D68-A5EEF8CA7411}" type="slidenum">
              <a:rPr lang="en-GB" smtClean="0"/>
              <a:t>12</a:t>
            </a:fld>
            <a:endParaRPr lang="en-GB"/>
          </a:p>
        </p:txBody>
      </p:sp>
    </p:spTree>
    <p:extLst>
      <p:ext uri="{BB962C8B-B14F-4D97-AF65-F5344CB8AC3E}">
        <p14:creationId xmlns:p14="http://schemas.microsoft.com/office/powerpoint/2010/main" val="27728849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Suggestions are scientific and practicable. They focus on prevention, Internet access, workforce capacity and social determinants, among other areas. This is in line with SDG 3 and SDG 10.</a:t>
            </a:r>
            <a:endParaRPr lang="en-GB" dirty="0"/>
          </a:p>
        </p:txBody>
      </p:sp>
      <p:sp>
        <p:nvSpPr>
          <p:cNvPr id="4" name="Slide Number Placeholder 3"/>
          <p:cNvSpPr>
            <a:spLocks noGrp="1"/>
          </p:cNvSpPr>
          <p:nvPr>
            <p:ph type="sldNum" sz="quarter" idx="10"/>
          </p:nvPr>
        </p:nvSpPr>
        <p:spPr/>
        <p:txBody>
          <a:bodyPr/>
          <a:lstStyle/>
          <a:p>
            <a:fld id="{1D9204F5-24AF-4BC0-8D68-A5EEF8CA7411}" type="slidenum">
              <a:rPr lang="en-GB" smtClean="0"/>
              <a:t>13</a:t>
            </a:fld>
            <a:endParaRPr lang="en-GB"/>
          </a:p>
        </p:txBody>
      </p:sp>
    </p:spTree>
    <p:extLst>
      <p:ext uri="{BB962C8B-B14F-4D97-AF65-F5344CB8AC3E}">
        <p14:creationId xmlns:p14="http://schemas.microsoft.com/office/powerpoint/2010/main" val="1228232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a compass of the essential steps needed to address health inequalities through prevention, early intervention and integrated care, digital inclusion and sustainable communities. Progress relies on cooperation and on evidence-based planning and prioritizing the needs of those most at risk. These measures, collectively, promote health and SDG3 and SDG10.</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D9204F5-24AF-4BC0-8D68-A5EEF8CA7411}" type="slidenum">
              <a:rPr lang="en-GB" smtClean="0"/>
              <a:t>14</a:t>
            </a:fld>
            <a:endParaRPr lang="en-GB"/>
          </a:p>
        </p:txBody>
      </p:sp>
    </p:spTree>
    <p:extLst>
      <p:ext uri="{BB962C8B-B14F-4D97-AF65-F5344CB8AC3E}">
        <p14:creationId xmlns:p14="http://schemas.microsoft.com/office/powerpoint/2010/main" val="27844647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general, sustainable, preventative and community-based health care is needed in the presentation. The UK has significant policies on inequalities because these are a significant concern towards good health and wellbeing.</a:t>
            </a:r>
          </a:p>
          <a:p>
            <a:endParaRPr lang="en-GB" dirty="0"/>
          </a:p>
        </p:txBody>
      </p:sp>
      <p:sp>
        <p:nvSpPr>
          <p:cNvPr id="4" name="Slide Number Placeholder 3"/>
          <p:cNvSpPr>
            <a:spLocks noGrp="1"/>
          </p:cNvSpPr>
          <p:nvPr>
            <p:ph type="sldNum" sz="quarter" idx="10"/>
          </p:nvPr>
        </p:nvSpPr>
        <p:spPr/>
        <p:txBody>
          <a:bodyPr/>
          <a:lstStyle/>
          <a:p>
            <a:fld id="{1D9204F5-24AF-4BC0-8D68-A5EEF8CA7411}" type="slidenum">
              <a:rPr lang="en-GB" smtClean="0"/>
              <a:t>15</a:t>
            </a:fld>
            <a:endParaRPr lang="en-GB"/>
          </a:p>
        </p:txBody>
      </p:sp>
    </p:spTree>
    <p:extLst>
      <p:ext uri="{BB962C8B-B14F-4D97-AF65-F5344CB8AC3E}">
        <p14:creationId xmlns:p14="http://schemas.microsoft.com/office/powerpoint/2010/main" val="38806420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9204F5-24AF-4BC0-8D68-A5EEF8CA7411}" type="slidenum">
              <a:rPr lang="en-GB" smtClean="0"/>
              <a:t>16</a:t>
            </a:fld>
            <a:endParaRPr lang="en-GB"/>
          </a:p>
        </p:txBody>
      </p:sp>
    </p:spTree>
    <p:extLst>
      <p:ext uri="{BB962C8B-B14F-4D97-AF65-F5344CB8AC3E}">
        <p14:creationId xmlns:p14="http://schemas.microsoft.com/office/powerpoint/2010/main" val="4171175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9204F5-24AF-4BC0-8D68-A5EEF8CA7411}" type="slidenum">
              <a:rPr lang="en-GB" smtClean="0"/>
              <a:t>17</a:t>
            </a:fld>
            <a:endParaRPr lang="en-GB"/>
          </a:p>
        </p:txBody>
      </p:sp>
    </p:spTree>
    <p:extLst>
      <p:ext uri="{BB962C8B-B14F-4D97-AF65-F5344CB8AC3E}">
        <p14:creationId xmlns:p14="http://schemas.microsoft.com/office/powerpoint/2010/main" val="8167671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3B18A92-5828-4E3C-AF07-BD6DFE005FE8}"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13E178-75F4-4426-9CB2-937DC01CD79F}" type="slidenum">
              <a:rPr lang="en-GB" smtClean="0"/>
              <a:t>‹#›</a:t>
            </a:fld>
            <a:endParaRPr lang="en-GB"/>
          </a:p>
        </p:txBody>
      </p:sp>
    </p:spTree>
    <p:extLst>
      <p:ext uri="{BB962C8B-B14F-4D97-AF65-F5344CB8AC3E}">
        <p14:creationId xmlns:p14="http://schemas.microsoft.com/office/powerpoint/2010/main" val="2472150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B18A92-5828-4E3C-AF07-BD6DFE005FE8}"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13E178-75F4-4426-9CB2-937DC01CD79F}" type="slidenum">
              <a:rPr lang="en-GB" smtClean="0"/>
              <a:t>‹#›</a:t>
            </a:fld>
            <a:endParaRPr lang="en-GB"/>
          </a:p>
        </p:txBody>
      </p:sp>
    </p:spTree>
    <p:extLst>
      <p:ext uri="{BB962C8B-B14F-4D97-AF65-F5344CB8AC3E}">
        <p14:creationId xmlns:p14="http://schemas.microsoft.com/office/powerpoint/2010/main" val="3813316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B18A92-5828-4E3C-AF07-BD6DFE005FE8}"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13E178-75F4-4426-9CB2-937DC01CD79F}" type="slidenum">
              <a:rPr lang="en-GB" smtClean="0"/>
              <a:t>‹#›</a:t>
            </a:fld>
            <a:endParaRPr lang="en-GB"/>
          </a:p>
        </p:txBody>
      </p:sp>
    </p:spTree>
    <p:extLst>
      <p:ext uri="{BB962C8B-B14F-4D97-AF65-F5344CB8AC3E}">
        <p14:creationId xmlns:p14="http://schemas.microsoft.com/office/powerpoint/2010/main" val="1912193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B18A92-5828-4E3C-AF07-BD6DFE005FE8}"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13E178-75F4-4426-9CB2-937DC01CD79F}" type="slidenum">
              <a:rPr lang="en-GB" smtClean="0"/>
              <a:t>‹#›</a:t>
            </a:fld>
            <a:endParaRPr lang="en-GB"/>
          </a:p>
        </p:txBody>
      </p:sp>
    </p:spTree>
    <p:extLst>
      <p:ext uri="{BB962C8B-B14F-4D97-AF65-F5344CB8AC3E}">
        <p14:creationId xmlns:p14="http://schemas.microsoft.com/office/powerpoint/2010/main" val="3019290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B18A92-5828-4E3C-AF07-BD6DFE005FE8}" type="datetimeFigureOut">
              <a:rPr lang="en-GB" smtClean="0"/>
              <a:t>19/06/2026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13E178-75F4-4426-9CB2-937DC01CD79F}" type="slidenum">
              <a:rPr lang="en-GB" smtClean="0"/>
              <a:t>‹#›</a:t>
            </a:fld>
            <a:endParaRPr lang="en-GB"/>
          </a:p>
        </p:txBody>
      </p:sp>
    </p:spTree>
    <p:extLst>
      <p:ext uri="{BB962C8B-B14F-4D97-AF65-F5344CB8AC3E}">
        <p14:creationId xmlns:p14="http://schemas.microsoft.com/office/powerpoint/2010/main" val="2064214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B18A92-5828-4E3C-AF07-BD6DFE005FE8}" type="datetimeFigureOut">
              <a:rPr lang="en-GB" smtClean="0"/>
              <a:t>19/06/2026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13E178-75F4-4426-9CB2-937DC01CD79F}" type="slidenum">
              <a:rPr lang="en-GB" smtClean="0"/>
              <a:t>‹#›</a:t>
            </a:fld>
            <a:endParaRPr lang="en-GB"/>
          </a:p>
        </p:txBody>
      </p:sp>
    </p:spTree>
    <p:extLst>
      <p:ext uri="{BB962C8B-B14F-4D97-AF65-F5344CB8AC3E}">
        <p14:creationId xmlns:p14="http://schemas.microsoft.com/office/powerpoint/2010/main" val="1737337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B18A92-5828-4E3C-AF07-BD6DFE005FE8}" type="datetimeFigureOut">
              <a:rPr lang="en-GB" smtClean="0"/>
              <a:t>19/06/2026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13E178-75F4-4426-9CB2-937DC01CD79F}" type="slidenum">
              <a:rPr lang="en-GB" smtClean="0"/>
              <a:t>‹#›</a:t>
            </a:fld>
            <a:endParaRPr lang="en-GB"/>
          </a:p>
        </p:txBody>
      </p:sp>
    </p:spTree>
    <p:extLst>
      <p:ext uri="{BB962C8B-B14F-4D97-AF65-F5344CB8AC3E}">
        <p14:creationId xmlns:p14="http://schemas.microsoft.com/office/powerpoint/2010/main" val="3752546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3B18A92-5828-4E3C-AF07-BD6DFE005FE8}"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13E178-75F4-4426-9CB2-937DC01CD79F}" type="slidenum">
              <a:rPr lang="en-GB" smtClean="0"/>
              <a:t>‹#›</a:t>
            </a:fld>
            <a:endParaRPr lang="en-GB"/>
          </a:p>
        </p:txBody>
      </p:sp>
    </p:spTree>
    <p:extLst>
      <p:ext uri="{BB962C8B-B14F-4D97-AF65-F5344CB8AC3E}">
        <p14:creationId xmlns:p14="http://schemas.microsoft.com/office/powerpoint/2010/main" val="2878130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3B18A92-5828-4E3C-AF07-BD6DFE005FE8}"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13E178-75F4-4426-9CB2-937DC01CD79F}" type="slidenum">
              <a:rPr lang="en-GB" smtClean="0"/>
              <a:t>‹#›</a:t>
            </a:fld>
            <a:endParaRPr lang="en-GB"/>
          </a:p>
        </p:txBody>
      </p:sp>
    </p:spTree>
    <p:extLst>
      <p:ext uri="{BB962C8B-B14F-4D97-AF65-F5344CB8AC3E}">
        <p14:creationId xmlns:p14="http://schemas.microsoft.com/office/powerpoint/2010/main" val="4068246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B18A92-5828-4E3C-AF07-BD6DFE005FE8}"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13E178-75F4-4426-9CB2-937DC01CD79F}" type="slidenum">
              <a:rPr lang="en-GB" smtClean="0"/>
              <a:t>‹#›</a:t>
            </a:fld>
            <a:endParaRPr lang="en-GB"/>
          </a:p>
        </p:txBody>
      </p:sp>
    </p:spTree>
    <p:extLst>
      <p:ext uri="{BB962C8B-B14F-4D97-AF65-F5344CB8AC3E}">
        <p14:creationId xmlns:p14="http://schemas.microsoft.com/office/powerpoint/2010/main" val="2806875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B18A92-5828-4E3C-AF07-BD6DFE005FE8}"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13E178-75F4-4426-9CB2-937DC01CD79F}" type="slidenum">
              <a:rPr lang="en-GB" smtClean="0"/>
              <a:t>‹#›</a:t>
            </a:fld>
            <a:endParaRPr lang="en-GB"/>
          </a:p>
        </p:txBody>
      </p:sp>
    </p:spTree>
    <p:extLst>
      <p:ext uri="{BB962C8B-B14F-4D97-AF65-F5344CB8AC3E}">
        <p14:creationId xmlns:p14="http://schemas.microsoft.com/office/powerpoint/2010/main" val="2831567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B18A92-5828-4E3C-AF07-BD6DFE005FE8}" type="datetimeFigureOut">
              <a:rPr lang="en-GB" smtClean="0"/>
              <a:t>19/06/2026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13E178-75F4-4426-9CB2-937DC01CD79F}" type="slidenum">
              <a:rPr lang="en-GB" smtClean="0"/>
              <a:t>‹#›</a:t>
            </a:fld>
            <a:endParaRPr lang="en-GB"/>
          </a:p>
        </p:txBody>
      </p:sp>
    </p:spTree>
    <p:extLst>
      <p:ext uri="{BB962C8B-B14F-4D97-AF65-F5344CB8AC3E}">
        <p14:creationId xmlns:p14="http://schemas.microsoft.com/office/powerpoint/2010/main" val="172778475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2312" y="707072"/>
            <a:ext cx="10917238" cy="5379403"/>
          </a:xfrm>
          <a:ln w="57150">
            <a:solidFill>
              <a:schemeClr val="bg1"/>
            </a:solidFill>
            <a:prstDash val="lgDashDot"/>
          </a:ln>
        </p:spPr>
        <p:txBody>
          <a:bodyPr anchor="ctr">
            <a:noAutofit/>
          </a:bodyPr>
          <a:lstStyle/>
          <a:p>
            <a:br>
              <a:rPr lang="en-US" sz="3600" b="1" dirty="0">
                <a:solidFill>
                  <a:schemeClr val="bg1"/>
                </a:solidFill>
                <a:latin typeface="+mn-lt"/>
              </a:rPr>
            </a:br>
            <a:r>
              <a:rPr lang="en-US" sz="3600" b="1" dirty="0">
                <a:solidFill>
                  <a:schemeClr val="bg1"/>
                </a:solidFill>
                <a:latin typeface="+mn-lt"/>
              </a:rPr>
              <a:t>BSc (Hon) Health and Social Care</a:t>
            </a:r>
            <a:br>
              <a:rPr lang="en-US" sz="3600" b="1" dirty="0">
                <a:solidFill>
                  <a:schemeClr val="bg1"/>
                </a:solidFill>
                <a:latin typeface="+mn-lt"/>
              </a:rPr>
            </a:br>
            <a:r>
              <a:rPr lang="en-US" sz="3600" b="1" dirty="0">
                <a:solidFill>
                  <a:schemeClr val="bg1"/>
                </a:solidFill>
                <a:latin typeface="+mn-lt"/>
              </a:rPr>
              <a:t>BMHP6030 Health, Wellbeing and Sustainable Development</a:t>
            </a:r>
            <a:br>
              <a:rPr lang="en-US" sz="3600" b="1" dirty="0">
                <a:solidFill>
                  <a:schemeClr val="bg1"/>
                </a:solidFill>
                <a:latin typeface="+mn-lt"/>
              </a:rPr>
            </a:br>
            <a:r>
              <a:rPr lang="en-GB" sz="3600" dirty="0">
                <a:solidFill>
                  <a:schemeClr val="bg1"/>
                </a:solidFill>
              </a:rPr>
              <a:t>Component 1: Individual Presentation</a:t>
            </a:r>
            <a:br>
              <a:rPr lang="en-US" sz="3600" b="1" dirty="0">
                <a:solidFill>
                  <a:schemeClr val="bg1"/>
                </a:solidFill>
                <a:latin typeface="+mn-lt"/>
              </a:rPr>
            </a:br>
            <a:br>
              <a:rPr lang="en-US" sz="3200" b="1" dirty="0">
                <a:solidFill>
                  <a:schemeClr val="bg1"/>
                </a:solidFill>
              </a:rPr>
            </a:br>
            <a:r>
              <a:rPr lang="en-US" sz="3200" b="1" i="1" dirty="0">
                <a:solidFill>
                  <a:schemeClr val="bg1"/>
                </a:solidFill>
              </a:rPr>
              <a:t>The Integration of Health, Wellbeing and Sustainable Development in Reducing Health Inequalities within UK Health and Social Care</a:t>
            </a:r>
            <a:br>
              <a:rPr lang="en-US" sz="3200" b="1" i="1" dirty="0">
                <a:solidFill>
                  <a:schemeClr val="bg1"/>
                </a:solidFill>
              </a:rPr>
            </a:br>
            <a:br>
              <a:rPr lang="en-US" sz="3200" b="1" i="1" dirty="0">
                <a:solidFill>
                  <a:schemeClr val="bg1"/>
                </a:solidFill>
              </a:rPr>
            </a:br>
            <a:r>
              <a:rPr lang="en-GB" sz="3200" dirty="0">
                <a:solidFill>
                  <a:schemeClr val="bg1"/>
                </a:solidFill>
              </a:rPr>
              <a:t>Student Name: Joe Ansah</a:t>
            </a:r>
            <a:br>
              <a:rPr lang="en-GB" sz="3200" dirty="0">
                <a:solidFill>
                  <a:schemeClr val="bg1"/>
                </a:solidFill>
              </a:rPr>
            </a:br>
            <a:r>
              <a:rPr lang="en-GB" sz="3200" dirty="0">
                <a:solidFill>
                  <a:schemeClr val="bg1"/>
                </a:solidFill>
              </a:rPr>
              <a:t>Student ID: 2247737</a:t>
            </a:r>
            <a:br>
              <a:rPr lang="en-GB" sz="3200" dirty="0">
                <a:solidFill>
                  <a:schemeClr val="bg1"/>
                </a:solidFill>
              </a:rPr>
            </a:br>
            <a:r>
              <a:rPr lang="en-GB" sz="3200" dirty="0">
                <a:solidFill>
                  <a:schemeClr val="bg1"/>
                </a:solidFill>
              </a:rPr>
              <a:t>Lecturer Name: Junaid Shaikh</a:t>
            </a:r>
            <a:br>
              <a:rPr lang="en-GB" sz="3200" dirty="0">
                <a:solidFill>
                  <a:schemeClr val="bg1"/>
                </a:solidFill>
              </a:rPr>
            </a:br>
            <a:endParaRPr lang="en-GB" sz="3200" b="1" i="1" dirty="0">
              <a:solidFill>
                <a:schemeClr val="bg1"/>
              </a:solidFill>
            </a:endParaRPr>
          </a:p>
        </p:txBody>
      </p:sp>
    </p:spTree>
    <p:extLst>
      <p:ext uri="{BB962C8B-B14F-4D97-AF65-F5344CB8AC3E}">
        <p14:creationId xmlns:p14="http://schemas.microsoft.com/office/powerpoint/2010/main" val="18901215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w="38100">
            <a:solidFill>
              <a:schemeClr val="bg1"/>
            </a:solidFill>
            <a:prstDash val="lgDashDot"/>
          </a:ln>
        </p:spPr>
        <p:txBody>
          <a:bodyPr/>
          <a:lstStyle/>
          <a:p>
            <a:pPr algn="ctr"/>
            <a:r>
              <a:rPr lang="en-GB" b="1" dirty="0">
                <a:solidFill>
                  <a:schemeClr val="bg1"/>
                </a:solidFill>
              </a:rPr>
              <a:t>Introduction and Presentation Focus</a:t>
            </a:r>
          </a:p>
        </p:txBody>
      </p:sp>
      <p:sp>
        <p:nvSpPr>
          <p:cNvPr id="3" name="Content Placeholder 2"/>
          <p:cNvSpPr>
            <a:spLocks noGrp="1"/>
          </p:cNvSpPr>
          <p:nvPr>
            <p:ph idx="1"/>
          </p:nvPr>
        </p:nvSpPr>
        <p:spPr>
          <a:xfrm>
            <a:off x="838200" y="1825624"/>
            <a:ext cx="5402580" cy="4746625"/>
          </a:xfrm>
        </p:spPr>
        <p:txBody>
          <a:bodyPr anchor="ctr">
            <a:normAutofit fontScale="92500" lnSpcReduction="20000"/>
          </a:bodyPr>
          <a:lstStyle/>
          <a:p>
            <a:pPr>
              <a:buFont typeface="Wingdings" panose="05000000000000000000" pitchFamily="2" charset="2"/>
              <a:buChar char="v"/>
            </a:pPr>
            <a:r>
              <a:rPr lang="en-US" dirty="0">
                <a:solidFill>
                  <a:schemeClr val="bg1"/>
                </a:solidFill>
              </a:rPr>
              <a:t>In England, a crucial issue is the disparity in health between deprived and affluent people, in particular (Marmot, 2020). </a:t>
            </a:r>
          </a:p>
          <a:p>
            <a:pPr>
              <a:buFont typeface="Wingdings" panose="05000000000000000000" pitchFamily="2" charset="2"/>
              <a:buChar char="v"/>
            </a:pPr>
            <a:r>
              <a:rPr lang="en-US" dirty="0">
                <a:solidFill>
                  <a:schemeClr val="bg1"/>
                </a:solidFill>
              </a:rPr>
              <a:t>Preventative, early intervention and integrated care is at the heart of NHS Long Term Plan (NHS England, 2019). </a:t>
            </a:r>
          </a:p>
          <a:p>
            <a:pPr>
              <a:buFont typeface="Wingdings" panose="05000000000000000000" pitchFamily="2" charset="2"/>
              <a:buChar char="v"/>
            </a:pPr>
            <a:r>
              <a:rPr lang="en-US" dirty="0">
                <a:solidFill>
                  <a:schemeClr val="bg1"/>
                </a:solidFill>
              </a:rPr>
              <a:t>SDG 3 is connected to SDG 10: Unequal access affects health (The King's Fund 2024). </a:t>
            </a:r>
          </a:p>
          <a:p>
            <a:pPr>
              <a:buFont typeface="Wingdings" panose="05000000000000000000" pitchFamily="2" charset="2"/>
              <a:buChar char="v"/>
            </a:pPr>
            <a:r>
              <a:rPr lang="en-US" dirty="0">
                <a:solidFill>
                  <a:schemeClr val="bg1"/>
                </a:solidFill>
              </a:rPr>
              <a:t>Sustainable healthcare (NHS England, 2023) requires two things – prevention and workforce capacity and fair access to services. </a:t>
            </a:r>
          </a:p>
        </p:txBody>
      </p:sp>
      <p:pic>
        <p:nvPicPr>
          <p:cNvPr id="3074" name="Picture 2" descr="Sustainable Development Goals SDG 3 Health and Well-being Presentation (PPT  Templat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9739"/>
          <a:stretch/>
        </p:blipFill>
        <p:spPr bwMode="auto">
          <a:xfrm>
            <a:off x="6240779" y="2433757"/>
            <a:ext cx="5574169" cy="333839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559040" y="5918618"/>
            <a:ext cx="3794760" cy="461665"/>
          </a:xfrm>
          <a:prstGeom prst="rect">
            <a:avLst/>
          </a:prstGeom>
          <a:noFill/>
        </p:spPr>
        <p:txBody>
          <a:bodyPr wrap="square" rtlCol="0">
            <a:spAutoFit/>
          </a:bodyPr>
          <a:lstStyle/>
          <a:p>
            <a:r>
              <a:rPr lang="en-US" sz="1200" i="1" dirty="0">
                <a:solidFill>
                  <a:schemeClr val="bg1"/>
                </a:solidFill>
              </a:rPr>
              <a:t>Source: https://www.afro.who.int/media-centre/infographics/sustainable-development-goals</a:t>
            </a:r>
            <a:endParaRPr lang="en-GB" sz="1200" i="1" dirty="0">
              <a:solidFill>
                <a:schemeClr val="bg1"/>
              </a:solidFill>
            </a:endParaRPr>
          </a:p>
        </p:txBody>
      </p:sp>
    </p:spTree>
    <p:extLst>
      <p:ext uri="{BB962C8B-B14F-4D97-AF65-F5344CB8AC3E}">
        <p14:creationId xmlns:p14="http://schemas.microsoft.com/office/powerpoint/2010/main" val="3748811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a:ln w="38100">
            <a:solidFill>
              <a:schemeClr val="bg1"/>
            </a:solidFill>
            <a:prstDash val="lgDashDot"/>
          </a:ln>
        </p:spPr>
        <p:txBody>
          <a:bodyPr/>
          <a:lstStyle/>
          <a:p>
            <a:pPr algn="ctr"/>
            <a:r>
              <a:rPr lang="en-GB" b="1" dirty="0">
                <a:solidFill>
                  <a:schemeClr val="bg1"/>
                </a:solidFill>
              </a:rPr>
              <a:t>Health, Wellbeing &amp; Sustainability Connection</a:t>
            </a:r>
          </a:p>
        </p:txBody>
      </p:sp>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t="8448" b="9637"/>
          <a:stretch/>
        </p:blipFill>
        <p:spPr>
          <a:xfrm>
            <a:off x="694253" y="1291590"/>
            <a:ext cx="10803493" cy="4980581"/>
          </a:xfrm>
        </p:spPr>
      </p:pic>
      <p:sp>
        <p:nvSpPr>
          <p:cNvPr id="3" name="TextBox 2"/>
          <p:cNvSpPr txBox="1"/>
          <p:nvPr/>
        </p:nvSpPr>
        <p:spPr>
          <a:xfrm>
            <a:off x="5154930" y="6282261"/>
            <a:ext cx="3108960" cy="276999"/>
          </a:xfrm>
          <a:prstGeom prst="rect">
            <a:avLst/>
          </a:prstGeom>
          <a:noFill/>
        </p:spPr>
        <p:txBody>
          <a:bodyPr wrap="square" rtlCol="0">
            <a:spAutoFit/>
          </a:bodyPr>
          <a:lstStyle/>
          <a:p>
            <a:r>
              <a:rPr lang="en-US" sz="1200" i="1" dirty="0">
                <a:solidFill>
                  <a:schemeClr val="bg1"/>
                </a:solidFill>
              </a:rPr>
              <a:t>Source: Self Made </a:t>
            </a:r>
            <a:endParaRPr lang="en-GB" sz="1200" i="1" dirty="0">
              <a:solidFill>
                <a:schemeClr val="bg1"/>
              </a:solidFill>
            </a:endParaRPr>
          </a:p>
        </p:txBody>
      </p:sp>
    </p:spTree>
    <p:extLst>
      <p:ext uri="{BB962C8B-B14F-4D97-AF65-F5344CB8AC3E}">
        <p14:creationId xmlns:p14="http://schemas.microsoft.com/office/powerpoint/2010/main" val="1331693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w="38100">
            <a:solidFill>
              <a:schemeClr val="bg1"/>
            </a:solidFill>
            <a:prstDash val="lgDashDot"/>
          </a:ln>
        </p:spPr>
        <p:txBody>
          <a:bodyPr/>
          <a:lstStyle/>
          <a:p>
            <a:pPr algn="ctr"/>
            <a:r>
              <a:rPr lang="en-US" b="1" dirty="0">
                <a:solidFill>
                  <a:schemeClr val="bg1"/>
                </a:solidFill>
              </a:rPr>
              <a:t>Definitions: Health, Wellbeing and Sustainable Development</a:t>
            </a:r>
            <a:endParaRPr lang="en-GB" b="1" dirty="0">
              <a:solidFill>
                <a:schemeClr val="bg1"/>
              </a:solidFill>
            </a:endParaRPr>
          </a:p>
        </p:txBody>
      </p:sp>
      <p:sp>
        <p:nvSpPr>
          <p:cNvPr id="3" name="Content Placeholder 2"/>
          <p:cNvSpPr>
            <a:spLocks noGrp="1"/>
          </p:cNvSpPr>
          <p:nvPr>
            <p:ph idx="1"/>
          </p:nvPr>
        </p:nvSpPr>
        <p:spPr>
          <a:xfrm>
            <a:off x="838200" y="1825625"/>
            <a:ext cx="5144146" cy="4598035"/>
          </a:xfrm>
        </p:spPr>
        <p:txBody>
          <a:bodyPr anchor="ctr">
            <a:normAutofit fontScale="85000" lnSpcReduction="20000"/>
          </a:bodyPr>
          <a:lstStyle/>
          <a:p>
            <a:pPr>
              <a:buFont typeface="Wingdings" panose="05000000000000000000" pitchFamily="2" charset="2"/>
              <a:buChar char="v"/>
            </a:pPr>
            <a:r>
              <a:rPr lang="en-US" dirty="0">
                <a:solidFill>
                  <a:schemeClr val="bg1"/>
                </a:solidFill>
              </a:rPr>
              <a:t>Health is more than just the lack of disease, it also encompasses physical, mental and social wellbeing (Nursing and Midwifery Council, 2018). </a:t>
            </a:r>
          </a:p>
          <a:p>
            <a:pPr>
              <a:buFont typeface="Wingdings" panose="05000000000000000000" pitchFamily="2" charset="2"/>
              <a:buChar char="v"/>
            </a:pPr>
            <a:r>
              <a:rPr lang="en-US" dirty="0">
                <a:solidFill>
                  <a:schemeClr val="bg1"/>
                </a:solidFill>
              </a:rPr>
              <a:t>Emotional, psychological and social quality of life (QOL) is part of wellbeing (Office for Health Improvement and Disparities, 2022). </a:t>
            </a:r>
          </a:p>
          <a:p>
            <a:pPr>
              <a:buFont typeface="Wingdings" panose="05000000000000000000" pitchFamily="2" charset="2"/>
              <a:buChar char="v"/>
            </a:pPr>
            <a:r>
              <a:rPr lang="en-US" dirty="0">
                <a:solidFill>
                  <a:schemeClr val="bg1"/>
                </a:solidFill>
              </a:rPr>
              <a:t>Sustainable healthcare seeks to protect the health requirements both in the present and future and guaranteeing the adequacy of health services (NHS England, 2020). </a:t>
            </a:r>
          </a:p>
          <a:p>
            <a:pPr>
              <a:buFont typeface="Wingdings" panose="05000000000000000000" pitchFamily="2" charset="2"/>
              <a:buChar char="v"/>
            </a:pPr>
            <a:r>
              <a:rPr lang="en-US" dirty="0">
                <a:solidFill>
                  <a:schemeClr val="bg1"/>
                </a:solidFill>
              </a:rPr>
              <a:t>Community involvement to drive improvements in wellbeing and tackle inequalities is key (NICE, 2018). </a:t>
            </a:r>
          </a:p>
        </p:txBody>
      </p:sp>
      <p:pic>
        <p:nvPicPr>
          <p:cNvPr id="4" name="Picture 3"/>
          <p:cNvPicPr/>
          <p:nvPr/>
        </p:nvPicPr>
        <p:blipFill>
          <a:blip r:embed="rId3" cstate="print">
            <a:extLst>
              <a:ext uri="{28A0092B-C50C-407E-A947-70E740481C1C}">
                <a14:useLocalDpi xmlns:a14="http://schemas.microsoft.com/office/drawing/2010/main" val="0"/>
              </a:ext>
            </a:extLst>
          </a:blip>
          <a:stretch>
            <a:fillRect/>
          </a:stretch>
        </p:blipFill>
        <p:spPr>
          <a:xfrm>
            <a:off x="5982346" y="2103119"/>
            <a:ext cx="5550524" cy="3538161"/>
          </a:xfrm>
          <a:prstGeom prst="rect">
            <a:avLst/>
          </a:prstGeom>
        </p:spPr>
      </p:pic>
      <p:sp>
        <p:nvSpPr>
          <p:cNvPr id="5" name="TextBox 4"/>
          <p:cNvSpPr txBox="1"/>
          <p:nvPr/>
        </p:nvSpPr>
        <p:spPr>
          <a:xfrm>
            <a:off x="8092440" y="5755470"/>
            <a:ext cx="3108960" cy="276999"/>
          </a:xfrm>
          <a:prstGeom prst="rect">
            <a:avLst/>
          </a:prstGeom>
          <a:noFill/>
        </p:spPr>
        <p:txBody>
          <a:bodyPr wrap="square" rtlCol="0">
            <a:spAutoFit/>
          </a:bodyPr>
          <a:lstStyle/>
          <a:p>
            <a:r>
              <a:rPr lang="en-US" sz="1200" i="1" dirty="0">
                <a:solidFill>
                  <a:schemeClr val="bg1"/>
                </a:solidFill>
              </a:rPr>
              <a:t>Source: Self Made </a:t>
            </a:r>
            <a:endParaRPr lang="en-GB" sz="1200" i="1" dirty="0">
              <a:solidFill>
                <a:schemeClr val="bg1"/>
              </a:solidFill>
            </a:endParaRPr>
          </a:p>
        </p:txBody>
      </p:sp>
    </p:spTree>
    <p:extLst>
      <p:ext uri="{BB962C8B-B14F-4D97-AF65-F5344CB8AC3E}">
        <p14:creationId xmlns:p14="http://schemas.microsoft.com/office/powerpoint/2010/main" val="3592367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w="38100">
            <a:solidFill>
              <a:schemeClr val="bg1"/>
            </a:solidFill>
            <a:prstDash val="lgDashDot"/>
          </a:ln>
        </p:spPr>
        <p:txBody>
          <a:bodyPr/>
          <a:lstStyle/>
          <a:p>
            <a:pPr algn="ctr"/>
            <a:r>
              <a:rPr lang="en-US" b="1" dirty="0">
                <a:solidFill>
                  <a:schemeClr val="bg1"/>
                </a:solidFill>
              </a:rPr>
              <a:t>Theoretical Models: Biomedical and Biopsychosocial Approaches</a:t>
            </a:r>
            <a:endParaRPr lang="en-GB" b="1" dirty="0">
              <a:solidFill>
                <a:schemeClr val="bg1"/>
              </a:solidFill>
            </a:endParaRPr>
          </a:p>
        </p:txBody>
      </p:sp>
      <p:sp>
        <p:nvSpPr>
          <p:cNvPr id="3" name="Content Placeholder 2"/>
          <p:cNvSpPr>
            <a:spLocks noGrp="1"/>
          </p:cNvSpPr>
          <p:nvPr>
            <p:ph idx="1"/>
          </p:nvPr>
        </p:nvSpPr>
        <p:spPr>
          <a:xfrm>
            <a:off x="838200" y="1953782"/>
            <a:ext cx="5791200" cy="4389868"/>
          </a:xfrm>
        </p:spPr>
        <p:txBody>
          <a:bodyPr anchor="ctr">
            <a:normAutofit fontScale="77500" lnSpcReduction="20000"/>
          </a:bodyPr>
          <a:lstStyle/>
          <a:p>
            <a:pPr>
              <a:buFont typeface="Wingdings" panose="05000000000000000000" pitchFamily="2" charset="2"/>
              <a:buChar char="v"/>
            </a:pPr>
            <a:r>
              <a:rPr lang="en-US" dirty="0">
                <a:solidFill>
                  <a:schemeClr val="bg1"/>
                </a:solidFill>
              </a:rPr>
              <a:t>The biomedical model has had a significant impact in the diagnosis and treatment of illness and has not received a great amount of attention in social determinants of health (SDoH) (Marmot, 2020). </a:t>
            </a:r>
          </a:p>
          <a:p>
            <a:pPr>
              <a:buFont typeface="Wingdings" panose="05000000000000000000" pitchFamily="2" charset="2"/>
              <a:buChar char="v"/>
            </a:pPr>
            <a:r>
              <a:rPr lang="en-US" dirty="0">
                <a:solidFill>
                  <a:schemeClr val="bg1"/>
                </a:solidFill>
              </a:rPr>
              <a:t>The biopsychosocial model considers all of the three factors; biological, psychological and social (Institute of Health Equity, 2020). </a:t>
            </a:r>
          </a:p>
          <a:p>
            <a:pPr>
              <a:buFont typeface="Wingdings" panose="05000000000000000000" pitchFamily="2" charset="2"/>
              <a:buChar char="v"/>
            </a:pPr>
            <a:r>
              <a:rPr lang="en-US" dirty="0">
                <a:solidFill>
                  <a:schemeClr val="bg1"/>
                </a:solidFill>
              </a:rPr>
              <a:t>The social determinants model is an explanation of how poverty, housing, education and employment impact health (Marmot, 2020). </a:t>
            </a:r>
          </a:p>
          <a:p>
            <a:pPr>
              <a:buFont typeface="Wingdings" panose="05000000000000000000" pitchFamily="2" charset="2"/>
              <a:buChar char="v"/>
            </a:pPr>
            <a:r>
              <a:rPr lang="en-US" dirty="0">
                <a:solidFill>
                  <a:schemeClr val="bg1"/>
                </a:solidFill>
              </a:rPr>
              <a:t>Behavior change models, especially lifestyle or digital (NICE, 2020), are a benefit to the use of prevention programmer. </a:t>
            </a:r>
          </a:p>
        </p:txBody>
      </p:sp>
      <p:pic>
        <p:nvPicPr>
          <p:cNvPr id="4" name="Picture 3"/>
          <p:cNvPicPr/>
          <p:nvPr/>
        </p:nvPicPr>
        <p:blipFill>
          <a:blip r:embed="rId3" cstate="print">
            <a:extLst>
              <a:ext uri="{28A0092B-C50C-407E-A947-70E740481C1C}">
                <a14:useLocalDpi xmlns:a14="http://schemas.microsoft.com/office/drawing/2010/main" val="0"/>
              </a:ext>
            </a:extLst>
          </a:blip>
          <a:stretch>
            <a:fillRect/>
          </a:stretch>
        </p:blipFill>
        <p:spPr>
          <a:xfrm>
            <a:off x="6732271" y="2047649"/>
            <a:ext cx="5125224" cy="3621631"/>
          </a:xfrm>
          <a:prstGeom prst="rect">
            <a:avLst/>
          </a:prstGeom>
        </p:spPr>
      </p:pic>
      <p:sp>
        <p:nvSpPr>
          <p:cNvPr id="5" name="TextBox 4"/>
          <p:cNvSpPr txBox="1"/>
          <p:nvPr/>
        </p:nvSpPr>
        <p:spPr>
          <a:xfrm>
            <a:off x="8748535" y="5749242"/>
            <a:ext cx="3108960" cy="276999"/>
          </a:xfrm>
          <a:prstGeom prst="rect">
            <a:avLst/>
          </a:prstGeom>
          <a:noFill/>
        </p:spPr>
        <p:txBody>
          <a:bodyPr wrap="square" rtlCol="0">
            <a:spAutoFit/>
          </a:bodyPr>
          <a:lstStyle/>
          <a:p>
            <a:r>
              <a:rPr lang="en-US" sz="1200" i="1" dirty="0">
                <a:solidFill>
                  <a:schemeClr val="bg1"/>
                </a:solidFill>
              </a:rPr>
              <a:t>Source: Self Made </a:t>
            </a:r>
            <a:endParaRPr lang="en-GB" sz="1200" i="1" dirty="0">
              <a:solidFill>
                <a:schemeClr val="bg1"/>
              </a:solidFill>
            </a:endParaRPr>
          </a:p>
        </p:txBody>
      </p:sp>
    </p:spTree>
    <p:extLst>
      <p:ext uri="{BB962C8B-B14F-4D97-AF65-F5344CB8AC3E}">
        <p14:creationId xmlns:p14="http://schemas.microsoft.com/office/powerpoint/2010/main" val="1443639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w="38100">
            <a:solidFill>
              <a:schemeClr val="bg1"/>
            </a:solidFill>
            <a:prstDash val="lgDashDot"/>
          </a:ln>
        </p:spPr>
        <p:txBody>
          <a:bodyPr/>
          <a:lstStyle/>
          <a:p>
            <a:pPr algn="ctr"/>
            <a:r>
              <a:rPr lang="en-US" b="1" dirty="0">
                <a:solidFill>
                  <a:schemeClr val="bg1"/>
                </a:solidFill>
              </a:rPr>
              <a:t>Policy and Service Delivery Examples</a:t>
            </a:r>
            <a:endParaRPr lang="en-GB" b="1" dirty="0">
              <a:solidFill>
                <a:schemeClr val="bg1"/>
              </a:solidFill>
            </a:endParaRPr>
          </a:p>
        </p:txBody>
      </p:sp>
      <p:sp>
        <p:nvSpPr>
          <p:cNvPr id="3" name="Content Placeholder 2"/>
          <p:cNvSpPr>
            <a:spLocks noGrp="1"/>
          </p:cNvSpPr>
          <p:nvPr>
            <p:ph idx="1"/>
          </p:nvPr>
        </p:nvSpPr>
        <p:spPr>
          <a:xfrm>
            <a:off x="838200" y="1825624"/>
            <a:ext cx="5048250" cy="4586605"/>
          </a:xfrm>
        </p:spPr>
        <p:txBody>
          <a:bodyPr anchor="ctr">
            <a:normAutofit fontScale="77500" lnSpcReduction="20000"/>
          </a:bodyPr>
          <a:lstStyle/>
          <a:p>
            <a:pPr>
              <a:buFont typeface="Wingdings" panose="05000000000000000000" pitchFamily="2" charset="2"/>
              <a:buChar char="v"/>
            </a:pPr>
            <a:r>
              <a:rPr lang="en-US" dirty="0">
                <a:solidFill>
                  <a:schemeClr val="bg1"/>
                </a:solidFill>
              </a:rPr>
              <a:t>The prevention, community care and earlier diagnosis agenda is a part of the NHS Long Term Plan (NHS England, 2019). </a:t>
            </a:r>
          </a:p>
          <a:p>
            <a:pPr>
              <a:buFont typeface="Wingdings" panose="05000000000000000000" pitchFamily="2" charset="2"/>
              <a:buChar char="v"/>
            </a:pPr>
            <a:r>
              <a:rPr lang="en-US" dirty="0">
                <a:solidFill>
                  <a:schemeClr val="bg1"/>
                </a:solidFill>
              </a:rPr>
              <a:t>The concept of uniting care around people is known as integrated care: NHS, social care and community (Department of Health and Social Care, 2022). </a:t>
            </a:r>
          </a:p>
          <a:p>
            <a:pPr>
              <a:buFont typeface="Wingdings" panose="05000000000000000000" pitchFamily="2" charset="2"/>
              <a:buChar char="v"/>
            </a:pPr>
            <a:r>
              <a:rPr lang="en-US" dirty="0">
                <a:solidFill>
                  <a:schemeClr val="bg1"/>
                </a:solidFill>
              </a:rPr>
              <a:t>The concept of Net Zero NHS revolves around care giving and caring about the environment (NHS England, 2020). </a:t>
            </a:r>
          </a:p>
          <a:p>
            <a:pPr>
              <a:buFont typeface="Wingdings" panose="05000000000000000000" pitchFamily="2" charset="2"/>
              <a:buChar char="v"/>
            </a:pPr>
            <a:r>
              <a:rPr lang="en-US" dirty="0">
                <a:solidFill>
                  <a:schemeClr val="bg1"/>
                </a:solidFill>
              </a:rPr>
              <a:t>The intentions of policies are good, and they are limited by funding, waiting list and staffing issues (Alderwick and Dixon, 2019). </a:t>
            </a:r>
          </a:p>
        </p:txBody>
      </p:sp>
      <p:graphicFrame>
        <p:nvGraphicFramePr>
          <p:cNvPr id="4" name="Table 3"/>
          <p:cNvGraphicFramePr>
            <a:graphicFrameLocks noGrp="1"/>
          </p:cNvGraphicFramePr>
          <p:nvPr>
            <p:extLst>
              <p:ext uri="{D42A27DB-BD31-4B8C-83A1-F6EECF244321}">
                <p14:modId xmlns:p14="http://schemas.microsoft.com/office/powerpoint/2010/main" val="3846401050"/>
              </p:ext>
            </p:extLst>
          </p:nvPr>
        </p:nvGraphicFramePr>
        <p:xfrm>
          <a:off x="5886450" y="2482654"/>
          <a:ext cx="5749290" cy="2958207"/>
        </p:xfrm>
        <a:graphic>
          <a:graphicData uri="http://schemas.openxmlformats.org/drawingml/2006/table">
            <a:tbl>
              <a:tblPr firstRow="1" firstCol="1" bandRow="1">
                <a:tableStyleId>{00A15C55-8517-42AA-B614-E9B94910E393}</a:tableStyleId>
              </a:tblPr>
              <a:tblGrid>
                <a:gridCol w="1916430">
                  <a:extLst>
                    <a:ext uri="{9D8B030D-6E8A-4147-A177-3AD203B41FA5}">
                      <a16:colId xmlns:a16="http://schemas.microsoft.com/office/drawing/2014/main" val="2181697252"/>
                    </a:ext>
                  </a:extLst>
                </a:gridCol>
                <a:gridCol w="1916430">
                  <a:extLst>
                    <a:ext uri="{9D8B030D-6E8A-4147-A177-3AD203B41FA5}">
                      <a16:colId xmlns:a16="http://schemas.microsoft.com/office/drawing/2014/main" val="2354865079"/>
                    </a:ext>
                  </a:extLst>
                </a:gridCol>
                <a:gridCol w="1916430">
                  <a:extLst>
                    <a:ext uri="{9D8B030D-6E8A-4147-A177-3AD203B41FA5}">
                      <a16:colId xmlns:a16="http://schemas.microsoft.com/office/drawing/2014/main" val="3904409735"/>
                    </a:ext>
                  </a:extLst>
                </a:gridCol>
              </a:tblGrid>
              <a:tr h="711749">
                <a:tc>
                  <a:txBody>
                    <a:bodyPr/>
                    <a:lstStyle/>
                    <a:p>
                      <a:pPr marL="0" marR="0" algn="ctr">
                        <a:lnSpc>
                          <a:spcPct val="100000"/>
                        </a:lnSpc>
                        <a:spcBef>
                          <a:spcPts val="0"/>
                        </a:spcBef>
                        <a:spcAft>
                          <a:spcPts val="800"/>
                        </a:spcAft>
                      </a:pPr>
                      <a:r>
                        <a:rPr lang="en-GB" sz="1800">
                          <a:effectLst/>
                        </a:rPr>
                        <a:t>Policy</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a:lnSpc>
                          <a:spcPct val="100000"/>
                        </a:lnSpc>
                        <a:spcBef>
                          <a:spcPts val="0"/>
                        </a:spcBef>
                        <a:spcAft>
                          <a:spcPts val="800"/>
                        </a:spcAft>
                      </a:pPr>
                      <a:r>
                        <a:rPr lang="en-GB" sz="1800" dirty="0">
                          <a:effectLst/>
                        </a:rPr>
                        <a:t>Main Aim</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a:lnSpc>
                          <a:spcPct val="100000"/>
                        </a:lnSpc>
                        <a:spcBef>
                          <a:spcPts val="0"/>
                        </a:spcBef>
                        <a:spcAft>
                          <a:spcPts val="800"/>
                        </a:spcAft>
                      </a:pPr>
                      <a:r>
                        <a:rPr lang="en-GB" sz="1800" dirty="0">
                          <a:effectLst/>
                        </a:rPr>
                        <a:t>Key Limitation</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197406175"/>
                  </a:ext>
                </a:extLst>
              </a:tr>
              <a:tr h="711749">
                <a:tc>
                  <a:txBody>
                    <a:bodyPr/>
                    <a:lstStyle/>
                    <a:p>
                      <a:pPr marL="0" marR="0" algn="ctr">
                        <a:lnSpc>
                          <a:spcPct val="100000"/>
                        </a:lnSpc>
                        <a:spcBef>
                          <a:spcPts val="0"/>
                        </a:spcBef>
                        <a:spcAft>
                          <a:spcPts val="800"/>
                        </a:spcAft>
                      </a:pPr>
                      <a:r>
                        <a:rPr lang="en-GB" sz="1800" dirty="0">
                          <a:effectLst/>
                        </a:rPr>
                        <a:t>NHS Long Term Plan</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a:lnSpc>
                          <a:spcPct val="100000"/>
                        </a:lnSpc>
                        <a:spcBef>
                          <a:spcPts val="0"/>
                        </a:spcBef>
                        <a:spcAft>
                          <a:spcPts val="800"/>
                        </a:spcAft>
                      </a:pPr>
                      <a:r>
                        <a:rPr lang="en-GB" sz="1800">
                          <a:effectLst/>
                        </a:rPr>
                        <a:t>Prevention and better outcomes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a:lnSpc>
                          <a:spcPct val="100000"/>
                        </a:lnSpc>
                        <a:spcBef>
                          <a:spcPts val="0"/>
                        </a:spcBef>
                        <a:spcAft>
                          <a:spcPts val="800"/>
                        </a:spcAft>
                      </a:pPr>
                      <a:r>
                        <a:rPr lang="en-GB" sz="1800" dirty="0">
                          <a:effectLst/>
                        </a:rPr>
                        <a:t>High demand and limited capacity</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39291846"/>
                  </a:ext>
                </a:extLst>
              </a:tr>
              <a:tr h="711749">
                <a:tc>
                  <a:txBody>
                    <a:bodyPr/>
                    <a:lstStyle/>
                    <a:p>
                      <a:pPr marL="0" marR="0" algn="ctr">
                        <a:lnSpc>
                          <a:spcPct val="100000"/>
                        </a:lnSpc>
                        <a:spcBef>
                          <a:spcPts val="0"/>
                        </a:spcBef>
                        <a:spcAft>
                          <a:spcPts val="800"/>
                        </a:spcAft>
                      </a:pPr>
                      <a:r>
                        <a:rPr lang="en-GB" sz="1800">
                          <a:effectLst/>
                        </a:rPr>
                        <a:t>Integrated Care</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a:lnSpc>
                          <a:spcPct val="100000"/>
                        </a:lnSpc>
                        <a:spcBef>
                          <a:spcPts val="0"/>
                        </a:spcBef>
                        <a:spcAft>
                          <a:spcPts val="800"/>
                        </a:spcAft>
                      </a:pPr>
                      <a:r>
                        <a:rPr lang="en-GB" sz="1800">
                          <a:effectLst/>
                        </a:rPr>
                        <a:t>Joined-up services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a:lnSpc>
                          <a:spcPct val="100000"/>
                        </a:lnSpc>
                        <a:spcBef>
                          <a:spcPts val="0"/>
                        </a:spcBef>
                        <a:spcAft>
                          <a:spcPts val="800"/>
                        </a:spcAft>
                      </a:pPr>
                      <a:r>
                        <a:rPr lang="en-GB" sz="1800" dirty="0">
                          <a:effectLst/>
                        </a:rPr>
                        <a:t>Local variation</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3570010137"/>
                  </a:ext>
                </a:extLst>
              </a:tr>
              <a:tr h="777058">
                <a:tc>
                  <a:txBody>
                    <a:bodyPr/>
                    <a:lstStyle/>
                    <a:p>
                      <a:pPr marL="0" marR="0" algn="ctr">
                        <a:lnSpc>
                          <a:spcPct val="100000"/>
                        </a:lnSpc>
                        <a:spcBef>
                          <a:spcPts val="0"/>
                        </a:spcBef>
                        <a:spcAft>
                          <a:spcPts val="800"/>
                        </a:spcAft>
                      </a:pPr>
                      <a:r>
                        <a:rPr lang="en-GB" sz="1800">
                          <a:effectLst/>
                        </a:rPr>
                        <a:t>Net Zero NHS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a:lnSpc>
                          <a:spcPct val="100000"/>
                        </a:lnSpc>
                        <a:spcBef>
                          <a:spcPts val="0"/>
                        </a:spcBef>
                        <a:spcAft>
                          <a:spcPts val="800"/>
                        </a:spcAft>
                      </a:pPr>
                      <a:r>
                        <a:rPr lang="en-GB" sz="1800">
                          <a:effectLst/>
                        </a:rPr>
                        <a:t>Sustainable healthcare</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a:lnSpc>
                          <a:spcPct val="100000"/>
                        </a:lnSpc>
                        <a:spcBef>
                          <a:spcPts val="0"/>
                        </a:spcBef>
                        <a:spcAft>
                          <a:spcPts val="800"/>
                        </a:spcAft>
                      </a:pPr>
                      <a:r>
                        <a:rPr lang="en-GB" sz="1800" dirty="0">
                          <a:effectLst/>
                        </a:rPr>
                        <a:t>Cost and implementation barriers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360429712"/>
                  </a:ext>
                </a:extLst>
              </a:tr>
            </a:tbl>
          </a:graphicData>
        </a:graphic>
      </p:graphicFrame>
      <p:sp>
        <p:nvSpPr>
          <p:cNvPr id="5" name="TextBox 4"/>
          <p:cNvSpPr txBox="1"/>
          <p:nvPr/>
        </p:nvSpPr>
        <p:spPr>
          <a:xfrm>
            <a:off x="8046720" y="5511046"/>
            <a:ext cx="3108960" cy="276999"/>
          </a:xfrm>
          <a:prstGeom prst="rect">
            <a:avLst/>
          </a:prstGeom>
          <a:noFill/>
        </p:spPr>
        <p:txBody>
          <a:bodyPr wrap="square" rtlCol="0">
            <a:spAutoFit/>
          </a:bodyPr>
          <a:lstStyle/>
          <a:p>
            <a:r>
              <a:rPr lang="en-US" sz="1200" i="1" dirty="0">
                <a:solidFill>
                  <a:schemeClr val="bg1"/>
                </a:solidFill>
              </a:rPr>
              <a:t>Source: Self Made </a:t>
            </a:r>
            <a:endParaRPr lang="en-GB" sz="1200" i="1" dirty="0">
              <a:solidFill>
                <a:schemeClr val="bg1"/>
              </a:solidFill>
            </a:endParaRPr>
          </a:p>
        </p:txBody>
      </p:sp>
    </p:spTree>
    <p:extLst>
      <p:ext uri="{BB962C8B-B14F-4D97-AF65-F5344CB8AC3E}">
        <p14:creationId xmlns:p14="http://schemas.microsoft.com/office/powerpoint/2010/main" val="4239108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w="38100">
            <a:solidFill>
              <a:schemeClr val="bg1"/>
            </a:solidFill>
            <a:prstDash val="lgDashDot"/>
          </a:ln>
        </p:spPr>
        <p:txBody>
          <a:bodyPr/>
          <a:lstStyle/>
          <a:p>
            <a:pPr algn="ctr"/>
            <a:r>
              <a:rPr lang="en-US" b="1" dirty="0">
                <a:solidFill>
                  <a:schemeClr val="bg1"/>
                </a:solidFill>
              </a:rPr>
              <a:t>Public Health Messages and SDG 3</a:t>
            </a:r>
            <a:endParaRPr lang="en-GB" b="1" dirty="0">
              <a:solidFill>
                <a:schemeClr val="bg1"/>
              </a:solidFill>
            </a:endParaRPr>
          </a:p>
        </p:txBody>
      </p:sp>
      <p:sp>
        <p:nvSpPr>
          <p:cNvPr id="3" name="Content Placeholder 2"/>
          <p:cNvSpPr>
            <a:spLocks noGrp="1"/>
          </p:cNvSpPr>
          <p:nvPr>
            <p:ph idx="1"/>
          </p:nvPr>
        </p:nvSpPr>
        <p:spPr>
          <a:xfrm>
            <a:off x="838200" y="1825624"/>
            <a:ext cx="5139690" cy="4506595"/>
          </a:xfrm>
        </p:spPr>
        <p:txBody>
          <a:bodyPr anchor="ctr">
            <a:normAutofit fontScale="77500" lnSpcReduction="20000"/>
          </a:bodyPr>
          <a:lstStyle/>
          <a:p>
            <a:pPr>
              <a:buFont typeface="Wingdings" panose="05000000000000000000" pitchFamily="2" charset="2"/>
              <a:buChar char="v"/>
            </a:pPr>
            <a:r>
              <a:rPr lang="en-US" dirty="0">
                <a:solidFill>
                  <a:schemeClr val="bg1"/>
                </a:solidFill>
              </a:rPr>
              <a:t>SDG 3 is about ensuring healthy lives and wellbeing for all at all ages (Department of Health and Social Care, 2023). </a:t>
            </a:r>
          </a:p>
          <a:p>
            <a:pPr>
              <a:buFont typeface="Wingdings" panose="05000000000000000000" pitchFamily="2" charset="2"/>
              <a:buChar char="v"/>
            </a:pPr>
            <a:r>
              <a:rPr lang="en-US" dirty="0">
                <a:solidFill>
                  <a:schemeClr val="bg1"/>
                </a:solidFill>
              </a:rPr>
              <a:t>The main themes in the messages of the UK public health are prevention and early detection and managing mental health and long-term conditions (NHS England, 2019). </a:t>
            </a:r>
          </a:p>
          <a:p>
            <a:pPr>
              <a:buFont typeface="Wingdings" panose="05000000000000000000" pitchFamily="2" charset="2"/>
              <a:buChar char="v"/>
            </a:pPr>
            <a:r>
              <a:rPr lang="en-US" dirty="0">
                <a:solidFill>
                  <a:schemeClr val="bg1"/>
                </a:solidFill>
              </a:rPr>
              <a:t>Type 2 diabetes prevention is one of the ways that lifestyle support can be employed to avoid future ill health (NICE, 2022). </a:t>
            </a:r>
          </a:p>
          <a:p>
            <a:pPr>
              <a:buFont typeface="Wingdings" panose="05000000000000000000" pitchFamily="2" charset="2"/>
              <a:buChar char="v"/>
            </a:pPr>
            <a:r>
              <a:rPr lang="en-US" dirty="0">
                <a:solidFill>
                  <a:schemeClr val="bg1"/>
                </a:solidFill>
              </a:rPr>
              <a:t>The campaigns lack effectiveness where people live in poverty, have no access to services or where they have poor housing (The King's Fund, 2024). </a:t>
            </a:r>
          </a:p>
        </p:txBody>
      </p:sp>
      <p:pic>
        <p:nvPicPr>
          <p:cNvPr id="4" name="Picture 3"/>
          <p:cNvPicPr/>
          <p:nvPr/>
        </p:nvPicPr>
        <p:blipFill>
          <a:blip r:embed="rId3" cstate="print">
            <a:extLst>
              <a:ext uri="{28A0092B-C50C-407E-A947-70E740481C1C}">
                <a14:useLocalDpi xmlns:a14="http://schemas.microsoft.com/office/drawing/2010/main" val="0"/>
              </a:ext>
            </a:extLst>
          </a:blip>
          <a:stretch>
            <a:fillRect/>
          </a:stretch>
        </p:blipFill>
        <p:spPr>
          <a:xfrm>
            <a:off x="6096000" y="2217420"/>
            <a:ext cx="5447266" cy="3521732"/>
          </a:xfrm>
          <a:prstGeom prst="rect">
            <a:avLst/>
          </a:prstGeom>
        </p:spPr>
      </p:pic>
      <p:sp>
        <p:nvSpPr>
          <p:cNvPr id="5" name="TextBox 4"/>
          <p:cNvSpPr txBox="1"/>
          <p:nvPr/>
        </p:nvSpPr>
        <p:spPr>
          <a:xfrm>
            <a:off x="8434306" y="5807731"/>
            <a:ext cx="3108960" cy="276999"/>
          </a:xfrm>
          <a:prstGeom prst="rect">
            <a:avLst/>
          </a:prstGeom>
          <a:noFill/>
        </p:spPr>
        <p:txBody>
          <a:bodyPr wrap="square" rtlCol="0">
            <a:spAutoFit/>
          </a:bodyPr>
          <a:lstStyle/>
          <a:p>
            <a:r>
              <a:rPr lang="en-US" sz="1200" i="1" dirty="0">
                <a:solidFill>
                  <a:schemeClr val="bg1"/>
                </a:solidFill>
              </a:rPr>
              <a:t>Source: Self Made </a:t>
            </a:r>
            <a:endParaRPr lang="en-GB" sz="1200" i="1" dirty="0">
              <a:solidFill>
                <a:schemeClr val="bg1"/>
              </a:solidFill>
            </a:endParaRPr>
          </a:p>
        </p:txBody>
      </p:sp>
    </p:spTree>
    <p:extLst>
      <p:ext uri="{BB962C8B-B14F-4D97-AF65-F5344CB8AC3E}">
        <p14:creationId xmlns:p14="http://schemas.microsoft.com/office/powerpoint/2010/main" val="2053956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w="38100">
            <a:solidFill>
              <a:schemeClr val="bg1"/>
            </a:solidFill>
            <a:prstDash val="lgDashDot"/>
          </a:ln>
        </p:spPr>
        <p:txBody>
          <a:bodyPr/>
          <a:lstStyle/>
          <a:p>
            <a:pPr algn="ctr"/>
            <a:r>
              <a:rPr lang="en-US" b="1" dirty="0">
                <a:solidFill>
                  <a:schemeClr val="bg1"/>
                </a:solidFill>
              </a:rPr>
              <a:t>Real-World Case Study: NHS Diabetes Prevention Programmer</a:t>
            </a:r>
            <a:endParaRPr lang="en-GB" b="1" dirty="0">
              <a:solidFill>
                <a:schemeClr val="bg1"/>
              </a:solidFill>
            </a:endParaRPr>
          </a:p>
        </p:txBody>
      </p:sp>
      <p:sp>
        <p:nvSpPr>
          <p:cNvPr id="3" name="Content Placeholder 2"/>
          <p:cNvSpPr>
            <a:spLocks noGrp="1"/>
          </p:cNvSpPr>
          <p:nvPr>
            <p:ph idx="1"/>
          </p:nvPr>
        </p:nvSpPr>
        <p:spPr>
          <a:xfrm>
            <a:off x="838199" y="1825625"/>
            <a:ext cx="4765729" cy="4327202"/>
          </a:xfrm>
        </p:spPr>
        <p:txBody>
          <a:bodyPr anchor="ctr">
            <a:normAutofit fontScale="70000" lnSpcReduction="20000"/>
          </a:bodyPr>
          <a:lstStyle/>
          <a:p>
            <a:pPr>
              <a:buFont typeface="Wingdings" panose="05000000000000000000" pitchFamily="2" charset="2"/>
              <a:buChar char="v"/>
            </a:pPr>
            <a:r>
              <a:rPr lang="en-US" dirty="0">
                <a:solidFill>
                  <a:schemeClr val="bg1"/>
                </a:solidFill>
              </a:rPr>
              <a:t>Advice on lifestyle is given to individuals at high risk of Type 2 diabetes by the NHS Diabetes Prevention Programmer (NHS England, 2024). </a:t>
            </a:r>
          </a:p>
          <a:p>
            <a:pPr>
              <a:buFont typeface="Wingdings" panose="05000000000000000000" pitchFamily="2" charset="2"/>
              <a:buChar char="v"/>
            </a:pPr>
            <a:r>
              <a:rPr lang="en-US" dirty="0">
                <a:solidFill>
                  <a:schemeClr val="bg1"/>
                </a:solidFill>
              </a:rPr>
              <a:t>The preliminary analysis results have shown that hiring and retaining employees have opportunities and challenges (Penn et al., 2018). </a:t>
            </a:r>
          </a:p>
          <a:p>
            <a:pPr>
              <a:buFont typeface="Wingdings" panose="05000000000000000000" pitchFamily="2" charset="2"/>
              <a:buChar char="v"/>
            </a:pPr>
            <a:r>
              <a:rPr lang="en-US" dirty="0">
                <a:solidFill>
                  <a:schemeClr val="bg1"/>
                </a:solidFill>
              </a:rPr>
              <a:t>There is some evidence the programmer has lowered the rate of diabetes in England (McManus et al., 2022). </a:t>
            </a:r>
          </a:p>
          <a:p>
            <a:pPr>
              <a:buFont typeface="Wingdings" panose="05000000000000000000" pitchFamily="2" charset="2"/>
              <a:buChar char="v"/>
            </a:pPr>
            <a:r>
              <a:rPr lang="en-US" dirty="0">
                <a:solidFill>
                  <a:schemeClr val="bg1"/>
                </a:solidFill>
              </a:rPr>
              <a:t>There are still some barriers related to access and motivation for participants as well as local delivery (Brunton et al., 2023). </a:t>
            </a:r>
          </a:p>
        </p:txBody>
      </p:sp>
      <p:pic>
        <p:nvPicPr>
          <p:cNvPr id="4" name="Picture 3"/>
          <p:cNvPicPr/>
          <p:nvPr/>
        </p:nvPicPr>
        <p:blipFill>
          <a:blip r:embed="rId3" cstate="print">
            <a:extLst>
              <a:ext uri="{28A0092B-C50C-407E-A947-70E740481C1C}">
                <a14:useLocalDpi xmlns:a14="http://schemas.microsoft.com/office/drawing/2010/main" val="0"/>
              </a:ext>
            </a:extLst>
          </a:blip>
          <a:stretch>
            <a:fillRect/>
          </a:stretch>
        </p:blipFill>
        <p:spPr>
          <a:xfrm>
            <a:off x="5706799" y="2008026"/>
            <a:ext cx="5943600" cy="3962400"/>
          </a:xfrm>
          <a:prstGeom prst="rect">
            <a:avLst/>
          </a:prstGeom>
        </p:spPr>
      </p:pic>
      <p:sp>
        <p:nvSpPr>
          <p:cNvPr id="5" name="TextBox 4"/>
          <p:cNvSpPr txBox="1"/>
          <p:nvPr/>
        </p:nvSpPr>
        <p:spPr>
          <a:xfrm>
            <a:off x="7932420" y="5991392"/>
            <a:ext cx="3108960" cy="276999"/>
          </a:xfrm>
          <a:prstGeom prst="rect">
            <a:avLst/>
          </a:prstGeom>
          <a:noFill/>
        </p:spPr>
        <p:txBody>
          <a:bodyPr wrap="square" rtlCol="0">
            <a:spAutoFit/>
          </a:bodyPr>
          <a:lstStyle/>
          <a:p>
            <a:r>
              <a:rPr lang="en-US" sz="1200" i="1" dirty="0">
                <a:solidFill>
                  <a:schemeClr val="bg1"/>
                </a:solidFill>
              </a:rPr>
              <a:t>Source: Self Made </a:t>
            </a:r>
            <a:endParaRPr lang="en-GB" sz="1200" i="1" dirty="0">
              <a:solidFill>
                <a:schemeClr val="bg1"/>
              </a:solidFill>
            </a:endParaRPr>
          </a:p>
        </p:txBody>
      </p:sp>
    </p:spTree>
    <p:extLst>
      <p:ext uri="{BB962C8B-B14F-4D97-AF65-F5344CB8AC3E}">
        <p14:creationId xmlns:p14="http://schemas.microsoft.com/office/powerpoint/2010/main" val="2078043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35025"/>
          </a:xfrm>
          <a:ln w="38100">
            <a:solidFill>
              <a:schemeClr val="bg1"/>
            </a:solidFill>
            <a:prstDash val="lgDashDot"/>
          </a:ln>
        </p:spPr>
        <p:txBody>
          <a:bodyPr/>
          <a:lstStyle/>
          <a:p>
            <a:pPr algn="ctr"/>
            <a:r>
              <a:rPr lang="en-GB" b="1" dirty="0">
                <a:solidFill>
                  <a:schemeClr val="bg1"/>
                </a:solidFill>
              </a:rPr>
              <a:t>Social Determinants of Health</a:t>
            </a:r>
          </a:p>
        </p:txBody>
      </p:sp>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t="11625" b="12281"/>
          <a:stretch/>
        </p:blipFill>
        <p:spPr>
          <a:xfrm>
            <a:off x="1082753" y="1291590"/>
            <a:ext cx="10026493" cy="5086350"/>
          </a:xfrm>
        </p:spPr>
      </p:pic>
      <p:sp>
        <p:nvSpPr>
          <p:cNvPr id="5" name="TextBox 4"/>
          <p:cNvSpPr txBox="1"/>
          <p:nvPr/>
        </p:nvSpPr>
        <p:spPr>
          <a:xfrm>
            <a:off x="5143500" y="6377940"/>
            <a:ext cx="3108960" cy="276999"/>
          </a:xfrm>
          <a:prstGeom prst="rect">
            <a:avLst/>
          </a:prstGeom>
          <a:noFill/>
        </p:spPr>
        <p:txBody>
          <a:bodyPr wrap="square" rtlCol="0">
            <a:spAutoFit/>
          </a:bodyPr>
          <a:lstStyle/>
          <a:p>
            <a:r>
              <a:rPr lang="en-US" sz="1200" i="1" dirty="0">
                <a:solidFill>
                  <a:schemeClr val="bg1"/>
                </a:solidFill>
              </a:rPr>
              <a:t>Source: Self Made </a:t>
            </a:r>
            <a:endParaRPr lang="en-GB" sz="1200" i="1" dirty="0">
              <a:solidFill>
                <a:schemeClr val="bg1"/>
              </a:solidFill>
            </a:endParaRPr>
          </a:p>
        </p:txBody>
      </p:sp>
    </p:spTree>
    <p:extLst>
      <p:ext uri="{BB962C8B-B14F-4D97-AF65-F5344CB8AC3E}">
        <p14:creationId xmlns:p14="http://schemas.microsoft.com/office/powerpoint/2010/main" val="22278722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w="38100">
            <a:solidFill>
              <a:schemeClr val="bg1"/>
            </a:solidFill>
            <a:prstDash val="lgDashDot"/>
          </a:ln>
        </p:spPr>
        <p:txBody>
          <a:bodyPr/>
          <a:lstStyle/>
          <a:p>
            <a:pPr algn="ctr"/>
            <a:r>
              <a:rPr lang="en-US" b="1" dirty="0">
                <a:solidFill>
                  <a:schemeClr val="bg1"/>
                </a:solidFill>
              </a:rPr>
              <a:t>Equity and Access to Care</a:t>
            </a:r>
            <a:endParaRPr lang="en-GB" b="1" dirty="0">
              <a:solidFill>
                <a:schemeClr val="bg1"/>
              </a:solidFill>
            </a:endParaRPr>
          </a:p>
        </p:txBody>
      </p:sp>
      <p:sp>
        <p:nvSpPr>
          <p:cNvPr id="3" name="Content Placeholder 2"/>
          <p:cNvSpPr>
            <a:spLocks noGrp="1"/>
          </p:cNvSpPr>
          <p:nvPr>
            <p:ph idx="1"/>
          </p:nvPr>
        </p:nvSpPr>
        <p:spPr>
          <a:xfrm>
            <a:off x="838200" y="1825625"/>
            <a:ext cx="5438614" cy="4838646"/>
          </a:xfrm>
        </p:spPr>
        <p:txBody>
          <a:bodyPr anchor="ctr">
            <a:normAutofit fontScale="85000" lnSpcReduction="20000"/>
          </a:bodyPr>
          <a:lstStyle/>
          <a:p>
            <a:pPr>
              <a:buFont typeface="Wingdings" panose="05000000000000000000" pitchFamily="2" charset="2"/>
              <a:buChar char="v"/>
            </a:pPr>
            <a:r>
              <a:rPr lang="en-US" dirty="0">
                <a:solidFill>
                  <a:schemeClr val="bg1"/>
                </a:solidFill>
              </a:rPr>
              <a:t>There is a strong relationship between deprivation and ill health and less healthy life expectancy in England (Office for National Statistics, 2022). </a:t>
            </a:r>
          </a:p>
          <a:p>
            <a:pPr>
              <a:buFont typeface="Wingdings" panose="05000000000000000000" pitchFamily="2" charset="2"/>
              <a:buChar char="v"/>
            </a:pPr>
            <a:r>
              <a:rPr lang="en-US" dirty="0">
                <a:solidFill>
                  <a:schemeClr val="bg1"/>
                </a:solidFill>
              </a:rPr>
              <a:t>Core20PLUS5 is targeted at the 20% most deprived people and priority clinical areas (NHS England, 2021). </a:t>
            </a:r>
          </a:p>
          <a:p>
            <a:pPr>
              <a:buFont typeface="Wingdings" panose="05000000000000000000" pitchFamily="2" charset="2"/>
              <a:buChar char="v"/>
            </a:pPr>
            <a:r>
              <a:rPr lang="en-US" dirty="0">
                <a:solidFill>
                  <a:schemeClr val="bg1"/>
                </a:solidFill>
              </a:rPr>
              <a:t>COVID-19 has not only pre-existed, but it has also worsened inequalities in health in the UK (Bambra et al., 2020). </a:t>
            </a:r>
          </a:p>
          <a:p>
            <a:pPr>
              <a:buFont typeface="Wingdings" panose="05000000000000000000" pitchFamily="2" charset="2"/>
              <a:buChar char="v"/>
            </a:pPr>
            <a:r>
              <a:rPr lang="en-US" dirty="0">
                <a:solidFill>
                  <a:schemeClr val="bg1"/>
                </a:solidFill>
              </a:rPr>
              <a:t>Given the income of the King fund (2024), all factors that contribute to the health inequalities include ethnicity, geography, access to housing and services.</a:t>
            </a:r>
          </a:p>
        </p:txBody>
      </p:sp>
      <p:pic>
        <p:nvPicPr>
          <p:cNvPr id="4" name="Picture 3"/>
          <p:cNvPicPr/>
          <p:nvPr/>
        </p:nvPicPr>
        <p:blipFill>
          <a:blip r:embed="rId3" cstate="print">
            <a:extLst>
              <a:ext uri="{28A0092B-C50C-407E-A947-70E740481C1C}">
                <a14:useLocalDpi xmlns:a14="http://schemas.microsoft.com/office/drawing/2010/main" val="0"/>
              </a:ext>
            </a:extLst>
          </a:blip>
          <a:stretch>
            <a:fillRect/>
          </a:stretch>
        </p:blipFill>
        <p:spPr>
          <a:xfrm>
            <a:off x="6276814" y="2194560"/>
            <a:ext cx="5427506" cy="3608678"/>
          </a:xfrm>
          <a:prstGeom prst="rect">
            <a:avLst/>
          </a:prstGeom>
        </p:spPr>
      </p:pic>
      <p:sp>
        <p:nvSpPr>
          <p:cNvPr id="5" name="TextBox 4"/>
          <p:cNvSpPr txBox="1"/>
          <p:nvPr/>
        </p:nvSpPr>
        <p:spPr>
          <a:xfrm>
            <a:off x="8389620" y="5818256"/>
            <a:ext cx="3108960" cy="276999"/>
          </a:xfrm>
          <a:prstGeom prst="rect">
            <a:avLst/>
          </a:prstGeom>
          <a:noFill/>
        </p:spPr>
        <p:txBody>
          <a:bodyPr wrap="square" rtlCol="0">
            <a:spAutoFit/>
          </a:bodyPr>
          <a:lstStyle/>
          <a:p>
            <a:r>
              <a:rPr lang="en-US" sz="1200" i="1" dirty="0">
                <a:solidFill>
                  <a:schemeClr val="bg1"/>
                </a:solidFill>
              </a:rPr>
              <a:t>Source: Self Made </a:t>
            </a:r>
            <a:endParaRPr lang="en-GB" sz="1200" i="1" dirty="0">
              <a:solidFill>
                <a:schemeClr val="bg1"/>
              </a:solidFill>
            </a:endParaRPr>
          </a:p>
        </p:txBody>
      </p:sp>
    </p:spTree>
    <p:extLst>
      <p:ext uri="{BB962C8B-B14F-4D97-AF65-F5344CB8AC3E}">
        <p14:creationId xmlns:p14="http://schemas.microsoft.com/office/powerpoint/2010/main" val="2016414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w="38100">
            <a:solidFill>
              <a:schemeClr val="bg1"/>
            </a:solidFill>
            <a:prstDash val="lgDashDot"/>
          </a:ln>
        </p:spPr>
        <p:txBody>
          <a:bodyPr/>
          <a:lstStyle/>
          <a:p>
            <a:pPr algn="ctr"/>
            <a:r>
              <a:rPr lang="en-GB" b="1" dirty="0">
                <a:solidFill>
                  <a:schemeClr val="bg1"/>
                </a:solidFill>
              </a:rPr>
              <a:t>Critical Evaluation</a:t>
            </a:r>
          </a:p>
        </p:txBody>
      </p:sp>
      <p:sp>
        <p:nvSpPr>
          <p:cNvPr id="3" name="Content Placeholder 2"/>
          <p:cNvSpPr>
            <a:spLocks noGrp="1"/>
          </p:cNvSpPr>
          <p:nvPr>
            <p:ph idx="1"/>
          </p:nvPr>
        </p:nvSpPr>
        <p:spPr>
          <a:xfrm>
            <a:off x="838200" y="1825624"/>
            <a:ext cx="5871210" cy="4803775"/>
          </a:xfrm>
        </p:spPr>
        <p:txBody>
          <a:bodyPr anchor="ctr">
            <a:normAutofit fontScale="77500" lnSpcReduction="20000"/>
          </a:bodyPr>
          <a:lstStyle/>
          <a:p>
            <a:pPr>
              <a:buFont typeface="Wingdings" panose="05000000000000000000" pitchFamily="2" charset="2"/>
              <a:buChar char="v"/>
            </a:pPr>
            <a:r>
              <a:rPr lang="en-US" dirty="0">
                <a:solidFill>
                  <a:schemeClr val="bg1"/>
                </a:solidFill>
              </a:rPr>
              <a:t>The right priorities are defined as interdependent in the UK policies (NHS England, 2019), and are prevention, inequality and sustainability. </a:t>
            </a:r>
          </a:p>
          <a:p>
            <a:pPr>
              <a:buFont typeface="Wingdings" panose="05000000000000000000" pitchFamily="2" charset="2"/>
              <a:buChar char="v"/>
            </a:pPr>
            <a:r>
              <a:rPr lang="en-US" dirty="0">
                <a:solidFill>
                  <a:schemeClr val="bg1"/>
                </a:solidFill>
              </a:rPr>
              <a:t>However, there are structural issues such as poverty, poor housing and insecure working (Marmot, 2020) which cannot be tackled within the NHS. </a:t>
            </a:r>
          </a:p>
          <a:p>
            <a:pPr>
              <a:buFont typeface="Wingdings" panose="05000000000000000000" pitchFamily="2" charset="2"/>
              <a:buChar char="v"/>
            </a:pPr>
            <a:r>
              <a:rPr lang="en-US" dirty="0">
                <a:solidFill>
                  <a:schemeClr val="bg1"/>
                </a:solidFill>
              </a:rPr>
              <a:t>It also runs a risk of exacerbating the inequalities as the deprived groups would not have the same opportunity to access these programmers as the rest (Brunton et al., 2023). </a:t>
            </a:r>
          </a:p>
          <a:p>
            <a:pPr>
              <a:buFont typeface="Wingdings" panose="05000000000000000000" pitchFamily="2" charset="2"/>
              <a:buChar char="v"/>
            </a:pPr>
            <a:r>
              <a:rPr lang="en-US" dirty="0">
                <a:solidFill>
                  <a:schemeClr val="bg1"/>
                </a:solidFill>
              </a:rPr>
              <a:t>Providing sustainable healthcare requires a response from the health, housing, education, employment and local government sectors (Office for Health Improvement and Disparities, 2022). </a:t>
            </a:r>
          </a:p>
        </p:txBody>
      </p:sp>
      <p:pic>
        <p:nvPicPr>
          <p:cNvPr id="4098" name="Picture 2" descr="Critical appraisal Stock Vector Images - Alamy"/>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6709410" y="2051884"/>
            <a:ext cx="4896485" cy="409745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891B690-8A6F-08BD-A2A1-E678E4833499}"/>
              </a:ext>
            </a:extLst>
          </p:cNvPr>
          <p:cNvSpPr txBox="1"/>
          <p:nvPr/>
        </p:nvSpPr>
        <p:spPr>
          <a:xfrm>
            <a:off x="3047163" y="3246846"/>
            <a:ext cx="6094324" cy="369332"/>
          </a:xfrm>
          <a:prstGeom prst="rect">
            <a:avLst/>
          </a:prstGeom>
          <a:noFill/>
        </p:spPr>
        <p:txBody>
          <a:bodyPr wrap="square">
            <a:spAutoFit/>
          </a:bodyPr>
          <a:lstStyle/>
          <a:p>
            <a:r>
              <a:rPr lang="en-US" sz="1800" i="1" dirty="0">
                <a:solidFill>
                  <a:schemeClr val="bg1"/>
                </a:solidFill>
              </a:rPr>
              <a:t>e </a:t>
            </a:r>
            <a:endParaRPr lang="en-GB" sz="1800" i="1" dirty="0">
              <a:solidFill>
                <a:schemeClr val="bg1"/>
              </a:solidFill>
            </a:endParaRPr>
          </a:p>
        </p:txBody>
      </p:sp>
      <p:sp>
        <p:nvSpPr>
          <p:cNvPr id="7" name="TextBox 6">
            <a:extLst>
              <a:ext uri="{FF2B5EF4-FFF2-40B4-BE49-F238E27FC236}">
                <a16:creationId xmlns:a16="http://schemas.microsoft.com/office/drawing/2014/main" id="{A944ADF5-C33D-3287-3C2C-AC6592B3EAB5}"/>
              </a:ext>
            </a:extLst>
          </p:cNvPr>
          <p:cNvSpPr txBox="1"/>
          <p:nvPr/>
        </p:nvSpPr>
        <p:spPr>
          <a:xfrm>
            <a:off x="8279840" y="6190934"/>
            <a:ext cx="2371411" cy="276999"/>
          </a:xfrm>
          <a:prstGeom prst="rect">
            <a:avLst/>
          </a:prstGeom>
          <a:noFill/>
        </p:spPr>
        <p:txBody>
          <a:bodyPr wrap="square">
            <a:spAutoFit/>
          </a:bodyPr>
          <a:lstStyle/>
          <a:p>
            <a:r>
              <a:rPr lang="en-US" sz="1200" i="1" dirty="0">
                <a:solidFill>
                  <a:schemeClr val="bg1"/>
                </a:solidFill>
              </a:rPr>
              <a:t>Source: </a:t>
            </a:r>
            <a:r>
              <a:rPr lang="en-US" sz="1200" dirty="0">
                <a:solidFill>
                  <a:schemeClr val="bg1"/>
                </a:solidFill>
              </a:rPr>
              <a:t>Self M</a:t>
            </a:r>
            <a:r>
              <a:rPr lang="en-US" sz="1200" i="1" dirty="0">
                <a:solidFill>
                  <a:schemeClr val="bg1"/>
                </a:solidFill>
              </a:rPr>
              <a:t>ade </a:t>
            </a:r>
            <a:endParaRPr lang="en-GB" sz="1200" i="1" dirty="0">
              <a:solidFill>
                <a:schemeClr val="bg1"/>
              </a:solidFill>
            </a:endParaRPr>
          </a:p>
        </p:txBody>
      </p:sp>
    </p:spTree>
    <p:extLst>
      <p:ext uri="{BB962C8B-B14F-4D97-AF65-F5344CB8AC3E}">
        <p14:creationId xmlns:p14="http://schemas.microsoft.com/office/powerpoint/2010/main" val="18980858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w="38100">
            <a:solidFill>
              <a:schemeClr val="bg1"/>
            </a:solidFill>
            <a:prstDash val="lgDashDot"/>
          </a:ln>
        </p:spPr>
        <p:txBody>
          <a:bodyPr/>
          <a:lstStyle/>
          <a:p>
            <a:pPr algn="ctr"/>
            <a:r>
              <a:rPr lang="en-GB" b="1" dirty="0">
                <a:solidFill>
                  <a:schemeClr val="bg1"/>
                </a:solidFill>
              </a:rPr>
              <a:t>Critical Evaluation </a:t>
            </a:r>
          </a:p>
        </p:txBody>
      </p:sp>
      <p:sp>
        <p:nvSpPr>
          <p:cNvPr id="3" name="Content Placeholder 2"/>
          <p:cNvSpPr>
            <a:spLocks noGrp="1"/>
          </p:cNvSpPr>
          <p:nvPr>
            <p:ph idx="1"/>
          </p:nvPr>
        </p:nvSpPr>
        <p:spPr>
          <a:xfrm>
            <a:off x="838200" y="1825624"/>
            <a:ext cx="5345430" cy="4335146"/>
          </a:xfrm>
        </p:spPr>
        <p:txBody>
          <a:bodyPr anchor="ctr">
            <a:normAutofit fontScale="92500" lnSpcReduction="10000"/>
          </a:bodyPr>
          <a:lstStyle/>
          <a:p>
            <a:pPr>
              <a:buFont typeface="Wingdings" panose="05000000000000000000" pitchFamily="2" charset="2"/>
              <a:buChar char="v"/>
            </a:pPr>
            <a:r>
              <a:rPr lang="en-US" dirty="0">
                <a:solidFill>
                  <a:schemeClr val="bg1"/>
                </a:solidFill>
              </a:rPr>
              <a:t>It also runs a risk of exacerbating the inequalities as the deprived groups would not have the same opportunity to access these programmer as the rest (Brunton et al., 2023). </a:t>
            </a:r>
          </a:p>
          <a:p>
            <a:pPr>
              <a:buFont typeface="Wingdings" panose="05000000000000000000" pitchFamily="2" charset="2"/>
              <a:buChar char="v"/>
            </a:pPr>
            <a:r>
              <a:rPr lang="en-US" dirty="0">
                <a:solidFill>
                  <a:schemeClr val="bg1"/>
                </a:solidFill>
              </a:rPr>
              <a:t>Providing sustainable healthcare requires a response from the health, housing, education, employment and local government sectors (Office for Health Improvement and Disparities, 2022). </a:t>
            </a:r>
          </a:p>
        </p:txBody>
      </p:sp>
      <p:pic>
        <p:nvPicPr>
          <p:cNvPr id="1026" name="Picture 2" descr="Critical Discussion Stock Illustrations – 299 Critical Discussion Stock  Illustrations, Vectors &amp; Clipart - Dreamsti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3971" y="2096929"/>
            <a:ext cx="4989829" cy="37925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981907" y="5889465"/>
            <a:ext cx="3108960" cy="276999"/>
          </a:xfrm>
          <a:prstGeom prst="rect">
            <a:avLst/>
          </a:prstGeom>
          <a:noFill/>
        </p:spPr>
        <p:txBody>
          <a:bodyPr wrap="square" rtlCol="0">
            <a:spAutoFit/>
          </a:bodyPr>
          <a:lstStyle/>
          <a:p>
            <a:r>
              <a:rPr lang="en-US" sz="1200" i="1" dirty="0">
                <a:solidFill>
                  <a:schemeClr val="bg1"/>
                </a:solidFill>
              </a:rPr>
              <a:t>Source: Self Made </a:t>
            </a:r>
            <a:endParaRPr lang="en-GB" sz="1200" i="1" dirty="0">
              <a:solidFill>
                <a:schemeClr val="bg1"/>
              </a:solidFill>
            </a:endParaRPr>
          </a:p>
        </p:txBody>
      </p:sp>
    </p:spTree>
    <p:extLst>
      <p:ext uri="{BB962C8B-B14F-4D97-AF65-F5344CB8AC3E}">
        <p14:creationId xmlns:p14="http://schemas.microsoft.com/office/powerpoint/2010/main" val="3659086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w="38100">
            <a:solidFill>
              <a:schemeClr val="bg1"/>
            </a:solidFill>
            <a:prstDash val="lgDashDot"/>
          </a:ln>
        </p:spPr>
        <p:txBody>
          <a:bodyPr/>
          <a:lstStyle/>
          <a:p>
            <a:pPr algn="ctr"/>
            <a:r>
              <a:rPr lang="en-GB" b="1" dirty="0">
                <a:solidFill>
                  <a:schemeClr val="bg1"/>
                </a:solidFill>
              </a:rPr>
              <a:t>Recommendations</a:t>
            </a:r>
          </a:p>
        </p:txBody>
      </p:sp>
      <p:sp>
        <p:nvSpPr>
          <p:cNvPr id="3" name="Content Placeholder 2"/>
          <p:cNvSpPr>
            <a:spLocks noGrp="1"/>
          </p:cNvSpPr>
          <p:nvPr>
            <p:ph idx="1"/>
          </p:nvPr>
        </p:nvSpPr>
        <p:spPr>
          <a:xfrm>
            <a:off x="838200" y="1825625"/>
            <a:ext cx="6751320" cy="4506596"/>
          </a:xfrm>
        </p:spPr>
        <p:txBody>
          <a:bodyPr anchor="ctr">
            <a:normAutofit fontScale="92500" lnSpcReduction="20000"/>
          </a:bodyPr>
          <a:lstStyle/>
          <a:p>
            <a:pPr>
              <a:buFont typeface="Wingdings" panose="05000000000000000000" pitchFamily="2" charset="2"/>
              <a:buChar char="v"/>
            </a:pPr>
            <a:r>
              <a:rPr lang="en-US" dirty="0">
                <a:solidFill>
                  <a:schemeClr val="bg1"/>
                </a:solidFill>
              </a:rPr>
              <a:t>Prevention funding needs to be increased to ease the burden on the NHS among disadvantaged populations in the future (NICE, 2018). </a:t>
            </a:r>
          </a:p>
          <a:p>
            <a:pPr>
              <a:buFont typeface="Wingdings" panose="05000000000000000000" pitchFamily="2" charset="2"/>
              <a:buChar char="v"/>
            </a:pPr>
            <a:r>
              <a:rPr lang="en-US" dirty="0">
                <a:solidFill>
                  <a:schemeClr val="bg1"/>
                </a:solidFill>
              </a:rPr>
              <a:t>Online care must be more inclusive to not leave the vulnerable groups out. (NICE, 2020) </a:t>
            </a:r>
          </a:p>
          <a:p>
            <a:pPr>
              <a:buFont typeface="Wingdings" panose="05000000000000000000" pitchFamily="2" charset="2"/>
              <a:buChar char="v"/>
            </a:pPr>
            <a:r>
              <a:rPr lang="en-US" dirty="0">
                <a:solidFill>
                  <a:schemeClr val="bg1"/>
                </a:solidFill>
              </a:rPr>
              <a:t>Priorities for planning to address workforce needs should focus on location with the greatest health need (NHS England, 2023). </a:t>
            </a:r>
          </a:p>
          <a:p>
            <a:pPr>
              <a:buFont typeface="Wingdings" panose="05000000000000000000" pitchFamily="2" charset="2"/>
              <a:buChar char="v"/>
            </a:pPr>
            <a:r>
              <a:rPr lang="en-US" dirty="0">
                <a:solidFill>
                  <a:schemeClr val="bg1"/>
                </a:solidFill>
              </a:rPr>
              <a:t>Residential and education and employment policy (Office for Health Improvement and Disparities, 2022) needs to be connected to the strategies relating to health inequality. </a:t>
            </a:r>
          </a:p>
        </p:txBody>
      </p:sp>
      <p:pic>
        <p:nvPicPr>
          <p:cNvPr id="5122" name="Picture 2" descr="Recommendation Icon Vector Art, Icons, and Graphics for Free Download"/>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7799925" y="2160270"/>
            <a:ext cx="3553875" cy="36918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835390" y="5909311"/>
            <a:ext cx="3108960" cy="276999"/>
          </a:xfrm>
          <a:prstGeom prst="rect">
            <a:avLst/>
          </a:prstGeom>
          <a:noFill/>
        </p:spPr>
        <p:txBody>
          <a:bodyPr wrap="square" rtlCol="0">
            <a:spAutoFit/>
          </a:bodyPr>
          <a:lstStyle/>
          <a:p>
            <a:r>
              <a:rPr lang="en-US" sz="1200" i="1" dirty="0">
                <a:solidFill>
                  <a:schemeClr val="bg1"/>
                </a:solidFill>
              </a:rPr>
              <a:t>Source: Self Made </a:t>
            </a:r>
            <a:endParaRPr lang="en-GB" sz="1200" i="1" dirty="0">
              <a:solidFill>
                <a:schemeClr val="bg1"/>
              </a:solidFill>
            </a:endParaRPr>
          </a:p>
        </p:txBody>
      </p:sp>
    </p:spTree>
    <p:extLst>
      <p:ext uri="{BB962C8B-B14F-4D97-AF65-F5344CB8AC3E}">
        <p14:creationId xmlns:p14="http://schemas.microsoft.com/office/powerpoint/2010/main" val="22207772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w="38100">
            <a:solidFill>
              <a:schemeClr val="bg1"/>
            </a:solidFill>
            <a:prstDash val="lgDashDot"/>
          </a:ln>
        </p:spPr>
        <p:txBody>
          <a:bodyPr/>
          <a:lstStyle/>
          <a:p>
            <a:pPr algn="ctr"/>
            <a:r>
              <a:rPr lang="en-US" b="1" dirty="0">
                <a:solidFill>
                  <a:schemeClr val="bg1"/>
                </a:solidFill>
              </a:rPr>
              <a:t>Roadmap for Reducing Health Inequalities</a:t>
            </a:r>
            <a:endParaRPr lang="en-GB" b="1" dirty="0">
              <a:solidFill>
                <a:schemeClr val="bg1"/>
              </a:solidFill>
            </a:endParaRPr>
          </a:p>
        </p:txBody>
      </p:sp>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t="12589" b="13967"/>
          <a:stretch/>
        </p:blipFill>
        <p:spPr>
          <a:xfrm>
            <a:off x="620839" y="1809416"/>
            <a:ext cx="10950322" cy="4526280"/>
          </a:xfrm>
        </p:spPr>
      </p:pic>
      <p:sp>
        <p:nvSpPr>
          <p:cNvPr id="5" name="TextBox 4"/>
          <p:cNvSpPr txBox="1"/>
          <p:nvPr/>
        </p:nvSpPr>
        <p:spPr>
          <a:xfrm>
            <a:off x="5017770" y="6446520"/>
            <a:ext cx="3108960" cy="276999"/>
          </a:xfrm>
          <a:prstGeom prst="rect">
            <a:avLst/>
          </a:prstGeom>
          <a:noFill/>
        </p:spPr>
        <p:txBody>
          <a:bodyPr wrap="square" rtlCol="0">
            <a:spAutoFit/>
          </a:bodyPr>
          <a:lstStyle/>
          <a:p>
            <a:r>
              <a:rPr lang="en-US" sz="1200" i="1" dirty="0">
                <a:solidFill>
                  <a:schemeClr val="bg1"/>
                </a:solidFill>
              </a:rPr>
              <a:t>Source: Self Made </a:t>
            </a:r>
            <a:endParaRPr lang="en-GB" sz="1200" i="1" dirty="0">
              <a:solidFill>
                <a:schemeClr val="bg1"/>
              </a:solidFill>
            </a:endParaRPr>
          </a:p>
        </p:txBody>
      </p:sp>
    </p:spTree>
    <p:extLst>
      <p:ext uri="{BB962C8B-B14F-4D97-AF65-F5344CB8AC3E}">
        <p14:creationId xmlns:p14="http://schemas.microsoft.com/office/powerpoint/2010/main" val="26066777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w="38100">
            <a:solidFill>
              <a:schemeClr val="bg1"/>
            </a:solidFill>
            <a:prstDash val="lgDashDot"/>
          </a:ln>
        </p:spPr>
        <p:txBody>
          <a:bodyPr/>
          <a:lstStyle/>
          <a:p>
            <a:pPr algn="ctr"/>
            <a:r>
              <a:rPr lang="en-GB" b="1" dirty="0">
                <a:solidFill>
                  <a:schemeClr val="bg1"/>
                </a:solidFill>
              </a:rPr>
              <a:t>Conclusion</a:t>
            </a:r>
          </a:p>
        </p:txBody>
      </p:sp>
      <p:sp>
        <p:nvSpPr>
          <p:cNvPr id="3" name="Content Placeholder 2"/>
          <p:cNvSpPr>
            <a:spLocks noGrp="1"/>
          </p:cNvSpPr>
          <p:nvPr>
            <p:ph idx="1"/>
          </p:nvPr>
        </p:nvSpPr>
        <p:spPr>
          <a:xfrm>
            <a:off x="838200" y="1825624"/>
            <a:ext cx="5871210" cy="4712335"/>
          </a:xfrm>
        </p:spPr>
        <p:txBody>
          <a:bodyPr anchor="ctr">
            <a:normAutofit fontScale="92500" lnSpcReduction="10000"/>
          </a:bodyPr>
          <a:lstStyle/>
          <a:p>
            <a:pPr>
              <a:buFont typeface="Wingdings" panose="05000000000000000000" pitchFamily="2" charset="2"/>
              <a:buChar char="v"/>
            </a:pPr>
            <a:r>
              <a:rPr lang="en-US" dirty="0">
                <a:solidFill>
                  <a:schemeClr val="bg1"/>
                </a:solidFill>
              </a:rPr>
              <a:t>Health and social care in the UK are interim proved Bute three areas of health; wellbeing as well as sustainable development. </a:t>
            </a:r>
          </a:p>
          <a:p>
            <a:pPr>
              <a:buFont typeface="Wingdings" panose="05000000000000000000" pitchFamily="2" charset="2"/>
              <a:buChar char="v"/>
            </a:pPr>
            <a:r>
              <a:rPr lang="en-US" dirty="0">
                <a:solidFill>
                  <a:schemeClr val="bg1"/>
                </a:solidFill>
              </a:rPr>
              <a:t>A solution to SDG 10 and more inequalities in general is essential to SDG 3. </a:t>
            </a:r>
          </a:p>
          <a:p>
            <a:pPr>
              <a:buFont typeface="Wingdings" panose="05000000000000000000" pitchFamily="2" charset="2"/>
              <a:buChar char="v"/>
            </a:pPr>
            <a:r>
              <a:rPr lang="en-US" dirty="0">
                <a:solidFill>
                  <a:schemeClr val="bg1"/>
                </a:solidFill>
              </a:rPr>
              <a:t>NHS policies have improved but are not being put into practice because of resource and structural barriers. </a:t>
            </a:r>
          </a:p>
          <a:p>
            <a:pPr>
              <a:buFont typeface="Wingdings" panose="05000000000000000000" pitchFamily="2" charset="2"/>
              <a:buChar char="v"/>
            </a:pPr>
            <a:r>
              <a:rPr lang="en-US" dirty="0">
                <a:solidFill>
                  <a:schemeClr val="bg1"/>
                </a:solidFill>
              </a:rPr>
              <a:t>Prevention, fair access, integrated care and increased action on social determinants are needed in the future. </a:t>
            </a:r>
          </a:p>
        </p:txBody>
      </p:sp>
      <p:pic>
        <p:nvPicPr>
          <p:cNvPr id="6146" name="Picture 2" descr="Health And Social Care Vector Art, Icons, and Graphics for Free 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1785" y="2151378"/>
            <a:ext cx="4350885" cy="406082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212330" y="6212204"/>
            <a:ext cx="4491990" cy="461665"/>
          </a:xfrm>
          <a:prstGeom prst="rect">
            <a:avLst/>
          </a:prstGeom>
          <a:noFill/>
        </p:spPr>
        <p:txBody>
          <a:bodyPr wrap="square" rtlCol="0">
            <a:spAutoFit/>
          </a:bodyPr>
          <a:lstStyle/>
          <a:p>
            <a:r>
              <a:rPr lang="en-US" sz="1200" i="1" dirty="0">
                <a:solidFill>
                  <a:schemeClr val="bg1"/>
                </a:solidFill>
              </a:rPr>
              <a:t>Source: https://www.dreamstime.com/illustration/medical-health-heart-care-clinic-people-logo.html</a:t>
            </a:r>
            <a:endParaRPr lang="en-GB" sz="1200" i="1" dirty="0">
              <a:solidFill>
                <a:schemeClr val="bg1"/>
              </a:solidFill>
            </a:endParaRPr>
          </a:p>
        </p:txBody>
      </p:sp>
    </p:spTree>
    <p:extLst>
      <p:ext uri="{BB962C8B-B14F-4D97-AF65-F5344CB8AC3E}">
        <p14:creationId xmlns:p14="http://schemas.microsoft.com/office/powerpoint/2010/main" val="23425255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w="38100">
            <a:solidFill>
              <a:schemeClr val="bg1"/>
            </a:solidFill>
            <a:prstDash val="lgDashDot"/>
          </a:ln>
        </p:spPr>
        <p:txBody>
          <a:bodyPr/>
          <a:lstStyle/>
          <a:p>
            <a:pPr algn="ctr"/>
            <a:r>
              <a:rPr lang="en-US" b="1" dirty="0">
                <a:solidFill>
                  <a:schemeClr val="bg1"/>
                </a:solidFill>
              </a:rPr>
              <a:t>References</a:t>
            </a:r>
            <a:endParaRPr lang="en-GB" b="1" dirty="0">
              <a:solidFill>
                <a:schemeClr val="bg1"/>
              </a:solidFill>
            </a:endParaRPr>
          </a:p>
        </p:txBody>
      </p:sp>
      <p:sp>
        <p:nvSpPr>
          <p:cNvPr id="3" name="Content Placeholder 2"/>
          <p:cNvSpPr>
            <a:spLocks noGrp="1"/>
          </p:cNvSpPr>
          <p:nvPr>
            <p:ph idx="1"/>
          </p:nvPr>
        </p:nvSpPr>
        <p:spPr/>
        <p:txBody>
          <a:bodyPr anchor="ctr">
            <a:normAutofit fontScale="47500" lnSpcReduction="20000"/>
          </a:bodyPr>
          <a:lstStyle/>
          <a:p>
            <a:pPr marL="0" indent="0">
              <a:buNone/>
            </a:pPr>
            <a:r>
              <a:rPr lang="en-US" dirty="0">
                <a:solidFill>
                  <a:schemeClr val="bg1"/>
                </a:solidFill>
              </a:rPr>
              <a:t>Alderwick, H. and Dixon, J. 2019. The NHS long term plan. BMJ, 364, l84. Available at: https://doi.org/10.1136/bmj.l84</a:t>
            </a:r>
          </a:p>
          <a:p>
            <a:pPr marL="0" indent="0">
              <a:buNone/>
            </a:pPr>
            <a:r>
              <a:rPr lang="en-US" dirty="0">
                <a:solidFill>
                  <a:schemeClr val="bg1"/>
                </a:solidFill>
              </a:rPr>
              <a:t>Bambra, C., Riordan, R., Ford, J. and Matthews, F. 2020. The COVID-19 pandemic and health inequalities. Journal of Epidemiology and Community Health, 74(11), pp.964–968. Available at: https://doi.org/10.1136/jech-2020-214401</a:t>
            </a:r>
          </a:p>
          <a:p>
            <a:pPr marL="0" indent="0">
              <a:buNone/>
            </a:pPr>
            <a:r>
              <a:rPr lang="en-US" dirty="0">
                <a:solidFill>
                  <a:schemeClr val="bg1"/>
                </a:solidFill>
              </a:rPr>
              <a:t>Brunton, L., Bower, P., Sanders, C., Sniehotta, F.F., Sutton, M., Richardson, G. and Goyder, E. 2023. A qualitative evaluation of the national rollout of a diabetes prevention programme in England. BMC Health Services Research, 23, 945. Available at: https://doi.org/10.1186/s12913-023-10002-y</a:t>
            </a:r>
          </a:p>
          <a:p>
            <a:pPr marL="0" indent="0">
              <a:buNone/>
            </a:pPr>
            <a:r>
              <a:rPr lang="en-US" dirty="0">
                <a:solidFill>
                  <a:schemeClr val="bg1"/>
                </a:solidFill>
              </a:rPr>
              <a:t>Department of Health and Social Care 2022. Health and social care integration: joining up care for people, places and populations. Available at: https://www.gov.uk/government/publications/health-and-social-care-integration-joining-up-care-for-people-places-and-populations</a:t>
            </a:r>
          </a:p>
          <a:p>
            <a:pPr marL="0" indent="0">
              <a:buNone/>
            </a:pPr>
            <a:r>
              <a:rPr lang="en-US" dirty="0">
                <a:solidFill>
                  <a:schemeClr val="bg1"/>
                </a:solidFill>
              </a:rPr>
              <a:t>Department of Health and Social Care 2023. Major conditions strategy: case for change and our strategic framework. Available at: https://www.gov.uk/government/publications/major-conditions-strategy-case-for-change-and-our-strategic-framework</a:t>
            </a:r>
          </a:p>
          <a:p>
            <a:pPr marL="0" indent="0">
              <a:buNone/>
            </a:pPr>
            <a:r>
              <a:rPr lang="en-US" dirty="0">
                <a:solidFill>
                  <a:schemeClr val="bg1"/>
                </a:solidFill>
              </a:rPr>
              <a:t>Institute of Health Equity 2020. Health equity in England: The Marmot Review 10 years on. Available at: https://www.instituteofhealthequity.org/resources-reports/marmot-review-10-years-on</a:t>
            </a:r>
          </a:p>
          <a:p>
            <a:pPr marL="0" indent="0">
              <a:buNone/>
            </a:pPr>
            <a:r>
              <a:rPr lang="en-US" dirty="0">
                <a:solidFill>
                  <a:schemeClr val="bg1"/>
                </a:solidFill>
              </a:rPr>
              <a:t>Marmot, M. 2020. Health equity in England: the Marmot Review 10 years on. BMJ, 368, m693. Available at: https://doi.org/10.1136/bmj.m693</a:t>
            </a:r>
          </a:p>
          <a:p>
            <a:pPr marL="0" indent="0">
              <a:buNone/>
            </a:pPr>
            <a:r>
              <a:rPr lang="en-US" dirty="0">
                <a:solidFill>
                  <a:schemeClr val="bg1"/>
                </a:solidFill>
              </a:rPr>
              <a:t>McManus, E., Meacock, R., Parkinson, B. and Sutton, M. 2022. Population level impact of the NHS Diabetes Prevention Programme on incidence of type 2 diabetes in England: an observational study. The Lancet Regional Health – Europe, 19, 100420. Available at: https://doi.org/10.1016/j.lanepe.2022.100420</a:t>
            </a:r>
          </a:p>
          <a:p>
            <a:pPr marL="0" indent="0">
              <a:buNone/>
            </a:pPr>
            <a:r>
              <a:rPr lang="en-US" dirty="0">
                <a:solidFill>
                  <a:schemeClr val="bg1"/>
                </a:solidFill>
              </a:rPr>
              <a:t>National Institute for Health and Care Excellence (NICE). 2018. Community engagement: improving health and wellbeing and reducing health inequalities. Available at: https://www.nice.org.uk/guidance/ng44</a:t>
            </a:r>
          </a:p>
          <a:p>
            <a:pPr marL="0" indent="0">
              <a:buNone/>
            </a:pPr>
            <a:r>
              <a:rPr lang="en-US" dirty="0">
                <a:solidFill>
                  <a:schemeClr val="bg1"/>
                </a:solidFill>
              </a:rPr>
              <a:t>National Institute for Health and Care Excellence (NICE). 2020. Behaviour change: digital and mobile health interventions. Available at: https://www.nice.org.uk/guidance/ng183</a:t>
            </a:r>
          </a:p>
          <a:p>
            <a:pPr marL="0" indent="0">
              <a:buNone/>
            </a:pPr>
            <a:r>
              <a:rPr lang="en-US" dirty="0">
                <a:solidFill>
                  <a:schemeClr val="bg1"/>
                </a:solidFill>
              </a:rPr>
              <a:t>National Institute for Health and Care Excellence (NICE). 2022. Type 2 diabetes: prevention in people at high risk. Available at: https://www.nice.org.uk/guidance/ph38</a:t>
            </a:r>
          </a:p>
        </p:txBody>
      </p:sp>
    </p:spTree>
    <p:extLst>
      <p:ext uri="{BB962C8B-B14F-4D97-AF65-F5344CB8AC3E}">
        <p14:creationId xmlns:p14="http://schemas.microsoft.com/office/powerpoint/2010/main" val="34730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w="38100">
            <a:solidFill>
              <a:schemeClr val="bg1"/>
            </a:solidFill>
            <a:prstDash val="lgDashDot"/>
          </a:ln>
        </p:spPr>
        <p:txBody>
          <a:bodyPr/>
          <a:lstStyle/>
          <a:p>
            <a:pPr algn="ctr"/>
            <a:r>
              <a:rPr lang="en-US" b="1" dirty="0">
                <a:solidFill>
                  <a:schemeClr val="bg1"/>
                </a:solidFill>
              </a:rPr>
              <a:t>References </a:t>
            </a:r>
            <a:endParaRPr lang="en-GB" b="1" dirty="0">
              <a:solidFill>
                <a:schemeClr val="bg1"/>
              </a:solidFill>
            </a:endParaRPr>
          </a:p>
        </p:txBody>
      </p:sp>
      <p:sp>
        <p:nvSpPr>
          <p:cNvPr id="3" name="Content Placeholder 2"/>
          <p:cNvSpPr>
            <a:spLocks noGrp="1"/>
          </p:cNvSpPr>
          <p:nvPr>
            <p:ph idx="1"/>
          </p:nvPr>
        </p:nvSpPr>
        <p:spPr/>
        <p:txBody>
          <a:bodyPr anchor="ctr">
            <a:normAutofit fontScale="47500" lnSpcReduction="20000"/>
          </a:bodyPr>
          <a:lstStyle/>
          <a:p>
            <a:pPr marL="0" indent="0">
              <a:buNone/>
            </a:pPr>
            <a:r>
              <a:rPr lang="en-US" dirty="0">
                <a:solidFill>
                  <a:schemeClr val="bg1"/>
                </a:solidFill>
              </a:rPr>
              <a:t>NHS England 2019. The NHS Long Term Plan. Available at: https://www.longtermplan.nhs.uk/publication/nhs-long-term-plan/</a:t>
            </a:r>
          </a:p>
          <a:p>
            <a:pPr marL="0" indent="0">
              <a:buNone/>
            </a:pPr>
            <a:r>
              <a:rPr lang="en-US" dirty="0">
                <a:solidFill>
                  <a:schemeClr val="bg1"/>
                </a:solidFill>
              </a:rPr>
              <a:t>NHS England 2020. Delivering a ‘Net Zero’ National Health Service. Available at: https://www.england.nhs.uk/greenernhs/publication/delivering-a-net-zero-national-health-service/</a:t>
            </a:r>
          </a:p>
          <a:p>
            <a:pPr marL="0" indent="0">
              <a:buNone/>
            </a:pPr>
            <a:r>
              <a:rPr lang="en-US" dirty="0">
                <a:solidFill>
                  <a:schemeClr val="bg1"/>
                </a:solidFill>
              </a:rPr>
              <a:t>NHS England 2021. Core20PLUS5: an approach to reducing healthcare inequalities. Available at: https://www.england.nhs.uk/about/equality/equality-hub/national-healthcare-inequalities-improvement-programme/core20plus5/</a:t>
            </a:r>
          </a:p>
          <a:p>
            <a:pPr marL="0" indent="0">
              <a:buNone/>
            </a:pPr>
            <a:r>
              <a:rPr lang="en-US" dirty="0">
                <a:solidFill>
                  <a:schemeClr val="bg1"/>
                </a:solidFill>
              </a:rPr>
              <a:t>NHS England 2023. NHS Long Term Workforce Plan. Available at: https://www.england.nhs.uk/publication/nhs-long-term-workforce-plan/</a:t>
            </a:r>
          </a:p>
          <a:p>
            <a:pPr marL="0" indent="0">
              <a:buNone/>
            </a:pPr>
            <a:r>
              <a:rPr lang="en-US" dirty="0">
                <a:solidFill>
                  <a:schemeClr val="bg1"/>
                </a:solidFill>
              </a:rPr>
              <a:t>NHS England 2024. National Healthcare Inequalities Improvement Programme. Available at: https://www.england.nhs.uk/about/equality/equality-hub/national-healthcare-inequalities-improvement-programme/</a:t>
            </a:r>
          </a:p>
          <a:p>
            <a:pPr marL="0" indent="0">
              <a:buNone/>
            </a:pPr>
            <a:r>
              <a:rPr lang="en-US" dirty="0">
                <a:solidFill>
                  <a:schemeClr val="bg1"/>
                </a:solidFill>
              </a:rPr>
              <a:t>Nursing and Midwifery Council 2018. The Code: professional standards of practice and behaviour for nurses, midwives and nursing associates. Available at: https://www.nmc.org.uk/standards/code/</a:t>
            </a:r>
          </a:p>
          <a:p>
            <a:pPr marL="0" indent="0">
              <a:buNone/>
            </a:pPr>
            <a:r>
              <a:rPr lang="en-US" dirty="0">
                <a:solidFill>
                  <a:schemeClr val="bg1"/>
                </a:solidFill>
              </a:rPr>
              <a:t>Office for Health Improvement and Disparities 2022. Health disparities and health inequalities: applying All Our Health. Available at: https://www.gov.uk/government/publications/health-disparities-and-health-inequalities-applying-all-our-health</a:t>
            </a:r>
          </a:p>
          <a:p>
            <a:pPr marL="0" indent="0">
              <a:buNone/>
            </a:pPr>
            <a:r>
              <a:rPr lang="en-US" dirty="0">
                <a:solidFill>
                  <a:schemeClr val="bg1"/>
                </a:solidFill>
              </a:rPr>
              <a:t>Office for National Statistics 2022. Health state life expectancies by national deprivation deciles, England: 2018 to 2020. Available at: https://www.ons.gov.uk/peoplepopulationandcommunity/healthandsocialcare/healthinequalities/bulletins/healthstatelifeexpectanciesbyindexofmultipledeprivationimd/2018to2020</a:t>
            </a:r>
          </a:p>
          <a:p>
            <a:pPr marL="0" indent="0">
              <a:buNone/>
            </a:pPr>
            <a:r>
              <a:rPr lang="en-US" dirty="0">
                <a:solidFill>
                  <a:schemeClr val="bg1"/>
                </a:solidFill>
              </a:rPr>
              <a:t>Penn, L., Rodrigues, A., Haste, A., Marques, M.M., Budig, K., Sainsbury, K., Bell, R., Araújo-Soares, V., White, M., Summerbell, C., Goyder, E., Brennan, A., Adamson, A.J. and Sniehotta, F.F. 2018. NHS Diabetes Prevention Programme in England: formative evaluation of the programme in early phase implementation. BMJ Open, 8(2), e019467. Available at: https://doi.org/10.1136/bmjopen-2017-019467</a:t>
            </a:r>
          </a:p>
          <a:p>
            <a:pPr marL="0" indent="0">
              <a:buNone/>
            </a:pPr>
            <a:r>
              <a:rPr lang="en-US" dirty="0">
                <a:solidFill>
                  <a:schemeClr val="bg1"/>
                </a:solidFill>
              </a:rPr>
              <a:t>The King’s Fund 2024. Health inequalities in a nutshell. Available at: https://www.kingsfund.org.uk/insight-and-analysis/data-and-charts/health-inequalities-nutshell</a:t>
            </a:r>
          </a:p>
        </p:txBody>
      </p:sp>
    </p:spTree>
    <p:extLst>
      <p:ext uri="{BB962C8B-B14F-4D97-AF65-F5344CB8AC3E}">
        <p14:creationId xmlns:p14="http://schemas.microsoft.com/office/powerpoint/2010/main" val="659135096"/>
      </p:ext>
    </p:extLst>
  </p:cSld>
  <p:clrMapOvr>
    <a:masterClrMapping/>
  </p:clrMapOvr>
</p:sld>
</file>

<file path=ppt/theme/theme1.xml><?xml version="1.0" encoding="utf-8"?>
<a:theme xmlns:a="http://schemas.openxmlformats.org/drawingml/2006/main" name="Office The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2802</Words>
  <Application>Microsoft Office PowerPoint</Application>
  <PresentationFormat>Widescreen</PresentationFormat>
  <Paragraphs>138</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vt:lpstr>
      <vt:lpstr>Office Theme</vt:lpstr>
      <vt:lpstr> BSc (Hon) Health and Social Care BMHP6030 Health, Wellbeing and Sustainable Development Component 1: Individual Presentation  The Integration of Health, Wellbeing and Sustainable Development in Reducing Health Inequalities within UK Health and Social Care  Student Name: Joe Ansah Student ID: 2247737 Lecturer Name: Junaid Shaikh </vt:lpstr>
      <vt:lpstr>Introduction and Presentation Focus</vt:lpstr>
      <vt:lpstr>Health, Wellbeing &amp; Sustainability Connection</vt:lpstr>
      <vt:lpstr>Definitions: Health, Wellbeing and Sustainable Development</vt:lpstr>
      <vt:lpstr>Theoretical Models: Biomedical and Biopsychosocial Approaches</vt:lpstr>
      <vt:lpstr>Policy and Service Delivery Examples</vt:lpstr>
      <vt:lpstr>Public Health Messages and SDG 3</vt:lpstr>
      <vt:lpstr>Real-World Case Study: NHS Diabetes Prevention Programmer</vt:lpstr>
      <vt:lpstr>Social Determinants of Health</vt:lpstr>
      <vt:lpstr>Equity and Access to Care</vt:lpstr>
      <vt:lpstr>Critical Evaluation</vt:lpstr>
      <vt:lpstr>Critical Evaluation </vt:lpstr>
      <vt:lpstr>Recommendations</vt:lpstr>
      <vt:lpstr>Roadmap for Reducing Health Inequalities</vt:lpstr>
      <vt:lpstr>Conclusion</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(Hon) Health and Social Care BMHP6030 Health, Wellbeing and Sustainable Development Component 1: Individual Presentation  The Integration of Health, Wellbeing and Sustainable Development in Reducing Health Inequalities within UK Health and Social Care  Student Name: Joe Ansah Student ID: 2247737 Lecturer Name: Junaid Shaikh</dc:title>
  <dc:creator/>
  <cp:lastModifiedBy/>
  <cp:revision>2</cp:revision>
  <dcterms:created xsi:type="dcterms:W3CDTF">2026-05-23T19:55:37Z</dcterms:created>
  <dcterms:modified xsi:type="dcterms:W3CDTF">2026-06-19T11:15:04Z</dcterms:modified>
</cp:coreProperties>
</file>