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66" r:id="rId2"/>
    <p:sldId id="267" r:id="rId3"/>
    <p:sldId id="268" r:id="rId4"/>
    <p:sldId id="269" r:id="rId5"/>
    <p:sldId id="270" r:id="rId6"/>
    <p:sldId id="271" r:id="rId7"/>
    <p:sldId id="272" r:id="rId8"/>
    <p:sldId id="273" r:id="rId9"/>
    <p:sldId id="274" r:id="rId10"/>
    <p:sldId id="275" r:id="rId11"/>
    <p:sldId id="263" r:id="rId12"/>
    <p:sldId id="264" r:id="rId13"/>
    <p:sldId id="265" r:id="rId14"/>
    <p:sldId id="257" r:id="rId15"/>
    <p:sldId id="258" r:id="rId16"/>
    <p:sldId id="259" r:id="rId17"/>
    <p:sldId id="260" r:id="rId18"/>
    <p:sldId id="261" r:id="rId19"/>
    <p:sldId id="278" r:id="rId20"/>
    <p:sldId id="276" r:id="rId21"/>
    <p:sldId id="277" r:id="rId22"/>
    <p:sldId id="27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74" autoAdjust="0"/>
    <p:restoredTop sz="94063" autoAdjust="0"/>
  </p:normalViewPr>
  <p:slideViewPr>
    <p:cSldViewPr snapToGrid="0">
      <p:cViewPr>
        <p:scale>
          <a:sx n="66" d="100"/>
          <a:sy n="66" d="100"/>
        </p:scale>
        <p:origin x="87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6672FC-D24F-4DE5-84CE-C85132D878DF}" type="datetimeFigureOut">
              <a:rPr lang="en-US" smtClean="0"/>
              <a:t>2/24/2019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2E8602-631B-418F-83DE-95E852DC2ACC}" type="slidenum">
              <a:rPr lang="en-US" smtClean="0"/>
              <a:t>‹#›</a:t>
            </a:fld>
            <a:endParaRPr lang="en-US"/>
          </a:p>
        </p:txBody>
      </p:sp>
    </p:spTree>
    <p:extLst>
      <p:ext uri="{BB962C8B-B14F-4D97-AF65-F5344CB8AC3E}">
        <p14:creationId xmlns:p14="http://schemas.microsoft.com/office/powerpoint/2010/main" val="761914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2E8602-631B-418F-83DE-95E852DC2ACC}" type="slidenum">
              <a:rPr lang="en-US" smtClean="0"/>
              <a:t>2</a:t>
            </a:fld>
            <a:endParaRPr lang="en-US"/>
          </a:p>
        </p:txBody>
      </p:sp>
    </p:spTree>
    <p:extLst>
      <p:ext uri="{BB962C8B-B14F-4D97-AF65-F5344CB8AC3E}">
        <p14:creationId xmlns:p14="http://schemas.microsoft.com/office/powerpoint/2010/main" val="3843400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2E8602-631B-418F-83DE-95E852DC2ACC}" type="slidenum">
              <a:rPr lang="en-US" smtClean="0"/>
              <a:t>6</a:t>
            </a:fld>
            <a:endParaRPr lang="en-US"/>
          </a:p>
        </p:txBody>
      </p:sp>
    </p:spTree>
    <p:extLst>
      <p:ext uri="{BB962C8B-B14F-4D97-AF65-F5344CB8AC3E}">
        <p14:creationId xmlns:p14="http://schemas.microsoft.com/office/powerpoint/2010/main" val="2093274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sociology it means the provisional codes of social and political behavior , socially constructed and historically (even geographically specific”</a:t>
            </a:r>
          </a:p>
        </p:txBody>
      </p:sp>
      <p:sp>
        <p:nvSpPr>
          <p:cNvPr id="4" name="Slide Number Placeholder 3"/>
          <p:cNvSpPr>
            <a:spLocks noGrp="1"/>
          </p:cNvSpPr>
          <p:nvPr>
            <p:ph type="sldNum" sz="quarter" idx="5"/>
          </p:nvPr>
        </p:nvSpPr>
        <p:spPr/>
        <p:txBody>
          <a:bodyPr/>
          <a:lstStyle/>
          <a:p>
            <a:fld id="{832E8602-631B-418F-83DE-95E852DC2ACC}" type="slidenum">
              <a:rPr lang="en-US" smtClean="0"/>
              <a:t>11</a:t>
            </a:fld>
            <a:endParaRPr lang="en-US"/>
          </a:p>
        </p:txBody>
      </p:sp>
    </p:spTree>
    <p:extLst>
      <p:ext uri="{BB962C8B-B14F-4D97-AF65-F5344CB8AC3E}">
        <p14:creationId xmlns:p14="http://schemas.microsoft.com/office/powerpoint/2010/main" val="175715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2E8602-631B-418F-83DE-95E852DC2ACC}" type="slidenum">
              <a:rPr lang="en-US" smtClean="0"/>
              <a:t>12</a:t>
            </a:fld>
            <a:endParaRPr lang="en-US"/>
          </a:p>
        </p:txBody>
      </p:sp>
    </p:spTree>
    <p:extLst>
      <p:ext uri="{BB962C8B-B14F-4D97-AF65-F5344CB8AC3E}">
        <p14:creationId xmlns:p14="http://schemas.microsoft.com/office/powerpoint/2010/main" val="544691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5132" y="2059012"/>
            <a:ext cx="9146751"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74319" y="2166365"/>
            <a:ext cx="8603674" cy="1739347"/>
          </a:xfrm>
        </p:spPr>
        <p:txBody>
          <a:bodyPr tIns="45720" bIns="45720" anchor="ctr">
            <a:normAutofit/>
          </a:bodyPr>
          <a:lstStyle>
            <a:lvl1pPr algn="ctr">
              <a:lnSpc>
                <a:spcPct val="80000"/>
              </a:lnSpc>
              <a:defRPr sz="6000" spc="0" baseline="0"/>
            </a:lvl1pPr>
          </a:lstStyle>
          <a:p>
            <a:r>
              <a:rPr lang="en-US"/>
              <a:t>Click to edit Master title style</a:t>
            </a:r>
            <a:endParaRPr lang="en-US" dirty="0"/>
          </a:p>
        </p:txBody>
      </p:sp>
      <p:sp>
        <p:nvSpPr>
          <p:cNvPr id="3" name="Subtitle 2"/>
          <p:cNvSpPr>
            <a:spLocks noGrp="1"/>
          </p:cNvSpPr>
          <p:nvPr>
            <p:ph type="subTitle" idx="1"/>
          </p:nvPr>
        </p:nvSpPr>
        <p:spPr>
          <a:xfrm>
            <a:off x="1143000" y="3970315"/>
            <a:ext cx="6858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45F8E7-6E5B-4DE2-B6E2-15F23CB8A63D}" type="datetimeFigureOut">
              <a:rPr lang="en-US" smtClean="0"/>
              <a:t>2/24/2019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2392547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45F8E7-6E5B-4DE2-B6E2-15F23CB8A63D}" type="datetimeFigureOut">
              <a:rPr lang="en-US" smtClean="0"/>
              <a:t>2/24/2019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1321234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5132" y="2059012"/>
            <a:ext cx="9146751"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4893" y="2208879"/>
            <a:ext cx="7886700" cy="1676400"/>
          </a:xfrm>
        </p:spPr>
        <p:txBody>
          <a:bodyPr anchor="ctr">
            <a:noAutofit/>
          </a:bodyPr>
          <a:lstStyle>
            <a:lvl1pPr algn="ctr">
              <a:lnSpc>
                <a:spcPct val="80000"/>
              </a:lnSpc>
              <a:defRPr sz="6000" b="0" spc="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24893" y="3984400"/>
            <a:ext cx="78867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6645F8E7-6E5B-4DE2-B6E2-15F23CB8A63D}" type="datetimeFigureOut">
              <a:rPr lang="en-US" smtClean="0"/>
              <a:t>2/24/2019</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9AB13D6-017F-4C2E-B352-62F73711827F}" type="slidenum">
              <a:rPr lang="en-US" smtClean="0"/>
              <a:t>‹#›</a:t>
            </a:fld>
            <a:endParaRPr lang="en-US"/>
          </a:p>
        </p:txBody>
      </p:sp>
    </p:spTree>
    <p:extLst>
      <p:ext uri="{BB962C8B-B14F-4D97-AF65-F5344CB8AC3E}">
        <p14:creationId xmlns:p14="http://schemas.microsoft.com/office/powerpoint/2010/main" val="8603160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797" y="2011680"/>
            <a:ext cx="365760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00600" y="2011680"/>
            <a:ext cx="365760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45F8E7-6E5B-4DE2-B6E2-15F23CB8A63D}" type="datetimeFigureOut">
              <a:rPr lang="en-US" smtClean="0"/>
              <a:t>2/24/2019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4194529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85800" y="1913470"/>
            <a:ext cx="3657600" cy="743094"/>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2656566"/>
            <a:ext cx="365760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428" y="1913470"/>
            <a:ext cx="3657600" cy="743094"/>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800428" y="2656564"/>
            <a:ext cx="365760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45F8E7-6E5B-4DE2-B6E2-15F23CB8A63D}" type="datetimeFigureOut">
              <a:rPr lang="en-US" smtClean="0"/>
              <a:t>2/24/2019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1996657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45F8E7-6E5B-4DE2-B6E2-15F23CB8A63D}" type="datetimeFigureOut">
              <a:rPr lang="en-US" smtClean="0"/>
              <a:t>2/24/2019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988614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5F8E7-6E5B-4DE2-B6E2-15F23CB8A63D}" type="datetimeFigureOut">
              <a:rPr lang="en-US" smtClean="0"/>
              <a:t>2/24/2019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396731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685800" y="2148840"/>
            <a:ext cx="4572000" cy="38404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892568" y="2147487"/>
            <a:ext cx="2560320" cy="3432319"/>
          </a:xfrm>
        </p:spPr>
        <p:txBody>
          <a:bodyPr>
            <a:normAutofit/>
          </a:bodyPr>
          <a:lstStyle>
            <a:lvl1pPr marL="0" indent="0">
              <a:lnSpc>
                <a:spcPct val="95000"/>
              </a:lnSpc>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645F8E7-6E5B-4DE2-B6E2-15F23CB8A63D}" type="datetimeFigureOut">
              <a:rPr lang="en-US" smtClean="0"/>
              <a:t>2/24/2019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2878852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685800" y="2211494"/>
            <a:ext cx="4754880" cy="384048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885351" y="2150621"/>
            <a:ext cx="2560320" cy="3429000"/>
          </a:xfrm>
        </p:spPr>
        <p:txBody>
          <a:bodyPr>
            <a:normAutofit/>
          </a:bodyPr>
          <a:lstStyle>
            <a:lvl1pPr marL="0" indent="0">
              <a:lnSpc>
                <a:spcPct val="95000"/>
              </a:lnSpc>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645F8E7-6E5B-4DE2-B6E2-15F23CB8A63D}" type="datetimeFigureOut">
              <a:rPr lang="en-US" smtClean="0"/>
              <a:t>2/24/2019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2991307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45F8E7-6E5B-4DE2-B6E2-15F23CB8A63D}" type="datetimeFigureOut">
              <a:rPr lang="en-US" smtClean="0"/>
              <a:t>2/24/2019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3430237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764484" y="0"/>
            <a:ext cx="20574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870468" y="609600"/>
            <a:ext cx="1801785"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609600"/>
            <a:ext cx="5979968"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28650" y="6422855"/>
            <a:ext cx="2057397" cy="365125"/>
          </a:xfrm>
        </p:spPr>
        <p:txBody>
          <a:bodyPr/>
          <a:lstStyle/>
          <a:p>
            <a:fld id="{6645F8E7-6E5B-4DE2-B6E2-15F23CB8A63D}" type="datetimeFigureOut">
              <a:rPr lang="en-US" smtClean="0"/>
              <a:t>2/24/2019</a:t>
            </a:fld>
            <a:endParaRPr lang="en-US"/>
          </a:p>
        </p:txBody>
      </p:sp>
      <p:sp>
        <p:nvSpPr>
          <p:cNvPr id="5" name="Footer Placeholder 4"/>
          <p:cNvSpPr>
            <a:spLocks noGrp="1"/>
          </p:cNvSpPr>
          <p:nvPr>
            <p:ph type="ftr" sz="quarter" idx="11"/>
          </p:nvPr>
        </p:nvSpPr>
        <p:spPr>
          <a:xfrm>
            <a:off x="2832102" y="6422855"/>
            <a:ext cx="3209752" cy="365125"/>
          </a:xfrm>
        </p:spPr>
        <p:txBody>
          <a:bodyPr/>
          <a:lstStyle/>
          <a:p>
            <a:endParaRPr lang="en-US"/>
          </a:p>
        </p:txBody>
      </p:sp>
      <p:sp>
        <p:nvSpPr>
          <p:cNvPr id="6" name="Slide Number Placeholder 5"/>
          <p:cNvSpPr>
            <a:spLocks noGrp="1"/>
          </p:cNvSpPr>
          <p:nvPr>
            <p:ph type="sldNum" sz="quarter" idx="12"/>
          </p:nvPr>
        </p:nvSpPr>
        <p:spPr>
          <a:xfrm>
            <a:off x="6054787" y="6422855"/>
            <a:ext cx="659819" cy="365125"/>
          </a:xfrm>
        </p:spPr>
        <p:txBody>
          <a:bodyPr/>
          <a:lstStyle/>
          <a:p>
            <a:fld id="{09AB13D6-017F-4C2E-B352-62F73711827F}" type="slidenum">
              <a:rPr lang="en-US" smtClean="0"/>
              <a:t>‹#›</a:t>
            </a:fld>
            <a:endParaRPr lang="en-US"/>
          </a:p>
        </p:txBody>
      </p:sp>
    </p:spTree>
    <p:extLst>
      <p:ext uri="{BB962C8B-B14F-4D97-AF65-F5344CB8AC3E}">
        <p14:creationId xmlns:p14="http://schemas.microsoft.com/office/powerpoint/2010/main" val="167215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362" y="176109"/>
            <a:ext cx="9141714"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685019" y="284176"/>
            <a:ext cx="777240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019" y="2011680"/>
            <a:ext cx="777240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557" y="6422855"/>
            <a:ext cx="2595043" cy="365125"/>
          </a:xfrm>
          <a:prstGeom prst="rect">
            <a:avLst/>
          </a:prstGeom>
        </p:spPr>
        <p:txBody>
          <a:bodyPr vert="horz" lIns="91440" tIns="45720" rIns="45720" bIns="45720" rtlCol="0" anchor="ctr"/>
          <a:lstStyle>
            <a:lvl1pPr algn="l">
              <a:defRPr sz="1050">
                <a:solidFill>
                  <a:schemeClr val="tx1"/>
                </a:solidFill>
              </a:defRPr>
            </a:lvl1pPr>
          </a:lstStyle>
          <a:p>
            <a:fld id="{6645F8E7-6E5B-4DE2-B6E2-15F23CB8A63D}" type="datetimeFigureOut">
              <a:rPr lang="en-US" smtClean="0"/>
              <a:t>2/24/2019</a:t>
            </a:fld>
            <a:endParaRPr lang="en-US"/>
          </a:p>
        </p:txBody>
      </p:sp>
      <p:sp>
        <p:nvSpPr>
          <p:cNvPr id="5" name="Footer Placeholder 4"/>
          <p:cNvSpPr>
            <a:spLocks noGrp="1"/>
          </p:cNvSpPr>
          <p:nvPr>
            <p:ph type="ftr" sz="quarter" idx="3"/>
          </p:nvPr>
        </p:nvSpPr>
        <p:spPr>
          <a:xfrm>
            <a:off x="4191000" y="6422855"/>
            <a:ext cx="4060627"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8265139" y="6422855"/>
            <a:ext cx="709698" cy="365125"/>
          </a:xfrm>
          <a:prstGeom prst="rect">
            <a:avLst/>
          </a:prstGeom>
        </p:spPr>
        <p:txBody>
          <a:bodyPr vert="horz" lIns="45720" tIns="45720" rIns="91440" bIns="45720" rtlCol="0" anchor="ctr"/>
          <a:lstStyle>
            <a:lvl1pPr algn="l">
              <a:defRPr sz="1200" b="0">
                <a:solidFill>
                  <a:schemeClr val="tx1"/>
                </a:solidFill>
              </a:defRPr>
            </a:lvl1pPr>
          </a:lstStyle>
          <a:p>
            <a:fld id="{09AB13D6-017F-4C2E-B352-62F73711827F}" type="slidenum">
              <a:rPr lang="en-US" smtClean="0"/>
              <a:t>‹#›</a:t>
            </a:fld>
            <a:endParaRPr lang="en-US"/>
          </a:p>
        </p:txBody>
      </p:sp>
    </p:spTree>
    <p:extLst>
      <p:ext uri="{BB962C8B-B14F-4D97-AF65-F5344CB8AC3E}">
        <p14:creationId xmlns:p14="http://schemas.microsoft.com/office/powerpoint/2010/main" val="350818841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www.perseus.tufts.edu/hopper/morph?l=*(hrodo/tou&amp;la=greek&amp;can=*(hrodo/tou0&amp;prior=%5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upload.wikimedia.org/wikipedia/commons/thumb/b/be/Herodotos_Met_91.8.jpg/220px-Herodotos_Met_91.8.jpg" TargetMode="External"/><Relationship Id="rId3" Type="http://schemas.openxmlformats.org/officeDocument/2006/relationships/hyperlink" Target="https://i1.wp.com/knowitalltoknownothing.com/wp-content/uploads/2017/11/herodotus-egypt.gif" TargetMode="External"/><Relationship Id="rId7" Type="http://schemas.openxmlformats.org/officeDocument/2006/relationships/hyperlink" Target="https://upload.wikimedia.org/wikipedia/commons/thumb/5/5d/Skythian_archer_plate_BM_E135_by_Epiktetos.jpg/620px-Skythian_archer_plate_BM_E135_by_Epiktetos.jpg" TargetMode="External"/><Relationship Id="rId2" Type="http://schemas.openxmlformats.org/officeDocument/2006/relationships/hyperlink" Target="https://c1.staticflickr.com/3/2063/2050093920_837cacedb1_b.jpg" TargetMode="External"/><Relationship Id="rId1" Type="http://schemas.openxmlformats.org/officeDocument/2006/relationships/slideLayout" Target="../slideLayouts/slideLayout2.xml"/><Relationship Id="rId6" Type="http://schemas.openxmlformats.org/officeDocument/2006/relationships/hyperlink" Target="https://upload.wikimedia.org/wikipedia/commons/thumb/2/22/Greek-Persian_duel.jpg/250px-Greek-Persian_duel.jpg" TargetMode="External"/><Relationship Id="rId11" Type="http://schemas.openxmlformats.org/officeDocument/2006/relationships/hyperlink" Target="https://www.livius.org/site/assets/files/18896/byblus_mosaic_abduction_europa_siii_nmb.300x0-is-pid29353.jpg" TargetMode="External"/><Relationship Id="rId5" Type="http://schemas.openxmlformats.org/officeDocument/2006/relationships/hyperlink" Target="https://upload.wikimedia.org/wikipedia/commons/thumb/2/22/Greek-Persian_duel.jpg/800px-Greek-Persian_duel.jpg" TargetMode="External"/><Relationship Id="rId10" Type="http://schemas.openxmlformats.org/officeDocument/2006/relationships/hyperlink" Target="https://www.laphamsquarterly.org/sites/default/files/styles/tall_rectangle_custom_user_small_2x/public/images/contributor/herodotus_360x450.jpg?itok=s6bmNeNS&amp;timestamp=1410445977" TargetMode="External"/><Relationship Id="rId4" Type="http://schemas.openxmlformats.org/officeDocument/2006/relationships/hyperlink" Target="https://media-cdn.tripadvisor.com/media/photo-s/07/05/0d/3d/acropolis-of-sparta-theatre.jpg" TargetMode="External"/><Relationship Id="rId9" Type="http://schemas.openxmlformats.org/officeDocument/2006/relationships/hyperlink" Target="https://www.ancient-origins.net/sites/default/files/field/image/Mausoleum-of-Halicarnassus.jpg"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outdoor, sky, clock&#10;&#10;Description generated with very high confidence">
            <a:extLst>
              <a:ext uri="{FF2B5EF4-FFF2-40B4-BE49-F238E27FC236}">
                <a16:creationId xmlns:a16="http://schemas.microsoft.com/office/drawing/2014/main" id="{D9BFF952-A204-4C23-B39A-AE6F59E3C138}"/>
              </a:ext>
            </a:extLst>
          </p:cNvPr>
          <p:cNvPicPr>
            <a:picLocks noChangeAspect="1"/>
          </p:cNvPicPr>
          <p:nvPr/>
        </p:nvPicPr>
        <p:blipFill rotWithShape="1">
          <a:blip r:embed="rId2">
            <a:duotone>
              <a:prstClr val="black"/>
              <a:schemeClr val="accent5">
                <a:tint val="45000"/>
                <a:satMod val="400000"/>
              </a:schemeClr>
            </a:duotone>
            <a:alphaModFix amt="25000"/>
            <a:extLst/>
          </a:blip>
          <a:srcRect t="11834" r="9091"/>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3FDCA792-B870-4405-8E55-072C304D04A3}"/>
              </a:ext>
            </a:extLst>
          </p:cNvPr>
          <p:cNvSpPr>
            <a:spLocks noGrp="1"/>
          </p:cNvSpPr>
          <p:nvPr>
            <p:ph type="ctrTitle"/>
          </p:nvPr>
        </p:nvSpPr>
        <p:spPr>
          <a:xfrm>
            <a:off x="274319" y="2166365"/>
            <a:ext cx="8603674" cy="1739347"/>
          </a:xfrm>
        </p:spPr>
        <p:txBody>
          <a:bodyPr>
            <a:normAutofit/>
          </a:bodyPr>
          <a:lstStyle/>
          <a:p>
            <a:r>
              <a:rPr lang="en-GB" dirty="0"/>
              <a:t>Herodotus’ ethnography</a:t>
            </a:r>
          </a:p>
        </p:txBody>
      </p:sp>
      <p:sp>
        <p:nvSpPr>
          <p:cNvPr id="3" name="Subtitle 2">
            <a:extLst>
              <a:ext uri="{FF2B5EF4-FFF2-40B4-BE49-F238E27FC236}">
                <a16:creationId xmlns:a16="http://schemas.microsoft.com/office/drawing/2014/main" id="{7903938C-E2DB-4122-9321-FA16D2832DF8}"/>
              </a:ext>
            </a:extLst>
          </p:cNvPr>
          <p:cNvSpPr>
            <a:spLocks noGrp="1"/>
          </p:cNvSpPr>
          <p:nvPr>
            <p:ph type="subTitle" idx="1"/>
          </p:nvPr>
        </p:nvSpPr>
        <p:spPr>
          <a:xfrm>
            <a:off x="1143000" y="3970315"/>
            <a:ext cx="6858000" cy="1309255"/>
          </a:xfrm>
        </p:spPr>
        <p:txBody>
          <a:bodyPr>
            <a:normAutofit/>
          </a:bodyPr>
          <a:lstStyle/>
          <a:p>
            <a:r>
              <a:rPr lang="en-GB" dirty="0"/>
              <a:t>How modern scholarship has perceived aspects of Herodotus’ ethnography in </a:t>
            </a:r>
            <a:r>
              <a:rPr lang="en-GB" i="1" dirty="0"/>
              <a:t>The Histories </a:t>
            </a:r>
          </a:p>
        </p:txBody>
      </p:sp>
    </p:spTree>
    <p:extLst>
      <p:ext uri="{BB962C8B-B14F-4D97-AF65-F5344CB8AC3E}">
        <p14:creationId xmlns:p14="http://schemas.microsoft.com/office/powerpoint/2010/main" val="1047081341"/>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C02C7-27D8-431D-AB98-0921EBCE133B}"/>
              </a:ext>
            </a:extLst>
          </p:cNvPr>
          <p:cNvSpPr>
            <a:spLocks noGrp="1"/>
          </p:cNvSpPr>
          <p:nvPr>
            <p:ph type="title"/>
          </p:nvPr>
        </p:nvSpPr>
        <p:spPr>
          <a:xfrm>
            <a:off x="902189" y="284176"/>
            <a:ext cx="7338060" cy="1508760"/>
          </a:xfrm>
        </p:spPr>
        <p:txBody>
          <a:bodyPr>
            <a:normAutofit/>
          </a:bodyPr>
          <a:lstStyle/>
          <a:p>
            <a:r>
              <a:rPr lang="en-GB"/>
              <a:t>The meaning of ethnography </a:t>
            </a:r>
          </a:p>
        </p:txBody>
      </p:sp>
      <p:sp>
        <p:nvSpPr>
          <p:cNvPr id="3" name="Content Placeholder 2">
            <a:extLst>
              <a:ext uri="{FF2B5EF4-FFF2-40B4-BE49-F238E27FC236}">
                <a16:creationId xmlns:a16="http://schemas.microsoft.com/office/drawing/2014/main" id="{EC54C604-D143-4999-9049-B38AB97441E2}"/>
              </a:ext>
            </a:extLst>
          </p:cNvPr>
          <p:cNvSpPr>
            <a:spLocks noGrp="1"/>
          </p:cNvSpPr>
          <p:nvPr>
            <p:ph idx="1"/>
          </p:nvPr>
        </p:nvSpPr>
        <p:spPr>
          <a:xfrm>
            <a:off x="321733" y="2011680"/>
            <a:ext cx="5278187" cy="4206240"/>
          </a:xfrm>
        </p:spPr>
        <p:txBody>
          <a:bodyPr>
            <a:normAutofit/>
          </a:bodyPr>
          <a:lstStyle/>
          <a:p>
            <a:r>
              <a:rPr lang="en-GB" sz="1800" dirty="0"/>
              <a:t>Ethnography is defined in many terms (Harrison 2018: 2-4).</a:t>
            </a:r>
          </a:p>
          <a:p>
            <a:r>
              <a:rPr lang="en-GB" sz="1800" dirty="0"/>
              <a:t>Harrison concludes that ethnography: ‘involves studying, describing, representing, and theorizing (with a certain degree of particularity) a culture or social world‘ (Harrison 2018: 5). </a:t>
            </a:r>
          </a:p>
          <a:p>
            <a:r>
              <a:rPr lang="en-GB" sz="1800" dirty="0"/>
              <a:t> Ethnography and history are closely linked (Skinner 2012: 244).</a:t>
            </a:r>
          </a:p>
          <a:p>
            <a:r>
              <a:rPr lang="en-GB" sz="1800" dirty="0"/>
              <a:t>For Herodotus ethnography was a keen interest that shows throughout his work, giving accounts from Egypt, Greece, Persia, Scythia, and many other peoples (</a:t>
            </a:r>
            <a:r>
              <a:rPr lang="en-GB" sz="1800" dirty="0" err="1"/>
              <a:t>Hdt</a:t>
            </a:r>
            <a:r>
              <a:rPr lang="en-GB" sz="1800" dirty="0"/>
              <a:t>. 1.8, 1.70, 2.2, 4.1-6; </a:t>
            </a:r>
            <a:r>
              <a:rPr lang="en-GB" sz="1800" dirty="0" err="1"/>
              <a:t>Myres</a:t>
            </a:r>
            <a:r>
              <a:rPr lang="en-GB" sz="1800" dirty="0"/>
              <a:t> 1966: 1-2).</a:t>
            </a:r>
          </a:p>
        </p:txBody>
      </p:sp>
      <p:pic>
        <p:nvPicPr>
          <p:cNvPr id="5" name="Picture 4" descr="A close up of a pot&#10;&#10;Description generated with high confidence">
            <a:extLst>
              <a:ext uri="{FF2B5EF4-FFF2-40B4-BE49-F238E27FC236}">
                <a16:creationId xmlns:a16="http://schemas.microsoft.com/office/drawing/2014/main" id="{CCAEC60D-33DB-409C-83D3-3A22B6E3B674}"/>
              </a:ext>
            </a:extLst>
          </p:cNvPr>
          <p:cNvPicPr>
            <a:picLocks noChangeAspect="1"/>
          </p:cNvPicPr>
          <p:nvPr/>
        </p:nvPicPr>
        <p:blipFill rotWithShape="1">
          <a:blip r:embed="rId3"/>
          <a:srcRect l="23920" r="13514" b="1"/>
          <a:stretch/>
        </p:blipFill>
        <p:spPr>
          <a:xfrm>
            <a:off x="5885411" y="1822028"/>
            <a:ext cx="3256665" cy="5035972"/>
          </a:xfrm>
          <a:prstGeom prst="rect">
            <a:avLst/>
          </a:prstGeom>
        </p:spPr>
      </p:pic>
      <p:sp>
        <p:nvSpPr>
          <p:cNvPr id="4" name="Rectangle 3">
            <a:extLst>
              <a:ext uri="{FF2B5EF4-FFF2-40B4-BE49-F238E27FC236}">
                <a16:creationId xmlns:a16="http://schemas.microsoft.com/office/drawing/2014/main" id="{9A0048E8-6572-4FF2-BB7E-7B146D10BB8A}"/>
              </a:ext>
            </a:extLst>
          </p:cNvPr>
          <p:cNvSpPr/>
          <p:nvPr/>
        </p:nvSpPr>
        <p:spPr>
          <a:xfrm>
            <a:off x="321733" y="4513942"/>
            <a:ext cx="5278187" cy="21771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 scientific description of the culture of a society by someone who has lived in it, or a book containing this”</a:t>
            </a:r>
          </a:p>
          <a:p>
            <a:pPr algn="ctr"/>
            <a:r>
              <a:rPr lang="en-US" i="1" dirty="0"/>
              <a:t>https://dictionary.cambridge.org/dictionary/english/ethnography</a:t>
            </a:r>
          </a:p>
        </p:txBody>
      </p:sp>
    </p:spTree>
    <p:extLst>
      <p:ext uri="{BB962C8B-B14F-4D97-AF65-F5344CB8AC3E}">
        <p14:creationId xmlns:p14="http://schemas.microsoft.com/office/powerpoint/2010/main" val="266798629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ADCD-451C-48E6-8231-43137A59004D}"/>
              </a:ext>
            </a:extLst>
          </p:cNvPr>
          <p:cNvSpPr>
            <a:spLocks noGrp="1"/>
          </p:cNvSpPr>
          <p:nvPr>
            <p:ph type="title"/>
          </p:nvPr>
        </p:nvSpPr>
        <p:spPr>
          <a:xfrm>
            <a:off x="902189" y="284176"/>
            <a:ext cx="7338060" cy="1508760"/>
          </a:xfrm>
        </p:spPr>
        <p:txBody>
          <a:bodyPr>
            <a:normAutofit/>
          </a:bodyPr>
          <a:lstStyle/>
          <a:p>
            <a:r>
              <a:rPr lang="en-GB" dirty="0"/>
              <a:t>Herodotus’ defining purpose</a:t>
            </a:r>
          </a:p>
        </p:txBody>
      </p:sp>
      <p:sp>
        <p:nvSpPr>
          <p:cNvPr id="3" name="Content Placeholder 2">
            <a:extLst>
              <a:ext uri="{FF2B5EF4-FFF2-40B4-BE49-F238E27FC236}">
                <a16:creationId xmlns:a16="http://schemas.microsoft.com/office/drawing/2014/main" id="{A5FF9D98-9DB8-40EB-8F88-E3E5EC9C6246}"/>
              </a:ext>
            </a:extLst>
          </p:cNvPr>
          <p:cNvSpPr>
            <a:spLocks noGrp="1"/>
          </p:cNvSpPr>
          <p:nvPr>
            <p:ph idx="1"/>
          </p:nvPr>
        </p:nvSpPr>
        <p:spPr>
          <a:xfrm>
            <a:off x="389467" y="2011680"/>
            <a:ext cx="5210453" cy="4206240"/>
          </a:xfrm>
        </p:spPr>
        <p:txBody>
          <a:bodyPr>
            <a:noAutofit/>
          </a:bodyPr>
          <a:lstStyle/>
          <a:p>
            <a:r>
              <a:rPr lang="en-GB" sz="1800" dirty="0"/>
              <a:t>The commonly referenced opening statement: </a:t>
            </a:r>
          </a:p>
          <a:p>
            <a:pPr marL="0" indent="0">
              <a:buNone/>
            </a:pPr>
            <a:r>
              <a:rPr lang="en-GB" sz="1800" dirty="0"/>
              <a:t>‘</a:t>
            </a:r>
            <a:r>
              <a:rPr lang="el-GR" sz="1800" i="1" dirty="0"/>
              <a:t>Ἡροδότου Ἁλικαρνησσέος ἱστορίης ἀπόδεξις ἥδε, ὡς μήτε τὰ γενόμενα ἐξἀνθρώπων τῷ χρόνῳ ἐξίτηλα γένηται, μήτε ἔργα μεγάλα τε καὶ θωμαστά, τὰ μὲνἝλλησι τὰ δὲ βαρβάροισι ἀποδεχθέντα, ἀκλεᾶ γένηται, τά τε ἄλλα καὶ δι᾽ ἣν αἰτίηνἐπολέμησαν ἀλλήλοισι</a:t>
            </a:r>
            <a:r>
              <a:rPr lang="el-GR" sz="1800" dirty="0"/>
              <a:t>.</a:t>
            </a:r>
            <a:r>
              <a:rPr lang="en-GB" sz="1800" dirty="0"/>
              <a:t>’ (</a:t>
            </a:r>
            <a:r>
              <a:rPr lang="en-GB" sz="1800" dirty="0" err="1"/>
              <a:t>Hdt</a:t>
            </a:r>
            <a:r>
              <a:rPr lang="en-GB" sz="1800" dirty="0"/>
              <a:t>. 1.1).</a:t>
            </a:r>
          </a:p>
          <a:p>
            <a:pPr marL="0" indent="0">
              <a:buNone/>
            </a:pPr>
            <a:r>
              <a:rPr lang="en-GB" sz="1800" dirty="0"/>
              <a:t>‘This is the display of the inquiry of Herodotus of Halicarnassus, so that things done by man not be forgotten in time, and that great and marvellous deeds, some displayed by the Hellenes, some by the barbarians, not lose their glory, including among others what was the cause of their waging war on each other.’ (</a:t>
            </a:r>
            <a:r>
              <a:rPr lang="en-GB" sz="1800" dirty="0" err="1"/>
              <a:t>Hdt</a:t>
            </a:r>
            <a:r>
              <a:rPr lang="en-GB" sz="1800" dirty="0"/>
              <a:t>. 1.1).</a:t>
            </a:r>
            <a:r>
              <a:rPr lang="el-GR" sz="1800" dirty="0">
                <a:hlinkClick r:id="rId2"/>
              </a:rPr>
              <a:t> </a:t>
            </a:r>
            <a:endParaRPr lang="en-GB" sz="1800" dirty="0"/>
          </a:p>
          <a:p>
            <a:r>
              <a:rPr lang="en-GB" sz="1800" dirty="0"/>
              <a:t>Herodotus proved readable due partially because of this ethnographic nature (Glover 1924: 3). </a:t>
            </a:r>
          </a:p>
        </p:txBody>
      </p:sp>
      <p:pic>
        <p:nvPicPr>
          <p:cNvPr id="5" name="Picture 4" descr="A close up of a person&#10;&#10;Description generated with very high confidence">
            <a:extLst>
              <a:ext uri="{FF2B5EF4-FFF2-40B4-BE49-F238E27FC236}">
                <a16:creationId xmlns:a16="http://schemas.microsoft.com/office/drawing/2014/main" id="{8355DB4C-88F8-4B92-8CBF-25CDB2E4ACF3}"/>
              </a:ext>
            </a:extLst>
          </p:cNvPr>
          <p:cNvPicPr>
            <a:picLocks noChangeAspect="1"/>
          </p:cNvPicPr>
          <p:nvPr/>
        </p:nvPicPr>
        <p:blipFill rotWithShape="1">
          <a:blip r:embed="rId3"/>
          <a:srcRect l="8958" r="10208" b="1"/>
          <a:stretch/>
        </p:blipFill>
        <p:spPr>
          <a:xfrm>
            <a:off x="5885411" y="1822028"/>
            <a:ext cx="3256665" cy="5035972"/>
          </a:xfrm>
          <a:prstGeom prst="rect">
            <a:avLst/>
          </a:prstGeom>
        </p:spPr>
      </p:pic>
    </p:spTree>
    <p:extLst>
      <p:ext uri="{BB962C8B-B14F-4D97-AF65-F5344CB8AC3E}">
        <p14:creationId xmlns:p14="http://schemas.microsoft.com/office/powerpoint/2010/main" val="250595114"/>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34E6E-F128-42DC-A3D1-0FB633B38F54}"/>
              </a:ext>
            </a:extLst>
          </p:cNvPr>
          <p:cNvSpPr>
            <a:spLocks noGrp="1"/>
          </p:cNvSpPr>
          <p:nvPr>
            <p:ph type="title"/>
          </p:nvPr>
        </p:nvSpPr>
        <p:spPr>
          <a:xfrm>
            <a:off x="902189" y="284176"/>
            <a:ext cx="7338060" cy="1508760"/>
          </a:xfrm>
        </p:spPr>
        <p:txBody>
          <a:bodyPr>
            <a:normAutofit/>
          </a:bodyPr>
          <a:lstStyle/>
          <a:p>
            <a:r>
              <a:rPr lang="en-GB" sz="3700"/>
              <a:t>Case study #1: the invention of Greek ethnography</a:t>
            </a:r>
          </a:p>
        </p:txBody>
      </p:sp>
      <p:pic>
        <p:nvPicPr>
          <p:cNvPr id="5" name="Picture 4" descr="A picture containing text, map&#10;&#10;Description generated with very high confidence">
            <a:extLst>
              <a:ext uri="{FF2B5EF4-FFF2-40B4-BE49-F238E27FC236}">
                <a16:creationId xmlns:a16="http://schemas.microsoft.com/office/drawing/2014/main" id="{72443C13-73DE-4128-94AD-248B294BA2CA}"/>
              </a:ext>
            </a:extLst>
          </p:cNvPr>
          <p:cNvPicPr>
            <a:picLocks noChangeAspect="1"/>
          </p:cNvPicPr>
          <p:nvPr/>
        </p:nvPicPr>
        <p:blipFill rotWithShape="1">
          <a:blip r:embed="rId2"/>
          <a:srcRect l="1132" r="2813"/>
          <a:stretch/>
        </p:blipFill>
        <p:spPr>
          <a:xfrm>
            <a:off x="3015475" y="2468438"/>
            <a:ext cx="5913672" cy="3576758"/>
          </a:xfrm>
          <a:prstGeom prst="rect">
            <a:avLst/>
          </a:prstGeom>
        </p:spPr>
      </p:pic>
      <p:sp>
        <p:nvSpPr>
          <p:cNvPr id="3" name="Content Placeholder 2">
            <a:extLst>
              <a:ext uri="{FF2B5EF4-FFF2-40B4-BE49-F238E27FC236}">
                <a16:creationId xmlns:a16="http://schemas.microsoft.com/office/drawing/2014/main" id="{706C5FA3-4F17-4EF0-A72E-848E6B8EF163}"/>
              </a:ext>
            </a:extLst>
          </p:cNvPr>
          <p:cNvSpPr>
            <a:spLocks noGrp="1"/>
          </p:cNvSpPr>
          <p:nvPr>
            <p:ph idx="1"/>
          </p:nvPr>
        </p:nvSpPr>
        <p:spPr>
          <a:xfrm>
            <a:off x="214854" y="2045108"/>
            <a:ext cx="2699024" cy="4528715"/>
          </a:xfrm>
        </p:spPr>
        <p:txBody>
          <a:bodyPr>
            <a:normAutofit/>
          </a:bodyPr>
          <a:lstStyle/>
          <a:p>
            <a:r>
              <a:rPr lang="en-GB" sz="1800" dirty="0"/>
              <a:t>Chapter 5 deals with the circumstances that created Greek ethnographic works in the Classical period, and how these features impacted these works.</a:t>
            </a:r>
          </a:p>
          <a:p>
            <a:r>
              <a:rPr lang="en-GB" sz="1800" dirty="0"/>
              <a:t>Skinner identifies the issue that we have many missing sources  (Skinner 2012: 237-238).</a:t>
            </a:r>
          </a:p>
          <a:p>
            <a:r>
              <a:rPr lang="en-GB" sz="1800" dirty="0"/>
              <a:t> ’if not the earliest, then certainly the largest’ (Skinner 2012: 237-238).</a:t>
            </a:r>
          </a:p>
          <a:p>
            <a:endParaRPr lang="en-GB" sz="1800" dirty="0"/>
          </a:p>
          <a:p>
            <a:endParaRPr lang="en-GB" sz="1800" dirty="0"/>
          </a:p>
          <a:p>
            <a:endParaRPr lang="en-GB" sz="1800" dirty="0"/>
          </a:p>
        </p:txBody>
      </p:sp>
    </p:spTree>
    <p:extLst>
      <p:ext uri="{BB962C8B-B14F-4D97-AF65-F5344CB8AC3E}">
        <p14:creationId xmlns:p14="http://schemas.microsoft.com/office/powerpoint/2010/main" val="1378840466"/>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0BFBC-0E11-4482-A207-5FDAB2E37D8D}"/>
              </a:ext>
            </a:extLst>
          </p:cNvPr>
          <p:cNvSpPr>
            <a:spLocks noGrp="1"/>
          </p:cNvSpPr>
          <p:nvPr>
            <p:ph type="title"/>
          </p:nvPr>
        </p:nvSpPr>
        <p:spPr>
          <a:xfrm>
            <a:off x="902189" y="284176"/>
            <a:ext cx="7338060" cy="1508760"/>
          </a:xfrm>
        </p:spPr>
        <p:txBody>
          <a:bodyPr>
            <a:normAutofit/>
          </a:bodyPr>
          <a:lstStyle/>
          <a:p>
            <a:r>
              <a:rPr lang="en-GB"/>
              <a:t>Case study #1: Why the interest?</a:t>
            </a:r>
          </a:p>
        </p:txBody>
      </p:sp>
      <p:sp>
        <p:nvSpPr>
          <p:cNvPr id="3" name="Content Placeholder 2">
            <a:extLst>
              <a:ext uri="{FF2B5EF4-FFF2-40B4-BE49-F238E27FC236}">
                <a16:creationId xmlns:a16="http://schemas.microsoft.com/office/drawing/2014/main" id="{3F992FC1-872A-458E-A5C6-11B07A2AF3A8}"/>
              </a:ext>
            </a:extLst>
          </p:cNvPr>
          <p:cNvSpPr>
            <a:spLocks noGrp="1"/>
          </p:cNvSpPr>
          <p:nvPr>
            <p:ph idx="1"/>
          </p:nvPr>
        </p:nvSpPr>
        <p:spPr>
          <a:xfrm>
            <a:off x="220133" y="2011680"/>
            <a:ext cx="4656667" cy="4206240"/>
          </a:xfrm>
        </p:spPr>
        <p:txBody>
          <a:bodyPr>
            <a:noAutofit/>
          </a:bodyPr>
          <a:lstStyle/>
          <a:p>
            <a:r>
              <a:rPr lang="en-GB" sz="1800" dirty="0"/>
              <a:t>It may be the increased contact with other peoples, and the increased worry of conflict (Skinner 2012: 237-238).</a:t>
            </a:r>
          </a:p>
          <a:p>
            <a:r>
              <a:rPr lang="en-GB" sz="1800" dirty="0"/>
              <a:t>Skinner Highlights the influence of Athens and Ionia to Herodotus’ engagement in ethnography, offsetting Jacoby’s emphasis on Athens (Skinner 2012: 238-239). </a:t>
            </a:r>
          </a:p>
          <a:p>
            <a:r>
              <a:rPr lang="en-GB" sz="1800" dirty="0"/>
              <a:t>This seems reasonable, as Ionia was diverse, but Athens’ trade connections and size cannot be ignored (Skinner 2012: 238-240).</a:t>
            </a:r>
          </a:p>
          <a:p>
            <a:r>
              <a:rPr lang="en-GB" sz="1800" dirty="0"/>
              <a:t>Skinner’s engagement with Mitchell is incomplete (Mitchell 2007: 3, Skinner 2012: 252-253).</a:t>
            </a:r>
          </a:p>
        </p:txBody>
      </p:sp>
      <p:pic>
        <p:nvPicPr>
          <p:cNvPr id="5" name="Picture 4" descr="A close up of a map&#10;&#10;Description generated with high confidence">
            <a:extLst>
              <a:ext uri="{FF2B5EF4-FFF2-40B4-BE49-F238E27FC236}">
                <a16:creationId xmlns:a16="http://schemas.microsoft.com/office/drawing/2014/main" id="{6DFB0205-A473-47A0-AFE6-84D1FBA77B4A}"/>
              </a:ext>
            </a:extLst>
          </p:cNvPr>
          <p:cNvPicPr>
            <a:picLocks noChangeAspect="1"/>
          </p:cNvPicPr>
          <p:nvPr/>
        </p:nvPicPr>
        <p:blipFill>
          <a:blip r:embed="rId2"/>
          <a:stretch>
            <a:fillRect/>
          </a:stretch>
        </p:blipFill>
        <p:spPr>
          <a:xfrm>
            <a:off x="5007429" y="2488957"/>
            <a:ext cx="3765249" cy="3012199"/>
          </a:xfrm>
          <a:prstGeom prst="rect">
            <a:avLst/>
          </a:prstGeom>
        </p:spPr>
      </p:pic>
    </p:spTree>
    <p:extLst>
      <p:ext uri="{BB962C8B-B14F-4D97-AF65-F5344CB8AC3E}">
        <p14:creationId xmlns:p14="http://schemas.microsoft.com/office/powerpoint/2010/main" val="3805937358"/>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700-D2DE-421F-B76E-4165B405B776}"/>
              </a:ext>
            </a:extLst>
          </p:cNvPr>
          <p:cNvSpPr>
            <a:spLocks noGrp="1"/>
          </p:cNvSpPr>
          <p:nvPr>
            <p:ph type="title"/>
          </p:nvPr>
        </p:nvSpPr>
        <p:spPr>
          <a:xfrm>
            <a:off x="902189" y="284176"/>
            <a:ext cx="7338060" cy="1508760"/>
          </a:xfrm>
        </p:spPr>
        <p:txBody>
          <a:bodyPr>
            <a:normAutofit/>
          </a:bodyPr>
          <a:lstStyle/>
          <a:p>
            <a:r>
              <a:rPr lang="en-GB" sz="3700"/>
              <a:t>Case study #1: The work of Herodotus as ethnography</a:t>
            </a:r>
          </a:p>
        </p:txBody>
      </p:sp>
      <p:sp>
        <p:nvSpPr>
          <p:cNvPr id="3" name="Content Placeholder 2">
            <a:extLst>
              <a:ext uri="{FF2B5EF4-FFF2-40B4-BE49-F238E27FC236}">
                <a16:creationId xmlns:a16="http://schemas.microsoft.com/office/drawing/2014/main" id="{083ED4DC-2702-4FBB-9D0D-114442BF1DF5}"/>
              </a:ext>
            </a:extLst>
          </p:cNvPr>
          <p:cNvSpPr>
            <a:spLocks noGrp="1"/>
          </p:cNvSpPr>
          <p:nvPr>
            <p:ph idx="1"/>
          </p:nvPr>
        </p:nvSpPr>
        <p:spPr>
          <a:xfrm>
            <a:off x="491069" y="2248749"/>
            <a:ext cx="4990320" cy="4206240"/>
          </a:xfrm>
        </p:spPr>
        <p:txBody>
          <a:bodyPr>
            <a:normAutofit/>
          </a:bodyPr>
          <a:lstStyle/>
          <a:p>
            <a:r>
              <a:rPr lang="en-GB" sz="2000" dirty="0"/>
              <a:t>Herodotus is more historical than Homer’s work (Skinner 2012: 238-239).</a:t>
            </a:r>
          </a:p>
          <a:p>
            <a:r>
              <a:rPr lang="en-GB" sz="2000" dirty="0"/>
              <a:t>Skinner’s warning concerning explanation and analysis of The Histories is problematic, and says very little (Skinner 2012: 239-240).</a:t>
            </a:r>
          </a:p>
          <a:p>
            <a:r>
              <a:rPr lang="en-GB" sz="2000" dirty="0"/>
              <a:t>However, Skinner’s reassessment with Herodotus being more interested in ethnography than historical recording aligns with his writings (Skinner 2012: 240-241).</a:t>
            </a:r>
          </a:p>
        </p:txBody>
      </p:sp>
      <p:pic>
        <p:nvPicPr>
          <p:cNvPr id="5" name="Picture 4" descr="A picture containing wall, building, person, indoor&#10;&#10;Description generated with very high confidence">
            <a:extLst>
              <a:ext uri="{FF2B5EF4-FFF2-40B4-BE49-F238E27FC236}">
                <a16:creationId xmlns:a16="http://schemas.microsoft.com/office/drawing/2014/main" id="{69346CAA-A932-417D-84E5-6EFAD0278326}"/>
              </a:ext>
            </a:extLst>
          </p:cNvPr>
          <p:cNvPicPr>
            <a:picLocks noChangeAspect="1"/>
          </p:cNvPicPr>
          <p:nvPr/>
        </p:nvPicPr>
        <p:blipFill rotWithShape="1">
          <a:blip r:embed="rId3"/>
          <a:srcRect l="3119" r="1" b="1"/>
          <a:stretch/>
        </p:blipFill>
        <p:spPr>
          <a:xfrm>
            <a:off x="5885411" y="1822028"/>
            <a:ext cx="3256665" cy="5035972"/>
          </a:xfrm>
          <a:prstGeom prst="rect">
            <a:avLst/>
          </a:prstGeom>
        </p:spPr>
      </p:pic>
    </p:spTree>
    <p:extLst>
      <p:ext uri="{BB962C8B-B14F-4D97-AF65-F5344CB8AC3E}">
        <p14:creationId xmlns:p14="http://schemas.microsoft.com/office/powerpoint/2010/main" val="173033713"/>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59F3-97E6-4DCE-B494-CE04C87827BF}"/>
              </a:ext>
            </a:extLst>
          </p:cNvPr>
          <p:cNvSpPr>
            <a:spLocks noGrp="1"/>
          </p:cNvSpPr>
          <p:nvPr>
            <p:ph type="title"/>
          </p:nvPr>
        </p:nvSpPr>
        <p:spPr>
          <a:xfrm>
            <a:off x="902189" y="284176"/>
            <a:ext cx="7338060" cy="1508760"/>
          </a:xfrm>
        </p:spPr>
        <p:txBody>
          <a:bodyPr>
            <a:normAutofit/>
          </a:bodyPr>
          <a:lstStyle/>
          <a:p>
            <a:r>
              <a:rPr lang="en-GB"/>
              <a:t>Case study #1: History and ethnography</a:t>
            </a:r>
          </a:p>
        </p:txBody>
      </p:sp>
      <p:sp>
        <p:nvSpPr>
          <p:cNvPr id="3" name="Content Placeholder 2">
            <a:extLst>
              <a:ext uri="{FF2B5EF4-FFF2-40B4-BE49-F238E27FC236}">
                <a16:creationId xmlns:a16="http://schemas.microsoft.com/office/drawing/2014/main" id="{95CD440D-C936-4EE2-B123-83ECF1AF60DA}"/>
              </a:ext>
            </a:extLst>
          </p:cNvPr>
          <p:cNvSpPr>
            <a:spLocks noGrp="1"/>
          </p:cNvSpPr>
          <p:nvPr>
            <p:ph idx="1"/>
          </p:nvPr>
        </p:nvSpPr>
        <p:spPr>
          <a:xfrm>
            <a:off x="590136" y="2060057"/>
            <a:ext cx="4697730" cy="4206240"/>
          </a:xfrm>
        </p:spPr>
        <p:txBody>
          <a:bodyPr>
            <a:normAutofit/>
          </a:bodyPr>
          <a:lstStyle/>
          <a:p>
            <a:r>
              <a:rPr lang="en-GB" sz="1900" dirty="0"/>
              <a:t>Herodotus can be separated into two mindsets of relativistic ethnographer and absolutist historian, but these can be unified (Skinner 2012: 244-245).</a:t>
            </a:r>
          </a:p>
          <a:p>
            <a:r>
              <a:rPr lang="en-GB" sz="1900" dirty="0"/>
              <a:t>Great Historiography, is falsely identified as deriving from preconceptions surrounding Greek identity and status (Skinner 2012: 256-257).</a:t>
            </a:r>
          </a:p>
          <a:p>
            <a:r>
              <a:rPr lang="en-GB" sz="1900" dirty="0"/>
              <a:t>Herodotus’ methods of scrutiny are falsely described as the same for Sparta and non-Greeks (Skinner 2012: 243-244).</a:t>
            </a:r>
          </a:p>
        </p:txBody>
      </p:sp>
      <p:pic>
        <p:nvPicPr>
          <p:cNvPr id="5" name="Picture 4" descr="A picture containing mountain, sky, ground, grass&#10;&#10;Description generated with very high confidence">
            <a:extLst>
              <a:ext uri="{FF2B5EF4-FFF2-40B4-BE49-F238E27FC236}">
                <a16:creationId xmlns:a16="http://schemas.microsoft.com/office/drawing/2014/main" id="{5B65B45E-C15F-465C-94BE-F8F57415EAAA}"/>
              </a:ext>
            </a:extLst>
          </p:cNvPr>
          <p:cNvPicPr>
            <a:picLocks noChangeAspect="1"/>
          </p:cNvPicPr>
          <p:nvPr/>
        </p:nvPicPr>
        <p:blipFill rotWithShape="1">
          <a:blip r:embed="rId2"/>
          <a:srcRect l="4992" r="46508" b="3"/>
          <a:stretch/>
        </p:blipFill>
        <p:spPr>
          <a:xfrm>
            <a:off x="5885411" y="1822028"/>
            <a:ext cx="3256665" cy="5035972"/>
          </a:xfrm>
          <a:prstGeom prst="rect">
            <a:avLst/>
          </a:prstGeom>
        </p:spPr>
      </p:pic>
    </p:spTree>
    <p:extLst>
      <p:ext uri="{BB962C8B-B14F-4D97-AF65-F5344CB8AC3E}">
        <p14:creationId xmlns:p14="http://schemas.microsoft.com/office/powerpoint/2010/main" val="1162473254"/>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35E8-334D-4E2C-8BEC-2B8856970F2B}"/>
              </a:ext>
            </a:extLst>
          </p:cNvPr>
          <p:cNvSpPr>
            <a:spLocks noGrp="1"/>
          </p:cNvSpPr>
          <p:nvPr>
            <p:ph type="title"/>
          </p:nvPr>
        </p:nvSpPr>
        <p:spPr>
          <a:xfrm>
            <a:off x="902189" y="284176"/>
            <a:ext cx="7338060" cy="1508760"/>
          </a:xfrm>
        </p:spPr>
        <p:txBody>
          <a:bodyPr>
            <a:normAutofit/>
          </a:bodyPr>
          <a:lstStyle/>
          <a:p>
            <a:r>
              <a:rPr lang="en-GB" sz="3400"/>
              <a:t>Case study #2: Between east and west: Mobility and ethnography in Herodotus’ proem</a:t>
            </a:r>
          </a:p>
        </p:txBody>
      </p:sp>
      <p:sp>
        <p:nvSpPr>
          <p:cNvPr id="3" name="Content Placeholder 2">
            <a:extLst>
              <a:ext uri="{FF2B5EF4-FFF2-40B4-BE49-F238E27FC236}">
                <a16:creationId xmlns:a16="http://schemas.microsoft.com/office/drawing/2014/main" id="{7A6FDD70-5DC3-4F91-80BB-230C9D60F07E}"/>
              </a:ext>
            </a:extLst>
          </p:cNvPr>
          <p:cNvSpPr>
            <a:spLocks noGrp="1"/>
          </p:cNvSpPr>
          <p:nvPr>
            <p:ph idx="1"/>
          </p:nvPr>
        </p:nvSpPr>
        <p:spPr>
          <a:xfrm>
            <a:off x="411123" y="2236894"/>
            <a:ext cx="5249447" cy="4206240"/>
          </a:xfrm>
        </p:spPr>
        <p:txBody>
          <a:bodyPr>
            <a:normAutofit/>
          </a:bodyPr>
          <a:lstStyle/>
          <a:p>
            <a:r>
              <a:rPr lang="en-GB" sz="2000" dirty="0"/>
              <a:t>This article focusses on Herodotus’ proem, arguing that Herodotus was trying to emphasise ideas of identity and cultural plurality (</a:t>
            </a:r>
            <a:r>
              <a:rPr lang="en-GB" sz="2000" dirty="0" err="1"/>
              <a:t>Vasunia</a:t>
            </a:r>
            <a:r>
              <a:rPr lang="en-GB" sz="2000" dirty="0"/>
              <a:t> 2012: 183-184).</a:t>
            </a:r>
          </a:p>
          <a:p>
            <a:r>
              <a:rPr lang="en-GB" sz="2000" dirty="0" err="1"/>
              <a:t>Vasunia</a:t>
            </a:r>
            <a:r>
              <a:rPr lang="en-GB" sz="2000" dirty="0"/>
              <a:t> focusses on Herodotus’ roots in Ionia (</a:t>
            </a:r>
            <a:r>
              <a:rPr lang="en-GB" sz="2000" dirty="0" err="1"/>
              <a:t>Vasunia</a:t>
            </a:r>
            <a:r>
              <a:rPr lang="en-GB" sz="2000" dirty="0"/>
              <a:t> 2012: 184). </a:t>
            </a:r>
          </a:p>
          <a:p>
            <a:r>
              <a:rPr lang="en-GB" sz="2000" dirty="0"/>
              <a:t>The duality in Halicarnassus of Greek and Persian culture may have been the catalyst for Herodotus’ interest in understanding and comparing different cultures and contrasting them (</a:t>
            </a:r>
            <a:r>
              <a:rPr lang="en-GB" sz="2000" dirty="0" err="1"/>
              <a:t>Vasunia</a:t>
            </a:r>
            <a:r>
              <a:rPr lang="en-GB" sz="2000" dirty="0"/>
              <a:t> 2012: 184-185). </a:t>
            </a:r>
          </a:p>
        </p:txBody>
      </p:sp>
      <p:pic>
        <p:nvPicPr>
          <p:cNvPr id="5" name="Picture 4" descr="A picture containing building, outdoor, sky, clock&#10;&#10;Description generated with very high confidence">
            <a:extLst>
              <a:ext uri="{FF2B5EF4-FFF2-40B4-BE49-F238E27FC236}">
                <a16:creationId xmlns:a16="http://schemas.microsoft.com/office/drawing/2014/main" id="{FAE7CE97-0EAF-40BE-9E07-B26FD1F93426}"/>
              </a:ext>
            </a:extLst>
          </p:cNvPr>
          <p:cNvPicPr>
            <a:picLocks noChangeAspect="1"/>
          </p:cNvPicPr>
          <p:nvPr/>
        </p:nvPicPr>
        <p:blipFill rotWithShape="1">
          <a:blip r:embed="rId2"/>
          <a:srcRect l="35664" r="26829" b="1"/>
          <a:stretch/>
        </p:blipFill>
        <p:spPr>
          <a:xfrm>
            <a:off x="5885411" y="1822028"/>
            <a:ext cx="3256665" cy="5035972"/>
          </a:xfrm>
          <a:prstGeom prst="rect">
            <a:avLst/>
          </a:prstGeom>
        </p:spPr>
      </p:pic>
    </p:spTree>
    <p:extLst>
      <p:ext uri="{BB962C8B-B14F-4D97-AF65-F5344CB8AC3E}">
        <p14:creationId xmlns:p14="http://schemas.microsoft.com/office/powerpoint/2010/main" val="2285708819"/>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89A30-6BC2-4173-9744-BEE8D3620573}"/>
              </a:ext>
            </a:extLst>
          </p:cNvPr>
          <p:cNvSpPr>
            <a:spLocks noGrp="1"/>
          </p:cNvSpPr>
          <p:nvPr>
            <p:ph type="title"/>
          </p:nvPr>
        </p:nvSpPr>
        <p:spPr>
          <a:xfrm>
            <a:off x="902189" y="284176"/>
            <a:ext cx="7338060" cy="1508760"/>
          </a:xfrm>
        </p:spPr>
        <p:txBody>
          <a:bodyPr>
            <a:normAutofit/>
          </a:bodyPr>
          <a:lstStyle/>
          <a:p>
            <a:r>
              <a:rPr lang="en-GB"/>
              <a:t>Case study #2: The conflicting cultures</a:t>
            </a:r>
          </a:p>
        </p:txBody>
      </p:sp>
      <p:sp>
        <p:nvSpPr>
          <p:cNvPr id="3" name="Content Placeholder 2">
            <a:extLst>
              <a:ext uri="{FF2B5EF4-FFF2-40B4-BE49-F238E27FC236}">
                <a16:creationId xmlns:a16="http://schemas.microsoft.com/office/drawing/2014/main" id="{7B05511D-7757-4EF8-A40C-5E37E55B88B7}"/>
              </a:ext>
            </a:extLst>
          </p:cNvPr>
          <p:cNvSpPr>
            <a:spLocks noGrp="1"/>
          </p:cNvSpPr>
          <p:nvPr>
            <p:ph idx="1"/>
          </p:nvPr>
        </p:nvSpPr>
        <p:spPr>
          <a:xfrm>
            <a:off x="273353" y="1959429"/>
            <a:ext cx="5312053" cy="4614395"/>
          </a:xfrm>
        </p:spPr>
        <p:txBody>
          <a:bodyPr>
            <a:normAutofit/>
          </a:bodyPr>
          <a:lstStyle/>
          <a:p>
            <a:r>
              <a:rPr lang="en-GB" sz="1800" dirty="0" err="1"/>
              <a:t>Vasunia</a:t>
            </a:r>
            <a:r>
              <a:rPr lang="en-GB" sz="1800" dirty="0"/>
              <a:t> discusses how Herodotus’ identity doesn’t shine through his work directly (</a:t>
            </a:r>
            <a:r>
              <a:rPr lang="en-GB" sz="1800" dirty="0" err="1"/>
              <a:t>Vasunia</a:t>
            </a:r>
            <a:r>
              <a:rPr lang="en-GB" sz="1800" dirty="0"/>
              <a:t> 2012: 186).</a:t>
            </a:r>
          </a:p>
          <a:p>
            <a:r>
              <a:rPr lang="en-GB" sz="1800" dirty="0"/>
              <a:t>At the start of Herodotus’ work, his main interest of Greece and Persia’s conflict is outlined (</a:t>
            </a:r>
            <a:r>
              <a:rPr lang="en-GB" sz="1800" dirty="0" err="1"/>
              <a:t>Hdt</a:t>
            </a:r>
            <a:r>
              <a:rPr lang="en-GB" sz="1800" dirty="0"/>
              <a:t>. 1.1, 1.2; </a:t>
            </a:r>
            <a:r>
              <a:rPr lang="en-GB" sz="1800" dirty="0" err="1"/>
              <a:t>Vasunia</a:t>
            </a:r>
            <a:r>
              <a:rPr lang="en-GB" sz="1800" dirty="0"/>
              <a:t> 2012: 187)</a:t>
            </a:r>
          </a:p>
          <a:p>
            <a:r>
              <a:rPr lang="en-GB" sz="1800" dirty="0"/>
              <a:t>This conflict is both historical and cultural for Herodotus (</a:t>
            </a:r>
            <a:r>
              <a:rPr lang="en-GB" sz="1800" dirty="0" err="1"/>
              <a:t>hdt</a:t>
            </a:r>
            <a:r>
              <a:rPr lang="en-GB" sz="1800" dirty="0"/>
              <a:t>. 1.2; </a:t>
            </a:r>
            <a:r>
              <a:rPr lang="en-GB" sz="1800" dirty="0" err="1"/>
              <a:t>Vasunia</a:t>
            </a:r>
            <a:r>
              <a:rPr lang="en-GB" sz="1800" dirty="0"/>
              <a:t> 2012: 187). </a:t>
            </a:r>
          </a:p>
          <a:p>
            <a:r>
              <a:rPr lang="en-GB" sz="1800" dirty="0"/>
              <a:t>Herodotus identifying the origins of accounts is valuable to understanding different people’s perspectives (</a:t>
            </a:r>
            <a:r>
              <a:rPr lang="en-GB" sz="1800" dirty="0" err="1"/>
              <a:t>Hdt</a:t>
            </a:r>
            <a:r>
              <a:rPr lang="en-GB" sz="1800" dirty="0"/>
              <a:t>. 1.1, 1.4; </a:t>
            </a:r>
            <a:r>
              <a:rPr lang="en-GB" sz="1800" dirty="0" err="1"/>
              <a:t>Vasunia</a:t>
            </a:r>
            <a:r>
              <a:rPr lang="en-GB" sz="1800" dirty="0"/>
              <a:t> 2012: 187).</a:t>
            </a:r>
          </a:p>
          <a:p>
            <a:r>
              <a:rPr lang="en-GB" sz="1800" dirty="0"/>
              <a:t>Dismal of Rawlinson’s points is valid, as Dewald’s perspective seems more reasoned (</a:t>
            </a:r>
            <a:r>
              <a:rPr lang="en-GB" sz="1800" dirty="0" err="1"/>
              <a:t>Vasunia</a:t>
            </a:r>
            <a:r>
              <a:rPr lang="en-GB" sz="1800" dirty="0"/>
              <a:t> 2012: 188).</a:t>
            </a:r>
          </a:p>
        </p:txBody>
      </p:sp>
      <p:pic>
        <p:nvPicPr>
          <p:cNvPr id="5" name="Picture 4" descr="A close up of a sign&#10;&#10;Description generated with high confidence">
            <a:extLst>
              <a:ext uri="{FF2B5EF4-FFF2-40B4-BE49-F238E27FC236}">
                <a16:creationId xmlns:a16="http://schemas.microsoft.com/office/drawing/2014/main" id="{CC2FD84C-C032-4F38-BEA8-571618229D1B}"/>
              </a:ext>
            </a:extLst>
          </p:cNvPr>
          <p:cNvPicPr>
            <a:picLocks noChangeAspect="1"/>
          </p:cNvPicPr>
          <p:nvPr/>
        </p:nvPicPr>
        <p:blipFill rotWithShape="1">
          <a:blip r:embed="rId2"/>
          <a:srcRect l="17256" r="18722" b="-1"/>
          <a:stretch/>
        </p:blipFill>
        <p:spPr>
          <a:xfrm>
            <a:off x="5885411" y="1822028"/>
            <a:ext cx="3256665" cy="5035972"/>
          </a:xfrm>
          <a:prstGeom prst="rect">
            <a:avLst/>
          </a:prstGeom>
        </p:spPr>
      </p:pic>
    </p:spTree>
    <p:extLst>
      <p:ext uri="{BB962C8B-B14F-4D97-AF65-F5344CB8AC3E}">
        <p14:creationId xmlns:p14="http://schemas.microsoft.com/office/powerpoint/2010/main" val="62273427"/>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6280-EE27-4FF3-BA40-3EBE32C5597B}"/>
              </a:ext>
            </a:extLst>
          </p:cNvPr>
          <p:cNvSpPr>
            <a:spLocks noGrp="1"/>
          </p:cNvSpPr>
          <p:nvPr>
            <p:ph type="title"/>
          </p:nvPr>
        </p:nvSpPr>
        <p:spPr>
          <a:xfrm>
            <a:off x="902189" y="284176"/>
            <a:ext cx="7338060" cy="1508760"/>
          </a:xfrm>
        </p:spPr>
        <p:txBody>
          <a:bodyPr>
            <a:normAutofit/>
          </a:bodyPr>
          <a:lstStyle/>
          <a:p>
            <a:r>
              <a:rPr lang="en-GB"/>
              <a:t>Case study #2: The abductions</a:t>
            </a:r>
            <a:endParaRPr lang="en-GB" dirty="0"/>
          </a:p>
        </p:txBody>
      </p:sp>
      <p:sp>
        <p:nvSpPr>
          <p:cNvPr id="3" name="Content Placeholder 2">
            <a:extLst>
              <a:ext uri="{FF2B5EF4-FFF2-40B4-BE49-F238E27FC236}">
                <a16:creationId xmlns:a16="http://schemas.microsoft.com/office/drawing/2014/main" id="{2C7C801D-8EDC-437E-96B0-EC64E73ED358}"/>
              </a:ext>
            </a:extLst>
          </p:cNvPr>
          <p:cNvSpPr>
            <a:spLocks noGrp="1"/>
          </p:cNvSpPr>
          <p:nvPr>
            <p:ph idx="1"/>
          </p:nvPr>
        </p:nvSpPr>
        <p:spPr>
          <a:xfrm>
            <a:off x="902190" y="2011680"/>
            <a:ext cx="4697730" cy="4206240"/>
          </a:xfrm>
        </p:spPr>
        <p:txBody>
          <a:bodyPr>
            <a:normAutofit/>
          </a:bodyPr>
          <a:lstStyle/>
          <a:p>
            <a:r>
              <a:rPr lang="en-GB" sz="1900" dirty="0"/>
              <a:t>The proem’s displacements show that cultural identity is not rigid, and that cultures are not entirely separate (</a:t>
            </a:r>
            <a:r>
              <a:rPr lang="en-GB" sz="1900" dirty="0" err="1"/>
              <a:t>Hdt</a:t>
            </a:r>
            <a:r>
              <a:rPr lang="en-GB" sz="1900" dirty="0"/>
              <a:t>. 1.1-5; </a:t>
            </a:r>
            <a:r>
              <a:rPr lang="en-GB" sz="1900" dirty="0" err="1"/>
              <a:t>Vasunia</a:t>
            </a:r>
            <a:r>
              <a:rPr lang="en-GB" sz="1900" dirty="0"/>
              <a:t> 2012: 197).</a:t>
            </a:r>
          </a:p>
          <a:p>
            <a:r>
              <a:rPr lang="en-GB" sz="1900" dirty="0"/>
              <a:t>Herodotus uses the journeys across the ancient world as ways to get his audience to consider different cultures (</a:t>
            </a:r>
            <a:r>
              <a:rPr lang="en-GB" sz="1900" dirty="0" err="1"/>
              <a:t>Hdt</a:t>
            </a:r>
            <a:r>
              <a:rPr lang="en-GB" sz="1900" dirty="0"/>
              <a:t>. 1.1-5; </a:t>
            </a:r>
            <a:r>
              <a:rPr lang="en-GB" sz="1900" dirty="0" err="1"/>
              <a:t>Vasunia</a:t>
            </a:r>
            <a:r>
              <a:rPr lang="en-GB" sz="1900" dirty="0"/>
              <a:t> 2012: 196).</a:t>
            </a:r>
          </a:p>
          <a:p>
            <a:r>
              <a:rPr lang="en-GB" sz="1900" dirty="0" err="1"/>
              <a:t>Vasunia</a:t>
            </a:r>
            <a:r>
              <a:rPr lang="en-GB" sz="1900" dirty="0"/>
              <a:t> argues that Herodotus’ primarily male audience is more likely to engage in ethnography following women travelling (</a:t>
            </a:r>
            <a:r>
              <a:rPr lang="en-GB" sz="1900" dirty="0" err="1"/>
              <a:t>Hdt</a:t>
            </a:r>
            <a:r>
              <a:rPr lang="en-GB" sz="1900" dirty="0"/>
              <a:t>. 1.1-5; </a:t>
            </a:r>
            <a:r>
              <a:rPr lang="en-GB" sz="1900" dirty="0" err="1"/>
              <a:t>Vasunia</a:t>
            </a:r>
            <a:r>
              <a:rPr lang="en-GB" sz="1900" dirty="0"/>
              <a:t> 2012: 196).</a:t>
            </a:r>
          </a:p>
        </p:txBody>
      </p:sp>
      <p:pic>
        <p:nvPicPr>
          <p:cNvPr id="5" name="Picture 4" descr="An old photo of a person&#10;&#10;Description generated with high confidence">
            <a:extLst>
              <a:ext uri="{FF2B5EF4-FFF2-40B4-BE49-F238E27FC236}">
                <a16:creationId xmlns:a16="http://schemas.microsoft.com/office/drawing/2014/main" id="{7EFA1B46-2AE4-4A2E-A65B-0EE654D58528}"/>
              </a:ext>
            </a:extLst>
          </p:cNvPr>
          <p:cNvPicPr>
            <a:picLocks noChangeAspect="1"/>
          </p:cNvPicPr>
          <p:nvPr/>
        </p:nvPicPr>
        <p:blipFill rotWithShape="1">
          <a:blip r:embed="rId2"/>
          <a:srcRect l="28024" r="19432" b="-2"/>
          <a:stretch/>
        </p:blipFill>
        <p:spPr>
          <a:xfrm>
            <a:off x="5885411" y="1822028"/>
            <a:ext cx="3256665" cy="5035972"/>
          </a:xfrm>
          <a:prstGeom prst="rect">
            <a:avLst/>
          </a:prstGeom>
        </p:spPr>
      </p:pic>
    </p:spTree>
    <p:extLst>
      <p:ext uri="{BB962C8B-B14F-4D97-AF65-F5344CB8AC3E}">
        <p14:creationId xmlns:p14="http://schemas.microsoft.com/office/powerpoint/2010/main" val="1017526111"/>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449C-4F86-4313-9E91-E8423E19FE2A}"/>
              </a:ext>
            </a:extLst>
          </p:cNvPr>
          <p:cNvSpPr>
            <a:spLocks noGrp="1"/>
          </p:cNvSpPr>
          <p:nvPr>
            <p:ph type="title"/>
          </p:nvPr>
        </p:nvSpPr>
        <p:spPr/>
        <p:txBody>
          <a:bodyPr/>
          <a:lstStyle/>
          <a:p>
            <a:r>
              <a:rPr lang="en-US" dirty="0"/>
              <a:t>Case study #3: Thomas, 2000</a:t>
            </a:r>
          </a:p>
        </p:txBody>
      </p:sp>
      <p:sp>
        <p:nvSpPr>
          <p:cNvPr id="3" name="Content Placeholder 2">
            <a:extLst>
              <a:ext uri="{FF2B5EF4-FFF2-40B4-BE49-F238E27FC236}">
                <a16:creationId xmlns:a16="http://schemas.microsoft.com/office/drawing/2014/main" id="{3FD09018-3F7A-443A-8B13-063B200F46D1}"/>
              </a:ext>
            </a:extLst>
          </p:cNvPr>
          <p:cNvSpPr>
            <a:spLocks noGrp="1"/>
          </p:cNvSpPr>
          <p:nvPr>
            <p:ph idx="1"/>
          </p:nvPr>
        </p:nvSpPr>
        <p:spPr/>
        <p:txBody>
          <a:bodyPr/>
          <a:lstStyle/>
          <a:p>
            <a:r>
              <a:rPr lang="en-US" dirty="0"/>
              <a:t>Herodotus in Context : Ethnography, Science, and the Art of Persuasion. [2000]</a:t>
            </a:r>
          </a:p>
          <a:p>
            <a:endParaRPr lang="en-US" dirty="0"/>
          </a:p>
          <a:p>
            <a:r>
              <a:rPr lang="en-US" dirty="0"/>
              <a:t>Focusing on; Chapter 3: Dividing the world: Europe, Asia, Greeks and Barbarians</a:t>
            </a:r>
          </a:p>
          <a:p>
            <a:pPr>
              <a:buFontTx/>
              <a:buChar char="-"/>
            </a:pPr>
            <a:r>
              <a:rPr lang="en-US" i="1" dirty="0"/>
              <a:t>Discussing Herodotus’ manner of dividing the world and how meaningful a division is in ethnographical terms. </a:t>
            </a:r>
          </a:p>
          <a:p>
            <a:pPr>
              <a:buFontTx/>
              <a:buChar char="-"/>
            </a:pPr>
            <a:r>
              <a:rPr lang="en-US" i="1" dirty="0" err="1"/>
              <a:t>Peridos</a:t>
            </a:r>
            <a:r>
              <a:rPr lang="en-US" i="1" dirty="0"/>
              <a:t> </a:t>
            </a:r>
            <a:r>
              <a:rPr lang="en-US" i="1" dirty="0" err="1"/>
              <a:t>Ges</a:t>
            </a:r>
            <a:r>
              <a:rPr lang="en-US" i="1" dirty="0"/>
              <a:t> – In the form a voyage to represent the view of merchants around the circumference of the </a:t>
            </a:r>
            <a:r>
              <a:rPr lang="en-US" i="1" dirty="0" err="1"/>
              <a:t>mediterannean</a:t>
            </a:r>
            <a:r>
              <a:rPr lang="en-US" i="1" dirty="0"/>
              <a:t>.</a:t>
            </a:r>
          </a:p>
        </p:txBody>
      </p:sp>
    </p:spTree>
    <p:extLst>
      <p:ext uri="{BB962C8B-B14F-4D97-AF65-F5344CB8AC3E}">
        <p14:creationId xmlns:p14="http://schemas.microsoft.com/office/powerpoint/2010/main" val="2952267740"/>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6EE3-4A6A-48F6-902E-F0B1D9CEC8C2}"/>
              </a:ext>
            </a:extLst>
          </p:cNvPr>
          <p:cNvSpPr>
            <a:spLocks noGrp="1"/>
          </p:cNvSpPr>
          <p:nvPr>
            <p:ph type="title"/>
          </p:nvPr>
        </p:nvSpPr>
        <p:spPr/>
        <p:txBody>
          <a:bodyPr/>
          <a:lstStyle/>
          <a:p>
            <a:r>
              <a:rPr lang="en-US" dirty="0"/>
              <a:t>Case study #3: Thomas, 2000</a:t>
            </a:r>
          </a:p>
        </p:txBody>
      </p:sp>
      <p:sp>
        <p:nvSpPr>
          <p:cNvPr id="3" name="Content Placeholder 2">
            <a:extLst>
              <a:ext uri="{FF2B5EF4-FFF2-40B4-BE49-F238E27FC236}">
                <a16:creationId xmlns:a16="http://schemas.microsoft.com/office/drawing/2014/main" id="{A92CA328-372E-4610-93B0-0F4D00884FEC}"/>
              </a:ext>
            </a:extLst>
          </p:cNvPr>
          <p:cNvSpPr>
            <a:spLocks noGrp="1"/>
          </p:cNvSpPr>
          <p:nvPr>
            <p:ph idx="1"/>
          </p:nvPr>
        </p:nvSpPr>
        <p:spPr/>
        <p:txBody>
          <a:bodyPr/>
          <a:lstStyle/>
          <a:p>
            <a:r>
              <a:rPr lang="en-US" dirty="0"/>
              <a:t>Herodotus criticizes the division of the world.</a:t>
            </a:r>
          </a:p>
          <a:p>
            <a:pPr marL="0" indent="0">
              <a:buNone/>
            </a:pPr>
            <a:r>
              <a:rPr lang="en-US" dirty="0"/>
              <a:t>	- </a:t>
            </a:r>
            <a:r>
              <a:rPr lang="en-US" i="1" dirty="0"/>
              <a:t>Believing the Ionians and Greeks lacked understanding.</a:t>
            </a:r>
            <a:endParaRPr lang="en-US" dirty="0"/>
          </a:p>
          <a:p>
            <a:r>
              <a:rPr lang="en-US" dirty="0"/>
              <a:t>In the </a:t>
            </a:r>
            <a:r>
              <a:rPr lang="en-US" i="1" dirty="0"/>
              <a:t>Histories </a:t>
            </a:r>
            <a:r>
              <a:rPr lang="en-US" dirty="0"/>
              <a:t>represents Europe vs. Asia, Greek vs. Barbarian.</a:t>
            </a:r>
          </a:p>
          <a:p>
            <a:r>
              <a:rPr lang="en-US" dirty="0"/>
              <a:t>Herodotus likes geographical symmetry.</a:t>
            </a:r>
          </a:p>
          <a:p>
            <a:r>
              <a:rPr lang="en-US" dirty="0"/>
              <a:t>Herodotus concentrates on three large non-Greek peoples, Egyptians, Scythians and Libyans. </a:t>
            </a:r>
          </a:p>
        </p:txBody>
      </p:sp>
    </p:spTree>
    <p:extLst>
      <p:ext uri="{BB962C8B-B14F-4D97-AF65-F5344CB8AC3E}">
        <p14:creationId xmlns:p14="http://schemas.microsoft.com/office/powerpoint/2010/main" val="12167280"/>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C10A5-69AF-433B-9609-BC74C4D32160}"/>
              </a:ext>
            </a:extLst>
          </p:cNvPr>
          <p:cNvSpPr>
            <a:spLocks noGrp="1"/>
          </p:cNvSpPr>
          <p:nvPr>
            <p:ph type="title"/>
          </p:nvPr>
        </p:nvSpPr>
        <p:spPr>
          <a:xfrm>
            <a:off x="902189" y="284176"/>
            <a:ext cx="7338060" cy="1508760"/>
          </a:xfrm>
        </p:spPr>
        <p:txBody>
          <a:bodyPr>
            <a:normAutofit/>
          </a:bodyPr>
          <a:lstStyle/>
          <a:p>
            <a:r>
              <a:rPr lang="en-US" dirty="0"/>
              <a:t>Case study #3: Thomas, 2000</a:t>
            </a:r>
          </a:p>
        </p:txBody>
      </p:sp>
      <p:sp>
        <p:nvSpPr>
          <p:cNvPr id="3" name="Content Placeholder 2">
            <a:extLst>
              <a:ext uri="{FF2B5EF4-FFF2-40B4-BE49-F238E27FC236}">
                <a16:creationId xmlns:a16="http://schemas.microsoft.com/office/drawing/2014/main" id="{C7C35CCF-E3D2-4E1F-BF53-01B16106907F}"/>
              </a:ext>
            </a:extLst>
          </p:cNvPr>
          <p:cNvSpPr>
            <a:spLocks noGrp="1"/>
          </p:cNvSpPr>
          <p:nvPr>
            <p:ph idx="1"/>
          </p:nvPr>
        </p:nvSpPr>
        <p:spPr>
          <a:xfrm>
            <a:off x="377371" y="2011680"/>
            <a:ext cx="5222549" cy="4679406"/>
          </a:xfrm>
        </p:spPr>
        <p:txBody>
          <a:bodyPr>
            <a:normAutofit lnSpcReduction="10000"/>
          </a:bodyPr>
          <a:lstStyle/>
          <a:p>
            <a:r>
              <a:rPr lang="en-US" sz="2000" dirty="0"/>
              <a:t>“Herodotus insists the Ionians are wrong about Egypt, given his own observations on the Delta”. Thomas, 2000. 80.</a:t>
            </a:r>
          </a:p>
          <a:p>
            <a:r>
              <a:rPr lang="en-US" sz="2000" b="1" i="1" dirty="0"/>
              <a:t>See Handout Ref 1.</a:t>
            </a:r>
          </a:p>
          <a:p>
            <a:endParaRPr lang="en-US" sz="2000" b="1" i="1" dirty="0"/>
          </a:p>
          <a:p>
            <a:r>
              <a:rPr lang="en-US" sz="2000" dirty="0"/>
              <a:t>“He carries on to object to the Ionian idea that the earth has three parts” Thomas, 2000. 80.</a:t>
            </a:r>
          </a:p>
          <a:p>
            <a:r>
              <a:rPr lang="en-US" sz="2000" b="1" i="1" dirty="0"/>
              <a:t>See Handout Ref 2.</a:t>
            </a:r>
          </a:p>
          <a:p>
            <a:endParaRPr lang="en-US" sz="2000" b="1" i="1" dirty="0"/>
          </a:p>
          <a:p>
            <a:r>
              <a:rPr lang="en-US" sz="2000" dirty="0"/>
              <a:t>Thomas believes that Herodotus was right in this approach, that the notion the Nile separated the continents of Libya and Asia was ridiculous. Thomas, 2000. 85.</a:t>
            </a:r>
          </a:p>
          <a:p>
            <a:endParaRPr lang="en-US" sz="2000" b="1" i="1" dirty="0"/>
          </a:p>
        </p:txBody>
      </p:sp>
      <p:pic>
        <p:nvPicPr>
          <p:cNvPr id="2050" name="Picture 2" descr="http://www.eosnap.com/public/media/2010/10/egypt/20101013-egypt-full.jpg">
            <a:extLst>
              <a:ext uri="{FF2B5EF4-FFF2-40B4-BE49-F238E27FC236}">
                <a16:creationId xmlns:a16="http://schemas.microsoft.com/office/drawing/2014/main" id="{ED71A489-01A8-4A92-859A-90523CCE24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80" r="26833" b="2"/>
          <a:stretch/>
        </p:blipFill>
        <p:spPr bwMode="auto">
          <a:xfrm>
            <a:off x="5885411" y="1822028"/>
            <a:ext cx="3256665" cy="5035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7318"/>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1DAD9-8190-4BCD-805F-0C6520D13BB2}"/>
              </a:ext>
            </a:extLst>
          </p:cNvPr>
          <p:cNvSpPr>
            <a:spLocks noGrp="1"/>
          </p:cNvSpPr>
          <p:nvPr>
            <p:ph type="title"/>
          </p:nvPr>
        </p:nvSpPr>
        <p:spPr/>
        <p:txBody>
          <a:bodyPr/>
          <a:lstStyle/>
          <a:p>
            <a:r>
              <a:rPr lang="en-US" dirty="0"/>
              <a:t>Case study #4: Samuels, 2015</a:t>
            </a:r>
          </a:p>
        </p:txBody>
      </p:sp>
      <p:sp>
        <p:nvSpPr>
          <p:cNvPr id="3" name="Content Placeholder 2">
            <a:extLst>
              <a:ext uri="{FF2B5EF4-FFF2-40B4-BE49-F238E27FC236}">
                <a16:creationId xmlns:a16="http://schemas.microsoft.com/office/drawing/2014/main" id="{453E6562-B845-4637-B8C5-5E26571F7547}"/>
              </a:ext>
            </a:extLst>
          </p:cNvPr>
          <p:cNvSpPr>
            <a:spLocks noGrp="1"/>
          </p:cNvSpPr>
          <p:nvPr>
            <p:ph idx="1"/>
          </p:nvPr>
        </p:nvSpPr>
        <p:spPr>
          <a:xfrm>
            <a:off x="685019" y="2011680"/>
            <a:ext cx="7772400" cy="4562144"/>
          </a:xfrm>
        </p:spPr>
        <p:txBody>
          <a:bodyPr>
            <a:normAutofit/>
          </a:bodyPr>
          <a:lstStyle/>
          <a:p>
            <a:r>
              <a:rPr lang="en-US" dirty="0"/>
              <a:t>‘Herodotus and the Black Body: A Critical Race Theory Analysis’ [2015]</a:t>
            </a:r>
          </a:p>
          <a:p>
            <a:endParaRPr lang="en-US" dirty="0"/>
          </a:p>
          <a:p>
            <a:r>
              <a:rPr lang="en-US" b="1" i="1" dirty="0"/>
              <a:t>Terminology warning</a:t>
            </a:r>
          </a:p>
          <a:p>
            <a:endParaRPr lang="en-US" dirty="0"/>
          </a:p>
          <a:p>
            <a:r>
              <a:rPr lang="en-US" dirty="0"/>
              <a:t>Text is split into four sections:</a:t>
            </a:r>
          </a:p>
          <a:p>
            <a:pPr>
              <a:buFontTx/>
              <a:buChar char="-"/>
            </a:pPr>
            <a:r>
              <a:rPr lang="en-US" i="1" dirty="0"/>
              <a:t>Commentaries on Herodotus 2.104</a:t>
            </a:r>
          </a:p>
          <a:p>
            <a:pPr>
              <a:buFontTx/>
              <a:buChar char="-"/>
            </a:pPr>
            <a:r>
              <a:rPr lang="en-US" i="1" dirty="0"/>
              <a:t>Race, Blackness &amp; Herodotus 2.104 in Greco-Roman studies</a:t>
            </a:r>
          </a:p>
          <a:p>
            <a:pPr>
              <a:buFontTx/>
              <a:buChar char="-"/>
            </a:pPr>
            <a:r>
              <a:rPr lang="en-US" i="1" dirty="0"/>
              <a:t>Race and Blackness in Classical Greece</a:t>
            </a:r>
          </a:p>
          <a:p>
            <a:pPr>
              <a:buFontTx/>
              <a:buChar char="-"/>
            </a:pPr>
            <a:r>
              <a:rPr lang="en-US" i="1" dirty="0"/>
              <a:t>Herodotus and Blacks</a:t>
            </a:r>
          </a:p>
          <a:p>
            <a:pPr>
              <a:buFontTx/>
              <a:buChar char="-"/>
            </a:pPr>
            <a:endParaRPr lang="en-US" dirty="0"/>
          </a:p>
        </p:txBody>
      </p:sp>
    </p:spTree>
    <p:extLst>
      <p:ext uri="{BB962C8B-B14F-4D97-AF65-F5344CB8AC3E}">
        <p14:creationId xmlns:p14="http://schemas.microsoft.com/office/powerpoint/2010/main" val="1013248680"/>
      </p:ext>
    </p:extLst>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6BC81-B2B7-430C-823F-763BFD12C564}"/>
              </a:ext>
            </a:extLst>
          </p:cNvPr>
          <p:cNvSpPr>
            <a:spLocks noGrp="1"/>
          </p:cNvSpPr>
          <p:nvPr>
            <p:ph type="title"/>
          </p:nvPr>
        </p:nvSpPr>
        <p:spPr/>
        <p:txBody>
          <a:bodyPr/>
          <a:lstStyle/>
          <a:p>
            <a:r>
              <a:rPr lang="en-US" dirty="0"/>
              <a:t>Case study #4: Samuels, 2015</a:t>
            </a:r>
          </a:p>
        </p:txBody>
      </p:sp>
      <p:sp>
        <p:nvSpPr>
          <p:cNvPr id="3" name="Content Placeholder 2">
            <a:extLst>
              <a:ext uri="{FF2B5EF4-FFF2-40B4-BE49-F238E27FC236}">
                <a16:creationId xmlns:a16="http://schemas.microsoft.com/office/drawing/2014/main" id="{A09B4E84-3881-4907-815D-BB802D27238D}"/>
              </a:ext>
            </a:extLst>
          </p:cNvPr>
          <p:cNvSpPr>
            <a:spLocks noGrp="1"/>
          </p:cNvSpPr>
          <p:nvPr>
            <p:ph idx="1"/>
          </p:nvPr>
        </p:nvSpPr>
        <p:spPr>
          <a:xfrm>
            <a:off x="410816" y="2011680"/>
            <a:ext cx="8428383" cy="4707172"/>
          </a:xfrm>
        </p:spPr>
        <p:txBody>
          <a:bodyPr>
            <a:normAutofit fontScale="92500" lnSpcReduction="10000"/>
          </a:bodyPr>
          <a:lstStyle/>
          <a:p>
            <a:r>
              <a:rPr lang="en-US" b="1" dirty="0"/>
              <a:t>Commentaries on Herodotus:</a:t>
            </a:r>
          </a:p>
          <a:p>
            <a:r>
              <a:rPr lang="en-US" b="1" i="1" dirty="0"/>
              <a:t>See Handout Ref 3.</a:t>
            </a:r>
          </a:p>
          <a:p>
            <a:pPr>
              <a:buFontTx/>
              <a:buChar char="-"/>
            </a:pPr>
            <a:r>
              <a:rPr lang="en-US" dirty="0"/>
              <a:t>How and Wells, 1968 	</a:t>
            </a:r>
            <a:r>
              <a:rPr lang="en-US" i="1" dirty="0"/>
              <a:t>“the usual Greek idea”</a:t>
            </a:r>
          </a:p>
          <a:p>
            <a:pPr>
              <a:buFontTx/>
              <a:buChar char="-"/>
            </a:pPr>
            <a:r>
              <a:rPr lang="en-US" dirty="0" err="1"/>
              <a:t>Armayor</a:t>
            </a:r>
            <a:r>
              <a:rPr lang="en-US" dirty="0"/>
              <a:t>, 1978		“</a:t>
            </a:r>
            <a:r>
              <a:rPr lang="en-US" i="1" dirty="0"/>
              <a:t>Anyone that believes the Egyptians were 					black have never been to Egypt”</a:t>
            </a:r>
          </a:p>
          <a:p>
            <a:pPr>
              <a:buFontTx/>
              <a:buChar char="-"/>
            </a:pPr>
            <a:r>
              <a:rPr lang="en-US" dirty="0" err="1"/>
              <a:t>Castillos</a:t>
            </a:r>
            <a:r>
              <a:rPr lang="en-US" dirty="0"/>
              <a:t>, 1984		</a:t>
            </a:r>
            <a:r>
              <a:rPr lang="en-US" i="1" dirty="0"/>
              <a:t>Disagrees with </a:t>
            </a:r>
            <a:r>
              <a:rPr lang="en-US" i="1" dirty="0" err="1"/>
              <a:t>Diop</a:t>
            </a:r>
            <a:r>
              <a:rPr lang="en-US" i="1" dirty="0"/>
              <a:t>, “sees no contradiction 					in ancient Egyptians looking black without 					being black.”</a:t>
            </a:r>
          </a:p>
          <a:p>
            <a:pPr>
              <a:buFontTx/>
              <a:buChar char="-"/>
            </a:pPr>
            <a:r>
              <a:rPr lang="en-US" dirty="0"/>
              <a:t>Lloyd, 1988		</a:t>
            </a:r>
            <a:r>
              <a:rPr lang="en-US" i="1" dirty="0"/>
              <a:t>No linguistic justification to relate to people of colour</a:t>
            </a:r>
          </a:p>
          <a:p>
            <a:pPr>
              <a:buFontTx/>
              <a:buChar char="-"/>
            </a:pPr>
            <a:r>
              <a:rPr lang="en-US" dirty="0"/>
              <a:t>Dover, 1998		</a:t>
            </a:r>
            <a:r>
              <a:rPr lang="en-US" i="1" dirty="0" err="1"/>
              <a:t>Melagchroes</a:t>
            </a:r>
            <a:r>
              <a:rPr lang="en-US" i="1" dirty="0"/>
              <a:t>/bronze skinned Athenian = Egyptian</a:t>
            </a:r>
          </a:p>
          <a:p>
            <a:pPr>
              <a:buFontTx/>
              <a:buChar char="-"/>
            </a:pPr>
            <a:r>
              <a:rPr lang="en-US" dirty="0"/>
              <a:t>Thomas, 1998		</a:t>
            </a:r>
            <a:r>
              <a:rPr lang="en-US" i="1" dirty="0"/>
              <a:t>Overlooks importance of “Blackness” entirely, 				while customs are important it is Thomas’ sole 				focus</a:t>
            </a:r>
            <a:endParaRPr lang="en-US" dirty="0"/>
          </a:p>
          <a:p>
            <a:pPr marL="0" indent="0">
              <a:buNone/>
            </a:pPr>
            <a:endParaRPr lang="en-US" i="1" dirty="0"/>
          </a:p>
        </p:txBody>
      </p:sp>
    </p:spTree>
    <p:extLst>
      <p:ext uri="{BB962C8B-B14F-4D97-AF65-F5344CB8AC3E}">
        <p14:creationId xmlns:p14="http://schemas.microsoft.com/office/powerpoint/2010/main" val="3553137717"/>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A4470-63C3-4454-99FE-8AF6D6B26C77}"/>
              </a:ext>
            </a:extLst>
          </p:cNvPr>
          <p:cNvSpPr>
            <a:spLocks noGrp="1"/>
          </p:cNvSpPr>
          <p:nvPr>
            <p:ph type="title"/>
          </p:nvPr>
        </p:nvSpPr>
        <p:spPr/>
        <p:txBody>
          <a:bodyPr/>
          <a:lstStyle/>
          <a:p>
            <a:r>
              <a:rPr lang="en-US" dirty="0"/>
              <a:t>Case study #4: Samuels, 2015</a:t>
            </a:r>
          </a:p>
        </p:txBody>
      </p:sp>
      <p:sp>
        <p:nvSpPr>
          <p:cNvPr id="3" name="Content Placeholder 2">
            <a:extLst>
              <a:ext uri="{FF2B5EF4-FFF2-40B4-BE49-F238E27FC236}">
                <a16:creationId xmlns:a16="http://schemas.microsoft.com/office/drawing/2014/main" id="{E93F33A3-056E-4DB6-AA6A-72D600B9F3CC}"/>
              </a:ext>
            </a:extLst>
          </p:cNvPr>
          <p:cNvSpPr>
            <a:spLocks noGrp="1"/>
          </p:cNvSpPr>
          <p:nvPr>
            <p:ph idx="1"/>
          </p:nvPr>
        </p:nvSpPr>
        <p:spPr>
          <a:xfrm>
            <a:off x="685019" y="2011680"/>
            <a:ext cx="7772400" cy="4562144"/>
          </a:xfrm>
        </p:spPr>
        <p:txBody>
          <a:bodyPr>
            <a:normAutofit/>
          </a:bodyPr>
          <a:lstStyle/>
          <a:p>
            <a:r>
              <a:rPr lang="en-US" b="1" dirty="0"/>
              <a:t>Race, Blackness &amp; Herodotus 2.104 in Greco-Roman studies:</a:t>
            </a:r>
          </a:p>
          <a:p>
            <a:endParaRPr lang="en-US" sz="100" i="1" dirty="0"/>
          </a:p>
          <a:p>
            <a:r>
              <a:rPr lang="en-US" dirty="0"/>
              <a:t>Snowden, 1970. 	</a:t>
            </a:r>
            <a:r>
              <a:rPr lang="en-US" i="1" dirty="0"/>
              <a:t>The Greco-Roman world was not anti-black </a:t>
            </a:r>
            <a:r>
              <a:rPr lang="en-US" dirty="0"/>
              <a:t>(p. viii)</a:t>
            </a:r>
            <a:r>
              <a:rPr lang="en-US" i="1" dirty="0"/>
              <a:t>		like the modern world</a:t>
            </a:r>
          </a:p>
          <a:p>
            <a:r>
              <a:rPr lang="en-US" dirty="0"/>
              <a:t>Bernal, 1987. (pp and	</a:t>
            </a:r>
            <a:r>
              <a:rPr lang="en-US" i="1" dirty="0"/>
              <a:t>Criticize Snowden for being uncritical of the </a:t>
            </a:r>
            <a:r>
              <a:rPr lang="en-US" dirty="0"/>
              <a:t>434-436) Asante, 	</a:t>
            </a:r>
            <a:r>
              <a:rPr lang="en-US" i="1" dirty="0"/>
              <a:t>white supremacist interpretation of  Black </a:t>
            </a:r>
            <a:r>
              <a:rPr lang="en-US" dirty="0"/>
              <a:t> 2001. (p. 228)		</a:t>
            </a:r>
            <a:r>
              <a:rPr lang="en-US" i="1" dirty="0"/>
              <a:t>people in antiquity</a:t>
            </a:r>
            <a:endParaRPr lang="en-US" dirty="0"/>
          </a:p>
          <a:p>
            <a:endParaRPr lang="en-US" sz="1050" i="1" dirty="0"/>
          </a:p>
          <a:p>
            <a:r>
              <a:rPr lang="en-US" i="1" dirty="0"/>
              <a:t>White Gaze in Greco-Roman studies</a:t>
            </a:r>
          </a:p>
          <a:p>
            <a:endParaRPr lang="en-US" sz="100" i="1" dirty="0"/>
          </a:p>
          <a:p>
            <a:endParaRPr lang="en-US" i="1" dirty="0"/>
          </a:p>
          <a:p>
            <a:endParaRPr lang="en-US" i="1" dirty="0"/>
          </a:p>
        </p:txBody>
      </p:sp>
      <p:sp>
        <p:nvSpPr>
          <p:cNvPr id="4" name="Rectangle 3">
            <a:extLst>
              <a:ext uri="{FF2B5EF4-FFF2-40B4-BE49-F238E27FC236}">
                <a16:creationId xmlns:a16="http://schemas.microsoft.com/office/drawing/2014/main" id="{9D365D86-79D7-4EA2-B916-B3B927F4760C}"/>
              </a:ext>
            </a:extLst>
          </p:cNvPr>
          <p:cNvSpPr/>
          <p:nvPr/>
        </p:nvSpPr>
        <p:spPr>
          <a:xfrm>
            <a:off x="463827" y="5393635"/>
            <a:ext cx="8269357" cy="11801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i="1" dirty="0"/>
              <a:t>“</a:t>
            </a:r>
            <a:r>
              <a:rPr lang="en-US" sz="2400" dirty="0"/>
              <a:t>Evidently, the problems in interpretations of Herodotus 2.104 reflect the general problems surrounding discussions on Blacks in Greco-Roman studies” Samuels, 2015. </a:t>
            </a:r>
            <a:r>
              <a:rPr lang="en-US" sz="2400" dirty="0" err="1"/>
              <a:t>p.g.</a:t>
            </a:r>
            <a:r>
              <a:rPr lang="en-US" sz="2400" dirty="0"/>
              <a:t> 732. </a:t>
            </a:r>
          </a:p>
        </p:txBody>
      </p:sp>
    </p:spTree>
    <p:extLst>
      <p:ext uri="{BB962C8B-B14F-4D97-AF65-F5344CB8AC3E}">
        <p14:creationId xmlns:p14="http://schemas.microsoft.com/office/powerpoint/2010/main" val="89200491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2B9A04-B439-4C65-B556-C120870E6042}"/>
              </a:ext>
            </a:extLst>
          </p:cNvPr>
          <p:cNvSpPr>
            <a:spLocks noGrp="1"/>
          </p:cNvSpPr>
          <p:nvPr>
            <p:ph idx="1"/>
          </p:nvPr>
        </p:nvSpPr>
        <p:spPr>
          <a:xfrm>
            <a:off x="437322" y="2011680"/>
            <a:ext cx="5162598" cy="4707172"/>
          </a:xfrm>
        </p:spPr>
        <p:txBody>
          <a:bodyPr>
            <a:normAutofit/>
          </a:bodyPr>
          <a:lstStyle/>
          <a:p>
            <a:r>
              <a:rPr lang="en-US" b="1" dirty="0"/>
              <a:t>Race and Blackness in Classical Greece:</a:t>
            </a:r>
          </a:p>
          <a:p>
            <a:endParaRPr lang="en-US" sz="400" i="1" dirty="0"/>
          </a:p>
          <a:p>
            <a:r>
              <a:rPr lang="en-US" i="1" dirty="0"/>
              <a:t>The Greek somatic norm</a:t>
            </a:r>
          </a:p>
          <a:p>
            <a:endParaRPr lang="en-US" sz="500" i="1" dirty="0"/>
          </a:p>
          <a:p>
            <a:r>
              <a:rPr lang="en-US" i="1" dirty="0"/>
              <a:t>“The Aristotelian texts helps contextualize the connotations of the Athenian Janiform vases that juxtapose the faces of Greek women and Blacks (both men and women)” </a:t>
            </a:r>
            <a:r>
              <a:rPr lang="en-US" dirty="0"/>
              <a:t>Samuels, 2015. 734.</a:t>
            </a:r>
            <a:endParaRPr lang="en-US" i="1" dirty="0"/>
          </a:p>
          <a:p>
            <a:endParaRPr lang="en-US" sz="500" i="1" dirty="0"/>
          </a:p>
          <a:p>
            <a:r>
              <a:rPr lang="en-US" i="1" dirty="0"/>
              <a:t>Distinguish between racial prejudice from racism.</a:t>
            </a:r>
          </a:p>
          <a:p>
            <a:endParaRPr lang="en-US" dirty="0"/>
          </a:p>
        </p:txBody>
      </p:sp>
      <p:pic>
        <p:nvPicPr>
          <p:cNvPr id="1026" name="Picture 2" descr="http://calitreview.com/wp-content/uploads/2012/07/Encounters-Greek_Attic_Vase.jpg">
            <a:extLst>
              <a:ext uri="{FF2B5EF4-FFF2-40B4-BE49-F238E27FC236}">
                <a16:creationId xmlns:a16="http://schemas.microsoft.com/office/drawing/2014/main" id="{0F602885-CC21-424C-B45D-9AF9961A4E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012" r="5870" b="1"/>
          <a:stretch/>
        </p:blipFill>
        <p:spPr bwMode="auto">
          <a:xfrm>
            <a:off x="5885411" y="1822028"/>
            <a:ext cx="3256665" cy="50359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F5CBC3B-EE6B-4B6A-B7E4-69FCC0700E7B}"/>
              </a:ext>
            </a:extLst>
          </p:cNvPr>
          <p:cNvSpPr/>
          <p:nvPr/>
        </p:nvSpPr>
        <p:spPr>
          <a:xfrm>
            <a:off x="318053" y="5287618"/>
            <a:ext cx="5255363" cy="12597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“Although Herodotus has prejudices, he is a visitor not a colonial dominant” Samuels, 2015. p.p.734</a:t>
            </a:r>
          </a:p>
        </p:txBody>
      </p:sp>
      <p:sp>
        <p:nvSpPr>
          <p:cNvPr id="9" name="Title 1">
            <a:extLst>
              <a:ext uri="{FF2B5EF4-FFF2-40B4-BE49-F238E27FC236}">
                <a16:creationId xmlns:a16="http://schemas.microsoft.com/office/drawing/2014/main" id="{50A34AB5-DC22-4CED-ACB6-BBA77EEB749A}"/>
              </a:ext>
            </a:extLst>
          </p:cNvPr>
          <p:cNvSpPr>
            <a:spLocks noGrp="1"/>
          </p:cNvSpPr>
          <p:nvPr>
            <p:ph type="title"/>
          </p:nvPr>
        </p:nvSpPr>
        <p:spPr>
          <a:xfrm>
            <a:off x="685019" y="284176"/>
            <a:ext cx="7772400" cy="1508760"/>
          </a:xfrm>
        </p:spPr>
        <p:txBody>
          <a:bodyPr/>
          <a:lstStyle/>
          <a:p>
            <a:r>
              <a:rPr lang="en-US" dirty="0"/>
              <a:t>Case study #4: Samuels, 2015</a:t>
            </a:r>
          </a:p>
        </p:txBody>
      </p:sp>
    </p:spTree>
    <p:extLst>
      <p:ext uri="{BB962C8B-B14F-4D97-AF65-F5344CB8AC3E}">
        <p14:creationId xmlns:p14="http://schemas.microsoft.com/office/powerpoint/2010/main" val="2167822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AFBA9C-7677-4C8C-99FE-A333F44C6982}"/>
              </a:ext>
            </a:extLst>
          </p:cNvPr>
          <p:cNvSpPr>
            <a:spLocks noGrp="1"/>
          </p:cNvSpPr>
          <p:nvPr>
            <p:ph idx="1"/>
          </p:nvPr>
        </p:nvSpPr>
        <p:spPr>
          <a:xfrm>
            <a:off x="344557" y="2011680"/>
            <a:ext cx="8534400" cy="4693920"/>
          </a:xfrm>
        </p:spPr>
        <p:txBody>
          <a:bodyPr/>
          <a:lstStyle/>
          <a:p>
            <a:r>
              <a:rPr lang="en-US" b="1" dirty="0"/>
              <a:t>Herodotus and Blacks:</a:t>
            </a:r>
          </a:p>
          <a:p>
            <a:endParaRPr lang="en-US" sz="200" b="1" dirty="0"/>
          </a:p>
          <a:p>
            <a:r>
              <a:rPr lang="en-US" i="1" dirty="0"/>
              <a:t>“In 2.104 Herodotus acknowledges that there are other Black racial groups besides Egyptians” </a:t>
            </a:r>
            <a:r>
              <a:rPr lang="en-US" dirty="0"/>
              <a:t>Samuels, 2015. p.p. 735.</a:t>
            </a:r>
          </a:p>
          <a:p>
            <a:endParaRPr lang="en-US" sz="300" dirty="0"/>
          </a:p>
          <a:p>
            <a:r>
              <a:rPr lang="en-US" dirty="0"/>
              <a:t>“</a:t>
            </a:r>
            <a:r>
              <a:rPr lang="en-US" i="1" dirty="0"/>
              <a:t>Herodotus’ ethnographic commentary on Indian and </a:t>
            </a:r>
            <a:r>
              <a:rPr lang="en-US" i="1" dirty="0" err="1"/>
              <a:t>Aithiopian</a:t>
            </a:r>
            <a:r>
              <a:rPr lang="en-US" i="1" dirty="0"/>
              <a:t> men shows his anti-black views” </a:t>
            </a:r>
            <a:r>
              <a:rPr lang="en-US" dirty="0"/>
              <a:t>Samuels, 2015. p.p. 735 – ref to Hdt.3.101.</a:t>
            </a:r>
          </a:p>
          <a:p>
            <a:endParaRPr lang="en-US" sz="300" i="1" dirty="0"/>
          </a:p>
          <a:p>
            <a:r>
              <a:rPr lang="en-US" i="1" dirty="0"/>
              <a:t>“Herodotus’ 3.101 commentary is both racial and also gender-specific” </a:t>
            </a:r>
            <a:r>
              <a:rPr lang="en-US" dirty="0"/>
              <a:t>Samuels,2015. p.p. 735. </a:t>
            </a:r>
            <a:r>
              <a:rPr lang="en-US" b="1" i="1" dirty="0"/>
              <a:t>See Handout Ref 4.</a:t>
            </a:r>
            <a:endParaRPr lang="en-US" dirty="0"/>
          </a:p>
          <a:p>
            <a:endParaRPr lang="en-US" sz="300" i="1" dirty="0"/>
          </a:p>
          <a:p>
            <a:r>
              <a:rPr lang="en-US" i="1" dirty="0"/>
              <a:t>“Herodotus’ ethnography has significant implications for the current view on the history of race relations” </a:t>
            </a:r>
            <a:r>
              <a:rPr lang="en-US" dirty="0"/>
              <a:t>Samuels, 2015. p.p. 737.</a:t>
            </a:r>
          </a:p>
          <a:p>
            <a:endParaRPr lang="en-US" b="1" dirty="0"/>
          </a:p>
        </p:txBody>
      </p:sp>
      <p:sp>
        <p:nvSpPr>
          <p:cNvPr id="6" name="Title 1">
            <a:extLst>
              <a:ext uri="{FF2B5EF4-FFF2-40B4-BE49-F238E27FC236}">
                <a16:creationId xmlns:a16="http://schemas.microsoft.com/office/drawing/2014/main" id="{3E2FEF33-C73F-4C82-8BEA-1E5EECAB5263}"/>
              </a:ext>
            </a:extLst>
          </p:cNvPr>
          <p:cNvSpPr>
            <a:spLocks noGrp="1"/>
          </p:cNvSpPr>
          <p:nvPr>
            <p:ph type="title"/>
          </p:nvPr>
        </p:nvSpPr>
        <p:spPr>
          <a:xfrm>
            <a:off x="685019" y="284176"/>
            <a:ext cx="7772400" cy="1508760"/>
          </a:xfrm>
        </p:spPr>
        <p:txBody>
          <a:bodyPr/>
          <a:lstStyle/>
          <a:p>
            <a:r>
              <a:rPr lang="en-US" dirty="0"/>
              <a:t>Case study #4: Samuels, 2015</a:t>
            </a:r>
          </a:p>
        </p:txBody>
      </p:sp>
    </p:spTree>
    <p:extLst>
      <p:ext uri="{BB962C8B-B14F-4D97-AF65-F5344CB8AC3E}">
        <p14:creationId xmlns:p14="http://schemas.microsoft.com/office/powerpoint/2010/main" val="1172451310"/>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B5708-E11D-430E-B3D6-C3DAA19771B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C8271E35-8B6A-4360-A1A7-11C0CDDA4DAD}"/>
              </a:ext>
            </a:extLst>
          </p:cNvPr>
          <p:cNvSpPr>
            <a:spLocks noGrp="1"/>
          </p:cNvSpPr>
          <p:nvPr>
            <p:ph idx="1"/>
          </p:nvPr>
        </p:nvSpPr>
        <p:spPr/>
        <p:txBody>
          <a:bodyPr/>
          <a:lstStyle/>
          <a:p>
            <a:endParaRPr lang="en-US" dirty="0"/>
          </a:p>
          <a:p>
            <a:r>
              <a:rPr lang="en-US" dirty="0"/>
              <a:t>The ethnographical content of Herodotus’ </a:t>
            </a:r>
            <a:r>
              <a:rPr lang="en-US" i="1" dirty="0"/>
              <a:t>The Histories</a:t>
            </a:r>
            <a:r>
              <a:rPr lang="en-US" dirty="0"/>
              <a:t> has had a number of applications in a number of fields, from Egyptology, to studies of ancient medicine, to geographical and gender and race studies. </a:t>
            </a:r>
          </a:p>
          <a:p>
            <a:endParaRPr lang="en-US" dirty="0"/>
          </a:p>
          <a:p>
            <a:r>
              <a:rPr lang="en-US" dirty="0"/>
              <a:t>Scholars have changed their ideas on Herodotus as a historian and as an ethnographer through time, and conclude that Herodotus’ focus on ethnography is useful to understanding lost cultures as well as understanding the origin of modern ones.</a:t>
            </a:r>
          </a:p>
        </p:txBody>
      </p:sp>
    </p:spTree>
    <p:extLst>
      <p:ext uri="{BB962C8B-B14F-4D97-AF65-F5344CB8AC3E}">
        <p14:creationId xmlns:p14="http://schemas.microsoft.com/office/powerpoint/2010/main" val="3552568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26B7-9FCD-4148-B4E8-44DCD3D2677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01C6161-9498-424A-9EF5-25DAE180D27B}"/>
              </a:ext>
            </a:extLst>
          </p:cNvPr>
          <p:cNvSpPr>
            <a:spLocks noGrp="1"/>
          </p:cNvSpPr>
          <p:nvPr>
            <p:ph idx="1"/>
          </p:nvPr>
        </p:nvSpPr>
        <p:spPr>
          <a:xfrm>
            <a:off x="406400" y="2083118"/>
            <a:ext cx="8483600" cy="3578094"/>
          </a:xfrm>
        </p:spPr>
        <p:txBody>
          <a:bodyPr>
            <a:noAutofit/>
          </a:bodyPr>
          <a:lstStyle/>
          <a:p>
            <a:pPr marL="0" indent="0">
              <a:buNone/>
            </a:pPr>
            <a:r>
              <a:rPr lang="en-GB" sz="800" u="sng" dirty="0"/>
              <a:t>Ancient sources</a:t>
            </a:r>
          </a:p>
          <a:p>
            <a:pPr marL="0" indent="0">
              <a:buNone/>
            </a:pPr>
            <a:r>
              <a:rPr lang="en-GB" sz="800" dirty="0"/>
              <a:t>Herodotus, </a:t>
            </a:r>
            <a:r>
              <a:rPr lang="en-GB" sz="800" i="1" dirty="0"/>
              <a:t>Histories. </a:t>
            </a:r>
            <a:r>
              <a:rPr lang="en-GB" sz="800" dirty="0"/>
              <a:t>A.D. Godley (trans.). 1920. Cambridge: Harvard University Press.</a:t>
            </a:r>
          </a:p>
          <a:p>
            <a:pPr marL="0" indent="0">
              <a:buNone/>
            </a:pPr>
            <a:endParaRPr lang="en-GB" sz="800" i="1" dirty="0"/>
          </a:p>
          <a:p>
            <a:pPr marL="0" indent="0">
              <a:buNone/>
            </a:pPr>
            <a:r>
              <a:rPr lang="en-GB" sz="800" u="sng" dirty="0"/>
              <a:t>Modern Scholarship</a:t>
            </a:r>
          </a:p>
          <a:p>
            <a:pPr marL="0" indent="0">
              <a:buNone/>
            </a:pPr>
            <a:r>
              <a:rPr lang="en-GB" sz="800" dirty="0"/>
              <a:t>Glover, T.R. 1924. </a:t>
            </a:r>
            <a:r>
              <a:rPr lang="en-GB" sz="800" i="1" dirty="0"/>
              <a:t>Herodotus. </a:t>
            </a:r>
            <a:r>
              <a:rPr lang="en-GB" sz="800" dirty="0"/>
              <a:t>Berkeley: University of California Press.</a:t>
            </a:r>
          </a:p>
          <a:p>
            <a:pPr marL="0" indent="0">
              <a:buNone/>
            </a:pPr>
            <a:r>
              <a:rPr lang="en-GB" sz="800" dirty="0"/>
              <a:t>Grafton, A. 2010. “Herodotus”, in A. Grafton, G. W. Most, &amp; S. </a:t>
            </a:r>
            <a:r>
              <a:rPr lang="en-GB" sz="800" dirty="0" err="1"/>
              <a:t>Settis</a:t>
            </a:r>
            <a:r>
              <a:rPr lang="en-GB" sz="800" dirty="0"/>
              <a:t> (eds.), </a:t>
            </a:r>
            <a:r>
              <a:rPr lang="en-GB" sz="800" i="1" dirty="0"/>
              <a:t>The Classical Tradition. </a:t>
            </a:r>
            <a:r>
              <a:rPr lang="en-GB" sz="800" dirty="0"/>
              <a:t>Cambridge: Harvard University Press. 434–435.</a:t>
            </a:r>
          </a:p>
          <a:p>
            <a:pPr marL="0" indent="0">
              <a:buNone/>
            </a:pPr>
            <a:r>
              <a:rPr lang="en-GB" sz="800" dirty="0"/>
              <a:t>Harrison, A.K. 2018. </a:t>
            </a:r>
            <a:r>
              <a:rPr lang="en-GB" sz="800" i="1" dirty="0"/>
              <a:t>Ethnography</a:t>
            </a:r>
            <a:r>
              <a:rPr lang="en-GB" sz="800" dirty="0"/>
              <a:t>. New York: Oxford University Press.</a:t>
            </a:r>
          </a:p>
          <a:p>
            <a:pPr marL="0" indent="0">
              <a:buNone/>
            </a:pPr>
            <a:r>
              <a:rPr lang="en-GB" sz="800" dirty="0"/>
              <a:t>Harrison, T., ed. 2002a. </a:t>
            </a:r>
            <a:r>
              <a:rPr lang="en-GB" sz="800" i="1" dirty="0"/>
              <a:t>Greeks and Barbarians</a:t>
            </a:r>
            <a:r>
              <a:rPr lang="en-GB" sz="800" dirty="0"/>
              <a:t>. Edinburgh: Edinburgh University Press.</a:t>
            </a:r>
          </a:p>
          <a:p>
            <a:pPr marL="0" indent="0">
              <a:buNone/>
            </a:pPr>
            <a:r>
              <a:rPr lang="en-GB" sz="800" dirty="0"/>
              <a:t>Heinen, H. 2001. “Greeks, Iranians and Romans on the Northern Shores of the Black Sea.” In G. R. </a:t>
            </a:r>
            <a:r>
              <a:rPr lang="en-GB" sz="800" dirty="0" err="1"/>
              <a:t>Tsetskhladze</a:t>
            </a:r>
            <a:r>
              <a:rPr lang="en-GB" sz="800" dirty="0"/>
              <a:t> (ed.), </a:t>
            </a:r>
            <a:r>
              <a:rPr lang="en-GB" sz="800" i="1" dirty="0"/>
              <a:t>North Pontic Archaeology. Recent Discoveries and Studies.</a:t>
            </a:r>
            <a:r>
              <a:rPr lang="en-GB" sz="800" dirty="0"/>
              <a:t> Leiden: Brill, 1–23.</a:t>
            </a:r>
          </a:p>
          <a:p>
            <a:pPr marL="0" indent="0">
              <a:buNone/>
            </a:pPr>
            <a:r>
              <a:rPr lang="en-GB" sz="800" dirty="0"/>
              <a:t>Mitchell, L. 2007. </a:t>
            </a:r>
            <a:r>
              <a:rPr lang="en-GB" sz="800" i="1" dirty="0" err="1"/>
              <a:t>Panhellenism</a:t>
            </a:r>
            <a:r>
              <a:rPr lang="en-GB" sz="800" i="1" dirty="0"/>
              <a:t> and the Barbarian in Archaic and Classical Greece</a:t>
            </a:r>
            <a:r>
              <a:rPr lang="en-GB" sz="800" dirty="0"/>
              <a:t>. Cardiff: Classical Press of Wales.</a:t>
            </a:r>
          </a:p>
          <a:p>
            <a:pPr marL="0" indent="0">
              <a:buNone/>
            </a:pPr>
            <a:r>
              <a:rPr lang="en-GB" sz="800" dirty="0" err="1"/>
              <a:t>Myres</a:t>
            </a:r>
            <a:r>
              <a:rPr lang="en-GB" sz="800" dirty="0"/>
              <a:t>, J.L. 1966. </a:t>
            </a:r>
            <a:r>
              <a:rPr lang="en-GB" sz="800" i="1" dirty="0"/>
              <a:t>Herodotus: Father of History. </a:t>
            </a:r>
            <a:r>
              <a:rPr lang="en-GB" sz="800" dirty="0"/>
              <a:t>Oxford: Clarendon Press.</a:t>
            </a:r>
          </a:p>
          <a:p>
            <a:pPr marL="0" indent="0">
              <a:buNone/>
            </a:pPr>
            <a:r>
              <a:rPr lang="en-GB" sz="800" dirty="0"/>
              <a:t>Skinner, J. 2012. </a:t>
            </a:r>
            <a:r>
              <a:rPr lang="en-GB" sz="800" i="1" dirty="0"/>
              <a:t>The Invention of Greek ethnography: from Homer to Herodotus. </a:t>
            </a:r>
            <a:r>
              <a:rPr lang="en-GB" sz="800" dirty="0"/>
              <a:t>Oxford: Oxford University Press. </a:t>
            </a:r>
          </a:p>
          <a:p>
            <a:pPr marL="0" indent="0">
              <a:buNone/>
            </a:pPr>
            <a:r>
              <a:rPr lang="en-US" sz="800" dirty="0"/>
              <a:t>Samuels, T. 2015. ‘Herodotus and the Black Body: A Critical Race Theory Analysis’, </a:t>
            </a:r>
            <a:r>
              <a:rPr lang="en-US" sz="800" i="1" dirty="0"/>
              <a:t>Journal of Black Studies, </a:t>
            </a:r>
            <a:r>
              <a:rPr lang="en-US" sz="800" dirty="0"/>
              <a:t>46. 7. p.p. 723-741.</a:t>
            </a:r>
          </a:p>
          <a:p>
            <a:pPr marL="0" indent="0">
              <a:buNone/>
            </a:pPr>
            <a:r>
              <a:rPr lang="en-US" sz="800" dirty="0"/>
              <a:t>Thomas, R. 2000. </a:t>
            </a:r>
            <a:r>
              <a:rPr lang="en-US" sz="800" i="1" dirty="0"/>
              <a:t>Herodotus in Context : Ethnography, Science, and the Art of Persuasion</a:t>
            </a:r>
            <a:r>
              <a:rPr lang="en-US" sz="800" dirty="0"/>
              <a:t>. Cambridge, New York: Cambridge University Press. P.p. 75-102.</a:t>
            </a:r>
            <a:endParaRPr lang="en-GB" sz="800" dirty="0"/>
          </a:p>
          <a:p>
            <a:pPr marL="0" indent="0">
              <a:buNone/>
            </a:pPr>
            <a:r>
              <a:rPr lang="en-GB" sz="800" dirty="0" err="1"/>
              <a:t>Vasunia</a:t>
            </a:r>
            <a:r>
              <a:rPr lang="en-GB" sz="800" dirty="0"/>
              <a:t>, P. 2012. ‘Between East and West: Mobility and Ethnography in Herodotus’ Proem.’, </a:t>
            </a:r>
            <a:r>
              <a:rPr lang="en-GB" sz="800" i="1" dirty="0"/>
              <a:t>History and Anthropology. </a:t>
            </a:r>
            <a:r>
              <a:rPr lang="en-GB" sz="800" dirty="0"/>
              <a:t>23. 2, 183-199.</a:t>
            </a:r>
          </a:p>
        </p:txBody>
      </p:sp>
    </p:spTree>
    <p:extLst>
      <p:ext uri="{BB962C8B-B14F-4D97-AF65-F5344CB8AC3E}">
        <p14:creationId xmlns:p14="http://schemas.microsoft.com/office/powerpoint/2010/main" val="1749514507"/>
      </p:ext>
    </p:extLst>
  </p:cSld>
  <p:clrMapOvr>
    <a:masterClrMapping/>
  </p:clrMapOvr>
  <p:transition spd="med">
    <p:pull/>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8D18-366C-4730-8A57-E0D86214047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7461EC7-870D-4462-970E-8E1722F0E316}"/>
              </a:ext>
            </a:extLst>
          </p:cNvPr>
          <p:cNvSpPr>
            <a:spLocks noGrp="1"/>
          </p:cNvSpPr>
          <p:nvPr>
            <p:ph idx="1"/>
          </p:nvPr>
        </p:nvSpPr>
        <p:spPr>
          <a:xfrm>
            <a:off x="281464" y="1889312"/>
            <a:ext cx="8581072" cy="3771900"/>
          </a:xfrm>
        </p:spPr>
        <p:txBody>
          <a:bodyPr>
            <a:normAutofit fontScale="62500" lnSpcReduction="20000"/>
          </a:bodyPr>
          <a:lstStyle/>
          <a:p>
            <a:pPr marL="0" indent="0">
              <a:buNone/>
            </a:pPr>
            <a:r>
              <a:rPr lang="en-GB" sz="1725" u="sng" dirty="0"/>
              <a:t>Images</a:t>
            </a:r>
          </a:p>
          <a:p>
            <a:pPr marL="0" indent="0">
              <a:buNone/>
            </a:pPr>
            <a:r>
              <a:rPr lang="en-GB" sz="1725" dirty="0">
                <a:hlinkClick r:id="rId2"/>
              </a:rPr>
              <a:t>https://c1.staticflickr.com/3/2063/2050093920_837cacedb1_b.j</a:t>
            </a:r>
          </a:p>
          <a:p>
            <a:pPr marL="0" indent="0">
              <a:buNone/>
            </a:pPr>
            <a:r>
              <a:rPr lang="en-GB" sz="1725" dirty="0" err="1">
                <a:hlinkClick r:id="rId2"/>
              </a:rPr>
              <a:t>pg</a:t>
            </a:r>
            <a:r>
              <a:rPr lang="en-GB" sz="1725" dirty="0"/>
              <a:t> </a:t>
            </a:r>
          </a:p>
          <a:p>
            <a:pPr marL="0" indent="0">
              <a:buNone/>
            </a:pPr>
            <a:r>
              <a:rPr lang="en-GB" sz="1725" dirty="0">
                <a:hlinkClick r:id="rId3"/>
              </a:rPr>
              <a:t>https://i1.wp.com/knowitalltoknownothing.com/wp-content/uploads/2017/11/herodotus-egypt.gif</a:t>
            </a:r>
            <a:r>
              <a:rPr lang="en-GB" sz="1725" dirty="0"/>
              <a:t> </a:t>
            </a:r>
          </a:p>
          <a:p>
            <a:pPr marL="0" indent="0">
              <a:buNone/>
            </a:pPr>
            <a:r>
              <a:rPr lang="en-GB" sz="1725" dirty="0">
                <a:hlinkClick r:id="rId4"/>
              </a:rPr>
              <a:t>https://media-cdn.tripadvisor.com/media/photo-s/07/05/0d/3d/acropolis-of-sparta-theatre.jpg</a:t>
            </a:r>
            <a:r>
              <a:rPr lang="en-GB" sz="1725" dirty="0"/>
              <a:t> </a:t>
            </a:r>
          </a:p>
          <a:p>
            <a:pPr marL="0" indent="0">
              <a:buNone/>
            </a:pPr>
            <a:r>
              <a:rPr lang="en-GB" sz="1725" dirty="0">
                <a:hlinkClick r:id="rId5"/>
              </a:rPr>
              <a:t>https://upload.wikimedia.org/wikipedia/commons/thumb/2/22/Greek-Persian_duel.jpg/800px-Greek-Persian_duel.jpg</a:t>
            </a:r>
            <a:r>
              <a:rPr lang="en-GB" sz="1725" dirty="0"/>
              <a:t> </a:t>
            </a:r>
          </a:p>
          <a:p>
            <a:pPr marL="0" indent="0">
              <a:buNone/>
            </a:pPr>
            <a:r>
              <a:rPr lang="en-GB" sz="1725" dirty="0">
                <a:hlinkClick r:id="rId6"/>
              </a:rPr>
              <a:t>https://upload.wikimedia.org/wikipedia/commons/thumb/2/22/Greek-Persian_duel.jpg/250px-Greek-Persian_duel.jpg</a:t>
            </a:r>
            <a:r>
              <a:rPr lang="en-GB" sz="1725" dirty="0"/>
              <a:t> </a:t>
            </a:r>
          </a:p>
          <a:p>
            <a:pPr marL="0" indent="0">
              <a:buNone/>
            </a:pPr>
            <a:r>
              <a:rPr lang="en-GB" sz="1725" dirty="0">
                <a:hlinkClick r:id="rId7"/>
              </a:rPr>
              <a:t>https://upload.wikimedia.org/wikipedia/commons/thumb/5/5d/Skythian_archer_plate_BM_E135_by_Epiktetos.jpg/620px-Skythian_archer_plate_BM_E135_by_Epiktetos.jpg</a:t>
            </a:r>
            <a:r>
              <a:rPr lang="en-GB" sz="1725" dirty="0"/>
              <a:t> </a:t>
            </a:r>
          </a:p>
          <a:p>
            <a:pPr marL="0" indent="0">
              <a:buNone/>
            </a:pPr>
            <a:r>
              <a:rPr lang="en-GB" sz="1725" dirty="0">
                <a:hlinkClick r:id="rId8"/>
              </a:rPr>
              <a:t>https://upload.wikimedia.org/wikipedia/commons/thumb/b/be/Herodotos_Met_91.8.jpg/220px-Herodotos_Met_91.8.jpg</a:t>
            </a:r>
            <a:r>
              <a:rPr lang="en-GB" sz="1725" dirty="0"/>
              <a:t> </a:t>
            </a:r>
          </a:p>
          <a:p>
            <a:pPr marL="0" indent="0">
              <a:buNone/>
            </a:pPr>
            <a:r>
              <a:rPr lang="en-GB" sz="1725" dirty="0">
                <a:hlinkClick r:id="rId9"/>
              </a:rPr>
              <a:t>https://www.ancient-origins.net/sites/default/files/field/image/Mausoleum-of-Halicarnassus.jpg</a:t>
            </a:r>
            <a:r>
              <a:rPr lang="en-GB" sz="1725" dirty="0"/>
              <a:t> </a:t>
            </a:r>
          </a:p>
          <a:p>
            <a:pPr marL="0" indent="0">
              <a:buNone/>
            </a:pPr>
            <a:r>
              <a:rPr lang="en-GB" sz="1725" dirty="0">
                <a:hlinkClick r:id="rId10"/>
              </a:rPr>
              <a:t>https://www.laphamsquarterly.org/sites/default/files/styles/tall_rectangle_custom_user_small_2x/public/images/contributor/herodotus_360x450.jpg?itok=s6bmNeNS&amp;timestamp=1410445977</a:t>
            </a:r>
            <a:r>
              <a:rPr lang="en-GB" sz="1725" dirty="0"/>
              <a:t> </a:t>
            </a:r>
          </a:p>
          <a:p>
            <a:pPr marL="0" indent="0">
              <a:buNone/>
            </a:pPr>
            <a:r>
              <a:rPr lang="en-GB" sz="1725" dirty="0">
                <a:hlinkClick r:id="rId11"/>
              </a:rPr>
              <a:t>https://www.livius.org/site/assets/files/18896/byblus_mosaic_abduction_europa_siii_nmb.300x0-is-pid29353.jpg</a:t>
            </a:r>
            <a:r>
              <a:rPr lang="en-GB" sz="1725" dirty="0"/>
              <a:t> </a:t>
            </a:r>
          </a:p>
          <a:p>
            <a:pPr marL="0" indent="0">
              <a:buNone/>
            </a:pPr>
            <a:endParaRPr lang="en-GB" dirty="0"/>
          </a:p>
        </p:txBody>
      </p:sp>
    </p:spTree>
    <p:extLst>
      <p:ext uri="{BB962C8B-B14F-4D97-AF65-F5344CB8AC3E}">
        <p14:creationId xmlns:p14="http://schemas.microsoft.com/office/powerpoint/2010/main" val="3828280112"/>
      </p:ext>
    </p:extLst>
  </p:cSld>
  <p:clrMapOvr>
    <a:masterClrMapping/>
  </p:clrMapOvr>
  <p:transition spd="med">
    <p:pull/>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E75778-8865-451E-A418-58B337FE5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2" y="2059012"/>
            <a:ext cx="9146750"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6F36299-AB34-4381-8268-0EBF2EF55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02A590-F9D8-4E57-B069-92109B64F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98460"/>
            <a:ext cx="6342792" cy="206108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B86DFAB-2E99-4542-8546-19DA8BACA662}"/>
              </a:ext>
            </a:extLst>
          </p:cNvPr>
          <p:cNvSpPr>
            <a:spLocks noGrp="1"/>
          </p:cNvSpPr>
          <p:nvPr>
            <p:ph type="title"/>
          </p:nvPr>
        </p:nvSpPr>
        <p:spPr>
          <a:xfrm>
            <a:off x="266007" y="2559327"/>
            <a:ext cx="5834184" cy="1739347"/>
          </a:xfrm>
        </p:spPr>
        <p:txBody>
          <a:bodyPr vert="horz" lIns="91440" tIns="45720" rIns="91440" bIns="45720" rtlCol="0" anchor="b">
            <a:normAutofit/>
          </a:bodyPr>
          <a:lstStyle/>
          <a:p>
            <a:pPr algn="l"/>
            <a:r>
              <a:rPr lang="en-US" sz="4700" spc="150">
                <a:solidFill>
                  <a:schemeClr val="bg2"/>
                </a:solidFill>
              </a:rPr>
              <a:t>Any Questions?</a:t>
            </a:r>
          </a:p>
        </p:txBody>
      </p:sp>
      <p:sp>
        <p:nvSpPr>
          <p:cNvPr id="5" name="Text Placeholder 4">
            <a:extLst>
              <a:ext uri="{FF2B5EF4-FFF2-40B4-BE49-F238E27FC236}">
                <a16:creationId xmlns:a16="http://schemas.microsoft.com/office/drawing/2014/main" id="{9A1E7107-80B6-44AF-826E-D4CAFB80AF2D}"/>
              </a:ext>
            </a:extLst>
          </p:cNvPr>
          <p:cNvSpPr>
            <a:spLocks noGrp="1"/>
          </p:cNvSpPr>
          <p:nvPr>
            <p:ph type="body" idx="1"/>
          </p:nvPr>
        </p:nvSpPr>
        <p:spPr>
          <a:xfrm>
            <a:off x="6464091" y="2559327"/>
            <a:ext cx="2320895" cy="1739347"/>
          </a:xfrm>
        </p:spPr>
        <p:txBody>
          <a:bodyPr vert="horz" lIns="91440" tIns="45720" rIns="91440" bIns="45720" rtlCol="0" anchor="b">
            <a:normAutofit/>
          </a:bodyPr>
          <a:lstStyle/>
          <a:p>
            <a:pPr algn="r"/>
            <a:r>
              <a:rPr lang="en-US" sz="2100"/>
              <a:t>Thank you for listening.</a:t>
            </a:r>
          </a:p>
        </p:txBody>
      </p:sp>
      <p:sp>
        <p:nvSpPr>
          <p:cNvPr id="16" name="Rectangle 15">
            <a:extLst>
              <a:ext uri="{FF2B5EF4-FFF2-40B4-BE49-F238E27FC236}">
                <a16:creationId xmlns:a16="http://schemas.microsoft.com/office/drawing/2014/main" id="{75496513-37AD-4D15-9914-AB18C9817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6285" y="2398459"/>
            <a:ext cx="237714" cy="206108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41283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1807</Words>
  <Application>Microsoft Office PowerPoint</Application>
  <PresentationFormat>On-screen Show (4:3)</PresentationFormat>
  <Paragraphs>154</Paragraphs>
  <Slides>22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Corbel</vt:lpstr>
      <vt:lpstr>Wingdings</vt:lpstr>
      <vt:lpstr>Banded</vt:lpstr>
      <vt:lpstr>Herodotus’ ethnography</vt:lpstr>
      <vt:lpstr>The meaning of ethnography </vt:lpstr>
      <vt:lpstr>Herodotus’ defining purpose</vt:lpstr>
      <vt:lpstr>Case study #1: the invention of Greek ethnography</vt:lpstr>
      <vt:lpstr>Case study #1: Why the interest?</vt:lpstr>
      <vt:lpstr>Case study #1: The work of Herodotus as ethnography</vt:lpstr>
      <vt:lpstr>Case study #1: History and ethnography</vt:lpstr>
      <vt:lpstr>Case study #2: Between east and west: Mobility and ethnography in Herodotus’ proem</vt:lpstr>
      <vt:lpstr>Case study #2: The conflicting cultures</vt:lpstr>
      <vt:lpstr>Case study #2: The abductions</vt:lpstr>
      <vt:lpstr>Case study #3: Thomas, 2000</vt:lpstr>
      <vt:lpstr>Case study #3: Thomas, 2000</vt:lpstr>
      <vt:lpstr>Case study #3: Thomas, 2000</vt:lpstr>
      <vt:lpstr>Case study #4: Samuels, 2015</vt:lpstr>
      <vt:lpstr>Case study #4: Samuels, 2015</vt:lpstr>
      <vt:lpstr>Case study #4: Samuels, 2015</vt:lpstr>
      <vt:lpstr>Case study #4: Samuels, 2015</vt:lpstr>
      <vt:lpstr>Case study #4: Samuels, 2015</vt:lpstr>
      <vt:lpstr>Conclusion</vt:lpstr>
      <vt:lpstr>Bibliography</vt:lpstr>
      <vt:lpstr>Bibliography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Herodotus’ ethnography</dc:title>
  <dc:creator>Tammy Bowie</dc:creator>
  <cp:lastModifiedBy>Tammy Bowie</cp:lastModifiedBy>
  <cp:revision>1</cp:revision>
  <dcterms:created xsi:type="dcterms:W3CDTF">2019-02-25T03:59:43Z</dcterms:created>
  <dcterms:modified xsi:type="dcterms:W3CDTF">2019-02-25T04:00:50Z</dcterms:modified>
</cp:coreProperties>
</file>