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omments/comment1.xml" ContentType="application/vnd.openxmlformats-officedocument.presentationml.comment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2"/>
  </p:notesMasterIdLst>
  <p:handoutMasterIdLst>
    <p:handoutMasterId r:id="rId33"/>
  </p:handoutMasterIdLst>
  <p:sldIdLst>
    <p:sldId id="285" r:id="rId2"/>
    <p:sldId id="287" r:id="rId3"/>
    <p:sldId id="265" r:id="rId4"/>
    <p:sldId id="266" r:id="rId5"/>
    <p:sldId id="256" r:id="rId6"/>
    <p:sldId id="258" r:id="rId7"/>
    <p:sldId id="259" r:id="rId8"/>
    <p:sldId id="263" r:id="rId9"/>
    <p:sldId id="288" r:id="rId10"/>
    <p:sldId id="262" r:id="rId11"/>
    <p:sldId id="260" r:id="rId12"/>
    <p:sldId id="289" r:id="rId13"/>
    <p:sldId id="268" r:id="rId14"/>
    <p:sldId id="269" r:id="rId15"/>
    <p:sldId id="270" r:id="rId16"/>
    <p:sldId id="271" r:id="rId17"/>
    <p:sldId id="295" r:id="rId18"/>
    <p:sldId id="273" r:id="rId19"/>
    <p:sldId id="293" r:id="rId20"/>
    <p:sldId id="276" r:id="rId21"/>
    <p:sldId id="294" r:id="rId22"/>
    <p:sldId id="275" r:id="rId23"/>
    <p:sldId id="292" r:id="rId24"/>
    <p:sldId id="278" r:id="rId25"/>
    <p:sldId id="279" r:id="rId26"/>
    <p:sldId id="280" r:id="rId27"/>
    <p:sldId id="286" r:id="rId28"/>
    <p:sldId id="281" r:id="rId29"/>
    <p:sldId id="282" r:id="rId30"/>
    <p:sldId id="291" r:id="rId31"/>
  </p:sldIdLst>
  <p:sldSz cx="9144000" cy="6858000" type="screen4x3"/>
  <p:notesSz cx="6791325" cy="9923463"/>
  <p:defaultTextStyle>
    <a:defPPr>
      <a:defRPr lang="en-US"/>
    </a:defPPr>
    <a:lvl1pPr algn="l" rtl="0" fontAlgn="base">
      <a:spcBef>
        <a:spcPct val="0"/>
      </a:spcBef>
      <a:spcAft>
        <a:spcPct val="0"/>
      </a:spcAft>
      <a:defRPr kern="1200">
        <a:solidFill>
          <a:schemeClr val="tx1"/>
        </a:solidFill>
        <a:latin typeface="Tahoma" pitchFamily="34" charset="0"/>
        <a:ea typeface="+mn-ea"/>
        <a:cs typeface="Arial" charset="0"/>
      </a:defRPr>
    </a:lvl1pPr>
    <a:lvl2pPr marL="457200" algn="l" rtl="0" fontAlgn="base">
      <a:spcBef>
        <a:spcPct val="0"/>
      </a:spcBef>
      <a:spcAft>
        <a:spcPct val="0"/>
      </a:spcAft>
      <a:defRPr kern="1200">
        <a:solidFill>
          <a:schemeClr val="tx1"/>
        </a:solidFill>
        <a:latin typeface="Tahoma" pitchFamily="34" charset="0"/>
        <a:ea typeface="+mn-ea"/>
        <a:cs typeface="Arial" charset="0"/>
      </a:defRPr>
    </a:lvl2pPr>
    <a:lvl3pPr marL="914400" algn="l" rtl="0" fontAlgn="base">
      <a:spcBef>
        <a:spcPct val="0"/>
      </a:spcBef>
      <a:spcAft>
        <a:spcPct val="0"/>
      </a:spcAft>
      <a:defRPr kern="1200">
        <a:solidFill>
          <a:schemeClr val="tx1"/>
        </a:solidFill>
        <a:latin typeface="Tahoma" pitchFamily="34" charset="0"/>
        <a:ea typeface="+mn-ea"/>
        <a:cs typeface="Arial" charset="0"/>
      </a:defRPr>
    </a:lvl3pPr>
    <a:lvl4pPr marL="1371600" algn="l" rtl="0" fontAlgn="base">
      <a:spcBef>
        <a:spcPct val="0"/>
      </a:spcBef>
      <a:spcAft>
        <a:spcPct val="0"/>
      </a:spcAft>
      <a:defRPr kern="1200">
        <a:solidFill>
          <a:schemeClr val="tx1"/>
        </a:solidFill>
        <a:latin typeface="Tahoma" pitchFamily="34" charset="0"/>
        <a:ea typeface="+mn-ea"/>
        <a:cs typeface="Arial" charset="0"/>
      </a:defRPr>
    </a:lvl4pPr>
    <a:lvl5pPr marL="1828800" algn="l" rtl="0" fontAlgn="base">
      <a:spcBef>
        <a:spcPct val="0"/>
      </a:spcBef>
      <a:spcAft>
        <a:spcPct val="0"/>
      </a:spcAft>
      <a:defRPr kern="1200">
        <a:solidFill>
          <a:schemeClr val="tx1"/>
        </a:solidFill>
        <a:latin typeface="Tahoma" pitchFamily="34" charset="0"/>
        <a:ea typeface="+mn-ea"/>
        <a:cs typeface="Arial" charset="0"/>
      </a:defRPr>
    </a:lvl5pPr>
    <a:lvl6pPr marL="2286000" algn="l" defTabSz="914400" rtl="0" eaLnBrk="1" latinLnBrk="0" hangingPunct="1">
      <a:defRPr kern="1200">
        <a:solidFill>
          <a:schemeClr val="tx1"/>
        </a:solidFill>
        <a:latin typeface="Tahoma" pitchFamily="34" charset="0"/>
        <a:ea typeface="+mn-ea"/>
        <a:cs typeface="Arial" charset="0"/>
      </a:defRPr>
    </a:lvl6pPr>
    <a:lvl7pPr marL="2743200" algn="l" defTabSz="914400" rtl="0" eaLnBrk="1" latinLnBrk="0" hangingPunct="1">
      <a:defRPr kern="1200">
        <a:solidFill>
          <a:schemeClr val="tx1"/>
        </a:solidFill>
        <a:latin typeface="Tahoma" pitchFamily="34" charset="0"/>
        <a:ea typeface="+mn-ea"/>
        <a:cs typeface="Arial" charset="0"/>
      </a:defRPr>
    </a:lvl7pPr>
    <a:lvl8pPr marL="3200400" algn="l" defTabSz="914400" rtl="0" eaLnBrk="1" latinLnBrk="0" hangingPunct="1">
      <a:defRPr kern="1200">
        <a:solidFill>
          <a:schemeClr val="tx1"/>
        </a:solidFill>
        <a:latin typeface="Tahoma" pitchFamily="34" charset="0"/>
        <a:ea typeface="+mn-ea"/>
        <a:cs typeface="Arial" charset="0"/>
      </a:defRPr>
    </a:lvl8pPr>
    <a:lvl9pPr marL="3657600" algn="l" defTabSz="914400" rtl="0" eaLnBrk="1" latinLnBrk="0" hangingPunct="1">
      <a:defRPr kern="1200">
        <a:solidFill>
          <a:schemeClr val="tx1"/>
        </a:solidFill>
        <a:latin typeface="Tahoma" pitchFamily="34" charset="0"/>
        <a:ea typeface="+mn-ea"/>
        <a:cs typeface="Arial" charset="0"/>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m018" initials="RC" lastIdx="3"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080808"/>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autoAdjust="0"/>
    <p:restoredTop sz="87422" autoAdjust="0"/>
  </p:normalViewPr>
  <p:slideViewPr>
    <p:cSldViewPr>
      <p:cViewPr varScale="1">
        <p:scale>
          <a:sx n="50" d="100"/>
          <a:sy n="50" d="100"/>
        </p:scale>
        <p:origin x="-118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54" d="100"/>
          <a:sy n="54" d="100"/>
        </p:scale>
        <p:origin x="-1248" y="-96"/>
      </p:cViewPr>
      <p:guideLst>
        <p:guide orient="horz" pos="3125"/>
        <p:guide pos="2139"/>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1-10-13T09:32:09.644" idx="1">
    <p:pos x="5498" y="1635"/>
    <p:text>personal experience witnessed by self = observation</p:text>
  </p:cm>
  <p:cm authorId="0" dt="2011-10-13T09:33:02.040" idx="2">
    <p:pos x="5498" y="2173"/>
    <p:text>collegues gathering many observations</p:text>
  </p:cm>
  <p:cm authorId="0" dt="2011-10-13T09:36:11.904" idx="3">
    <p:pos x="5498" y="2711"/>
    <p:text>connecting these findings together to genrate new understanding</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8" name="Rectangle 2"/>
          <p:cNvSpPr>
            <a:spLocks noGrp="1" noChangeArrowheads="1"/>
          </p:cNvSpPr>
          <p:nvPr>
            <p:ph type="hdr" sz="quarter"/>
          </p:nvPr>
        </p:nvSpPr>
        <p:spPr bwMode="auto">
          <a:xfrm>
            <a:off x="0" y="0"/>
            <a:ext cx="2943225"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39939" name="Rectangle 3"/>
          <p:cNvSpPr>
            <a:spLocks noGrp="1" noChangeArrowheads="1"/>
          </p:cNvSpPr>
          <p:nvPr>
            <p:ph type="dt" sz="quarter" idx="1"/>
          </p:nvPr>
        </p:nvSpPr>
        <p:spPr bwMode="auto">
          <a:xfrm>
            <a:off x="3846513" y="0"/>
            <a:ext cx="2943225"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39940" name="Rectangle 4"/>
          <p:cNvSpPr>
            <a:spLocks noGrp="1" noChangeArrowheads="1"/>
          </p:cNvSpPr>
          <p:nvPr>
            <p:ph type="ftr" sz="quarter" idx="2"/>
          </p:nvPr>
        </p:nvSpPr>
        <p:spPr bwMode="auto">
          <a:xfrm>
            <a:off x="0" y="9424988"/>
            <a:ext cx="2943225"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39941" name="Rectangle 5"/>
          <p:cNvSpPr>
            <a:spLocks noGrp="1" noChangeArrowheads="1"/>
          </p:cNvSpPr>
          <p:nvPr>
            <p:ph type="sldNum" sz="quarter" idx="3"/>
          </p:nvPr>
        </p:nvSpPr>
        <p:spPr bwMode="auto">
          <a:xfrm>
            <a:off x="3846513" y="9424988"/>
            <a:ext cx="2943225"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544B9E78-095A-4425-A5B7-DD8272817FB3}" type="slidenum">
              <a:rPr lang="en-GB"/>
              <a:pPr>
                <a:defRPr/>
              </a:pPr>
              <a:t>‹#›</a:t>
            </a:fld>
            <a:endParaRPr lang="en-GB"/>
          </a:p>
        </p:txBody>
      </p:sp>
    </p:spTree>
    <p:extLst>
      <p:ext uri="{BB962C8B-B14F-4D97-AF65-F5344CB8AC3E}">
        <p14:creationId xmlns:p14="http://schemas.microsoft.com/office/powerpoint/2010/main" val="2178873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p:cNvSpPr>
            <a:spLocks noGrp="1" noChangeArrowheads="1"/>
          </p:cNvSpPr>
          <p:nvPr>
            <p:ph type="hdr" sz="quarter"/>
          </p:nvPr>
        </p:nvSpPr>
        <p:spPr bwMode="auto">
          <a:xfrm>
            <a:off x="0" y="0"/>
            <a:ext cx="2943225"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57347" name="Rectangle 3"/>
          <p:cNvSpPr>
            <a:spLocks noGrp="1" noChangeArrowheads="1"/>
          </p:cNvSpPr>
          <p:nvPr>
            <p:ph type="dt" idx="1"/>
          </p:nvPr>
        </p:nvSpPr>
        <p:spPr bwMode="auto">
          <a:xfrm>
            <a:off x="3846513" y="0"/>
            <a:ext cx="2943225"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32772" name="Rectangle 4"/>
          <p:cNvSpPr>
            <a:spLocks noRot="1" noChangeArrowheads="1" noTextEdit="1"/>
          </p:cNvSpPr>
          <p:nvPr>
            <p:ph type="sldImg" idx="2"/>
          </p:nvPr>
        </p:nvSpPr>
        <p:spPr bwMode="auto">
          <a:xfrm>
            <a:off x="915988" y="744538"/>
            <a:ext cx="4959350" cy="37211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9" name="Rectangle 5"/>
          <p:cNvSpPr>
            <a:spLocks noGrp="1" noChangeArrowheads="1"/>
          </p:cNvSpPr>
          <p:nvPr>
            <p:ph type="body" sz="quarter" idx="3"/>
          </p:nvPr>
        </p:nvSpPr>
        <p:spPr bwMode="auto">
          <a:xfrm>
            <a:off x="679450" y="4713288"/>
            <a:ext cx="5432425" cy="4465637"/>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57350" name="Rectangle 6"/>
          <p:cNvSpPr>
            <a:spLocks noGrp="1" noChangeArrowheads="1"/>
          </p:cNvSpPr>
          <p:nvPr>
            <p:ph type="ftr" sz="quarter" idx="4"/>
          </p:nvPr>
        </p:nvSpPr>
        <p:spPr bwMode="auto">
          <a:xfrm>
            <a:off x="0" y="9424988"/>
            <a:ext cx="2943225"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57351" name="Rectangle 7"/>
          <p:cNvSpPr>
            <a:spLocks noGrp="1" noChangeArrowheads="1"/>
          </p:cNvSpPr>
          <p:nvPr>
            <p:ph type="sldNum" sz="quarter" idx="5"/>
          </p:nvPr>
        </p:nvSpPr>
        <p:spPr bwMode="auto">
          <a:xfrm>
            <a:off x="3846513" y="9424988"/>
            <a:ext cx="2943225"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5F55082F-B763-4658-8475-95E33FE444F5}" type="slidenum">
              <a:rPr lang="en-GB"/>
              <a:pPr>
                <a:defRPr/>
              </a:pPr>
              <a:t>‹#›</a:t>
            </a:fld>
            <a:endParaRPr lang="en-GB"/>
          </a:p>
        </p:txBody>
      </p:sp>
    </p:spTree>
    <p:extLst>
      <p:ext uri="{BB962C8B-B14F-4D97-AF65-F5344CB8AC3E}">
        <p14:creationId xmlns:p14="http://schemas.microsoft.com/office/powerpoint/2010/main" val="3406224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2776DA7F-8339-48CE-8D78-DF84904CC06B}" type="slidenum">
              <a:rPr lang="en-GB" smtClean="0">
                <a:latin typeface="Arial" charset="0"/>
              </a:rPr>
              <a:pPr eaLnBrk="1" hangingPunct="1"/>
              <a:t>1</a:t>
            </a:fld>
            <a:endParaRPr lang="en-GB" smtClean="0">
              <a:latin typeface="Arial" charset="0"/>
            </a:endParaRPr>
          </a:p>
        </p:txBody>
      </p:sp>
      <p:sp>
        <p:nvSpPr>
          <p:cNvPr id="33795" name="Rectangle 2"/>
          <p:cNvSpPr>
            <a:spLocks noRo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What is this approach and why do we do it the way we do?</a:t>
            </a:r>
          </a:p>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94EDB8CE-CC8D-45BE-B23F-1CB68388A2A4}" type="slidenum">
              <a:rPr lang="en-GB" smtClean="0">
                <a:latin typeface="Arial" charset="0"/>
              </a:rPr>
              <a:pPr eaLnBrk="1" hangingPunct="1"/>
              <a:t>2</a:t>
            </a:fld>
            <a:endParaRPr lang="en-GB" smtClean="0">
              <a:latin typeface="Arial"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BD4473BA-07D8-4D37-B9B5-C6B630FF8D67}" type="slidenum">
              <a:rPr lang="en-GB" smtClean="0">
                <a:latin typeface="Arial" charset="0"/>
              </a:rPr>
              <a:pPr eaLnBrk="1" hangingPunct="1"/>
              <a:t>3</a:t>
            </a:fld>
            <a:endParaRPr lang="en-GB" smtClean="0">
              <a:latin typeface="Arial" charset="0"/>
            </a:endParaRPr>
          </a:p>
        </p:txBody>
      </p:sp>
      <p:sp>
        <p:nvSpPr>
          <p:cNvPr id="35843" name="Rectangle 2"/>
          <p:cNvSpPr>
            <a:spLocks noRo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  The source material we use is divided into two categories – Bioarchaeology = flora (vegetation – tree rings to domestication of crops) and fauna (animals) (also includes beetles, diatoms, etc. all of the organic biological remains) and Geoarchaeology = soils, sediments, depositional environments etc.)  (archaeozoology, archaeobotany, archaeosedimentology etc).  The palaeo comes from the fact we mainly deal with old deposits (even pre-date human association.  Now, we almost accept these terms as disciplines in their own right and some feel they no longer need the broader umbrella title of environmental archaeology. </a:t>
            </a:r>
          </a:p>
          <a:p>
            <a:pPr eaLnBrk="1" hangingPunct="1"/>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24FAF124-3A9F-4EB7-A118-183227149765}" type="slidenum">
              <a:rPr lang="en-GB" smtClean="0">
                <a:latin typeface="Arial" charset="0"/>
              </a:rPr>
              <a:pPr eaLnBrk="1" hangingPunct="1"/>
              <a:t>4</a:t>
            </a:fld>
            <a:endParaRPr lang="en-GB" smtClean="0">
              <a:latin typeface="Arial" charset="0"/>
            </a:endParaRPr>
          </a:p>
        </p:txBody>
      </p:sp>
      <p:sp>
        <p:nvSpPr>
          <p:cNvPr id="36867" name="Rectangle 2"/>
          <p:cNvSpPr>
            <a:spLocks noRo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The theoretical perspectives are changing but there is still a very strong traditional strand focused on ‘reconstruction’ </a:t>
            </a:r>
          </a:p>
          <a:p>
            <a:pPr eaLnBrk="1" hangingPunct="1"/>
            <a:r>
              <a:rPr lang="en-GB" smtClean="0"/>
              <a:t>environmental reconstruction, habitat reconstruction, eco-systems reconstruction – basically what was it like? What did it physically look like or consist of?</a:t>
            </a:r>
          </a:p>
          <a:p>
            <a:pPr eaLnBrk="1" hangingPunct="1"/>
            <a:r>
              <a:rPr lang="en-GB" smtClean="0"/>
              <a:t>economic reconstruction – or subsistence.  What did they eat, manage, domesticate, herd, catch or gather etc. More recently we concern ourselves with issues such as trade, ritual, status, control, identity, ideology etc. </a:t>
            </a:r>
          </a:p>
          <a:p>
            <a:pPr eaLnBrk="1" hangingPunct="1"/>
            <a:endParaRPr lang="en-GB"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FC701D5F-CE4B-4C15-90C7-C7286B81B00D}" type="slidenum">
              <a:rPr lang="en-GB" smtClean="0">
                <a:latin typeface="Arial" charset="0"/>
              </a:rPr>
              <a:pPr eaLnBrk="1" hangingPunct="1"/>
              <a:t>5</a:t>
            </a:fld>
            <a:endParaRPr lang="en-GB" smtClean="0">
              <a:latin typeface="Arial" charset="0"/>
            </a:endParaRPr>
          </a:p>
        </p:txBody>
      </p:sp>
      <p:sp>
        <p:nvSpPr>
          <p:cNvPr id="37891" name="Rectangle 2"/>
          <p:cNvSpPr>
            <a:spLocks noRo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As palaeoenvironmentalists we recover material from the field, this is the power of the scientific approach – rooted in the materiality of the past. We deal with the material world particularly well (Hawkes Ladder of Inference).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7E52B420-EC9E-4BCB-AB70-451A22E23B6A}" type="slidenum">
              <a:rPr lang="en-GB" smtClean="0">
                <a:latin typeface="Arial" charset="0"/>
              </a:rPr>
              <a:pPr eaLnBrk="1" hangingPunct="1"/>
              <a:t>6</a:t>
            </a:fld>
            <a:endParaRPr lang="en-GB" smtClean="0">
              <a:latin typeface="Arial" charset="0"/>
            </a:endParaRPr>
          </a:p>
        </p:txBody>
      </p:sp>
      <p:sp>
        <p:nvSpPr>
          <p:cNvPr id="38915" name="Rectangle 2"/>
          <p:cNvSpPr>
            <a:spLocks noRo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6A024947-CBFE-45C3-91CF-1479E93A688A}" type="slidenum">
              <a:rPr lang="en-GB" smtClean="0">
                <a:latin typeface="Arial" charset="0"/>
              </a:rPr>
              <a:pPr eaLnBrk="1" hangingPunct="1"/>
              <a:t>7</a:t>
            </a:fld>
            <a:endParaRPr lang="en-GB" smtClean="0">
              <a:latin typeface="Arial" charset="0"/>
            </a:endParaRPr>
          </a:p>
        </p:txBody>
      </p:sp>
      <p:sp>
        <p:nvSpPr>
          <p:cNvPr id="39939" name="Rectangle 2"/>
          <p:cNvSpPr>
            <a:spLocks noRo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AF32A73B-A19F-4D14-864A-0FCB2D878AF2}" type="slidenum">
              <a:rPr lang="en-GB" smtClean="0">
                <a:latin typeface="Arial" charset="0"/>
              </a:rPr>
              <a:pPr eaLnBrk="1" hangingPunct="1"/>
              <a:t>8</a:t>
            </a:fld>
            <a:endParaRPr lang="en-GB" smtClean="0">
              <a:latin typeface="Arial" charset="0"/>
            </a:endParaRPr>
          </a:p>
        </p:txBody>
      </p:sp>
      <p:sp>
        <p:nvSpPr>
          <p:cNvPr id="40963" name="Rectangle 2"/>
          <p:cNvSpPr>
            <a:spLocks noRo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t>process in the lab, quantify it, and then analyse and interpret it.</a:t>
            </a:r>
          </a:p>
        </p:txBody>
      </p:sp>
      <p:sp>
        <p:nvSpPr>
          <p:cNvPr id="419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847BDE21-2887-4EAE-B1F7-612F4405C14B}" type="slidenum">
              <a:rPr lang="en-GB" smtClean="0">
                <a:latin typeface="Arial" charset="0"/>
              </a:rPr>
              <a:pPr eaLnBrk="1" hangingPunct="1"/>
              <a:t>9</a:t>
            </a:fld>
            <a:endParaRPr lang="en-GB" smtClean="0">
              <a:latin typeface="Arial"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B4F62438-4930-4FC4-B74D-D66AD828C109}" type="slidenum">
              <a:rPr lang="en-GB" smtClean="0">
                <a:latin typeface="Arial" charset="0"/>
              </a:rPr>
              <a:pPr eaLnBrk="1" hangingPunct="1"/>
              <a:t>10</a:t>
            </a:fld>
            <a:endParaRPr lang="en-GB" smtClean="0">
              <a:latin typeface="Arial" charset="0"/>
            </a:endParaRPr>
          </a:p>
        </p:txBody>
      </p:sp>
      <p:sp>
        <p:nvSpPr>
          <p:cNvPr id="43011" name="Rectangle 2"/>
          <p:cNvSpPr>
            <a:spLocks noRo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The method used to process the material remains is open, overt and explicit.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CEB7AF2B-9972-4D1A-9266-5E9505C881AD}" type="slidenum">
              <a:rPr lang="en-GB" smtClean="0">
                <a:latin typeface="Arial" charset="0"/>
              </a:rPr>
              <a:pPr eaLnBrk="1" hangingPunct="1"/>
              <a:t>11</a:t>
            </a:fld>
            <a:endParaRPr lang="en-GB" smtClean="0">
              <a:latin typeface="Arial" charset="0"/>
            </a:endParaRPr>
          </a:p>
        </p:txBody>
      </p:sp>
      <p:sp>
        <p:nvSpPr>
          <p:cNvPr id="44035" name="Rectangle 2"/>
          <p:cNvSpPr>
            <a:spLocks noRo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mtClean="0"/>
              <a:t>quantify it, and then analyse and interpret it. But how do we get from a Petri dish filled with cremated bone -sieved at 1 mm -to the past story of the people or persons that created this?</a:t>
            </a: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B7DC649E-CF36-413F-9955-9A6FED6F63F6}" type="slidenum">
              <a:rPr lang="en-GB" smtClean="0">
                <a:latin typeface="Arial" charset="0"/>
              </a:rPr>
              <a:pPr eaLnBrk="1" hangingPunct="1"/>
              <a:t>12</a:t>
            </a:fld>
            <a:endParaRPr lang="en-GB" smtClean="0">
              <a:latin typeface="Arial"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21A591DE-DD60-4C0B-9E89-7CC63D9FC45F}" type="slidenum">
              <a:rPr lang="en-GB" smtClean="0">
                <a:latin typeface="Arial" charset="0"/>
              </a:rPr>
              <a:pPr eaLnBrk="1" hangingPunct="1"/>
              <a:t>13</a:t>
            </a:fld>
            <a:endParaRPr lang="en-GB" smtClean="0">
              <a:latin typeface="Arial" charset="0"/>
            </a:endParaRPr>
          </a:p>
        </p:txBody>
      </p:sp>
      <p:sp>
        <p:nvSpPr>
          <p:cNvPr id="46083" name="Rectangle 2"/>
          <p:cNvSpPr>
            <a:spLocks noRo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Regardless of the individual research ethos environmentalists would consider themselves working within the theoretical framework of a science, and one closely identified with the natural sciences.  As an historiography environmental archaeology has had its ups and downs (in part has reflected the development of archaeology and its development as a discipline) and in particular the fact that environmental archaeology really was born from New Archaeology.</a:t>
            </a:r>
          </a:p>
          <a:p>
            <a:pPr eaLnBrk="1" hangingPunct="1"/>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88986829-E548-40D9-9736-0BEFDCE2E1DD}" type="slidenum">
              <a:rPr lang="en-GB" smtClean="0">
                <a:latin typeface="Arial" charset="0"/>
              </a:rPr>
              <a:pPr eaLnBrk="1" hangingPunct="1"/>
              <a:t>14</a:t>
            </a:fld>
            <a:endParaRPr lang="en-GB" smtClean="0">
              <a:latin typeface="Arial" charset="0"/>
            </a:endParaRPr>
          </a:p>
        </p:txBody>
      </p:sp>
      <p:sp>
        <p:nvSpPr>
          <p:cNvPr id="47107" name="Rectangle 2"/>
          <p:cNvSpPr>
            <a:spLocks noRo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Historical overview </a:t>
            </a:r>
          </a:p>
          <a:p>
            <a:pPr eaLnBrk="1" hangingPunct="1"/>
            <a:r>
              <a:rPr lang="en-GB" smtClean="0"/>
              <a:t>What was there before?  How did the scientific bit come about?</a:t>
            </a:r>
          </a:p>
          <a:p>
            <a:pPr eaLnBrk="1" hangingPunct="1"/>
            <a:r>
              <a:rPr lang="en-GB" smtClean="0"/>
              <a:t>To address the nature of the science as a theoretical stance in archaeology we have to go back to what there was before (before 1960).  Johnson (1999) claims that there was one of two states before the introduction of science.  One is that was a theoretical void prior to 1960 (dubbed the long sleep), a theoretical void where very little discussion of theory took place, archaeology was about the acquisition of things, of artefacts – an antiquarian view.  Archaeology was about cultural history as material culture was discovered it shaped the view of the past – lots of weapons meant warrior classes as in the Bronze Age. The second view is to say that this is an oversimplification and theory was there.  I do not want to judge the merits of either side here, suffice it to say this period was deemed inadequate as a way of explaining what the past was really like. Just looking at the material remains (the cultural bit) seemed to leave out a lot of the environmental bits – which we know both influenced human activity and humans influenced it.</a:t>
            </a:r>
          </a:p>
          <a:p>
            <a:pPr eaLnBrk="1" hangingPunct="1"/>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EB8DED02-61C8-4B3A-A164-E258A1E97DF9}" type="slidenum">
              <a:rPr lang="en-GB" smtClean="0">
                <a:latin typeface="Arial" charset="0"/>
              </a:rPr>
              <a:pPr eaLnBrk="1" hangingPunct="1"/>
              <a:t>15</a:t>
            </a:fld>
            <a:endParaRPr lang="en-GB" smtClean="0">
              <a:latin typeface="Arial" charset="0"/>
            </a:endParaRPr>
          </a:p>
        </p:txBody>
      </p:sp>
      <p:sp>
        <p:nvSpPr>
          <p:cNvPr id="48131" name="Rectangle 2"/>
          <p:cNvSpPr>
            <a:spLocks noRo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Archaeology was concerned with the collection of artefacts, the classification of them (or their attributes) and establishing a typology. Here red on black (as opposed to black on red – which would have been in a different place in the typology  A simple tool typology is the old stone age, middle stone age, new stone age, bronze age – although this described the tools, this in itself did not tell us about the periods, it did not tell us what really happened.  Mere accumulation of more black and red pots did not tell us more about the past, it did not lead to a better understanding of how people interacted with their world..</a:t>
            </a:r>
          </a:p>
          <a:p>
            <a:pPr eaLnBrk="1" hangingPunct="1"/>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90473D47-8135-4CFA-84B3-0DB0248D34C1}" type="slidenum">
              <a:rPr lang="en-GB" smtClean="0">
                <a:latin typeface="Arial" charset="0"/>
              </a:rPr>
              <a:pPr eaLnBrk="1" hangingPunct="1"/>
              <a:t>16</a:t>
            </a:fld>
            <a:endParaRPr lang="en-GB" smtClean="0">
              <a:latin typeface="Arial" charset="0"/>
            </a:endParaRPr>
          </a:p>
        </p:txBody>
      </p:sp>
      <p:sp>
        <p:nvSpPr>
          <p:cNvPr id="49155" name="Rectangle 2"/>
          <p:cNvSpPr>
            <a:spLocks noRo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Binford burst on the scene in the1960s with the New Archaeology and a more scientific approach and a particular strand of science is called positivism (there are many other strands of science). By this I don't just mean the use of more scientific techniques or the invention of new machines that go ping, it was more of the adoption of the philosophical approaches based on the natural sciences.</a:t>
            </a:r>
          </a:p>
          <a:p>
            <a:pPr eaLnBrk="1" hangingPunct="1"/>
            <a:endParaRPr lang="en-GB"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The aim was to </a:t>
            </a:r>
          </a:p>
          <a:p>
            <a:pPr eaLnBrk="1" hangingPunct="1"/>
            <a:r>
              <a:rPr lang="en-GB" smtClean="0"/>
              <a:t>•	explain past change - not just reconstruct a sequence of event from the typology i.e. describe it.</a:t>
            </a:r>
          </a:p>
          <a:p>
            <a:pPr eaLnBrk="1" hangingPunct="1"/>
            <a:r>
              <a:rPr lang="en-GB" smtClean="0"/>
              <a:t>•	focus on answering specific questions, not just generating data</a:t>
            </a:r>
          </a:p>
          <a:p>
            <a:pPr eaLnBrk="1" hangingPunct="1"/>
            <a:r>
              <a:rPr lang="en-GB" smtClean="0"/>
              <a:t>•	that the reasoning should be explicit and the inferences/conclusions should be testable (see the science bursting in here).</a:t>
            </a:r>
          </a:p>
          <a:p>
            <a:pPr eaLnBrk="1" hangingPunct="1"/>
            <a:r>
              <a:rPr lang="en-GB" smtClean="0"/>
              <a:t>The New Archaeologists argued that the data exists in the present, it does not say anything about the past. The past is dead and gone and can not be observed directly.  The archaeological record is a static record and we have to make it speak. What we work with, we work with the present; what we have, the pollen sample or mollusc assemblage, represents or stands in for the past. </a:t>
            </a:r>
          </a:p>
          <a:p>
            <a:pPr eaLnBrk="1" hangingPunct="1"/>
            <a:endParaRPr lang="en-GB" smtClean="0"/>
          </a:p>
          <a:p>
            <a:endParaRPr lang="en-GB" smtClean="0"/>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3364CBDB-A2B3-495A-913D-606C500C7DA8}" type="slidenum">
              <a:rPr lang="en-GB" smtClean="0">
                <a:latin typeface="Arial" charset="0"/>
              </a:rPr>
              <a:pPr eaLnBrk="1" hangingPunct="1"/>
              <a:t>17</a:t>
            </a:fld>
            <a:endParaRPr lang="en-GB" smtClean="0">
              <a:latin typeface="Arial"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AF9903AB-BCB0-4B2E-9350-17D0DB000882}" type="slidenum">
              <a:rPr lang="en-GB" smtClean="0">
                <a:latin typeface="Arial" charset="0"/>
              </a:rPr>
              <a:pPr eaLnBrk="1" hangingPunct="1"/>
              <a:t>18</a:t>
            </a:fld>
            <a:endParaRPr lang="en-GB" smtClean="0">
              <a:latin typeface="Arial" charset="0"/>
            </a:endParaRPr>
          </a:p>
        </p:txBody>
      </p:sp>
      <p:sp>
        <p:nvSpPr>
          <p:cNvPr id="51203" name="Rectangle 2"/>
          <p:cNvSpPr>
            <a:spLocks noRo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By asking specific questions of the data (the static record) the hope was to learn about past dynamics. Example – Cultural variation in SW USA.  It was noted that ‘cultural’ groups had varying amounts of similar material culture – no-one had asked why? It had been assumed that these just reflected different ‘cultures’ not for example the same culture doing different things in different places. By making their methodology explicit, as in the natural sciences, others could see how they came to the conclusions they did and replicate the study. By doing so this would generate more observations and experience of the past. The hope, as in the natural sciences, was to uncover or formulate general laws. </a:t>
            </a:r>
          </a:p>
          <a:p>
            <a:pPr eaLnBrk="1" hangingPunct="1"/>
            <a:endParaRPr lang="en-GB"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txBox="1">
            <a:spLocks noGrp="1" noChangeArrowheads="1"/>
          </p:cNvSpPr>
          <p:nvPr/>
        </p:nvSpPr>
        <p:spPr bwMode="auto">
          <a:xfrm>
            <a:off x="3846513" y="9424988"/>
            <a:ext cx="2943225"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algn="r" eaLnBrk="1" hangingPunct="1"/>
            <a:fld id="{FDCEE16B-C019-4D0A-B458-3DB99F83C5AE}" type="slidenum">
              <a:rPr lang="en-GB" sz="1200">
                <a:latin typeface="Arial" charset="0"/>
              </a:rPr>
              <a:pPr algn="r" eaLnBrk="1" hangingPunct="1"/>
              <a:t>19</a:t>
            </a:fld>
            <a:endParaRPr lang="en-GB" sz="1200">
              <a:latin typeface="Arial" charset="0"/>
            </a:endParaRPr>
          </a:p>
        </p:txBody>
      </p:sp>
      <p:sp>
        <p:nvSpPr>
          <p:cNvPr id="52227" name="Rectangle 2"/>
          <p:cNvSpPr>
            <a:spLocks noRo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What do we mean by Science?</a:t>
            </a:r>
          </a:p>
          <a:p>
            <a:pPr eaLnBrk="1" hangingPunct="1"/>
            <a:r>
              <a:rPr lang="en-GB" smtClean="0"/>
              <a:t>Science: “A branch of study concerned with a collected set of demonstrated truths or with observed facts systematically classified and bound together under general laws and which includes trustworthy methods for the discovery of new truths within its own domain”</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419673B5-7A53-488F-B5D8-2A08688BC884}" type="slidenum">
              <a:rPr lang="en-GB" smtClean="0">
                <a:latin typeface="Arial" charset="0"/>
              </a:rPr>
              <a:pPr eaLnBrk="1" hangingPunct="1"/>
              <a:t>20</a:t>
            </a:fld>
            <a:endParaRPr lang="en-GB" smtClean="0">
              <a:latin typeface="Arial" charset="0"/>
            </a:endParaRPr>
          </a:p>
        </p:txBody>
      </p:sp>
      <p:sp>
        <p:nvSpPr>
          <p:cNvPr id="53251" name="Rectangle 2"/>
          <p:cNvSpPr>
            <a:spLocks noRo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The accumulation of knowledge relies on experience, therefore scientific statements acquire meaning by virtue of their empirical (experimental/observational) basis. What does this mean then? </a:t>
            </a:r>
          </a:p>
          <a:p>
            <a:pPr eaLnBrk="1" hangingPunct="1"/>
            <a:endParaRPr lang="en-GB"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txBox="1">
            <a:spLocks noGrp="1" noChangeArrowheads="1"/>
          </p:cNvSpPr>
          <p:nvPr/>
        </p:nvSpPr>
        <p:spPr bwMode="auto">
          <a:xfrm>
            <a:off x="3846513" y="9424988"/>
            <a:ext cx="2943225"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algn="r" eaLnBrk="1" hangingPunct="1"/>
            <a:fld id="{1E24A859-B80C-466F-8648-A9C4C4428875}" type="slidenum">
              <a:rPr lang="en-GB" sz="1200">
                <a:latin typeface="Arial" charset="0"/>
              </a:rPr>
              <a:pPr algn="r" eaLnBrk="1" hangingPunct="1"/>
              <a:t>21</a:t>
            </a:fld>
            <a:endParaRPr lang="en-GB" sz="1200">
              <a:latin typeface="Arial" charset="0"/>
            </a:endParaRPr>
          </a:p>
        </p:txBody>
      </p:sp>
      <p:sp>
        <p:nvSpPr>
          <p:cNvPr id="54275" name="Rectangle 2"/>
          <p:cNvSpPr>
            <a:spLocks noRo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Observations gained form the peat profiles of a number of upland and lowland sites indicated something dramatic happened with a particular species of tree in the past. The final phase is from 5,000 to the present day beginning with the "Elm decline" and characterised by increases in pollen of grass and Plantain, indicative of clearing now associated with farming activities. When this was first ‘observed’ it was simply an observation, however, many such observations gave the interpretation of an elm decline more power, one more confidence in the phenomenon – that it actually happened and the interpretation. Each observation became an archaeological ‘fact’ many facts became persuasive.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33B256B3-DF5F-43FB-B042-1D3408DB580D}" type="slidenum">
              <a:rPr lang="en-GB" smtClean="0">
                <a:latin typeface="Arial" charset="0"/>
              </a:rPr>
              <a:pPr eaLnBrk="1" hangingPunct="1"/>
              <a:t>22</a:t>
            </a:fld>
            <a:endParaRPr lang="en-GB" smtClean="0">
              <a:latin typeface="Arial" charset="0"/>
            </a:endParaRPr>
          </a:p>
        </p:txBody>
      </p:sp>
      <p:sp>
        <p:nvSpPr>
          <p:cNvPr id="55299" name="Rectangle 2"/>
          <p:cNvSpPr>
            <a:spLocks noRo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Science seeks ‘facts’ – it gains power by the experience of many </a:t>
            </a:r>
          </a:p>
          <a:p>
            <a:pPr eaLnBrk="1" hangingPunct="1"/>
            <a:r>
              <a:rPr lang="en-GB" smtClean="0"/>
              <a:t>METHODS	→	FACTS	→	GENERAL LAW	→	TRUTHS</a:t>
            </a:r>
          </a:p>
          <a:p>
            <a:pPr eaLnBrk="1" hangingPunct="1"/>
            <a:r>
              <a:rPr lang="en-GB" smtClean="0"/>
              <a:t>Here the methods developed (explicit open, overt) would lead to the accumulation of ‘facts’ (dating, pollen profiles, plant macro, animal remains etc. These are the experience of ‘some’ at one site or more. These then become transformed to statements about ‘all’  (all sites drop in elm = elm decline) </a:t>
            </a:r>
          </a:p>
          <a:p>
            <a:pPr eaLnBrk="1" hangingPunct="1"/>
            <a:endParaRPr lang="en-GB" smtClean="0"/>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Rot="1" noChangeArrowheads="1" noTextEdit="1"/>
          </p:cNvSpPr>
          <p:nvPr>
            <p:ph type="sldImg"/>
          </p:nvPr>
        </p:nvSpPr>
        <p:spPr>
          <a:ln/>
        </p:spPr>
      </p:sp>
      <p:sp>
        <p:nvSpPr>
          <p:cNvPr id="563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Not content with just accumulating observations or facts positivists, like Binford, moves from the individual observation to make a ‘generalisation or law’ (Observation of material culture or measurement could be 14 C dates)</a:t>
            </a:r>
          </a:p>
          <a:p>
            <a:pPr eaLnBrk="1" hangingPunct="1"/>
            <a:r>
              <a:rPr lang="en-GB" smtClean="0"/>
              <a:t>Premise 1. (Reave at site A) and Premise 2. (Reaves B, C, D etc.) are Bronze Age in date leads to the logical deduction that ALL Reaves on Dartmoor date to the Bronze Age. May not be correct but it is a valid and a logical deduction.</a:t>
            </a:r>
          </a:p>
          <a:p>
            <a:pPr eaLnBrk="1" hangingPunct="1"/>
            <a:r>
              <a:rPr lang="en-GB" smtClean="0"/>
              <a:t>All Dartmoor Reaves date to the Bronze Age (general statement)</a:t>
            </a:r>
          </a:p>
          <a:p>
            <a:pPr eaLnBrk="1" hangingPunct="1"/>
            <a:r>
              <a:rPr lang="en-GB" smtClean="0"/>
              <a:t>This is a newly discovered Reave (observation)</a:t>
            </a:r>
          </a:p>
          <a:p>
            <a:pPr eaLnBrk="1" hangingPunct="1"/>
            <a:r>
              <a:rPr lang="en-GB" smtClean="0"/>
              <a:t>This must date from the Bronze Age (valid deduction)</a:t>
            </a:r>
          </a:p>
          <a:p>
            <a:pPr eaLnBrk="1" hangingPunct="1"/>
            <a:r>
              <a:rPr lang="en-GB" smtClean="0"/>
              <a:t>(Again, may not be right, true or correct) There is then a tendency to generalise </a:t>
            </a:r>
          </a:p>
          <a:p>
            <a:pPr eaLnBrk="1" hangingPunct="1"/>
            <a:endParaRPr lang="en-GB" smtClean="0"/>
          </a:p>
          <a:p>
            <a:endParaRPr lang="en-GB"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DF06AAD7-CD6C-4CF1-8985-DE4026BF18F5}" type="slidenum">
              <a:rPr lang="en-GB" smtClean="0">
                <a:latin typeface="Arial" charset="0"/>
              </a:rPr>
              <a:pPr eaLnBrk="1" hangingPunct="1"/>
              <a:t>24</a:t>
            </a:fld>
            <a:endParaRPr lang="en-GB" smtClean="0">
              <a:latin typeface="Arial" charset="0"/>
            </a:endParaRPr>
          </a:p>
        </p:txBody>
      </p:sp>
      <p:sp>
        <p:nvSpPr>
          <p:cNvPr id="57347" name="Rectangle 2"/>
          <p:cNvSpPr>
            <a:spLocks noRo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r>
              <a:rPr lang="en-GB" smtClean="0"/>
              <a:t>E.g. Dartmoor Reaves</a:t>
            </a:r>
          </a:p>
          <a:p>
            <a:pPr marL="228600" indent="-228600" eaLnBrk="1" hangingPunct="1"/>
            <a:r>
              <a:rPr lang="en-GB" smtClean="0"/>
              <a:t>Reave at site A is Bronze Age in date (observation)</a:t>
            </a:r>
          </a:p>
          <a:p>
            <a:pPr marL="228600" indent="-228600" eaLnBrk="1" hangingPunct="1"/>
            <a:r>
              <a:rPr lang="en-GB" smtClean="0"/>
              <a:t>Reave at site B,C,D is Bronze Age in Date (observation)</a:t>
            </a:r>
          </a:p>
          <a:p>
            <a:pPr marL="228600" indent="-228600" eaLnBrk="1" hangingPunct="1"/>
            <a:r>
              <a:rPr lang="en-GB" smtClean="0"/>
              <a:t>ALL Dartmoor Reaves date from the Bronze Age (generalisation)</a:t>
            </a:r>
          </a:p>
          <a:p>
            <a:pPr marL="228600" indent="-228600" eaLnBrk="1" hangingPunct="1"/>
            <a:endParaRPr lang="en-GB"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E2A42844-9DAE-4DC6-BB1B-A2CEA577C93B}" type="slidenum">
              <a:rPr lang="en-GB" smtClean="0">
                <a:latin typeface="Arial" charset="0"/>
              </a:rPr>
              <a:pPr eaLnBrk="1" hangingPunct="1"/>
              <a:t>25</a:t>
            </a:fld>
            <a:endParaRPr lang="en-GB" smtClean="0">
              <a:latin typeface="Arial" charset="0"/>
            </a:endParaRPr>
          </a:p>
        </p:txBody>
      </p:sp>
      <p:sp>
        <p:nvSpPr>
          <p:cNvPr id="58371" name="Rectangle 2"/>
          <p:cNvSpPr>
            <a:spLocks noRo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One moves from the individual observation to make a ‘generalisation or law’ (Observation of material culture or measurement could be 14 C dates)</a:t>
            </a:r>
          </a:p>
          <a:p>
            <a:pPr eaLnBrk="1" hangingPunct="1"/>
            <a:r>
              <a:rPr lang="en-GB" smtClean="0"/>
              <a:t>Premise 1. (Reave at site A) and Premise 2. (Reaves B, C, D etc.) are Bronze Age in date leads to the logical deduction that ALL Reaves on Dartmoor date to the Bronze Age. May not be correct but it is a valid and a logical deduction.</a:t>
            </a:r>
          </a:p>
          <a:p>
            <a:pPr eaLnBrk="1" hangingPunct="1"/>
            <a:r>
              <a:rPr lang="en-GB" smtClean="0"/>
              <a:t>All Dartmoor Reaves date to the Bronze Age (general statement)</a:t>
            </a:r>
          </a:p>
          <a:p>
            <a:pPr eaLnBrk="1" hangingPunct="1"/>
            <a:r>
              <a:rPr lang="en-GB" smtClean="0"/>
              <a:t>This is a newly discovered Reave (observation)</a:t>
            </a:r>
          </a:p>
          <a:p>
            <a:pPr eaLnBrk="1" hangingPunct="1"/>
            <a:r>
              <a:rPr lang="en-GB" smtClean="0"/>
              <a:t>This must date from the Bronze Age (valid deduction)</a:t>
            </a:r>
          </a:p>
          <a:p>
            <a:pPr eaLnBrk="1" hangingPunct="1"/>
            <a:r>
              <a:rPr lang="en-GB" smtClean="0"/>
              <a:t>(Again, may not be right, true or correct) There is then a tendency to generalise </a:t>
            </a:r>
          </a:p>
          <a:p>
            <a:pPr eaLnBrk="1" hangingPunct="1"/>
            <a:endParaRPr lang="en-GB" smtClean="0"/>
          </a:p>
          <a:p>
            <a:pPr eaLnBrk="1" hangingPunct="1"/>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9D45CCF3-4456-4DDA-AEEF-3237CAEEB7E4}" type="slidenum">
              <a:rPr lang="en-GB" smtClean="0">
                <a:latin typeface="Arial" charset="0"/>
              </a:rPr>
              <a:pPr eaLnBrk="1" hangingPunct="1"/>
              <a:t>26</a:t>
            </a:fld>
            <a:endParaRPr lang="en-GB" smtClean="0">
              <a:latin typeface="Arial" charset="0"/>
            </a:endParaRPr>
          </a:p>
        </p:txBody>
      </p:sp>
      <p:sp>
        <p:nvSpPr>
          <p:cNvPr id="59395" name="Rectangle 2"/>
          <p:cNvSpPr>
            <a:spLocks noRo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Once a general law is established it becomes the basis for prediction via deduction /logic. One predicts any Reave found on Dartmoor will be Bronze Age.</a:t>
            </a:r>
          </a:p>
          <a:p>
            <a:pPr eaLnBrk="1" hangingPunct="1"/>
            <a:r>
              <a:rPr lang="en-GB" smtClean="0"/>
              <a:t>Positivist approach of Binford (and others) would then test this as a hypothesis </a:t>
            </a:r>
          </a:p>
          <a:p>
            <a:pPr eaLnBrk="1" hangingPunct="1"/>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C0BB158B-9E50-4221-B327-A568A3373F4E}" type="slidenum">
              <a:rPr lang="en-GB" smtClean="0">
                <a:latin typeface="Arial" charset="0"/>
              </a:rPr>
              <a:pPr eaLnBrk="1" hangingPunct="1"/>
              <a:t>27</a:t>
            </a:fld>
            <a:endParaRPr lang="en-GB" smtClean="0">
              <a:latin typeface="Arial" charset="0"/>
            </a:endParaRPr>
          </a:p>
        </p:txBody>
      </p:sp>
      <p:sp>
        <p:nvSpPr>
          <p:cNvPr id="60419" name="Rectangle 2"/>
          <p:cNvSpPr>
            <a:spLocks noRo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METHODS	→	FACTS	→	GENERAL LAW	→	TRUTHS</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F448D6FB-41B4-4153-88AB-B438C597B74E}" type="slidenum">
              <a:rPr lang="en-GB" smtClean="0">
                <a:latin typeface="Arial" charset="0"/>
              </a:rPr>
              <a:pPr eaLnBrk="1" hangingPunct="1"/>
              <a:t>28</a:t>
            </a:fld>
            <a:endParaRPr lang="en-GB" smtClean="0">
              <a:latin typeface="Arial" charset="0"/>
            </a:endParaRPr>
          </a:p>
        </p:txBody>
      </p:sp>
      <p:sp>
        <p:nvSpPr>
          <p:cNvPr id="61443" name="Rectangle 2"/>
          <p:cNvSpPr>
            <a:spLocks noRo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BUT is this really how the real world works/ed?</a:t>
            </a:r>
          </a:p>
          <a:p>
            <a:pPr eaLnBrk="1" hangingPunct="1"/>
            <a:r>
              <a:rPr lang="en-GB" smtClean="0"/>
              <a:t>A ‘softer’ approach is to speak in terms of probabilities rather than absolutes.  It does not take a lot to realise that one Reeve out of date or a meat bearing body part would cause us to re-evaluate our premises BUT this is OK to do.  By re-evaluating we can up-date our knowledge, by experience we collate a new series of observations (measurements), make new predictions and generate new hypothesis to test.  Early hominids were thought to be hunters: Binfords observations of Inuit (hunting) and hyaenas (scavenging) suggested that they may not be = our knowledge base was updated and re-evaluated.  Confirmation (Reaves are BA) can only ever be tentative rejection is absolute!</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4B4BF621-30C2-4360-BEDF-BDAEAFF28030}" type="slidenum">
              <a:rPr lang="en-GB" smtClean="0">
                <a:latin typeface="Arial" charset="0"/>
              </a:rPr>
              <a:pPr eaLnBrk="1" hangingPunct="1"/>
              <a:t>29</a:t>
            </a:fld>
            <a:endParaRPr lang="en-GB" smtClean="0">
              <a:latin typeface="Arial" charset="0"/>
            </a:endParaRPr>
          </a:p>
        </p:txBody>
      </p:sp>
      <p:sp>
        <p:nvSpPr>
          <p:cNvPr id="62467" name="Rectangle 2"/>
          <p:cNvSpPr>
            <a:spLocks noRot="1" noChangeArrowheads="1" noTextEdit="1"/>
          </p:cNvSpPr>
          <p:nvPr>
            <p:ph type="sldImg"/>
          </p:nvPr>
        </p:nvSpPr>
        <p:spPr>
          <a:ln/>
        </p:spPr>
      </p:sp>
      <p:sp>
        <p:nvSpPr>
          <p:cNvPr id="624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mtClean="0"/>
              <a:t>There are problems of which I will come back to next week largely to critique the theoretical standpoint. Did general laws get established? Rarely and those that did only confirmed what was already known or established from the natural sciences.  Establishing laws when it comes to humans is more problematic and tended to rest on very modern notions such as efficiency (Optimal Foraging Theory for example) (Binford early hominids would have only carried meaty parts back assuming they understood efficiency in terms of calories gained per units walked to retrieve the meat). </a:t>
            </a:r>
          </a:p>
          <a:p>
            <a:pPr eaLnBrk="1" hangingPunct="1"/>
            <a:r>
              <a:rPr lang="en-GB" smtClean="0"/>
              <a:t>Many scientists now speak in terms of probabilities rather than absolutes e.g. Dartmoor Reaves are probably Bronze Age.</a:t>
            </a:r>
          </a:p>
          <a:p>
            <a:pPr eaLnBrk="1" hangingPunct="1"/>
            <a:endParaRPr lang="en-GB" smtClean="0"/>
          </a:p>
          <a:p>
            <a:pPr eaLnBrk="1" hangingPunct="1"/>
            <a:r>
              <a:rPr lang="en-GB" smtClean="0"/>
              <a:t>There are problems of which I will come back to next week largely to critique the theoretical standpoint. Did general laws get established? Rarely and those that did only confirmed what was already known or established from the natural sciences.  Establishing laws when it comes to humans is more problematic and tended to rest on very modern notions such as efficiency (Optimal Foraging Theory for example) (Binford early hominids would have only carried meaty parts back assuming they understood efficiency in terms of calories gained per units walked to retrieve the meat). </a:t>
            </a:r>
          </a:p>
          <a:p>
            <a:pPr eaLnBrk="1" hangingPunct="1"/>
            <a:r>
              <a:rPr lang="en-GB" smtClean="0"/>
              <a:t>Many scientists now speak in terms of probabilities rather than absolutes e.g. Dartmoor Reaves are probably Bronze Age.</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7026FFF5-9982-44FD-B868-F173FD4051E8}" type="slidenum">
              <a:rPr lang="en-GB" smtClean="0">
                <a:latin typeface="Arial" charset="0"/>
              </a:rPr>
              <a:pPr eaLnBrk="1" hangingPunct="1"/>
              <a:t>30</a:t>
            </a:fld>
            <a:endParaRPr lang="en-GB" smtClean="0">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2290" name="Rectangle 2"/>
          <p:cNvSpPr>
            <a:spLocks noGrp="1" noChangeArrowheads="1"/>
          </p:cNvSpPr>
          <p:nvPr>
            <p:ph type="ctrTitle" sz="quarter"/>
          </p:nvPr>
        </p:nvSpPr>
        <p:spPr>
          <a:xfrm>
            <a:off x="685800" y="1676400"/>
            <a:ext cx="7772400" cy="1828800"/>
          </a:xfrm>
        </p:spPr>
        <p:txBody>
          <a:bodyPr/>
          <a:lstStyle>
            <a:lvl1pPr>
              <a:defRPr/>
            </a:lvl1pPr>
          </a:lstStyle>
          <a:p>
            <a:r>
              <a:rPr lang="en-US"/>
              <a:t>Click to edit Master title style</a:t>
            </a:r>
          </a:p>
        </p:txBody>
      </p:sp>
      <p:sp>
        <p:nvSpPr>
          <p:cNvPr id="12291"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DA79B5A-37D0-4938-B2F3-C07A45733128}" type="slidenum">
              <a:rPr lang="en-US"/>
              <a:pPr>
                <a:defRPr/>
              </a:pPr>
              <a:t>‹#›</a:t>
            </a:fld>
            <a:endParaRPr lang="en-US"/>
          </a:p>
        </p:txBody>
      </p:sp>
    </p:spTree>
    <p:extLst>
      <p:ext uri="{BB962C8B-B14F-4D97-AF65-F5344CB8AC3E}">
        <p14:creationId xmlns:p14="http://schemas.microsoft.com/office/powerpoint/2010/main" val="4265897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3D99FEEF-669B-4C73-824D-0055C63D68D9}" type="slidenum">
              <a:rPr lang="en-US"/>
              <a:pPr>
                <a:defRPr/>
              </a:pPr>
              <a:t>‹#›</a:t>
            </a:fld>
            <a:endParaRPr lang="en-US"/>
          </a:p>
        </p:txBody>
      </p:sp>
    </p:spTree>
    <p:extLst>
      <p:ext uri="{BB962C8B-B14F-4D97-AF65-F5344CB8AC3E}">
        <p14:creationId xmlns:p14="http://schemas.microsoft.com/office/powerpoint/2010/main" val="715706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982D6FE-E55F-428C-B8BA-CA02A32041FA}" type="slidenum">
              <a:rPr lang="en-US"/>
              <a:pPr>
                <a:defRPr/>
              </a:pPr>
              <a:t>‹#›</a:t>
            </a:fld>
            <a:endParaRPr lang="en-US"/>
          </a:p>
        </p:txBody>
      </p:sp>
    </p:spTree>
    <p:extLst>
      <p:ext uri="{BB962C8B-B14F-4D97-AF65-F5344CB8AC3E}">
        <p14:creationId xmlns:p14="http://schemas.microsoft.com/office/powerpoint/2010/main" val="2123883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484D9566-2E17-4FBF-83AC-FEEA44708D80}" type="slidenum">
              <a:rPr lang="en-US"/>
              <a:pPr>
                <a:defRPr/>
              </a:pPr>
              <a:t>‹#›</a:t>
            </a:fld>
            <a:endParaRPr lang="en-US"/>
          </a:p>
        </p:txBody>
      </p:sp>
    </p:spTree>
    <p:extLst>
      <p:ext uri="{BB962C8B-B14F-4D97-AF65-F5344CB8AC3E}">
        <p14:creationId xmlns:p14="http://schemas.microsoft.com/office/powerpoint/2010/main" val="1009408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1C49E8C9-4CF6-4941-AFE7-5D43693DADE9}" type="slidenum">
              <a:rPr lang="en-US"/>
              <a:pPr>
                <a:defRPr/>
              </a:pPr>
              <a:t>‹#›</a:t>
            </a:fld>
            <a:endParaRPr lang="en-US"/>
          </a:p>
        </p:txBody>
      </p:sp>
    </p:spTree>
    <p:extLst>
      <p:ext uri="{BB962C8B-B14F-4D97-AF65-F5344CB8AC3E}">
        <p14:creationId xmlns:p14="http://schemas.microsoft.com/office/powerpoint/2010/main" val="927968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691F7EDC-DBF8-4942-BD5F-6AB36F0BC9FA}" type="slidenum">
              <a:rPr lang="en-US"/>
              <a:pPr>
                <a:defRPr/>
              </a:pPr>
              <a:t>‹#›</a:t>
            </a:fld>
            <a:endParaRPr lang="en-US"/>
          </a:p>
        </p:txBody>
      </p:sp>
    </p:spTree>
    <p:extLst>
      <p:ext uri="{BB962C8B-B14F-4D97-AF65-F5344CB8AC3E}">
        <p14:creationId xmlns:p14="http://schemas.microsoft.com/office/powerpoint/2010/main" val="4058253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DADDAF4B-ED18-4137-9577-FB5A1599B508}" type="slidenum">
              <a:rPr lang="en-US"/>
              <a:pPr>
                <a:defRPr/>
              </a:pPr>
              <a:t>‹#›</a:t>
            </a:fld>
            <a:endParaRPr lang="en-US"/>
          </a:p>
        </p:txBody>
      </p:sp>
    </p:spTree>
    <p:extLst>
      <p:ext uri="{BB962C8B-B14F-4D97-AF65-F5344CB8AC3E}">
        <p14:creationId xmlns:p14="http://schemas.microsoft.com/office/powerpoint/2010/main" val="1029721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C1044E1-31C0-40C8-A362-B6026FD48AC3}" type="slidenum">
              <a:rPr lang="en-US"/>
              <a:pPr>
                <a:defRPr/>
              </a:pPr>
              <a:t>‹#›</a:t>
            </a:fld>
            <a:endParaRPr lang="en-US"/>
          </a:p>
        </p:txBody>
      </p:sp>
    </p:spTree>
    <p:extLst>
      <p:ext uri="{BB962C8B-B14F-4D97-AF65-F5344CB8AC3E}">
        <p14:creationId xmlns:p14="http://schemas.microsoft.com/office/powerpoint/2010/main" val="493187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DDC20CC-C0AA-426B-8AB4-76B1AB4843E4}" type="slidenum">
              <a:rPr lang="en-US"/>
              <a:pPr>
                <a:defRPr/>
              </a:pPr>
              <a:t>‹#›</a:t>
            </a:fld>
            <a:endParaRPr lang="en-US"/>
          </a:p>
        </p:txBody>
      </p:sp>
    </p:spTree>
    <p:extLst>
      <p:ext uri="{BB962C8B-B14F-4D97-AF65-F5344CB8AC3E}">
        <p14:creationId xmlns:p14="http://schemas.microsoft.com/office/powerpoint/2010/main" val="32232313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795638E6-DF8E-45F7-B54D-128AEA8E2850}" type="slidenum">
              <a:rPr lang="en-US"/>
              <a:pPr>
                <a:defRPr/>
              </a:pPr>
              <a:t>‹#›</a:t>
            </a:fld>
            <a:endParaRPr lang="en-US"/>
          </a:p>
        </p:txBody>
      </p:sp>
    </p:spTree>
    <p:extLst>
      <p:ext uri="{BB962C8B-B14F-4D97-AF65-F5344CB8AC3E}">
        <p14:creationId xmlns:p14="http://schemas.microsoft.com/office/powerpoint/2010/main" val="3125356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4211DE2-E0F9-4A26-8362-67C90E251931}" type="slidenum">
              <a:rPr lang="en-US"/>
              <a:pPr>
                <a:defRPr/>
              </a:pPr>
              <a:t>‹#›</a:t>
            </a:fld>
            <a:endParaRPr lang="en-US"/>
          </a:p>
        </p:txBody>
      </p:sp>
    </p:spTree>
    <p:extLst>
      <p:ext uri="{BB962C8B-B14F-4D97-AF65-F5344CB8AC3E}">
        <p14:creationId xmlns:p14="http://schemas.microsoft.com/office/powerpoint/2010/main" val="11921283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457200" y="3810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1267" name="Rectangle 3"/>
          <p:cNvSpPr>
            <a:spLocks noGrp="1" noChangeArrowheads="1"/>
          </p:cNvSpPr>
          <p:nvPr>
            <p:ph type="body" idx="1"/>
          </p:nvPr>
        </p:nvSpPr>
        <p:spPr bwMode="auto">
          <a:xfrm>
            <a:off x="457200" y="19812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126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pPr>
              <a:defRPr/>
            </a:pPr>
            <a:endParaRPr lang="en-US"/>
          </a:p>
        </p:txBody>
      </p:sp>
      <p:sp>
        <p:nvSpPr>
          <p:cNvPr id="1126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pPr>
              <a:defRPr/>
            </a:pPr>
            <a:endParaRPr lang="en-US"/>
          </a:p>
        </p:txBody>
      </p:sp>
      <p:sp>
        <p:nvSpPr>
          <p:cNvPr id="1127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pPr>
              <a:defRPr/>
            </a:pPr>
            <a:fld id="{3CD4A223-FA87-40DE-A7CA-F447A4B3653B}" type="slidenum">
              <a:rPr lang="en-US"/>
              <a:pPr>
                <a:defRPr/>
              </a:pPr>
              <a:t>‹#›</a:t>
            </a:fld>
            <a:endParaRPr lang="en-US"/>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65000"/>
        <a:buFont typeface="Wingdings" pitchFamily="2" charset="2"/>
        <a:buChar char="n"/>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SzPct val="65000"/>
        <a:buFont typeface="Wingdings" pitchFamily="2" charset="2"/>
        <a:buChar char="n"/>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www.mnsu.edu/emuseum/information/biography/abcde/images/binford_louis.gif"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en.wikipedia.org/wiki/Southern_Methodist_University" TargetMode="External"/><Relationship Id="rId5" Type="http://schemas.openxmlformats.org/officeDocument/2006/relationships/image" Target="../media/image11.jpeg"/><Relationship Id="rId4" Type="http://schemas.openxmlformats.org/officeDocument/2006/relationships/hyperlink" Target="http://en.wikipedia.org/wiki/Image:Lewis_Binford_holding_a_skull.jpg"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k2.csail.mit.edu/raw/gallery/ISCA_2004/incoming/cwo/"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20" name="Rectangle 4"/>
          <p:cNvSpPr>
            <a:spLocks noGrp="1" noChangeArrowheads="1"/>
          </p:cNvSpPr>
          <p:nvPr>
            <p:ph type="ctrTitle"/>
          </p:nvPr>
        </p:nvSpPr>
        <p:spPr>
          <a:xfrm>
            <a:off x="685800" y="2636838"/>
            <a:ext cx="7847013" cy="868362"/>
          </a:xfrm>
        </p:spPr>
        <p:txBody>
          <a:bodyPr/>
          <a:lstStyle/>
          <a:p>
            <a:pPr eaLnBrk="1" hangingPunct="1">
              <a:defRPr/>
            </a:pPr>
            <a:r>
              <a:rPr lang="en-GB" sz="3600" dirty="0" err="1" smtClean="0">
                <a:latin typeface="+mn-lt"/>
              </a:rPr>
              <a:t>Palaeoenvironmental</a:t>
            </a:r>
            <a:r>
              <a:rPr lang="en-GB" sz="3600" dirty="0" smtClean="0">
                <a:latin typeface="Comic Sans MS" pitchFamily="66" charset="0"/>
              </a:rPr>
              <a:t> </a:t>
            </a:r>
            <a:r>
              <a:rPr lang="en-GB" sz="3600" dirty="0" smtClean="0">
                <a:latin typeface="+mn-lt"/>
              </a:rPr>
              <a:t>Archaeology</a:t>
            </a:r>
            <a:r>
              <a:rPr lang="en-GB" sz="3600" dirty="0" smtClean="0">
                <a:latin typeface="Comic Sans MS" pitchFamily="66" charset="0"/>
              </a:rPr>
              <a:t/>
            </a:r>
            <a:br>
              <a:rPr lang="en-GB" sz="3600" dirty="0" smtClean="0">
                <a:latin typeface="Comic Sans MS" pitchFamily="66" charset="0"/>
              </a:rPr>
            </a:br>
            <a:r>
              <a:rPr lang="en-GB" sz="3600" dirty="0" smtClean="0">
                <a:latin typeface="Comic Sans MS" pitchFamily="66" charset="0"/>
              </a:rPr>
              <a:t/>
            </a:r>
            <a:br>
              <a:rPr lang="en-GB" sz="3600" dirty="0" smtClean="0">
                <a:latin typeface="Comic Sans MS" pitchFamily="66" charset="0"/>
              </a:rPr>
            </a:br>
            <a:r>
              <a:rPr lang="en-GB" sz="3200" dirty="0" smtClean="0">
                <a:latin typeface="Comic Sans MS" pitchFamily="66" charset="0"/>
              </a:rPr>
              <a:t>(AHAC5008)</a:t>
            </a:r>
          </a:p>
        </p:txBody>
      </p:sp>
      <p:sp>
        <p:nvSpPr>
          <p:cNvPr id="86021" name="Rectangle 5"/>
          <p:cNvSpPr>
            <a:spLocks noGrp="1" noChangeArrowheads="1"/>
          </p:cNvSpPr>
          <p:nvPr>
            <p:ph type="subTitle" idx="1"/>
          </p:nvPr>
        </p:nvSpPr>
        <p:spPr>
          <a:xfrm>
            <a:off x="1371600" y="4365625"/>
            <a:ext cx="6400800" cy="1273175"/>
          </a:xfrm>
        </p:spPr>
        <p:txBody>
          <a:bodyPr/>
          <a:lstStyle/>
          <a:p>
            <a:pPr eaLnBrk="1" hangingPunct="1">
              <a:defRPr/>
            </a:pPr>
            <a:r>
              <a:rPr lang="en-GB" sz="2800" dirty="0" smtClean="0">
                <a:latin typeface="Comic Sans MS" pitchFamily="66" charset="0"/>
              </a:rPr>
              <a:t>Theoretical perspectives in (</a:t>
            </a:r>
            <a:r>
              <a:rPr lang="en-GB" sz="2800" dirty="0" err="1" smtClean="0">
                <a:latin typeface="Comic Sans MS" pitchFamily="66" charset="0"/>
              </a:rPr>
              <a:t>paleo</a:t>
            </a:r>
            <a:r>
              <a:rPr lang="en-GB" sz="2800" dirty="0" smtClean="0">
                <a:latin typeface="Comic Sans MS" pitchFamily="66" charset="0"/>
              </a:rPr>
              <a:t>)environmental archaeology</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4" descr="ANd9GcQbMK7aAyi5Wr7XSz2DHy598LHUUpgSmK7aoLjqdyRB4ZMVa3s&amp;t=1&amp;usg=__OeuOlZ3-CpJ__cOkOKMws5dPtg8="/>
          <p:cNvPicPr>
            <a:picLocks noChangeAspect="1" noChangeArrowheads="1"/>
          </p:cNvPicPr>
          <p:nvPr/>
        </p:nvPicPr>
        <p:blipFill>
          <a:blip r:embed="rId3">
            <a:extLst>
              <a:ext uri="{28A0092B-C50C-407E-A947-70E740481C1C}">
                <a14:useLocalDpi xmlns:a14="http://schemas.microsoft.com/office/drawing/2010/main" val="0"/>
              </a:ext>
            </a:extLst>
          </a:blip>
          <a:srcRect b="5614"/>
          <a:stretch>
            <a:fillRect/>
          </a:stretch>
        </p:blipFill>
        <p:spPr bwMode="auto">
          <a:xfrm>
            <a:off x="0" y="0"/>
            <a:ext cx="9144000" cy="697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1381" name="Rectangle 5"/>
          <p:cNvSpPr>
            <a:spLocks noChangeArrowheads="1"/>
          </p:cNvSpPr>
          <p:nvPr/>
        </p:nvSpPr>
        <p:spPr bwMode="auto">
          <a:xfrm>
            <a:off x="2555875" y="258763"/>
            <a:ext cx="184150" cy="457200"/>
          </a:xfrm>
          <a:prstGeom prst="rect">
            <a:avLst/>
          </a:prstGeom>
          <a:noFill/>
          <a:ln w="9525">
            <a:noFill/>
            <a:miter lim="800000"/>
            <a:headEnd/>
            <a:tailEnd/>
          </a:ln>
          <a:effectLst/>
        </p:spPr>
        <p:txBody>
          <a:bodyPr wrap="none">
            <a:spAutoFit/>
          </a:bodyPr>
          <a:lstStyle/>
          <a:p>
            <a:pPr>
              <a:defRPr/>
            </a:pPr>
            <a:endParaRPr lang="en-GB" sz="2400">
              <a:solidFill>
                <a:schemeClr val="hlink"/>
              </a:solidFill>
              <a:effectLst>
                <a:outerShdw blurRad="38100" dist="38100" dir="2700000" algn="tl">
                  <a:srgbClr val="000000"/>
                </a:outerShdw>
              </a:effectLst>
            </a:endParaRPr>
          </a:p>
        </p:txBody>
      </p:sp>
      <p:sp>
        <p:nvSpPr>
          <p:cNvPr id="101385" name="Rectangle 9"/>
          <p:cNvSpPr>
            <a:spLocks noGrp="1" noChangeArrowheads="1"/>
          </p:cNvSpPr>
          <p:nvPr>
            <p:ph type="title"/>
          </p:nvPr>
        </p:nvSpPr>
        <p:spPr>
          <a:xfrm>
            <a:off x="457200" y="458788"/>
            <a:ext cx="8229600" cy="1371600"/>
          </a:xfrm>
        </p:spPr>
        <p:txBody>
          <a:bodyPr/>
          <a:lstStyle/>
          <a:p>
            <a:pPr eaLnBrk="1" hangingPunct="1">
              <a:defRPr/>
            </a:pPr>
            <a:r>
              <a:rPr lang="en-GB" sz="3600" dirty="0" smtClean="0">
                <a:solidFill>
                  <a:schemeClr val="hlink"/>
                </a:solidFill>
              </a:rPr>
              <a:t>What is Environmental Archaeology ?</a:t>
            </a:r>
          </a:p>
        </p:txBody>
      </p:sp>
      <p:sp>
        <p:nvSpPr>
          <p:cNvPr id="101386" name="Rectangle 10"/>
          <p:cNvSpPr>
            <a:spLocks noGrp="1" noChangeArrowheads="1"/>
          </p:cNvSpPr>
          <p:nvPr>
            <p:ph type="body" idx="1"/>
          </p:nvPr>
        </p:nvSpPr>
        <p:spPr/>
        <p:txBody>
          <a:bodyPr/>
          <a:lstStyle/>
          <a:p>
            <a:pPr eaLnBrk="1" hangingPunct="1">
              <a:lnSpc>
                <a:spcPct val="90000"/>
              </a:lnSpc>
              <a:buFont typeface="Wingdings" pitchFamily="2" charset="2"/>
              <a:buNone/>
              <a:defRPr/>
            </a:pPr>
            <a:r>
              <a:rPr lang="en-GB" dirty="0" smtClean="0">
                <a:solidFill>
                  <a:schemeClr val="bg2"/>
                </a:solidFill>
              </a:rPr>
              <a:t>Defining archaeology:</a:t>
            </a:r>
          </a:p>
          <a:p>
            <a:pPr eaLnBrk="1" hangingPunct="1">
              <a:lnSpc>
                <a:spcPct val="90000"/>
              </a:lnSpc>
              <a:defRPr/>
            </a:pPr>
            <a:r>
              <a:rPr lang="en-GB" dirty="0" smtClean="0">
                <a:solidFill>
                  <a:schemeClr val="bg2"/>
                </a:solidFill>
              </a:rPr>
              <a:t>‘the study of the people and past society from their material remains’.</a:t>
            </a:r>
          </a:p>
          <a:p>
            <a:pPr eaLnBrk="1" hangingPunct="1">
              <a:lnSpc>
                <a:spcPct val="90000"/>
              </a:lnSpc>
              <a:buFont typeface="Wingdings" pitchFamily="2" charset="2"/>
              <a:buNone/>
              <a:defRPr/>
            </a:pPr>
            <a:endParaRPr lang="en-GB" dirty="0" smtClean="0">
              <a:solidFill>
                <a:schemeClr val="bg2"/>
              </a:solidFill>
            </a:endParaRPr>
          </a:p>
          <a:p>
            <a:pPr eaLnBrk="1" hangingPunct="1">
              <a:lnSpc>
                <a:spcPct val="90000"/>
              </a:lnSpc>
              <a:defRPr/>
            </a:pPr>
            <a:r>
              <a:rPr lang="en-GB" dirty="0" smtClean="0">
                <a:solidFill>
                  <a:schemeClr val="bg2"/>
                </a:solidFill>
              </a:rPr>
              <a:t> Environmental archaeology is one highly significant part of this study that is concerned with the relationships of humans and their environments.</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defRPr/>
            </a:pPr>
            <a:r>
              <a:rPr lang="en-GB" sz="3600" smtClean="0">
                <a:latin typeface="+mn-lt"/>
              </a:rPr>
              <a:t>The source material is divided into two categories</a:t>
            </a:r>
            <a:r>
              <a:rPr lang="en-GB" smtClean="0">
                <a:latin typeface="+mn-lt"/>
              </a:rPr>
              <a:t> </a:t>
            </a:r>
          </a:p>
        </p:txBody>
      </p:sp>
      <p:sp>
        <p:nvSpPr>
          <p:cNvPr id="16387" name="Rectangle 3"/>
          <p:cNvSpPr>
            <a:spLocks noGrp="1" noChangeArrowheads="1"/>
          </p:cNvSpPr>
          <p:nvPr>
            <p:ph type="body" idx="1"/>
          </p:nvPr>
        </p:nvSpPr>
        <p:spPr/>
        <p:txBody>
          <a:bodyPr/>
          <a:lstStyle/>
          <a:p>
            <a:pPr eaLnBrk="1" hangingPunct="1">
              <a:defRPr/>
            </a:pPr>
            <a:r>
              <a:rPr lang="en-GB" sz="2800" dirty="0" err="1" smtClean="0">
                <a:solidFill>
                  <a:schemeClr val="hlink"/>
                </a:solidFill>
              </a:rPr>
              <a:t>Bioarchaeology</a:t>
            </a:r>
            <a:r>
              <a:rPr lang="en-GB" sz="2800" dirty="0" smtClean="0"/>
              <a:t> - flora, fauna, insects etc. = biological remains </a:t>
            </a:r>
          </a:p>
          <a:p>
            <a:pPr eaLnBrk="1" hangingPunct="1">
              <a:defRPr/>
            </a:pPr>
            <a:endParaRPr lang="en-GB" sz="2800" dirty="0" smtClean="0"/>
          </a:p>
          <a:p>
            <a:pPr eaLnBrk="1" hangingPunct="1">
              <a:defRPr/>
            </a:pPr>
            <a:r>
              <a:rPr lang="en-GB" sz="2800" dirty="0" err="1" smtClean="0">
                <a:solidFill>
                  <a:schemeClr val="hlink"/>
                </a:solidFill>
              </a:rPr>
              <a:t>Geoarchaeology</a:t>
            </a:r>
            <a:r>
              <a:rPr lang="en-GB" sz="2800" dirty="0" smtClean="0">
                <a:solidFill>
                  <a:srgbClr val="CCFF66"/>
                </a:solidFill>
              </a:rPr>
              <a:t> </a:t>
            </a:r>
            <a:r>
              <a:rPr lang="en-GB" sz="2800" dirty="0" smtClean="0"/>
              <a:t>= soils, sediments, geophysics, etc. </a:t>
            </a:r>
          </a:p>
          <a:p>
            <a:pPr eaLnBrk="1" hangingPunct="1">
              <a:buFont typeface="Wingdings" pitchFamily="2" charset="2"/>
              <a:buNone/>
              <a:defRPr/>
            </a:pPr>
            <a:r>
              <a:rPr lang="en-GB" sz="2800" dirty="0" smtClean="0"/>
              <a:t>  </a:t>
            </a:r>
          </a:p>
          <a:p>
            <a:pPr eaLnBrk="1" hangingPunct="1">
              <a:buFont typeface="Wingdings" pitchFamily="2" charset="2"/>
              <a:buNone/>
              <a:defRPr/>
            </a:pPr>
            <a:endParaRPr lang="en-GB" sz="2800" dirty="0" smtClean="0"/>
          </a:p>
          <a:p>
            <a:pPr eaLnBrk="1" hangingPunct="1">
              <a:buFont typeface="Wingdings" pitchFamily="2" charset="2"/>
              <a:buNone/>
              <a:defRPr/>
            </a:pPr>
            <a:r>
              <a:rPr lang="en-GB" sz="2400" dirty="0" smtClean="0"/>
              <a:t>(</a:t>
            </a:r>
            <a:r>
              <a:rPr lang="en-GB" sz="2400" dirty="0" err="1" smtClean="0"/>
              <a:t>archaeozoology</a:t>
            </a:r>
            <a:r>
              <a:rPr lang="en-GB" sz="2400" dirty="0" smtClean="0"/>
              <a:t>, </a:t>
            </a:r>
            <a:r>
              <a:rPr lang="en-GB" sz="2400" dirty="0" err="1" smtClean="0"/>
              <a:t>archaeobotany</a:t>
            </a:r>
            <a:r>
              <a:rPr lang="en-GB" sz="2400" dirty="0" smtClean="0"/>
              <a:t>, </a:t>
            </a:r>
            <a:r>
              <a:rPr lang="en-GB" sz="2400" dirty="0" err="1" smtClean="0"/>
              <a:t>archaeosedimentology</a:t>
            </a:r>
            <a:r>
              <a:rPr lang="en-GB" sz="2400" dirty="0" smtClean="0"/>
              <a:t>)</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7" name="Rectangle 5"/>
          <p:cNvSpPr>
            <a:spLocks noGrp="1" noChangeArrowheads="1"/>
          </p:cNvSpPr>
          <p:nvPr>
            <p:ph type="title"/>
          </p:nvPr>
        </p:nvSpPr>
        <p:spPr/>
        <p:txBody>
          <a:bodyPr/>
          <a:lstStyle/>
          <a:p>
            <a:pPr eaLnBrk="1" hangingPunct="1">
              <a:defRPr/>
            </a:pPr>
            <a:r>
              <a:rPr lang="en-GB" smtClean="0">
                <a:latin typeface="+mn-lt"/>
              </a:rPr>
              <a:t>‘</a:t>
            </a:r>
            <a:r>
              <a:rPr lang="en-GB" sz="3600" smtClean="0">
                <a:latin typeface="+mn-lt"/>
              </a:rPr>
              <a:t>Interpretation’</a:t>
            </a:r>
          </a:p>
        </p:txBody>
      </p:sp>
      <p:sp>
        <p:nvSpPr>
          <p:cNvPr id="18438" name="Rectangle 6"/>
          <p:cNvSpPr>
            <a:spLocks noGrp="1" noChangeArrowheads="1"/>
          </p:cNvSpPr>
          <p:nvPr>
            <p:ph type="body" idx="1"/>
          </p:nvPr>
        </p:nvSpPr>
        <p:spPr/>
        <p:txBody>
          <a:bodyPr/>
          <a:lstStyle/>
          <a:p>
            <a:pPr eaLnBrk="1" hangingPunct="1">
              <a:lnSpc>
                <a:spcPct val="90000"/>
              </a:lnSpc>
              <a:defRPr/>
            </a:pPr>
            <a:r>
              <a:rPr lang="en-GB" sz="2400" dirty="0" smtClean="0">
                <a:solidFill>
                  <a:schemeClr val="hlink"/>
                </a:solidFill>
              </a:rPr>
              <a:t>environmental interpretation</a:t>
            </a:r>
            <a:r>
              <a:rPr lang="en-GB" sz="2400" dirty="0" smtClean="0"/>
              <a:t>, habitat reconstruction, eco-systems reconstruction , relationship to habitat</a:t>
            </a:r>
          </a:p>
          <a:p>
            <a:pPr eaLnBrk="1" hangingPunct="1">
              <a:lnSpc>
                <a:spcPct val="90000"/>
              </a:lnSpc>
              <a:defRPr/>
            </a:pPr>
            <a:endParaRPr lang="en-GB" sz="2400" dirty="0" smtClean="0"/>
          </a:p>
          <a:p>
            <a:pPr eaLnBrk="1" hangingPunct="1">
              <a:lnSpc>
                <a:spcPct val="90000"/>
              </a:lnSpc>
              <a:defRPr/>
            </a:pPr>
            <a:r>
              <a:rPr lang="en-GB" sz="2400" dirty="0" smtClean="0">
                <a:solidFill>
                  <a:schemeClr val="hlink"/>
                </a:solidFill>
              </a:rPr>
              <a:t>economic interpretation</a:t>
            </a:r>
            <a:r>
              <a:rPr lang="en-GB" sz="2400" dirty="0" smtClean="0"/>
              <a:t> – or </a:t>
            </a:r>
            <a:r>
              <a:rPr lang="en-GB" sz="2400" dirty="0" smtClean="0">
                <a:solidFill>
                  <a:schemeClr val="hlink"/>
                </a:solidFill>
              </a:rPr>
              <a:t>subsistence </a:t>
            </a:r>
            <a:r>
              <a:rPr lang="en-GB" sz="2400" dirty="0" smtClean="0"/>
              <a:t>What did they eat, manage, domesticate, herd, catch or gather etc.. </a:t>
            </a:r>
          </a:p>
          <a:p>
            <a:pPr eaLnBrk="1" hangingPunct="1">
              <a:lnSpc>
                <a:spcPct val="90000"/>
              </a:lnSpc>
              <a:buFont typeface="Wingdings" pitchFamily="2" charset="2"/>
              <a:buNone/>
              <a:defRPr/>
            </a:pPr>
            <a:endParaRPr lang="en-GB" sz="2400" dirty="0" smtClean="0"/>
          </a:p>
          <a:p>
            <a:pPr eaLnBrk="1" hangingPunct="1">
              <a:lnSpc>
                <a:spcPct val="90000"/>
              </a:lnSpc>
              <a:defRPr/>
            </a:pPr>
            <a:r>
              <a:rPr lang="en-GB" sz="2400" dirty="0" smtClean="0">
                <a:solidFill>
                  <a:schemeClr val="hlink"/>
                </a:solidFill>
              </a:rPr>
              <a:t>Other concerns – </a:t>
            </a:r>
            <a:r>
              <a:rPr lang="en-GB" sz="2400" dirty="0" smtClean="0"/>
              <a:t>‘social interpretation’, identity, status, biological affinity, trade, ritual, control, ideology, gender, genetic distancing and sequencing, …etc.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4" descr="2005_0828misc0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Text Box 6"/>
          <p:cNvSpPr txBox="1">
            <a:spLocks noChangeArrowheads="1"/>
          </p:cNvSpPr>
          <p:nvPr/>
        </p:nvSpPr>
        <p:spPr bwMode="auto">
          <a:xfrm>
            <a:off x="5364163" y="260350"/>
            <a:ext cx="3457575"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r>
              <a:rPr lang="en-GB" sz="2000">
                <a:solidFill>
                  <a:srgbClr val="080808"/>
                </a:solidFill>
              </a:rPr>
              <a:t>Environmental data often starts in the ‘field’ with a number of collection strategies being adopted</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4" descr="2005_0609Borthsample001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544195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4" descr="2005_0609Borthsample00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descr="2005_0615Borth16002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175"/>
            <a:ext cx="9144000" cy="686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4"/>
          <p:cNvPicPr>
            <a:picLocks noChangeAspect="1" noChangeArrowheads="1"/>
          </p:cNvPicPr>
          <p:nvPr/>
        </p:nvPicPr>
        <p:blipFill>
          <a:blip r:embed="rId3">
            <a:extLst>
              <a:ext uri="{28A0092B-C50C-407E-A947-70E740481C1C}">
                <a14:useLocalDpi xmlns:a14="http://schemas.microsoft.com/office/drawing/2010/main" val="0"/>
              </a:ext>
            </a:extLst>
          </a:blip>
          <a:srcRect t="17915"/>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3" name="Text Box 6"/>
          <p:cNvSpPr txBox="1">
            <a:spLocks noChangeArrowheads="1"/>
          </p:cNvSpPr>
          <p:nvPr/>
        </p:nvSpPr>
        <p:spPr bwMode="auto">
          <a:xfrm>
            <a:off x="971550" y="5805488"/>
            <a:ext cx="660717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r>
              <a:rPr lang="en-GB" sz="2000">
                <a:solidFill>
                  <a:srgbClr val="080808"/>
                </a:solidFill>
              </a:rPr>
              <a:t>Before some intensive processing and analysis in the ‘lab</a:t>
            </a:r>
            <a:r>
              <a:rPr lang="en-GB">
                <a:solidFill>
                  <a:srgbClr val="080808"/>
                </a:solidFill>
              </a:rPr>
              <a:t>’</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4" descr="2005_0509pollenprep000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4" descr="2005_0505StrataFlor00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588"/>
            <a:ext cx="9144000" cy="6856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defRPr/>
            </a:pPr>
            <a:r>
              <a:rPr lang="en-GB" sz="3200" dirty="0" smtClean="0"/>
              <a:t>But how do we interpret this data?</a:t>
            </a:r>
            <a:br>
              <a:rPr lang="en-GB" sz="3200" dirty="0" smtClean="0"/>
            </a:br>
            <a:r>
              <a:rPr lang="en-GB" sz="3200" dirty="0" smtClean="0"/>
              <a:t>Working within the theoretical framework of a science</a:t>
            </a:r>
          </a:p>
        </p:txBody>
      </p:sp>
      <p:sp>
        <p:nvSpPr>
          <p:cNvPr id="21507" name="Rectangle 3"/>
          <p:cNvSpPr>
            <a:spLocks noGrp="1" noChangeArrowheads="1"/>
          </p:cNvSpPr>
          <p:nvPr>
            <p:ph type="body" idx="1"/>
          </p:nvPr>
        </p:nvSpPr>
        <p:spPr>
          <a:xfrm>
            <a:off x="250825" y="1989138"/>
            <a:ext cx="8229600" cy="4114800"/>
          </a:xfrm>
        </p:spPr>
        <p:txBody>
          <a:bodyPr/>
          <a:lstStyle/>
          <a:p>
            <a:pPr eaLnBrk="1" hangingPunct="1">
              <a:defRPr/>
            </a:pPr>
            <a:r>
              <a:rPr lang="en-GB" sz="2800" dirty="0" smtClean="0"/>
              <a:t>closely identified with the natural sciences.  </a:t>
            </a:r>
          </a:p>
          <a:p>
            <a:pPr eaLnBrk="1" hangingPunct="1">
              <a:defRPr/>
            </a:pPr>
            <a:endParaRPr lang="en-GB" sz="2800" dirty="0" smtClean="0"/>
          </a:p>
          <a:p>
            <a:pPr eaLnBrk="1" hangingPunct="1">
              <a:defRPr/>
            </a:pPr>
            <a:r>
              <a:rPr lang="en-GB" sz="2800" dirty="0" smtClean="0"/>
              <a:t>environmental archaeology was born from </a:t>
            </a:r>
            <a:r>
              <a:rPr lang="en-GB" sz="2800" dirty="0" smtClean="0">
                <a:solidFill>
                  <a:schemeClr val="hlink"/>
                </a:solidFill>
              </a:rPr>
              <a:t>New Archaeology </a:t>
            </a:r>
            <a:r>
              <a:rPr lang="en-GB" sz="2800" dirty="0" smtClean="0"/>
              <a:t>and</a:t>
            </a:r>
            <a:r>
              <a:rPr lang="en-GB" sz="2800" dirty="0" smtClean="0">
                <a:solidFill>
                  <a:schemeClr val="hlink"/>
                </a:solidFill>
              </a:rPr>
              <a:t> L.R. </a:t>
            </a:r>
            <a:r>
              <a:rPr lang="en-GB" sz="2800" dirty="0" err="1" smtClean="0">
                <a:solidFill>
                  <a:schemeClr val="hlink"/>
                </a:solidFill>
              </a:rPr>
              <a:t>Binford</a:t>
            </a:r>
            <a:r>
              <a:rPr lang="en-GB" sz="2800" dirty="0" smtClean="0">
                <a:solidFill>
                  <a:schemeClr val="hlink"/>
                </a:solidFill>
              </a:rPr>
              <a:t> </a:t>
            </a:r>
          </a:p>
          <a:p>
            <a:pPr eaLnBrk="1" hangingPunct="1">
              <a:buFont typeface="Wingdings" pitchFamily="2" charset="2"/>
              <a:buNone/>
              <a:defRPr/>
            </a:pPr>
            <a:r>
              <a:rPr lang="en-GB" sz="2800" dirty="0" smtClean="0">
                <a:solidFill>
                  <a:schemeClr val="hlink"/>
                </a:solidFill>
              </a:rPr>
              <a:t>	(amongst others....) .</a:t>
            </a:r>
          </a:p>
        </p:txBody>
      </p:sp>
      <p:graphicFrame>
        <p:nvGraphicFramePr>
          <p:cNvPr id="21527" name="Group 23"/>
          <p:cNvGraphicFramePr>
            <a:graphicFrameLocks noGrp="1"/>
          </p:cNvGraphicFramePr>
          <p:nvPr/>
        </p:nvGraphicFramePr>
        <p:xfrm>
          <a:off x="3419475" y="-1900238"/>
          <a:ext cx="1169988" cy="1022350"/>
        </p:xfrm>
        <a:graphic>
          <a:graphicData uri="http://schemas.openxmlformats.org/drawingml/2006/table">
            <a:tbl>
              <a:tblPr/>
              <a:tblGrid>
                <a:gridCol w="360363"/>
                <a:gridCol w="809625"/>
              </a:tblGrid>
              <a:tr h="102235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charset="0"/>
                          <a:cs typeface="Arial" charset="0"/>
                          <a:hlinkClick r:id="rId3"/>
                        </a:rPr>
                        <a:t>  </a:t>
                      </a:r>
                      <a:endParaRPr kumimoji="0" lang="en-US" sz="1000" b="0" i="0" u="none" strike="noStrike" cap="none" normalizeH="0" baseline="0" smtClean="0">
                        <a:ln>
                          <a:noFill/>
                        </a:ln>
                        <a:solidFill>
                          <a:schemeClr val="tx1"/>
                        </a:solidFill>
                        <a:effectLst/>
                        <a:latin typeface="Arial" charset="0"/>
                        <a:cs typeface="Arial" charset="0"/>
                      </a:endParaRPr>
                    </a:p>
                  </a:txBody>
                  <a:tcPr anchor="ctr" horzOverflow="overflow">
                    <a:lnL cap="flat">
                      <a:noFill/>
                    </a:lnL>
                    <a:lnR>
                      <a:noFill/>
                    </a:lnR>
                    <a:lnT cap="fla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GB" sz="1000" b="0" i="0" u="none" strike="noStrike" cap="none" normalizeH="0" baseline="0" smtClean="0">
                        <a:ln>
                          <a:noFill/>
                        </a:ln>
                        <a:solidFill>
                          <a:schemeClr val="tx1"/>
                        </a:solidFill>
                        <a:effectLst/>
                        <a:latin typeface="Arial" charset="0"/>
                        <a:cs typeface="Arial" charset="0"/>
                      </a:endParaRPr>
                    </a:p>
                  </a:txBody>
                  <a:tcPr horzOverflow="overflow">
                    <a:lnL>
                      <a:noFill/>
                    </a:lnL>
                    <a:lnR cap="flat">
                      <a:noFill/>
                    </a:lnR>
                    <a:lnT cap="flat">
                      <a:noFill/>
                    </a:lnT>
                    <a:lnB cap="flat">
                      <a:noFill/>
                    </a:lnB>
                    <a:lnTlToBr>
                      <a:noFill/>
                    </a:lnTlToBr>
                    <a:lnBlToTr>
                      <a:noFill/>
                    </a:lnBlToTr>
                    <a:noFill/>
                  </a:tcPr>
                </a:tc>
              </a:tr>
            </a:tbl>
          </a:graphicData>
        </a:graphic>
      </p:graphicFrame>
      <p:sp>
        <p:nvSpPr>
          <p:cNvPr id="14343" name="AutoShape 7"/>
          <p:cNvSpPr>
            <a:spLocks noChangeAspect="1" noChangeArrowheads="1"/>
          </p:cNvSpPr>
          <p:nvPr/>
        </p:nvSpPr>
        <p:spPr bwMode="auto">
          <a:xfrm>
            <a:off x="5100638" y="1373188"/>
            <a:ext cx="952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pic>
        <p:nvPicPr>
          <p:cNvPr id="14344" name="Picture 24" descr="Lewis Binford (courtesy of SMU)">
            <a:hlinkClick r:id="rId4" tooltip="Lewis Binford (courtesy of SMU)"/>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525" y="3500438"/>
            <a:ext cx="2809875"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45" name="Rectangle 25"/>
          <p:cNvSpPr>
            <a:spLocks noChangeArrowheads="1"/>
          </p:cNvSpPr>
          <p:nvPr/>
        </p:nvSpPr>
        <p:spPr bwMode="auto">
          <a:xfrm>
            <a:off x="1187450" y="5983288"/>
            <a:ext cx="214312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US" sz="1000">
                <a:latin typeface="Comic Sans MS" pitchFamily="66" charset="0"/>
              </a:rPr>
              <a:t>Lewis Binford (courtesy of </a:t>
            </a:r>
            <a:r>
              <a:rPr lang="en-US" sz="1000">
                <a:latin typeface="Comic Sans MS" pitchFamily="66" charset="0"/>
                <a:hlinkClick r:id="rId6" tooltip="Southern Methodist University"/>
              </a:rPr>
              <a:t>SMU</a:t>
            </a:r>
            <a:r>
              <a:rPr lang="en-US" sz="1000">
                <a:latin typeface="Comic Sans MS" pitchFamily="66" charset="0"/>
              </a:rPr>
              <a:t>)</a:t>
            </a:r>
            <a:endParaRPr lang="en-GB" sz="1000">
              <a:latin typeface="Comic Sans MS" pitchFamily="66"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4" name="Rectangle 6"/>
          <p:cNvSpPr>
            <a:spLocks noGrp="1" noChangeArrowheads="1"/>
          </p:cNvSpPr>
          <p:nvPr>
            <p:ph type="title"/>
          </p:nvPr>
        </p:nvSpPr>
        <p:spPr/>
        <p:txBody>
          <a:bodyPr/>
          <a:lstStyle/>
          <a:p>
            <a:pPr eaLnBrk="1" hangingPunct="1">
              <a:defRPr/>
            </a:pPr>
            <a:r>
              <a:rPr lang="en-GB" sz="3600" dirty="0" smtClean="0"/>
              <a:t>What was before?</a:t>
            </a:r>
            <a:r>
              <a:rPr lang="en-GB" dirty="0" smtClean="0"/>
              <a:t> </a:t>
            </a:r>
          </a:p>
        </p:txBody>
      </p:sp>
      <p:sp>
        <p:nvSpPr>
          <p:cNvPr id="22535" name="Rectangle 7"/>
          <p:cNvSpPr>
            <a:spLocks noGrp="1" noChangeArrowheads="1"/>
          </p:cNvSpPr>
          <p:nvPr>
            <p:ph type="body" idx="1"/>
          </p:nvPr>
        </p:nvSpPr>
        <p:spPr/>
        <p:txBody>
          <a:bodyPr/>
          <a:lstStyle/>
          <a:p>
            <a:pPr eaLnBrk="1" hangingPunct="1">
              <a:lnSpc>
                <a:spcPct val="90000"/>
              </a:lnSpc>
              <a:buFont typeface="Wingdings" pitchFamily="2" charset="2"/>
              <a:buNone/>
              <a:defRPr/>
            </a:pPr>
            <a:r>
              <a:rPr lang="en-GB" sz="2800" dirty="0" smtClean="0"/>
              <a:t> Johnson (1999) claims that there was one of two states before the introduction of science.  </a:t>
            </a:r>
          </a:p>
          <a:p>
            <a:pPr eaLnBrk="1" hangingPunct="1">
              <a:lnSpc>
                <a:spcPct val="90000"/>
              </a:lnSpc>
              <a:buFont typeface="Wingdings" pitchFamily="2" charset="2"/>
              <a:buNone/>
              <a:defRPr/>
            </a:pPr>
            <a:endParaRPr lang="en-GB" sz="2800" dirty="0" smtClean="0"/>
          </a:p>
          <a:p>
            <a:pPr eaLnBrk="1" hangingPunct="1">
              <a:lnSpc>
                <a:spcPct val="90000"/>
              </a:lnSpc>
              <a:defRPr/>
            </a:pPr>
            <a:r>
              <a:rPr lang="en-GB" sz="2800" dirty="0" smtClean="0"/>
              <a:t>that was a </a:t>
            </a:r>
            <a:r>
              <a:rPr lang="en-GB" sz="2800" dirty="0" smtClean="0">
                <a:solidFill>
                  <a:schemeClr val="hlink"/>
                </a:solidFill>
              </a:rPr>
              <a:t>theoretical void</a:t>
            </a:r>
            <a:r>
              <a:rPr lang="en-GB" sz="2800" dirty="0" smtClean="0"/>
              <a:t> prior to 1960 (dubbed the long sleep)</a:t>
            </a:r>
          </a:p>
          <a:p>
            <a:pPr eaLnBrk="1" hangingPunct="1">
              <a:lnSpc>
                <a:spcPct val="90000"/>
              </a:lnSpc>
              <a:defRPr/>
            </a:pPr>
            <a:endParaRPr lang="en-GB" sz="2800" dirty="0" smtClean="0"/>
          </a:p>
          <a:p>
            <a:pPr eaLnBrk="1" hangingPunct="1">
              <a:lnSpc>
                <a:spcPct val="90000"/>
              </a:lnSpc>
              <a:defRPr/>
            </a:pPr>
            <a:r>
              <a:rPr lang="en-GB" sz="2800" dirty="0" smtClean="0"/>
              <a:t>that this is an </a:t>
            </a:r>
            <a:r>
              <a:rPr lang="en-GB" sz="2800" dirty="0" smtClean="0">
                <a:solidFill>
                  <a:schemeClr val="hlink"/>
                </a:solidFill>
              </a:rPr>
              <a:t>oversimplification</a:t>
            </a:r>
            <a:r>
              <a:rPr lang="en-GB" sz="2800" dirty="0" smtClean="0"/>
              <a:t> and theory was there. </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Text Box 4"/>
          <p:cNvSpPr txBox="1">
            <a:spLocks noChangeArrowheads="1"/>
          </p:cNvSpPr>
          <p:nvPr/>
        </p:nvSpPr>
        <p:spPr bwMode="auto">
          <a:xfrm>
            <a:off x="684213" y="908050"/>
            <a:ext cx="7775575" cy="1373188"/>
          </a:xfrm>
          <a:prstGeom prst="rect">
            <a:avLst/>
          </a:prstGeom>
          <a:noFill/>
          <a:ln w="9525">
            <a:noFill/>
            <a:miter lim="800000"/>
            <a:headEnd/>
            <a:tailEnd/>
          </a:ln>
          <a:effectLst/>
        </p:spPr>
        <p:txBody>
          <a:bodyPr>
            <a:spAutoFit/>
          </a:bodyPr>
          <a:lstStyle/>
          <a:p>
            <a:pPr>
              <a:defRPr/>
            </a:pPr>
            <a:r>
              <a:rPr lang="en-GB" sz="2800" dirty="0">
                <a:effectLst>
                  <a:outerShdw blurRad="38100" dist="38100" dir="2700000" algn="tl">
                    <a:srgbClr val="000000"/>
                  </a:outerShdw>
                </a:effectLst>
                <a:latin typeface="+mn-lt"/>
              </a:rPr>
              <a:t>Archaeology was concerned with the </a:t>
            </a:r>
            <a:r>
              <a:rPr lang="en-GB" sz="2800" dirty="0">
                <a:solidFill>
                  <a:schemeClr val="hlink"/>
                </a:solidFill>
                <a:effectLst>
                  <a:outerShdw blurRad="38100" dist="38100" dir="2700000" algn="tl">
                    <a:srgbClr val="000000"/>
                  </a:outerShdw>
                </a:effectLst>
                <a:latin typeface="+mn-lt"/>
              </a:rPr>
              <a:t>collection</a:t>
            </a:r>
            <a:r>
              <a:rPr lang="en-GB" sz="2800" dirty="0">
                <a:effectLst>
                  <a:outerShdw blurRad="38100" dist="38100" dir="2700000" algn="tl">
                    <a:srgbClr val="000000"/>
                  </a:outerShdw>
                </a:effectLst>
                <a:latin typeface="+mn-lt"/>
              </a:rPr>
              <a:t> of artefacts, the </a:t>
            </a:r>
            <a:r>
              <a:rPr lang="en-GB" sz="2800" dirty="0">
                <a:solidFill>
                  <a:schemeClr val="hlink"/>
                </a:solidFill>
                <a:effectLst>
                  <a:outerShdw blurRad="38100" dist="38100" dir="2700000" algn="tl">
                    <a:srgbClr val="000000"/>
                  </a:outerShdw>
                </a:effectLst>
                <a:latin typeface="+mn-lt"/>
              </a:rPr>
              <a:t>classification</a:t>
            </a:r>
            <a:r>
              <a:rPr lang="en-GB" sz="2800" dirty="0">
                <a:effectLst>
                  <a:outerShdw blurRad="38100" dist="38100" dir="2700000" algn="tl">
                    <a:srgbClr val="000000"/>
                  </a:outerShdw>
                </a:effectLst>
                <a:latin typeface="+mn-lt"/>
              </a:rPr>
              <a:t> of them and establishing a </a:t>
            </a:r>
            <a:r>
              <a:rPr lang="en-GB" sz="2800" dirty="0">
                <a:solidFill>
                  <a:schemeClr val="hlink"/>
                </a:solidFill>
                <a:effectLst>
                  <a:outerShdw blurRad="38100" dist="38100" dir="2700000" algn="tl">
                    <a:srgbClr val="000000"/>
                  </a:outerShdw>
                </a:effectLst>
                <a:latin typeface="+mn-lt"/>
              </a:rPr>
              <a:t>typology</a:t>
            </a:r>
            <a:r>
              <a:rPr lang="en-GB" sz="2800" dirty="0">
                <a:effectLst>
                  <a:outerShdw blurRad="38100" dist="38100" dir="2700000" algn="tl">
                    <a:srgbClr val="000000"/>
                  </a:outerShdw>
                </a:effectLst>
                <a:latin typeface="+mn-lt"/>
              </a:rPr>
              <a:t>. </a:t>
            </a:r>
          </a:p>
        </p:txBody>
      </p:sp>
      <p:sp>
        <p:nvSpPr>
          <p:cNvPr id="16387" name="AutoShape 10"/>
          <p:cNvSpPr>
            <a:spLocks noChangeAspect="1" noChangeArrowheads="1"/>
          </p:cNvSpPr>
          <p:nvPr/>
        </p:nvSpPr>
        <p:spPr bwMode="auto">
          <a:xfrm>
            <a:off x="3784600" y="3017838"/>
            <a:ext cx="952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pic>
        <p:nvPicPr>
          <p:cNvPr id="16388" name="Picture 12" descr="frame_remov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21750" y="2819400"/>
            <a:ext cx="123825" cy="11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AutoShape 13"/>
          <p:cNvSpPr>
            <a:spLocks noChangeAspect="1" noChangeArrowheads="1"/>
          </p:cNvSpPr>
          <p:nvPr/>
        </p:nvSpPr>
        <p:spPr bwMode="auto">
          <a:xfrm>
            <a:off x="9086850" y="2971800"/>
            <a:ext cx="9525" cy="47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pic>
        <p:nvPicPr>
          <p:cNvPr id="16390" name="Picture 36" descr="7thcBCCrate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59338" y="2781300"/>
            <a:ext cx="3084512"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1" name="Rectangle 37"/>
          <p:cNvSpPr>
            <a:spLocks noChangeArrowheads="1"/>
          </p:cNvSpPr>
          <p:nvPr/>
        </p:nvSpPr>
        <p:spPr bwMode="auto">
          <a:xfrm>
            <a:off x="292100" y="6083300"/>
            <a:ext cx="86423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t>Image of Red on Black pottery, Berlin Museum, as opposed to Black on Red (such distinctions were then used to infer cultural change – cultural historical approaches</a:t>
            </a:r>
          </a:p>
        </p:txBody>
      </p:sp>
      <p:pic>
        <p:nvPicPr>
          <p:cNvPr id="16392" name="Picture 39" descr="Berlin_Pergamon_red_on_black_pottery"/>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9750" y="2924175"/>
            <a:ext cx="3851275" cy="288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defRPr/>
            </a:pPr>
            <a:r>
              <a:rPr lang="en-GB" sz="3600" smtClean="0">
                <a:latin typeface="+mn-lt"/>
              </a:rPr>
              <a:t>Binford and the New Archaeology</a:t>
            </a:r>
          </a:p>
        </p:txBody>
      </p:sp>
      <p:sp>
        <p:nvSpPr>
          <p:cNvPr id="26627" name="Rectangle 3"/>
          <p:cNvSpPr>
            <a:spLocks noGrp="1" noChangeArrowheads="1"/>
          </p:cNvSpPr>
          <p:nvPr>
            <p:ph type="body" idx="1"/>
          </p:nvPr>
        </p:nvSpPr>
        <p:spPr/>
        <p:txBody>
          <a:bodyPr/>
          <a:lstStyle/>
          <a:p>
            <a:pPr eaLnBrk="1" hangingPunct="1">
              <a:defRPr/>
            </a:pPr>
            <a:r>
              <a:rPr lang="en-GB" sz="2800" smtClean="0"/>
              <a:t>a more scientific approach and a particular strand of science is called </a:t>
            </a:r>
            <a:r>
              <a:rPr lang="en-GB" sz="2800" smtClean="0">
                <a:solidFill>
                  <a:schemeClr val="hlink"/>
                </a:solidFill>
              </a:rPr>
              <a:t>positivism</a:t>
            </a:r>
            <a:r>
              <a:rPr lang="en-GB" sz="2800" smtClean="0"/>
              <a:t> (the restriction of philosophy to problems open to scientific methods i.e. not the theoretical or metaphysical). </a:t>
            </a:r>
          </a:p>
          <a:p>
            <a:pPr eaLnBrk="1" hangingPunct="1">
              <a:defRPr/>
            </a:pPr>
            <a:endParaRPr lang="en-GB" sz="2800" smtClean="0"/>
          </a:p>
          <a:p>
            <a:pPr eaLnBrk="1" hangingPunct="1">
              <a:defRPr/>
            </a:pPr>
            <a:r>
              <a:rPr lang="en-GB" sz="2800" smtClean="0"/>
              <a:t>it was of the adoption of the philosophical approaches based on the </a:t>
            </a:r>
            <a:r>
              <a:rPr lang="en-GB" sz="2800" smtClean="0">
                <a:solidFill>
                  <a:schemeClr val="hlink"/>
                </a:solidFill>
              </a:rPr>
              <a:t>natural sciences</a:t>
            </a:r>
            <a:r>
              <a:rPr lang="en-GB" smtClean="0"/>
              <a:t>.</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2" descr="data:image/jpg;base64,/9j/4AAQSkZJRgABAQAAAQABAAD/2wCEAAkGBhQSEBUUExQVFBUUFxwYGBgYFxQXGhgYGBgfHRgYGBUXHCYeHBojHBgYHy8gIycpLCwsHB4xNTAqNSYrLCkBCQoKDgwOGg8PGiwkHCQsLCwpLCwsLCwsLCwsLCwpKSwsLCwsLCwsLCwsLCwsLCwsLCwsLCwsLCwsLCwsKSwsLP/AABEIAMIBAwMBIgACEQEDEQH/xAAcAAACAgMBAQAAAAAAAAAAAAAFBgQHAAIDAQj/xABPEAABAgMEBAkFDQYEBwEBAAABAgMABBEFEiExBgdBURMiYXGBkaGxwSMyUpKyFCRCYmNyc4Kis8LR8CUzNENT4TV0g9IVJmSTo8PxhAj/xAAZAQADAQEBAAAAAAAAAAAAAAABAgMEAAX/xAAwEQACAgECBAQGAQQDAAAAAAAAAQIRAyExEjJBcQQiUWEzgZGxwfDhI0JS0RMUof/aAAwDAQACEQMRAD8AqBtNSItqe0bLbkqkgeYo4ciUjHtiuNGpAvTku2BW+6hPWoV7I+kZ+xit9F4AANEDkxFYEEUifPVuy92beTuVTsEREogzpTL3Z+ZHoukdWHhAopiL3FPEojYNxi1kJqNmfKNsbtqChUZQoRotfRw2gymaQUh5Q44wAcWMFk7lki9XbXpjlZeiT7jb6uCUA2nMj4QqQkb8PDfBTVs+HFuy6vRDyecG6unWiLZsRopQsHFKhSmwiLxinqP7nztwG8RqpmLjt9dnIVcmglSlYjiLK0ipGKmxUZGmONMoSNJLAlkpDsnMoebUaFsmjqMK+aQCpOGdAeeJOFbAoUltYR6bPVwYcAJQeKTuVuPP4jeK9VDCsNWrqXD63pVQCr7ZcQkmgKkYKQTsC0nPYW0KGKRCxV6HFfSYvTAHpKu9eEN9saNqacXUEeS4QYZgKUPCOa9CVy1ryrRqpp59BbWRQqQHBfSobHEYpUN9DkRFw2tZF+bDYA48opOP0lD2KMV4dDovoULwcacHEtUsUqKSMUm6ecGh7Yk2jYzjIQXBdKwSAc8DQ1HPUc6VDYYhR1AVaOMOnujODxT0x1dTRQ548WnzfnQQGnB+U+r3H+8di1EmXsxbiiUIUoISVKKUqVdG9V0Gg5TQbzHUMRzGog8HG4YiemVrEliz6xNtBoEiVgfacq2AahJVlTI1O+mOyC+ks17nQEp/eLy5Bv8AAdO6ADEkVIRtUs1FdpUaDuHXFIK9QVrRybsAqQFAlNdmYpsiK7ZbqMQK8oP6MWouwaACmAwHRhAybsTkia8T6gcCuhPLGBx5xj+cdPdiVecPGGadsjeK84gJMWONmEWjkjIVpojJA+Croz7DiIxR2KTUcmPYY5OWeoZY9kaXlJGNc9v65IpR3Ezfgh8E0O7+xxj0lQzFY5+6AcxHRK9x6M+wxwbRrw6Y9j0rO4frojIFHWPmqGUDlry9ckFa/VbVTtpH0emhdV8VI+0T+QihdRMvW01KPwGFnpKkJ7iYvGznwt6Yp8FaU/8AjSfxRWOwvQ+f9Omh/wATm+V4nsxhfU3DDpku9aM2fl1jqNPCBARGd7hIlyA6nFNLIG/oI2QycHAe25aikq3inV/9gRYWg5q8twC1pUkXUuKLKsdjoKR9opPRH0SbyBQigj5Us43HErGBbUFg8qTUdoj7AbKXEJVmFAEcxFY0RdI66KA0vf4WfmFZgOFI5kcUezARbOwjriXbdjutzkwptYUFPuKKFYA1cUc9h5Y2UySK0IwxG7kjJJ6jAV9zg3Lp81zEHcrb14dcEbHtp2Tf4ZmgWElNSkKoDmQDhWmGNczA3SRryIO5Q7Qf7RClJ8raWDitKTTlFMDziGW1oHsXFI22u1bObewZmW3TdWBxQ+2kXXU1rQFBCSMc1bgYNS88+htl54VeRKPld4H4DqaFXBgk4UxSMa12x892NpA9KuXmVlCto+CoDYtBwI5+ihxi9rJ05RMtyk0miQEPNOgqoG1ANqUCr0eLUKOwiu2mlM5HDRjR1KnXJ1xJaWpanEIVQ8ClVVKVU4X8SEk0CcCccAo6ezF6eUkJCEtIQ2lOYSkJvCm/zia7awQ0p03Ym0OMy6XbgUmrhISlYSTgG6XrteMKkGoSaQpFJrzYdAyERnJJcKCQptPeI2faw+sO+PZ9PF6RE6zrWclyHmiAtIqCUIXz4LSaHlFDnjE0cPer2yVyzjq5pC2WnW+BF9KgVKXxsqVoEpVUnAd0TRbQZxc7wTqKIZNXL4WApINKAjO9mMcqnHKGyyLcNoSMm8spvLfW2ugugksvJ828aYEHHqFYeZNVW0nekHpIx7Y0cCpCt1qVDpLYQTPPJSkJTeFABQAFCcABHaUsPDKG63rPBmVK3hJ6gB4QH0se9z2fMOjApaISfjK4iftKEY5wfEyiehRFtvmanVXONfXcbG8Vuopz59Jh8ZsNIn226cVp5CE/6YR30hc1WWYHrVYFMGypz/tpJT9q7FkMSgM40rHjTFe7tw7RFpLovQ7H1DqrLG0QLm7IGOEOa5fCIUxK4RilAKZXVoWPnhCrP2dQmLXnpAEQqWtZmETUnFhqytZhmio4Bit7mr1H8qwataUuqHPTrw8Y8sGUDk202cA6otf9xJQn7ShG2ErRJqmLLsoN0RlyZ2QUdaIzwO3njiUxdNkwbcVyxkT7kew3EcWXqWql95Y9FCesqJ7hFwaOTAJfUMlvL+yAn8MU9qtdKG3CB+8cCfVSD4mLH0WnrsslRzW46o/WdUe6Kx2KVoVLpR/iE5/mHfvFRAQmCGkigZ+bO+Yd+8MRWkxkluBHnBxAtlmrVdqSO3D8oMNtRztKUqw5hkmvq4+EKnTGFaU2R9YaLrrJS/I0geqkDwj5WslALrYUSAVpBIF4gFQqQmorzVEfTWj+kLSi3LtocSAg3SoJobgGdCcTUnoMaU9RWrRW9vMAzLx+UX7Rgf7nrDnbdlNl50hyqr6uLwbgxJqReNEkCuYJgOZDkjDNNMoK07IVzSDzgHvhHthky74UgEDAjA0rtT/bli2n5KA85ZSV1BFQcCDtgwnw77Aasq6dmeFcvAUrTPkA7IZ9GpB11qbS0RdQ0FqBqL15aUGgGWCiabhTHGIFpWJwLxQBUGhTtJB2cprUdEWPq0sINrmm1ZuShrhhevigHVGm06SFjaYpWXJFtKgqlSa4Y7I7OpIGArE5xuOK0xmuxhYtGZWK3gQM6U/VYFO20opKKYb8a03QwWw3xucHvhatFOIMaIUybLD1b6YrAlZIJvAzocvVOALZFwClBU1Oe/DbF5WRbXlVsLTcKVG4bw4wJqBQgUVRQwFa0O6PmKwJwsNomAL3ueZacIBoSBWorsrSleWL+Zc4RRJr5qcSQolKk3kKqPiqSN/F6Yo5UgpWhgtVurv1R3mEHXM/cswJ/qPNp6EhSz2oEPxdLhBIxAphtisdfL1JeVRvccV6qAPxmJvWVh6AbUHJXpx5wjzGQBzrcT4IMWGzI1VLL2haCd+yh5RCj/8Az61/FK+hHa4YdJV7isCvmqbFOYJr+uSHXU6IxqTEV5Ed1ORCnZxKLtc1rShI3qUcB1VPMDGWSDZEmJesArZkbq1p9EkdRhpLF49I7MfCBFt8ZalUpXGJTx+Ti9x0yrNKJSiSd2PVj4QEbXwTyHB/LWlY+ooK8IebbkrySN/jCW43VtB+KK89KHtrHYpUjpI7awbMSxaMwlHmFd9PM4AsU5ON1QpLNF0h203SF+5Hq1Lso3e+e1VpX3YhJmxRQMb3uZ+htSPI2Ij2Fo4uuxrCRKSyEIVeIJUpRFKqPJsAwAx2csEbAdBaaRX+WFetU5dMU5J6Xvtt8HevJrhXzsTVXG6Scaw0WnpC6w8lKAApttoY5YsoIw25xXirUsmqOmlNgPImn3Cg8Gt1S0rFCLqiSKnYcaUNMR1i2GokzdtvTRq6qoBwSBRI6Np5TWO0pL4xlnLXQBsxLGJK7NKm3BvQofZMT5OUMEJqVcDKgy2XHFJKU4pABIpeUVEUAz7IjbbCVHYiKzDA3utjrWIvHRRSlT6SMGmytsfHcCKrNdyMEcqr+6KTmLMfkplKVouutlK05KBIIKCKYKFR1giLu0fnw0uRR7nfYbvKbSp4ISpay2rNIUVXiqpKlACpMa95JgWwftKzKvLO817IjGx+SGW6FKJG+mW0YRuGBCShbBYoPWLhAabsWmyLFXKiB8zIDdEpQoKZRmlkhdnJapIvXRzUczHrdkMWjb5/4sliqk8KwqpQSk8ULUKECpHFIpljvApA1rpDc3LfFRe6nTT2YPyEqEW1Kq3ggZZUdHiIaOjjZTGuJtez+wuPINTUUO7+9Bt5BzCI5brBF2Wu4bsOo08Ii0iAGqYHthkcGduVOuBKLFS+0oAALSag84yNNmBhitdurSuTHqMR9F0AlwfN8YpGTUbQlWwJZEnWQnRtb4NWeV1ZrluoYuvQ6Z4WWllY19ysA7ypIUg15eJCe7ZCPcs2UgBTkusGmAN1CiCRlXlgvqgUDJtkKrVCwU+jcdwxrudH6EWT4otnVRYzCYqnX/lJj6b/ANUWwzFV6/k+TlD8Z4djf5QUBm+obCXmj8o32JV+cHPd44dtuo4jxrTZR67jAbUi2BJvn0ngPVbB/GY5Tk8tu05hF4hPEcAxp/FKqRsyeSTTk3Qy6hgWaqKw0y0sAtmTYB4ku6hTm6+4QMfmtqr9cxYluWomWl3Xl+a0hSyN9BgnpNB0x82WeHpqbUuinHVqKyEgkqWokmgGNMTlXZhE0rFZ9WWc0A3U7Sa93hCzaDdThls5oL6PzTipZCXklDvBi+CQSFnPzSRjngdsRZhmOzXwJIMdGJ1qy3FMIHAcVSfQcWOgqvDsUIteflsIr96To++n5ix9ZJSe1uMEdLKga2KrkmfkXHEfVco4O2/CjaKOLXdD1MMj3O8kkAgoWkEgE0JSboJqcFDKE20kcUiN2OV0SmiK2oUEZENuYoKRkVcWTCUo3Ukb8Osw8abM0tBwAZJaHUwgeEI9irpMtlZokLTeOyl4Q+6WzCXp51aFBSTcAIIIN1CRUEc0dN+UpFaESzZfvhhk5TKBFnoI2VrDTZ7MY5O2MidKScHZKUpEeRYg7KMQ0Ucyodbp4Ofllei0lXqvLPhFnaZqCVSSqihm0D1gfyisNeOE82N0sO1xyLJ0wbLkrJkG6rhWlJJGSrtRXnOHTGqK0BHmQ2yp87kUe2h8Y7xFkk0Lnzz2pTEqLIk9zKRycajrGQGkzkyh9eCaTrQ/6cU6XHIY0u1nLNdyDiEmvKoJwIA+PAXXu378lzvZI6nD/ugxOO+Qsh2lOK0DXcQyOTdGXIqo1eHfnXz+xxteWqtwj015XfTNcU0GfIDhiK1gC+zQw5WjLcZzCnlF9NVE1GGWMLM61jGd8zBLcCTw4ih8U90R9EP3qhvSOxX94nzDdQeUHugZokffHOhXekw8dmJ1H+zpcKStNBxklPJiKdWMLOpF9Q4vwSHBTlo2ruBhssk0X0+MJeq4cHPOovUKJhaaUzBS6muOWKUinNyxTFysL3LtbMVpr3brLSytzyh6zdfwxYqHMIQ9c6b1nA+g+g9aVp/FDpiMG6mp5KJOYvqShKHEqKlEJSApFKlRwHmRD0lmgq1m6JUEOtqKVKQpAUAGzeSFipAUyrGlDgcQceWpiVSovKWLxbuFAIBSkm/VYB+HxaA5gFVMzBHW22oPyDqcyt1rH44RSp9aGXMcgxrlmCizFgHz3W0HmvFX4BA3UXZCOCdfoCuoQDhgDUq66J7d5rO1w8eyAv5VlfQoK/3CK70I1l/8PYfaU2XEuJN0pIBSuigDiMRVWOO6mRqqVoVn0DIzqV0cQapyBuqAVlQpKgLydyhUHYTHNdtsKfdlQCHkNhwi7QFJ4oIVtoQEndhCzotp21PNBTTa20tqDd1RSTQJBSeLhsIpyQN044loyrqc3paYaryoCXU9NSYrxVGh4x4mhmm26iEa1Jek8muAcaUDhXzFpVybFqiwHlgov40Kb2AJzFcAkVPMIr7Se0U8Iw63iUvcEpKrzZSXUKFFhSbyfgnFOWIrHmuNvQazlLWKXXVhoKI4NxKgQKgKQbpwOIKkpFdhwpkSj6T2CWllpyl8AFQFTdJANCSKVAIrSsOMtaCm30vh1slhYKm26EUyWlwklR4tdicaGmECNOJRSZx8KJUQ4rE7RXi/Zp2RfG1w31BL0K0cliCRUYcsewSmWeOc4yNfGRoLWhxODu8Wq9gzwyPJjSCtjcatc72NARQ0G+A9tfysKiprt3f/ACDWiyOKcABeO/cN/VGeXJZoT8lDNIS2MMkgxAiRTiIYpJMZkKFZJqDkqjCBcmMoMyqY0RQrKQ15D9op/wAsj23IfdPaqkJECvGfYrniODUaGmytIQteZ/aSf8sj23If9LifcEgQaVcZHwciyr0hF7pMbGrnHuN1lDF36Xl9BG+CEDLEcKuFqa+U6vJo8amCcVi7RPIqlRkZGRkMIU7r5a8rKK3ocHUpH5x0txZFi2YtIpd4IGoGxOYOypR27MY66+UYSh5XR93+UcLUJVozKqpigp6gpaYzZOppwc8e40T6aqc20WdgGaUnYcfOGOHNtKvaTUNDbdULVsWq8MCMLidtBXt6MoX7UbxjLPcaWjoXXs4AaPquzScs1D7J/KD8yc4WZFVJtP0neSPGDHqIyxpF+ioSbCmOCtx9J2zVRWlaKd37a8J1Q1SjnGEJNrkotpw1IxQ4K0pg2hRIxzqmkUxa2jnui8EPQF01swTMi8hROCS4mlPObBUkY7CRQ8hMTkv98bOcYEbDgenDxheIAt6pyn3BgBXhVV5eKgjsNI4640e8GnBmzMtqruqlY77sQtUr5Sy+2c0LT10KT7Ag3rIY4SyJkeilKx9RxKj2Aw0XUhehF0tc4bRq9nRplXqOoSe4wg6sNCWbQecD964hN4hKrpOIFK5jzs6bDDto/WY0ZdRmUtPp6UlTie8QE1FzdJl1FfObNMdyknKu4HZ0xS6TBLczQKW9zuz8uK1YfAG00Q44itfro64atO1VlpJ8Y8FNJST8V0LbPeiA0m1wekFoN0/fNlwDeShD3tIMTrYVw1izqRm1R1P1FJcw6Gz1wbseLpX6Mb9H3r8mya1oi6edBKD7MJGtLRlbjYmGllC2qFQyC0pVVJ50G8RXerKGjQSZC5QgGt11XUui/wAZjtpPLX5Z5PpNrHWkiMl8LTHyrzyXuJbtjFuWDaqFQQQSNqlA1NeUnpgTpPMpmEsvg1LrCCsblpFxVfUr0wzyj3CyrLnpNpPTTHtBhDl00U8yc23FU+aaEePXAg9GhN0CFsYxkTFoxjIfiYoOt3zmt/GIwrU4Qe0V8yvxjv5MMYXtIPPb3XTXKueysMeiqDwSailSdmzYeqKz+GhlsOcgIYpFML9nDKGSSEZkcGpVMF5cQKlBBZiNMRWUbrzb/aSTvl0dinBDxpm8RZUiRnwkuaf6SjSEjXkqtpIG6XR2rchy0tNbIs4nMrlj08CYrLlkPh+JHuhx0cODv0g+7RBiAOiZ4juIPHGX0aIPRTE7ihc+mRmRkZGRQiVbr4b8hLHc4sdaB+Uc7NZS5o2zwmCUrINCQKcOpNVU+dXoBiZr1R7yYO5+nW2v8oGaOTRGjLpz4NTlAcMOFBIr9Y4jwjNk6lsbqUX7jRLtISCE1oUNqxzxChn9XKAVrJjfRGZvshVDQtNAE4jipxF4kmtTlyxpais4xyL5VU2LM2IVnMJmu5wHH5whlnDnCraBo6eg48whsZFjs0rjCE3TZVy0grHjNIPIfORj1Q08LiIWdYX8TLrxxbph8VdceTjd0NgfmCy05GavISfSSD1gGJhewgDo4+FSzJG1tOeeVPCDCTE3ucKWgirk/Ot/GWR0O4di4cLcluElJhv02XE9JbNO2kJFkucHbjw/qCvrNBXemLBaVU0OR/Rh29bFE7UzNBcg62cr+PMtASfYMKerBwy9qhtWFFKaOeYJb371cviC+px0ocmpc5p/AspPtwJt1kytuFQwvrS6mnxxU7D/ADAoRZ7tHSroOFuHgdJZVzY80kHnCltn7JTBSzrPo9NyhydbW2OZSTdPqKJgRrRVdmbPmE7HFJ6FBKkeyYdLQsxRmETDN28BQhRIBzukEA7DQ8lIWzl1Qq6oJy9LqTtuNKPOApCu4Q6TqapMV7q7AatGYbTUJ8olIO4rDqQeUAkdcWK+nOIz3aK5uZP1S/0IGiq/eQQc2lrb9VZ/OFC1+JaahscQk9hHemHGwk3Xpxvc9fH+okKPaYU9OUcHNSzm8qSeghQ71R0eZ+6f+ySIzkviY9iS4nExkJxM4V7bFZhoDO6KVpTFRzKjTrhp0RTVlByrU9NTWFO3/wB+mo4twVwFc1Uof1WHDRIHgW60rju3ndhlGjLyIZco4yLcH5IQCkoOyRjPEAalYKMKgVLGCTJjTFilIa8VftNPJLo9pyHLTP8AwSQ+dK/dQla8D+0x/l2/ach102P7CkjuMr93FXrFjYfiR7oaNClkodqa8cbKfy0wyQpavl1bewpx04f6afyhthvDu8aG8UqyyRkZGRkXMxXmvButnIPovoPWhY8YAaIt3tG5pNa4vbsKJSaV6K9MM2uf/C1fSt9HGhU1cr/Ys8CaAF3OgA97pr+jGXI9ykSLq8msSnMBilaY8VYApXGmJw5Bugzaj0J2ruZBdqSAeDUkCtCeMSeLTGlN/XjRitNzExjyaOjXnpztAqaEK1rJ8pzp/OGR1cLdqr8oObxgw3MzGBpdUpPIO0QG0/8ANllY/DThyhBoRXLCJ0k7VpHMO6IOm5rKtHHiuZjMVSrZ0CHx6TRz2GrQqYrJs8gUOpaoZmXN8K2j5SkOJQLqQ4SkY0CVoQsAVxpx4Y5dUJJ+ZjPQVbRVctphWV9KB9pSD2ERYCDFc6am5Nyrm68PVUlQ7zFjJHfBlsmKV5oieBt6abyC1u05leVHdHfW7ZtCxMgeYq4qm4m8g9CgofWEQp7yOkrZ2Olo+ujgz21ix7bsVE3LrZXgFilRmNoI5QQD0RWTqSfsc9hK01mA7ZEs8CDwTjRqNySUbeRaYsiyJi9LtHe2mvOBQ9oiodLtBpiUkFUnHHmkkVau3UAVArS+cRxD0cgiytCJm/IMK+J34+MI6SVCixKjgbedTleUhY5nkEH7SyOiLAeVFe6YI4O2GHMgthJ3YsvXu5QiwHDCS3+hoyW4QfdfR/yJDablqPjY40hXSCR3AQu6yZfyCF/03Umu4KBSe8QyWwbtqMn+o0tPaKdyoHacy1+TeG5N71CFeECLqaf76EAKjjAHeAesRkR7DnUmXbrnSnUSIyEkmm1Q1CtbSvfHKEDO7TI79v6zpDpox+5R0585hJtVBL69wSnICtbvKQafrGkOOjiyGkBWBu44AGtd0acvIhtoocZNyD0muFmSXBuUXGZCjFLOQSYVAOVcgoy7FosUpfXcr9pj/Lt+0uHXTg/8vyv/AOX2RCLrqV+0h9A37S4eNNFf8uy53Jkz7EaL8o2LnXdB/VuurbvIpHsQ5QgarJm8h/kUjuV+UPl6B4WVYkn+6lfGr+vL96G8alUalUc1uRaWQypCfrcTWyXuRTZ/8qR4wmapTekpxBOBUMPnNEE9NB1Q4a0V1suYHIg/+VEIeqB2gmhXDyRp/wBzHwjNJ3FsdCdoFOFM22K0BC0nEivEURUbcadUPFoORXeirqROJ2ELVTEjMXQLtDvyw27odpx+J515isnZEeXnC9ax4w6e+Da1wEtbMc8dj3JMIWc95JP62xy0mVekj8VaThs41K/ajlZ6uJ0nvje18ZN4clcORQPhDpVJdzugT0Ntbhgs0pd4JJxzuspbvcl7g6852w6SyorPV5Mcd5Na1uq244kVx5xFjy64nlVTaGuxf1htcVhW52766D/th6kHrzaFeklJ60gwlafj3rX0XEK+1T8UM2jcxelWeRAHq8Xwgf2oAk6zFFq1JR74iTXlaeKu4iLaGcVbrlYq3KuDYtaPWSkj2DFk2VM8Iw056baFeskHxikuWLO6EfSeS4WUdb9JBT6wIHfArVTMX7ObrmnDqJT+GGabTVtXzSerGFDVVxW5hr+nMOJ6Aqo9qJ9BTnrOl/KSbnx3Wz9dAI+7MOcq5eaQr0kJPWkHxhd1pS/vJC/6Uw0roUSg/eQZ0fVWUa5E3fVJHhCvddv37mp6+HXtL7r+BY0zTdmZNz5Up9ZJA7VRJtaWvtqSclJKfWBHjGmsZF2WQ5/SebX0A1PdEyZGELPZGZFFyk0UoArlh2xkc7eRwU08j0XFU5iokdhjI9PhT1GU6Os8vy6ynOgBFBS7cGNevZhnDhYFA02BiLo2Uw5gSB1wmTyvKrBG3A0x80YVrlh0VhssZfk0YU4oqKUx24bIzZeVBfKhulHMoMyzsLMo7BmVejIKMUs9BRh+F6Xegg0/DJnFVa41VtEfQN964ddMHK6Ntcjcoe1uEPW0qtoD6FHeqHPShyujaeRmW7FNRqvSJ0NJBPVE/wAWYFci32hz8osMPRVGqR/+IG8Nn7z84sbh4hB1GjT4z40vl9ggXY4OvREXMxHcmYLkZQLrCVes2ZHydepaT4RW2rF8pdfxwuJqOUKND2nriwdMJi9JTA3tL9mvhFX6DPFL7nK2faTAUrgw9QA26G59VBiJgiuNaFdCM9oJENMy9CdOn9oOfTK+DX4RpgSO+Gd9yL5FdP2D0PAuBtqK74mKXA+0ThCxWorOtnqwPP4RLe4zLo3tq9kwNkF59EFZMVCgdoI68PGOloAE6BPUmFDDjN7BuKTu54sthyKn0SeuzTeWKVJwHIc+XDuizZVyB4hecKNNMU3pJ35tfVIV4QQ0KevSiOQkdZvfiiJbSb0ssb0qHWkxz1dvVlByEdqQPwxNPy/M46612L1mhX9N5tXQbyfxCGLQGZv2dLHOjYT6hKPwwL08av2XMjcgL9RaVdwMeapJq9ZyR6Di09ZC/wAcPvj+Zw8hNQRvwhI1d8Wen0fKIX66KntTDw2YR9GuJbs0jYtoK9Rwo7lQi6gGHWDLX7MmgM0tlY52yF/hj3Qt0Lk002EjrAPjBq05PhJd1v8AqNLR6yCPGFTVU/ekU4/BQTz3SD7MJLmj8/t/Bqx64Jrs/wAfk7awJS/Z0wNyK9Sge6sRJN3hJZpfptpV1pB8YZbdlOElnkek2sdJSadsJ+hrt+zWD6KSn1FKT3AQ0loZRA0r0VU7OOLSMFXfYSD21jIfnm+MYyAvETSpDUilptfll7ceXAYCuEN1kHioxrxRjjuzxxhNmVeVc2Yn0seTCGqy3OIn5o7o1Zl5UdeiGOXegpKzEAGXYmszEYmgIYmZiCDM1C3Lv5ROTNYwLCI+tBys8D8kjvVDdbz9dHeaXY7FNwkawXKzYPyae9UM9pP1sGn/AE7fYpH5Rq/th3AtztqnmaKe5UNntV+cWMZuKk1VvHhXQASS2mgGZor+8WYGHTk2v1VflEpJ3SNHiHc7Ja5qIr05Hhs58/yld3eYgWjZ7zaCtabqRSpqnaaZA12wrjL0Igu35wqYdTXNtY+yYrvRd2j55UK7xDVaM1VKhXYR2QmWKKPJ5j3GHxrysV7gm3x78e+dXrAPjDOtysLtuj32qu27nl5ozpjTCLGkdCL7aFl5Kb6UqoEHCoByUQdozjU4uUY16DJNrQWBEG0BhD8NBm8i+egJFesmFPSqzQw6psEkAAgmlcRXZywnDKOrA4tAaTVQ9EEpN2ioDsrx6Iny5xgyQiA1km7NoywcKeXEkY8uMWRKOxXcsbs8kkAgTCSdtQVgkFPNXZv6PoCXkgnJlAp8kkd55ofJi/5KdjxjYoTLlWj0d4gdq4fo0pPomnUpX5w3aaKTwaSm6CErBAu4ZEVpCLoQ7R15Px1dpBEZZQ4bj2A9GPVrNhcpMJJACmXBUmmaCBieWkANRzanJZ9CONdWhRyFL6SKY/RwWtZkuSryEiqlNqoBjVV2qQBvqBCxqTt73LMTTZadcvAcVFwKBbWoVUHFpp59M4phSlFqTOLiFnLSCVCgHKPCK+B4PSRPyjSx9lLngYf29JFu1QZZxtJBF5bjBphhxW1qJxhA0n8nbsgv0yE+ulbfgIMoxT8rFLKdXcQpZBIQkqoMzdFaDlNIS9VEkkB9sKwQ44gcyXDd+yQemHtKKjHI5whaLSamZ6clg6sFKkELSG0qKVMoUMFJUmppQmmYOUSm0lFv/Jf+6fk04Lqa9Y/Zpj3PSQSmtTnQ5ZRU2iYUmQmmk1C2Hn0Cmd4C8mnSYstqXKa1ddcr/UUFZbgkADoEIGj4uT9ptfLIdH+olR/KKZHF3wmZDgNLLNNDw0qKgGhCcKitMoyF90mpxPbGQv8A21/j+/QY+f5hzyisfhGmJF01zi0NCLIadlgtxN5QUoVvKGCTTYYqx48ZW6pvZZXtkOOj+lr0s0G2221AEkFSlg8Y1yAjZJKlYYtLcslmx5X+luP805iu+CDNlSw/kD1Vn9Zd0V6jWDN7G5Yc/DH8QjoNPZ7fLDmbcPe5Cf0/YfiiPmkEk03KrUhtKTVNCE0IqseEJ6ZuIExpbNPJKHXGyhVKhLV01BBHGvHdEX3Xj0RmypSl5RW/QEaZLrMA/EHeqGB52tjkfIDspCvpI5edB+KO8wY4f9mKHyJEFryx7iLc6aq3btoM02qT3KH4ov8Aemrua0pHxqDtJEfMmizKVOFKwFAoyO8KSRDaiypcfyGulCD3iK/8yx6UXyPzFvTOkssjz5yXTzusDvV+qQA0h0ulHZdbbUy064aEBC0qJosE+bhgIS0Mtp81CE/NQkdwjjMu/r+0Tl4riTjROwbNzFSec98BLPTR1PP4RLnHKLVzmOTCOOOeBHRCgjSQe+udI8R4Q+WVp4pMs0n3LwhS2lJWp1ICilIFaXFHZthF0p/foPxPxKgvJYNpApQAZG9z48/VlsjRxNQTQYtpaDM7rAf+DLsJ53HFeyhML1vWkuYVwjgQFUANy9TCtPOJMYYjTmUTc29wNtgxBxHTE1g4iIO7niYxsgy2FA9rCj6zTak1+rl2dhhvlpJtWKkhfziV+0TClbyAHTypT+WPVDPZ0xVCT8Ud0HJfAqCg1LtIQkpQlKAdiUhNcNtBAzQ92ky5y0PWkxOZXAjRxd2dUOT2V08YzrlkcWdLOQj6JHgremEbFqeA+t5Qd0Nks/lCZML4LSFCvTU39tsIPbWBi2a9ho7lzSyoStZyuDmrPe9F5FfquoPcsw3yisoUNdCKSbLm1Dp7U3v/AFwYbiMtRJwhJm18Fbh3PS7R6UrWg9gTDiy9eSFD4Qr14+MJGmyrloSTu9LqCfmqbWO9USzfDf1+mpp8JrlS9bX1Q3OKivVeTt98bH5RC+coUlPcDD84qK/0nVctqRX/AFGXWj0AqHaoRXe+xmCTp4xjI0eVxjGRk1HKCUkX04Zq/GYKsx5GR62TYV7ExuOyYyMjMcbJOMdgceiMjIAQTbvnp+aO8wSR/AK+iV4xkZDPkXcXqQ9Ev3v1D3iHRuPYyIZ+Y0ZOZdj0n9dERno9jIhEkK1o/vF88dR5w5xGRkbkKC9LP3jfMfaghZiiWU1NcKdAwA6oyMij+GgolKjhNebHkZEeoAQvZzxNayjIyKy2AQ7ZQCVmgwbTTk8rTugrZJ8ij5ojIyDLkQQ1KjKA9m/x5+t7UZGRCPXscywZbZCZpd/jEr/offGMjIXBzvsEuOS2Qta5B+zB9Kn7tyMjI7HzIUfLCPvRj6Fv7tMKOsrzpL6dX3SoyMhZbPszR4X4sO6GZs+TT80d0Imnv8dZn06+5EZGQY/j8EWTHvOMZGRkY2Of/9k="/>
          <p:cNvSpPr>
            <a:spLocks noChangeAspect="1" noChangeArrowheads="1"/>
          </p:cNvSpPr>
          <p:nvPr/>
        </p:nvSpPr>
        <p:spPr bwMode="auto">
          <a:xfrm>
            <a:off x="71438" y="-895350"/>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solidFill>
                <a:srgbClr val="FFFF00"/>
              </a:solidFill>
              <a:latin typeface="+mn-lt"/>
            </a:endParaRPr>
          </a:p>
        </p:txBody>
      </p:sp>
      <p:sp>
        <p:nvSpPr>
          <p:cNvPr id="18435" name="AutoShape 4" descr="data:image/jpg;base64,/9j/4AAQSkZJRgABAQAAAQABAAD/2wCEAAkGBhQSEBUUExQVFBUUFxwYGBgYFxQXGhgYGBgfHRgYGBUXHCYeHBojHBgYHy8gIycpLCwsHB4xNTAqNSYrLCkBCQoKDgwOGg8PGiwkHCQsLCwpLCwsLCwsLCwsLCwpKSwsLCwsLCwsLCwsLCwsLCwsLCwsLCwsLCwsLCwsKSwsLP/AABEIAMIBAwMBIgACEQEDEQH/xAAcAAACAgMBAQAAAAAAAAAAAAAFBgQHAAIDAQj/xABPEAABAgMEBAkFDQYEBwEBAAABAgMABBEFEiExBgdBURMiYXGBkaGxwSMyUpKyFCRCYmNyc4Kis8LR8CUzNENT4TV0g9IVJmSTo8PxhAj/xAAZAQADAQEBAAAAAAAAAAAAAAABAgMEAAX/xAAwEQACAgECBAQGAQQDAAAAAAAAAQIRAyExEjJBcQQiUWEzgZGxwfDhI0JS0RMUof/aAAwDAQACEQMRAD8AqBtNSItqe0bLbkqkgeYo4ciUjHtiuNGpAvTku2BW+6hPWoV7I+kZ+xit9F4AANEDkxFYEEUifPVuy92beTuVTsEREogzpTL3Z+ZHoukdWHhAopiL3FPEojYNxi1kJqNmfKNsbtqChUZQoRotfRw2gymaQUh5Q44wAcWMFk7lki9XbXpjlZeiT7jb6uCUA2nMj4QqQkb8PDfBTVs+HFuy6vRDyecG6unWiLZsRopQsHFKhSmwiLxinqP7nztwG8RqpmLjt9dnIVcmglSlYjiLK0ipGKmxUZGmONMoSNJLAlkpDsnMoebUaFsmjqMK+aQCpOGdAeeJOFbAoUltYR6bPVwYcAJQeKTuVuPP4jeK9VDCsNWrqXD63pVQCr7ZcQkmgKkYKQTsC0nPYW0KGKRCxV6HFfSYvTAHpKu9eEN9saNqacXUEeS4QYZgKUPCOa9CVy1ryrRqpp59BbWRQqQHBfSobHEYpUN9DkRFw2tZF+bDYA48opOP0lD2KMV4dDovoULwcacHEtUsUqKSMUm6ecGh7Yk2jYzjIQXBdKwSAc8DQ1HPUc6VDYYhR1AVaOMOnujODxT0x1dTRQ548WnzfnQQGnB+U+r3H+8di1EmXsxbiiUIUoISVKKUqVdG9V0Gg5TQbzHUMRzGog8HG4YiemVrEliz6xNtBoEiVgfacq2AahJVlTI1O+mOyC+ks17nQEp/eLy5Bv8AAdO6ADEkVIRtUs1FdpUaDuHXFIK9QVrRybsAqQFAlNdmYpsiK7ZbqMQK8oP6MWouwaACmAwHRhAybsTkia8T6gcCuhPLGBx5xj+cdPdiVecPGGadsjeK84gJMWONmEWjkjIVpojJA+Croz7DiIxR2KTUcmPYY5OWeoZY9kaXlJGNc9v65IpR3Ezfgh8E0O7+xxj0lQzFY5+6AcxHRK9x6M+wxwbRrw6Y9j0rO4frojIFHWPmqGUDlry9ckFa/VbVTtpH0emhdV8VI+0T+QihdRMvW01KPwGFnpKkJ7iYvGznwt6Yp8FaU/8AjSfxRWOwvQ+f9Omh/wATm+V4nsxhfU3DDpku9aM2fl1jqNPCBARGd7hIlyA6nFNLIG/oI2QycHAe25aikq3inV/9gRYWg5q8twC1pUkXUuKLKsdjoKR9opPRH0SbyBQigj5Us43HErGBbUFg8qTUdoj7AbKXEJVmFAEcxFY0RdI66KA0vf4WfmFZgOFI5kcUezARbOwjriXbdjutzkwptYUFPuKKFYA1cUc9h5Y2UySK0IwxG7kjJJ6jAV9zg3Lp81zEHcrb14dcEbHtp2Tf4ZmgWElNSkKoDmQDhWmGNczA3SRryIO5Q7Qf7RClJ8raWDitKTTlFMDziGW1oHsXFI22u1bObewZmW3TdWBxQ+2kXXU1rQFBCSMc1bgYNS88+htl54VeRKPld4H4DqaFXBgk4UxSMa12x892NpA9KuXmVlCto+CoDYtBwI5+ihxi9rJ05RMtyk0miQEPNOgqoG1ANqUCr0eLUKOwiu2mlM5HDRjR1KnXJ1xJaWpanEIVQ8ClVVKVU4X8SEk0CcCccAo6ezF6eUkJCEtIQ2lOYSkJvCm/zia7awQ0p03Ym0OMy6XbgUmrhISlYSTgG6XrteMKkGoSaQpFJrzYdAyERnJJcKCQptPeI2faw+sO+PZ9PF6RE6zrWclyHmiAtIqCUIXz4LSaHlFDnjE0cPer2yVyzjq5pC2WnW+BF9KgVKXxsqVoEpVUnAd0TRbQZxc7wTqKIZNXL4WApINKAjO9mMcqnHKGyyLcNoSMm8spvLfW2ugugksvJ828aYEHHqFYeZNVW0nekHpIx7Y0cCpCt1qVDpLYQTPPJSkJTeFABQAFCcABHaUsPDKG63rPBmVK3hJ6gB4QH0se9z2fMOjApaISfjK4iftKEY5wfEyiehRFtvmanVXONfXcbG8Vuopz59Jh8ZsNIn226cVp5CE/6YR30hc1WWYHrVYFMGypz/tpJT9q7FkMSgM40rHjTFe7tw7RFpLovQ7H1DqrLG0QLm7IGOEOa5fCIUxK4RilAKZXVoWPnhCrP2dQmLXnpAEQqWtZmETUnFhqytZhmio4Bit7mr1H8qwataUuqHPTrw8Y8sGUDk202cA6otf9xJQn7ShG2ErRJqmLLsoN0RlyZ2QUdaIzwO3njiUxdNkwbcVyxkT7kew3EcWXqWql95Y9FCesqJ7hFwaOTAJfUMlvL+yAn8MU9qtdKG3CB+8cCfVSD4mLH0WnrsslRzW46o/WdUe6Kx2KVoVLpR/iE5/mHfvFRAQmCGkigZ+bO+Yd+8MRWkxkluBHnBxAtlmrVdqSO3D8oMNtRztKUqw5hkmvq4+EKnTGFaU2R9YaLrrJS/I0geqkDwj5WslALrYUSAVpBIF4gFQqQmorzVEfTWj+kLSi3LtocSAg3SoJobgGdCcTUnoMaU9RWrRW9vMAzLx+UX7Rgf7nrDnbdlNl50hyqr6uLwbgxJqReNEkCuYJgOZDkjDNNMoK07IVzSDzgHvhHthky74UgEDAjA0rtT/bli2n5KA85ZSV1BFQcCDtgwnw77Aasq6dmeFcvAUrTPkA7IZ9GpB11qbS0RdQ0FqBqL15aUGgGWCiabhTHGIFpWJwLxQBUGhTtJB2cprUdEWPq0sINrmm1ZuShrhhevigHVGm06SFjaYpWXJFtKgqlSa4Y7I7OpIGArE5xuOK0xmuxhYtGZWK3gQM6U/VYFO20opKKYb8a03QwWw3xucHvhatFOIMaIUybLD1b6YrAlZIJvAzocvVOALZFwClBU1Oe/DbF5WRbXlVsLTcKVG4bw4wJqBQgUVRQwFa0O6PmKwJwsNomAL3ueZacIBoSBWorsrSleWL+Zc4RRJr5qcSQolKk3kKqPiqSN/F6Yo5UgpWhgtVurv1R3mEHXM/cswJ/qPNp6EhSz2oEPxdLhBIxAphtisdfL1JeVRvccV6qAPxmJvWVh6AbUHJXpx5wjzGQBzrcT4IMWGzI1VLL2haCd+yh5RCj/8Az61/FK+hHa4YdJV7isCvmqbFOYJr+uSHXU6IxqTEV5Ed1ORCnZxKLtc1rShI3qUcB1VPMDGWSDZEmJesArZkbq1p9EkdRhpLF49I7MfCBFt8ZalUpXGJTx+Ti9x0yrNKJSiSd2PVj4QEbXwTyHB/LWlY+ooK8IebbkrySN/jCW43VtB+KK89KHtrHYpUjpI7awbMSxaMwlHmFd9PM4AsU5ON1QpLNF0h203SF+5Hq1Lso3e+e1VpX3YhJmxRQMb3uZ+htSPI2Ij2Fo4uuxrCRKSyEIVeIJUpRFKqPJsAwAx2csEbAdBaaRX+WFetU5dMU5J6Xvtt8HevJrhXzsTVXG6Scaw0WnpC6w8lKAApttoY5YsoIw25xXirUsmqOmlNgPImn3Cg8Gt1S0rFCLqiSKnYcaUNMR1i2GokzdtvTRq6qoBwSBRI6Np5TWO0pL4xlnLXQBsxLGJK7NKm3BvQofZMT5OUMEJqVcDKgy2XHFJKU4pABIpeUVEUAz7IjbbCVHYiKzDA3utjrWIvHRRSlT6SMGmytsfHcCKrNdyMEcqr+6KTmLMfkplKVouutlK05KBIIKCKYKFR1giLu0fnw0uRR7nfYbvKbSp4ISpay2rNIUVXiqpKlACpMa95JgWwftKzKvLO817IjGx+SGW6FKJG+mW0YRuGBCShbBYoPWLhAabsWmyLFXKiB8zIDdEpQoKZRmlkhdnJapIvXRzUczHrdkMWjb5/4sliqk8KwqpQSk8ULUKECpHFIpljvApA1rpDc3LfFRe6nTT2YPyEqEW1Kq3ggZZUdHiIaOjjZTGuJtez+wuPINTUUO7+9Bt5BzCI5brBF2Wu4bsOo08Ii0iAGqYHthkcGduVOuBKLFS+0oAALSag84yNNmBhitdurSuTHqMR9F0AlwfN8YpGTUbQlWwJZEnWQnRtb4NWeV1ZrluoYuvQ6Z4WWllY19ysA7ypIUg15eJCe7ZCPcs2UgBTkusGmAN1CiCRlXlgvqgUDJtkKrVCwU+jcdwxrudH6EWT4otnVRYzCYqnX/lJj6b/ANUWwzFV6/k+TlD8Z4djf5QUBm+obCXmj8o32JV+cHPd44dtuo4jxrTZR67jAbUi2BJvn0ngPVbB/GY5Tk8tu05hF4hPEcAxp/FKqRsyeSTTk3Qy6hgWaqKw0y0sAtmTYB4ku6hTm6+4QMfmtqr9cxYluWomWl3Xl+a0hSyN9BgnpNB0x82WeHpqbUuinHVqKyEgkqWokmgGNMTlXZhE0rFZ9WWc0A3U7Sa93hCzaDdThls5oL6PzTipZCXklDvBi+CQSFnPzSRjngdsRZhmOzXwJIMdGJ1qy3FMIHAcVSfQcWOgqvDsUIteflsIr96To++n5ix9ZJSe1uMEdLKga2KrkmfkXHEfVco4O2/CjaKOLXdD1MMj3O8kkAgoWkEgE0JSboJqcFDKE20kcUiN2OV0SmiK2oUEZENuYoKRkVcWTCUo3Ukb8Osw8abM0tBwAZJaHUwgeEI9irpMtlZokLTeOyl4Q+6WzCXp51aFBSTcAIIIN1CRUEc0dN+UpFaESzZfvhhk5TKBFnoI2VrDTZ7MY5O2MidKScHZKUpEeRYg7KMQ0Ucyodbp4Ofllei0lXqvLPhFnaZqCVSSqihm0D1gfyisNeOE82N0sO1xyLJ0wbLkrJkG6rhWlJJGSrtRXnOHTGqK0BHmQ2yp87kUe2h8Y7xFkk0Lnzz2pTEqLIk9zKRycajrGQGkzkyh9eCaTrQ/6cU6XHIY0u1nLNdyDiEmvKoJwIA+PAXXu378lzvZI6nD/ugxOO+Qsh2lOK0DXcQyOTdGXIqo1eHfnXz+xxteWqtwj015XfTNcU0GfIDhiK1gC+zQw5WjLcZzCnlF9NVE1GGWMLM61jGd8zBLcCTw4ih8U90R9EP3qhvSOxX94nzDdQeUHugZokffHOhXekw8dmJ1H+zpcKStNBxklPJiKdWMLOpF9Q4vwSHBTlo2ruBhssk0X0+MJeq4cHPOovUKJhaaUzBS6muOWKUinNyxTFysL3LtbMVpr3brLSytzyh6zdfwxYqHMIQ9c6b1nA+g+g9aVp/FDpiMG6mp5KJOYvqShKHEqKlEJSApFKlRwHmRD0lmgq1m6JUEOtqKVKQpAUAGzeSFipAUyrGlDgcQceWpiVSovKWLxbuFAIBSkm/VYB+HxaA5gFVMzBHW22oPyDqcyt1rH44RSp9aGXMcgxrlmCizFgHz3W0HmvFX4BA3UXZCOCdfoCuoQDhgDUq66J7d5rO1w8eyAv5VlfQoK/3CK70I1l/8PYfaU2XEuJN0pIBSuigDiMRVWOO6mRqqVoVn0DIzqV0cQapyBuqAVlQpKgLydyhUHYTHNdtsKfdlQCHkNhwi7QFJ4oIVtoQEndhCzotp21PNBTTa20tqDd1RSTQJBSeLhsIpyQN044loyrqc3paYaryoCXU9NSYrxVGh4x4mhmm26iEa1Jek8muAcaUDhXzFpVybFqiwHlgov40Kb2AJzFcAkVPMIr7Se0U8Iw63iUvcEpKrzZSXUKFFhSbyfgnFOWIrHmuNvQazlLWKXXVhoKI4NxKgQKgKQbpwOIKkpFdhwpkSj6T2CWllpyl8AFQFTdJANCSKVAIrSsOMtaCm30vh1slhYKm26EUyWlwklR4tdicaGmECNOJRSZx8KJUQ4rE7RXi/Zp2RfG1w31BL0K0cliCRUYcsewSmWeOc4yNfGRoLWhxODu8Wq9gzwyPJjSCtjcatc72NARQ0G+A9tfysKiprt3f/ACDWiyOKcABeO/cN/VGeXJZoT8lDNIS2MMkgxAiRTiIYpJMZkKFZJqDkqjCBcmMoMyqY0RQrKQ15D9op/wAsj23IfdPaqkJECvGfYrniODUaGmytIQteZ/aSf8sj23If9LifcEgQaVcZHwciyr0hF7pMbGrnHuN1lDF36Xl9BG+CEDLEcKuFqa+U6vJo8amCcVi7RPIqlRkZGRkMIU7r5a8rKK3ocHUpH5x0txZFi2YtIpd4IGoGxOYOypR27MY66+UYSh5XR93+UcLUJVozKqpigp6gpaYzZOppwc8e40T6aqc20WdgGaUnYcfOGOHNtKvaTUNDbdULVsWq8MCMLidtBXt6MoX7UbxjLPcaWjoXXs4AaPquzScs1D7J/KD8yc4WZFVJtP0neSPGDHqIyxpF+ioSbCmOCtx9J2zVRWlaKd37a8J1Q1SjnGEJNrkotpw1IxQ4K0pg2hRIxzqmkUxa2jnui8EPQF01swTMi8hROCS4mlPObBUkY7CRQ8hMTkv98bOcYEbDgenDxheIAt6pyn3BgBXhVV5eKgjsNI4640e8GnBmzMtqruqlY77sQtUr5Sy+2c0LT10KT7Ag3rIY4SyJkeilKx9RxKj2Aw0XUhehF0tc4bRq9nRplXqOoSe4wg6sNCWbQecD964hN4hKrpOIFK5jzs6bDDto/WY0ZdRmUtPp6UlTie8QE1FzdJl1FfObNMdyknKu4HZ0xS6TBLczQKW9zuz8uK1YfAG00Q44itfro64atO1VlpJ8Y8FNJST8V0LbPeiA0m1wekFoN0/fNlwDeShD3tIMTrYVw1izqRm1R1P1FJcw6Gz1wbseLpX6Mb9H3r8mya1oi6edBKD7MJGtLRlbjYmGllC2qFQyC0pVVJ50G8RXerKGjQSZC5QgGt11XUui/wAZjtpPLX5Z5PpNrHWkiMl8LTHyrzyXuJbtjFuWDaqFQQQSNqlA1NeUnpgTpPMpmEsvg1LrCCsblpFxVfUr0wzyj3CyrLnpNpPTTHtBhDl00U8yc23FU+aaEePXAg9GhN0CFsYxkTFoxjIfiYoOt3zmt/GIwrU4Qe0V8yvxjv5MMYXtIPPb3XTXKueysMeiqDwSailSdmzYeqKz+GhlsOcgIYpFML9nDKGSSEZkcGpVMF5cQKlBBZiNMRWUbrzb/aSTvl0dinBDxpm8RZUiRnwkuaf6SjSEjXkqtpIG6XR2rchy0tNbIs4nMrlj08CYrLlkPh+JHuhx0cODv0g+7RBiAOiZ4juIPHGX0aIPRTE7ihc+mRmRkZGRQiVbr4b8hLHc4sdaB+Uc7NZS5o2zwmCUrINCQKcOpNVU+dXoBiZr1R7yYO5+nW2v8oGaOTRGjLpz4NTlAcMOFBIr9Y4jwjNk6lsbqUX7jRLtISCE1oUNqxzxChn9XKAVrJjfRGZvshVDQtNAE4jipxF4kmtTlyxpais4xyL5VU2LM2IVnMJmu5wHH5whlnDnCraBo6eg48whsZFjs0rjCE3TZVy0grHjNIPIfORj1Q08LiIWdYX8TLrxxbph8VdceTjd0NgfmCy05GavISfSSD1gGJhewgDo4+FSzJG1tOeeVPCDCTE3ucKWgirk/Ot/GWR0O4di4cLcluElJhv02XE9JbNO2kJFkucHbjw/qCvrNBXemLBaVU0OR/Rh29bFE7UzNBcg62cr+PMtASfYMKerBwy9qhtWFFKaOeYJb371cviC+px0ocmpc5p/AspPtwJt1kytuFQwvrS6mnxxU7D/ADAoRZ7tHSroOFuHgdJZVzY80kHnCltn7JTBSzrPo9NyhydbW2OZSTdPqKJgRrRVdmbPmE7HFJ6FBKkeyYdLQsxRmETDN28BQhRIBzukEA7DQ8lIWzl1Qq6oJy9LqTtuNKPOApCu4Q6TqapMV7q7AatGYbTUJ8olIO4rDqQeUAkdcWK+nOIz3aK5uZP1S/0IGiq/eQQc2lrb9VZ/OFC1+JaahscQk9hHemHGwk3Xpxvc9fH+okKPaYU9OUcHNSzm8qSeghQ71R0eZ+6f+ySIzkviY9iS4nExkJxM4V7bFZhoDO6KVpTFRzKjTrhp0RTVlByrU9NTWFO3/wB+mo4twVwFc1Uof1WHDRIHgW60rju3ndhlGjLyIZco4yLcH5IQCkoOyRjPEAalYKMKgVLGCTJjTFilIa8VftNPJLo9pyHLTP8AwSQ+dK/dQla8D+0x/l2/ach102P7CkjuMr93FXrFjYfiR7oaNClkodqa8cbKfy0wyQpavl1bewpx04f6afyhthvDu8aG8UqyyRkZGRkXMxXmvButnIPovoPWhY8YAaIt3tG5pNa4vbsKJSaV6K9MM2uf/C1fSt9HGhU1cr/Ys8CaAF3OgA97pr+jGXI9ykSLq8msSnMBilaY8VYApXGmJw5Bugzaj0J2ruZBdqSAeDUkCtCeMSeLTGlN/XjRitNzExjyaOjXnpztAqaEK1rJ8pzp/OGR1cLdqr8oObxgw3MzGBpdUpPIO0QG0/8ANllY/DThyhBoRXLCJ0k7VpHMO6IOm5rKtHHiuZjMVSrZ0CHx6TRz2GrQqYrJs8gUOpaoZmXN8K2j5SkOJQLqQ4SkY0CVoQsAVxpx4Y5dUJJ+ZjPQVbRVctphWV9KB9pSD2ERYCDFc6am5Nyrm68PVUlQ7zFjJHfBlsmKV5oieBt6abyC1u05leVHdHfW7ZtCxMgeYq4qm4m8g9CgofWEQp7yOkrZ2Olo+ujgz21ix7bsVE3LrZXgFilRmNoI5QQD0RWTqSfsc9hK01mA7ZEs8CDwTjRqNySUbeRaYsiyJi9LtHe2mvOBQ9oiodLtBpiUkFUnHHmkkVau3UAVArS+cRxD0cgiytCJm/IMK+J34+MI6SVCixKjgbedTleUhY5nkEH7SyOiLAeVFe6YI4O2GHMgthJ3YsvXu5QiwHDCS3+hoyW4QfdfR/yJDablqPjY40hXSCR3AQu6yZfyCF/03Umu4KBSe8QyWwbtqMn+o0tPaKdyoHacy1+TeG5N71CFeECLqaf76EAKjjAHeAesRkR7DnUmXbrnSnUSIyEkmm1Q1CtbSvfHKEDO7TI79v6zpDpox+5R0585hJtVBL69wSnICtbvKQafrGkOOjiyGkBWBu44AGtd0acvIhtoocZNyD0muFmSXBuUXGZCjFLOQSYVAOVcgoy7FosUpfXcr9pj/Lt+0uHXTg/8vyv/AOX2RCLrqV+0h9A37S4eNNFf8uy53Jkz7EaL8o2LnXdB/VuurbvIpHsQ5QgarJm8h/kUjuV+UPl6B4WVYkn+6lfGr+vL96G8alUalUc1uRaWQypCfrcTWyXuRTZ/8qR4wmapTekpxBOBUMPnNEE9NB1Q4a0V1suYHIg/+VEIeqB2gmhXDyRp/wBzHwjNJ3FsdCdoFOFM22K0BC0nEivEURUbcadUPFoORXeirqROJ2ELVTEjMXQLtDvyw27odpx+J515isnZEeXnC9ax4w6e+Da1wEtbMc8dj3JMIWc95JP62xy0mVekj8VaThs41K/ajlZ6uJ0nvje18ZN4clcORQPhDpVJdzugT0Ntbhgs0pd4JJxzuspbvcl7g6852w6SyorPV5Mcd5Na1uq244kVx5xFjy64nlVTaGuxf1htcVhW52766D/th6kHrzaFeklJ60gwlafj3rX0XEK+1T8UM2jcxelWeRAHq8Xwgf2oAk6zFFq1JR74iTXlaeKu4iLaGcVbrlYq3KuDYtaPWSkj2DFk2VM8Iw056baFeskHxikuWLO6EfSeS4WUdb9JBT6wIHfArVTMX7ObrmnDqJT+GGabTVtXzSerGFDVVxW5hr+nMOJ6Aqo9qJ9BTnrOl/KSbnx3Wz9dAI+7MOcq5eaQr0kJPWkHxhd1pS/vJC/6Uw0roUSg/eQZ0fVWUa5E3fVJHhCvddv37mp6+HXtL7r+BY0zTdmZNz5Up9ZJA7VRJtaWvtqSclJKfWBHjGmsZF2WQ5/SebX0A1PdEyZGELPZGZFFyk0UoArlh2xkc7eRwU08j0XFU5iokdhjI9PhT1GU6Os8vy6ynOgBFBS7cGNevZhnDhYFA02BiLo2Uw5gSB1wmTyvKrBG3A0x80YVrlh0VhssZfk0YU4oqKUx24bIzZeVBfKhulHMoMyzsLMo7BmVejIKMUs9BRh+F6Xegg0/DJnFVa41VtEfQN964ddMHK6Ntcjcoe1uEPW0qtoD6FHeqHPShyujaeRmW7FNRqvSJ0NJBPVE/wAWYFci32hz8osMPRVGqR/+IG8Nn7z84sbh4hB1GjT4z40vl9ggXY4OvREXMxHcmYLkZQLrCVes2ZHydepaT4RW2rF8pdfxwuJqOUKND2nriwdMJi9JTA3tL9mvhFX6DPFL7nK2faTAUrgw9QA26G59VBiJgiuNaFdCM9oJENMy9CdOn9oOfTK+DX4RpgSO+Gd9yL5FdP2D0PAuBtqK74mKXA+0ThCxWorOtnqwPP4RLe4zLo3tq9kwNkF59EFZMVCgdoI68PGOloAE6BPUmFDDjN7BuKTu54sthyKn0SeuzTeWKVJwHIc+XDuizZVyB4hecKNNMU3pJ35tfVIV4QQ0KevSiOQkdZvfiiJbSb0ssb0qHWkxz1dvVlByEdqQPwxNPy/M46612L1mhX9N5tXQbyfxCGLQGZv2dLHOjYT6hKPwwL08av2XMjcgL9RaVdwMeapJq9ZyR6Di09ZC/wAcPvj+Zw8hNQRvwhI1d8Wen0fKIX66KntTDw2YR9GuJbs0jYtoK9Rwo7lQi6gGHWDLX7MmgM0tlY52yF/hj3Qt0Lk002EjrAPjBq05PhJd1v8AqNLR6yCPGFTVU/ekU4/BQTz3SD7MJLmj8/t/Bqx64Jrs/wAfk7awJS/Z0wNyK9Sge6sRJN3hJZpfptpV1pB8YZbdlOElnkek2sdJSadsJ+hrt+zWD6KSn1FKT3AQ0loZRA0r0VU7OOLSMFXfYSD21jIfnm+MYyAvETSpDUilptfll7ceXAYCuEN1kHioxrxRjjuzxxhNmVeVc2Yn0seTCGqy3OIn5o7o1Zl5UdeiGOXegpKzEAGXYmszEYmgIYmZiCDM1C3Lv5ROTNYwLCI+tBys8D8kjvVDdbz9dHeaXY7FNwkawXKzYPyae9UM9pP1sGn/AE7fYpH5Rq/th3AtztqnmaKe5UNntV+cWMZuKk1VvHhXQASS2mgGZor+8WYGHTk2v1VflEpJ3SNHiHc7Ja5qIr05Hhs58/yld3eYgWjZ7zaCtabqRSpqnaaZA12wrjL0Igu35wqYdTXNtY+yYrvRd2j55UK7xDVaM1VKhXYR2QmWKKPJ5j3GHxrysV7gm3x78e+dXrAPjDOtysLtuj32qu27nl5ozpjTCLGkdCL7aFl5Kb6UqoEHCoByUQdozjU4uUY16DJNrQWBEG0BhD8NBm8i+egJFesmFPSqzQw6psEkAAgmlcRXZywnDKOrA4tAaTVQ9EEpN2ioDsrx6Iny5xgyQiA1km7NoywcKeXEkY8uMWRKOxXcsbs8kkAgTCSdtQVgkFPNXZv6PoCXkgnJlAp8kkd55ofJi/5KdjxjYoTLlWj0d4gdq4fo0pPomnUpX5w3aaKTwaSm6CErBAu4ZEVpCLoQ7R15Px1dpBEZZQ4bj2A9GPVrNhcpMJJACmXBUmmaCBieWkANRzanJZ9CONdWhRyFL6SKY/RwWtZkuSryEiqlNqoBjVV2qQBvqBCxqTt73LMTTZadcvAcVFwKBbWoVUHFpp59M4phSlFqTOLiFnLSCVCgHKPCK+B4PSRPyjSx9lLngYf29JFu1QZZxtJBF5bjBphhxW1qJxhA0n8nbsgv0yE+ulbfgIMoxT8rFLKdXcQpZBIQkqoMzdFaDlNIS9VEkkB9sKwQ44gcyXDd+yQemHtKKjHI5whaLSamZ6clg6sFKkELSG0qKVMoUMFJUmppQmmYOUSm0lFv/Jf+6fk04Lqa9Y/Zpj3PSQSmtTnQ5ZRU2iYUmQmmk1C2Hn0Cmd4C8mnSYstqXKa1ddcr/UUFZbgkADoEIGj4uT9ptfLIdH+olR/KKZHF3wmZDgNLLNNDw0qKgGhCcKitMoyF90mpxPbGQv8A21/j+/QY+f5hzyisfhGmJF01zi0NCLIadlgtxN5QUoVvKGCTTYYqx48ZW6pvZZXtkOOj+lr0s0G2221AEkFSlg8Y1yAjZJKlYYtLcslmx5X+luP805iu+CDNlSw/kD1Vn9Zd0V6jWDN7G5Yc/DH8QjoNPZ7fLDmbcPe5Cf0/YfiiPmkEk03KrUhtKTVNCE0IqseEJ6ZuIExpbNPJKHXGyhVKhLV01BBHGvHdEX3Xj0RmypSl5RW/QEaZLrMA/EHeqGB52tjkfIDspCvpI5edB+KO8wY4f9mKHyJEFryx7iLc6aq3btoM02qT3KH4ov8Aemrua0pHxqDtJEfMmizKVOFKwFAoyO8KSRDaiypcfyGulCD3iK/8yx6UXyPzFvTOkssjz5yXTzusDvV+qQA0h0ulHZdbbUy064aEBC0qJosE+bhgIS0Mtp81CE/NQkdwjjMu/r+0Tl4riTjROwbNzFSec98BLPTR1PP4RLnHKLVzmOTCOOOeBHRCgjSQe+udI8R4Q+WVp4pMs0n3LwhS2lJWp1ICilIFaXFHZthF0p/foPxPxKgvJYNpApQAZG9z48/VlsjRxNQTQYtpaDM7rAf+DLsJ53HFeyhML1vWkuYVwjgQFUANy9TCtPOJMYYjTmUTc29wNtgxBxHTE1g4iIO7niYxsgy2FA9rCj6zTak1+rl2dhhvlpJtWKkhfziV+0TClbyAHTypT+WPVDPZ0xVCT8Ud0HJfAqCg1LtIQkpQlKAdiUhNcNtBAzQ92ky5y0PWkxOZXAjRxd2dUOT2V08YzrlkcWdLOQj6JHgremEbFqeA+t5Qd0Nks/lCZML4LSFCvTU39tsIPbWBi2a9ho7lzSyoStZyuDmrPe9F5FfquoPcsw3yisoUNdCKSbLm1Dp7U3v/AFwYbiMtRJwhJm18Fbh3PS7R6UrWg9gTDiy9eSFD4Qr14+MJGmyrloSTu9LqCfmqbWO9USzfDf1+mpp8JrlS9bX1Q3OKivVeTt98bH5RC+coUlPcDD84qK/0nVctqRX/AFGXWj0AqHaoRXe+xmCTp4xjI0eVxjGRk1HKCUkX04Zq/GYKsx5GR62TYV7ExuOyYyMjMcbJOMdgceiMjIAQTbvnp+aO8wSR/AK+iV4xkZDPkXcXqQ9Ev3v1D3iHRuPYyIZ+Y0ZOZdj0n9dERno9jIhEkK1o/vF88dR5w5xGRkbkKC9LP3jfMfaghZiiWU1NcKdAwA6oyMij+GgolKjhNebHkZEeoAQvZzxNayjIyKy2AQ7ZQCVmgwbTTk8rTugrZJ8ij5ojIyDLkQQ1KjKA9m/x5+t7UZGRCPXscywZbZCZpd/jEr/offGMjIXBzvsEuOS2Qta5B+zB9Kn7tyMjI7HzIUfLCPvRj6Fv7tMKOsrzpL6dX3SoyMhZbPszR4X4sO6GZs+TT80d0Imnv8dZn06+5EZGQY/j8EWTHvOMZGRkY2Of/9k="/>
          <p:cNvSpPr>
            <a:spLocks noChangeAspect="1" noChangeArrowheads="1"/>
          </p:cNvSpPr>
          <p:nvPr/>
        </p:nvSpPr>
        <p:spPr bwMode="auto">
          <a:xfrm>
            <a:off x="71438" y="-895350"/>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solidFill>
                <a:srgbClr val="FFFF00"/>
              </a:solidFill>
              <a:latin typeface="+mn-lt"/>
            </a:endParaRPr>
          </a:p>
        </p:txBody>
      </p:sp>
      <p:pic>
        <p:nvPicPr>
          <p:cNvPr id="18436" name="Picture 6" descr="http://s3-eu-west-1.amazonaws.com/lookandlearn-preview/M/M823/M82334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13" y="0"/>
            <a:ext cx="91678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7" name="Rectangle 4"/>
          <p:cNvSpPr>
            <a:spLocks noChangeArrowheads="1"/>
          </p:cNvSpPr>
          <p:nvPr/>
        </p:nvSpPr>
        <p:spPr bwMode="auto">
          <a:xfrm>
            <a:off x="2124075" y="692150"/>
            <a:ext cx="4572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defRPr/>
            </a:pPr>
            <a:r>
              <a:rPr lang="en-GB" sz="3600" dirty="0">
                <a:solidFill>
                  <a:srgbClr val="FFFF00"/>
                </a:solidFill>
                <a:effectLst>
                  <a:outerShdw blurRad="38100" dist="38100" dir="2700000" algn="tl">
                    <a:srgbClr val="000000">
                      <a:alpha val="43137"/>
                    </a:srgbClr>
                  </a:outerShdw>
                </a:effectLst>
                <a:latin typeface="+mn-lt"/>
              </a:rPr>
              <a:t>The aim was to</a:t>
            </a:r>
          </a:p>
        </p:txBody>
      </p:sp>
      <p:sp>
        <p:nvSpPr>
          <p:cNvPr id="18438" name="Rectangle 5"/>
          <p:cNvSpPr>
            <a:spLocks noChangeArrowheads="1"/>
          </p:cNvSpPr>
          <p:nvPr/>
        </p:nvSpPr>
        <p:spPr bwMode="auto">
          <a:xfrm>
            <a:off x="900113" y="2420938"/>
            <a:ext cx="7488237" cy="4081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nSpc>
                <a:spcPct val="90000"/>
              </a:lnSpc>
              <a:buFont typeface="Wingdings" pitchFamily="2" charset="2"/>
              <a:buNone/>
              <a:defRPr/>
            </a:pPr>
            <a:r>
              <a:rPr lang="en-GB" sz="3200" dirty="0">
                <a:solidFill>
                  <a:srgbClr val="FFFF00"/>
                </a:solidFill>
                <a:effectLst>
                  <a:outerShdw blurRad="38100" dist="38100" dir="2700000" algn="tl">
                    <a:srgbClr val="000000">
                      <a:alpha val="43137"/>
                    </a:srgbClr>
                  </a:outerShdw>
                </a:effectLst>
                <a:latin typeface="+mn-lt"/>
              </a:rPr>
              <a:t>explain past change - not just classify the past i.e. describe it.</a:t>
            </a:r>
          </a:p>
          <a:p>
            <a:pPr>
              <a:lnSpc>
                <a:spcPct val="90000"/>
              </a:lnSpc>
              <a:buFont typeface="Wingdings" pitchFamily="2" charset="2"/>
              <a:buNone/>
              <a:defRPr/>
            </a:pPr>
            <a:endParaRPr lang="en-GB" sz="3200" dirty="0">
              <a:solidFill>
                <a:srgbClr val="FFFF00"/>
              </a:solidFill>
              <a:effectLst>
                <a:outerShdw blurRad="38100" dist="38100" dir="2700000" algn="tl">
                  <a:srgbClr val="000000">
                    <a:alpha val="43137"/>
                  </a:srgbClr>
                </a:outerShdw>
              </a:effectLst>
              <a:latin typeface="+mn-lt"/>
            </a:endParaRPr>
          </a:p>
          <a:p>
            <a:pPr>
              <a:lnSpc>
                <a:spcPct val="90000"/>
              </a:lnSpc>
              <a:buFont typeface="Wingdings" pitchFamily="2" charset="2"/>
              <a:buNone/>
              <a:defRPr/>
            </a:pPr>
            <a:r>
              <a:rPr lang="en-GB" sz="3200" dirty="0">
                <a:solidFill>
                  <a:srgbClr val="FFFF00"/>
                </a:solidFill>
                <a:effectLst>
                  <a:outerShdw blurRad="38100" dist="38100" dir="2700000" algn="tl">
                    <a:srgbClr val="000000">
                      <a:alpha val="43137"/>
                    </a:srgbClr>
                  </a:outerShdw>
                </a:effectLst>
                <a:latin typeface="+mn-lt"/>
              </a:rPr>
              <a:t>•focus on answering specific questions, not just generating data</a:t>
            </a:r>
          </a:p>
          <a:p>
            <a:pPr>
              <a:lnSpc>
                <a:spcPct val="90000"/>
              </a:lnSpc>
              <a:buFont typeface="Wingdings" pitchFamily="2" charset="2"/>
              <a:buNone/>
              <a:defRPr/>
            </a:pPr>
            <a:endParaRPr lang="en-GB" sz="3200" dirty="0">
              <a:solidFill>
                <a:srgbClr val="FFFF00"/>
              </a:solidFill>
              <a:effectLst>
                <a:outerShdw blurRad="38100" dist="38100" dir="2700000" algn="tl">
                  <a:srgbClr val="000000">
                    <a:alpha val="43137"/>
                  </a:srgbClr>
                </a:outerShdw>
              </a:effectLst>
              <a:latin typeface="+mn-lt"/>
            </a:endParaRPr>
          </a:p>
          <a:p>
            <a:pPr>
              <a:lnSpc>
                <a:spcPct val="90000"/>
              </a:lnSpc>
              <a:buFont typeface="Wingdings" pitchFamily="2" charset="2"/>
              <a:buNone/>
              <a:defRPr/>
            </a:pPr>
            <a:r>
              <a:rPr lang="en-GB" sz="3200" dirty="0">
                <a:solidFill>
                  <a:srgbClr val="FFFF00"/>
                </a:solidFill>
                <a:effectLst>
                  <a:outerShdw blurRad="38100" dist="38100" dir="2700000" algn="tl">
                    <a:srgbClr val="000000">
                      <a:alpha val="43137"/>
                    </a:srgbClr>
                  </a:outerShdw>
                </a:effectLst>
                <a:latin typeface="+mn-lt"/>
              </a:rPr>
              <a:t>•that the reasoning should be explicit and the inferences/conclusions should be testable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4"/>
          <p:cNvSpPr txBox="1">
            <a:spLocks noChangeArrowheads="1"/>
          </p:cNvSpPr>
          <p:nvPr/>
        </p:nvSpPr>
        <p:spPr bwMode="auto">
          <a:xfrm>
            <a:off x="611188" y="1125538"/>
            <a:ext cx="67691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endParaRPr lang="en-GB"/>
          </a:p>
        </p:txBody>
      </p:sp>
      <p:sp>
        <p:nvSpPr>
          <p:cNvPr id="28677" name="Text Box 5"/>
          <p:cNvSpPr txBox="1">
            <a:spLocks noChangeArrowheads="1"/>
          </p:cNvSpPr>
          <p:nvPr/>
        </p:nvSpPr>
        <p:spPr bwMode="auto">
          <a:xfrm>
            <a:off x="468313" y="836613"/>
            <a:ext cx="7848600" cy="4789487"/>
          </a:xfrm>
          <a:prstGeom prst="rect">
            <a:avLst/>
          </a:prstGeom>
          <a:noFill/>
          <a:ln w="9525">
            <a:noFill/>
            <a:miter lim="800000"/>
            <a:headEnd/>
            <a:tailEnd/>
          </a:ln>
          <a:effectLst/>
        </p:spPr>
        <p:txBody>
          <a:bodyPr>
            <a:spAutoFit/>
          </a:bodyPr>
          <a:lstStyle/>
          <a:p>
            <a:pPr>
              <a:defRPr/>
            </a:pPr>
            <a:r>
              <a:rPr lang="en-GB" sz="2800" dirty="0">
                <a:effectLst>
                  <a:outerShdw blurRad="38100" dist="38100" dir="2700000" algn="tl">
                    <a:srgbClr val="000000"/>
                  </a:outerShdw>
                </a:effectLst>
                <a:latin typeface="+mn-lt"/>
              </a:rPr>
              <a:t>By asking specific questions of the data (bone, stone, pot as the </a:t>
            </a:r>
            <a:r>
              <a:rPr lang="en-GB" sz="2800" dirty="0">
                <a:solidFill>
                  <a:schemeClr val="hlink"/>
                </a:solidFill>
                <a:effectLst>
                  <a:outerShdw blurRad="38100" dist="38100" dir="2700000" algn="tl">
                    <a:srgbClr val="000000"/>
                  </a:outerShdw>
                </a:effectLst>
                <a:latin typeface="+mn-lt"/>
              </a:rPr>
              <a:t>static</a:t>
            </a:r>
            <a:r>
              <a:rPr lang="en-GB" sz="2800" dirty="0">
                <a:effectLst>
                  <a:outerShdw blurRad="38100" dist="38100" dir="2700000" algn="tl">
                    <a:srgbClr val="000000"/>
                  </a:outerShdw>
                </a:effectLst>
                <a:latin typeface="+mn-lt"/>
              </a:rPr>
              <a:t> record) the hope was to learn about past </a:t>
            </a:r>
            <a:r>
              <a:rPr lang="en-GB" sz="2800" dirty="0">
                <a:solidFill>
                  <a:schemeClr val="hlink"/>
                </a:solidFill>
                <a:effectLst>
                  <a:outerShdw blurRad="38100" dist="38100" dir="2700000" algn="tl">
                    <a:srgbClr val="000000"/>
                  </a:outerShdw>
                </a:effectLst>
                <a:latin typeface="+mn-lt"/>
              </a:rPr>
              <a:t>dynamics</a:t>
            </a:r>
            <a:r>
              <a:rPr lang="en-GB" sz="2800" dirty="0">
                <a:effectLst>
                  <a:outerShdw blurRad="38100" dist="38100" dir="2700000" algn="tl">
                    <a:srgbClr val="000000"/>
                  </a:outerShdw>
                </a:effectLst>
                <a:latin typeface="+mn-lt"/>
              </a:rPr>
              <a:t>. </a:t>
            </a:r>
          </a:p>
          <a:p>
            <a:pPr>
              <a:defRPr/>
            </a:pPr>
            <a:endParaRPr lang="en-GB" sz="2800" dirty="0">
              <a:effectLst>
                <a:outerShdw blurRad="38100" dist="38100" dir="2700000" algn="tl">
                  <a:srgbClr val="000000"/>
                </a:outerShdw>
              </a:effectLst>
              <a:latin typeface="+mn-lt"/>
            </a:endParaRPr>
          </a:p>
          <a:p>
            <a:pPr>
              <a:defRPr/>
            </a:pPr>
            <a:r>
              <a:rPr lang="en-GB" sz="2800" dirty="0">
                <a:effectLst>
                  <a:outerShdw blurRad="38100" dist="38100" dir="2700000" algn="tl">
                    <a:srgbClr val="000000"/>
                  </a:outerShdw>
                </a:effectLst>
                <a:latin typeface="+mn-lt"/>
              </a:rPr>
              <a:t>By making their methodology explicit, as in the natural sciences, others could see how they came to the conclusions they did and replicate (and modify and build on) the study. </a:t>
            </a:r>
          </a:p>
          <a:p>
            <a:pPr>
              <a:defRPr/>
            </a:pPr>
            <a:endParaRPr lang="en-GB" sz="2800" dirty="0">
              <a:effectLst>
                <a:outerShdw blurRad="38100" dist="38100" dir="2700000" algn="tl">
                  <a:srgbClr val="000000"/>
                </a:outerShdw>
              </a:effectLst>
              <a:latin typeface="+mn-lt"/>
            </a:endParaRPr>
          </a:p>
          <a:p>
            <a:pPr>
              <a:defRPr/>
            </a:pPr>
            <a:r>
              <a:rPr lang="en-GB" sz="2800" dirty="0">
                <a:effectLst>
                  <a:outerShdw blurRad="38100" dist="38100" dir="2700000" algn="tl">
                    <a:srgbClr val="000000"/>
                  </a:outerShdw>
                </a:effectLst>
                <a:latin typeface="+mn-lt"/>
              </a:rPr>
              <a:t>The hope, as in the natural sciences, was to uncover or formulate </a:t>
            </a:r>
            <a:r>
              <a:rPr lang="en-GB" sz="2800" dirty="0">
                <a:solidFill>
                  <a:schemeClr val="hlink"/>
                </a:solidFill>
                <a:effectLst>
                  <a:outerShdw blurRad="38100" dist="38100" dir="2700000" algn="tl">
                    <a:srgbClr val="000000"/>
                  </a:outerShdw>
                </a:effectLst>
                <a:latin typeface="+mn-lt"/>
              </a:rPr>
              <a:t>general laws</a:t>
            </a:r>
            <a:r>
              <a:rPr lang="en-GB" sz="2800" dirty="0">
                <a:effectLst>
                  <a:outerShdw blurRad="38100" dist="38100" dir="2700000" algn="tl">
                    <a:srgbClr val="000000"/>
                  </a:outerShdw>
                </a:effectLst>
                <a:latin typeface="+mn-lt"/>
              </a:rPr>
              <a:t>. </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idx="4294967295"/>
          </p:nvPr>
        </p:nvSpPr>
        <p:spPr/>
        <p:txBody>
          <a:bodyPr/>
          <a:lstStyle/>
          <a:p>
            <a:pPr eaLnBrk="1" hangingPunct="1">
              <a:defRPr/>
            </a:pPr>
            <a:r>
              <a:rPr lang="en-GB" sz="3600" smtClean="0">
                <a:latin typeface="+mn-lt"/>
              </a:rPr>
              <a:t>What do we mean by Science?</a:t>
            </a:r>
            <a:r>
              <a:rPr lang="en-GB" smtClean="0">
                <a:latin typeface="+mn-lt"/>
              </a:rPr>
              <a:t/>
            </a:r>
            <a:br>
              <a:rPr lang="en-GB" smtClean="0">
                <a:latin typeface="+mn-lt"/>
              </a:rPr>
            </a:br>
            <a:endParaRPr lang="en-GB" smtClean="0">
              <a:latin typeface="+mn-lt"/>
            </a:endParaRPr>
          </a:p>
        </p:txBody>
      </p:sp>
      <p:sp>
        <p:nvSpPr>
          <p:cNvPr id="29699" name="Rectangle 3"/>
          <p:cNvSpPr>
            <a:spLocks noGrp="1" noChangeArrowheads="1"/>
          </p:cNvSpPr>
          <p:nvPr>
            <p:ph type="body" idx="4294967295"/>
          </p:nvPr>
        </p:nvSpPr>
        <p:spPr>
          <a:xfrm>
            <a:off x="3132138" y="1268413"/>
            <a:ext cx="5761037" cy="4114800"/>
          </a:xfrm>
        </p:spPr>
        <p:txBody>
          <a:bodyPr/>
          <a:lstStyle/>
          <a:p>
            <a:pPr eaLnBrk="1" hangingPunct="1">
              <a:buFont typeface="Wingdings" pitchFamily="2" charset="2"/>
              <a:buNone/>
              <a:defRPr/>
            </a:pPr>
            <a:r>
              <a:rPr lang="en-GB" sz="2800" smtClean="0"/>
              <a:t>	 “A branch of study concerned with a collected set of demonstrated </a:t>
            </a:r>
            <a:r>
              <a:rPr lang="en-GB" sz="2800" smtClean="0">
                <a:solidFill>
                  <a:schemeClr val="hlink"/>
                </a:solidFill>
              </a:rPr>
              <a:t>truths</a:t>
            </a:r>
            <a:r>
              <a:rPr lang="en-GB" sz="2800" smtClean="0"/>
              <a:t> or with </a:t>
            </a:r>
            <a:r>
              <a:rPr lang="en-GB" sz="2800" smtClean="0">
                <a:solidFill>
                  <a:schemeClr val="hlink"/>
                </a:solidFill>
              </a:rPr>
              <a:t>observed</a:t>
            </a:r>
            <a:r>
              <a:rPr lang="en-GB" sz="2800" smtClean="0"/>
              <a:t> </a:t>
            </a:r>
            <a:r>
              <a:rPr lang="en-GB" sz="2800" smtClean="0">
                <a:solidFill>
                  <a:schemeClr val="hlink"/>
                </a:solidFill>
              </a:rPr>
              <a:t>facts</a:t>
            </a:r>
            <a:r>
              <a:rPr lang="en-GB" sz="2800" smtClean="0"/>
              <a:t> systematically classified and bound together under </a:t>
            </a:r>
            <a:r>
              <a:rPr lang="en-GB" sz="2800" smtClean="0">
                <a:solidFill>
                  <a:schemeClr val="hlink"/>
                </a:solidFill>
              </a:rPr>
              <a:t>general laws</a:t>
            </a:r>
            <a:r>
              <a:rPr lang="en-GB" sz="2800" smtClean="0"/>
              <a:t> and which includes trustworthy methods for the discovery of new truths within its own domain”</a:t>
            </a:r>
          </a:p>
        </p:txBody>
      </p:sp>
      <p:pic>
        <p:nvPicPr>
          <p:cNvPr id="20484" name="Picture 4" descr="einstei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484313"/>
            <a:ext cx="2760663" cy="346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 Box 5"/>
          <p:cNvSpPr txBox="1">
            <a:spLocks noChangeArrowheads="1"/>
          </p:cNvSpPr>
          <p:nvPr/>
        </p:nvSpPr>
        <p:spPr bwMode="auto">
          <a:xfrm>
            <a:off x="663575" y="5964238"/>
            <a:ext cx="6592888"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smtClean="0">
                <a:latin typeface="+mn-lt"/>
              </a:rPr>
              <a:t>Johnson. M. (1999) </a:t>
            </a:r>
            <a:r>
              <a:rPr lang="en-GB" i="1" smtClean="0">
                <a:latin typeface="+mn-lt"/>
              </a:rPr>
              <a:t>Archaeological Theory</a:t>
            </a:r>
            <a:r>
              <a:rPr lang="en-GB" smtClean="0">
                <a:latin typeface="+mn-lt"/>
              </a:rPr>
              <a:t>. Blackwell Publishing</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type="body" idx="4294967295"/>
          </p:nvPr>
        </p:nvSpPr>
        <p:spPr>
          <a:xfrm>
            <a:off x="179388" y="1981200"/>
            <a:ext cx="8640762" cy="4114800"/>
          </a:xfrm>
        </p:spPr>
        <p:txBody>
          <a:bodyPr/>
          <a:lstStyle/>
          <a:p>
            <a:pPr algn="ctr" eaLnBrk="1" hangingPunct="1">
              <a:buFont typeface="Wingdings" pitchFamily="2" charset="2"/>
              <a:buNone/>
              <a:defRPr/>
            </a:pPr>
            <a:r>
              <a:rPr lang="en-GB" dirty="0" smtClean="0"/>
              <a:t>	The accumulation of knowledge relies on </a:t>
            </a:r>
            <a:r>
              <a:rPr lang="en-GB" dirty="0" smtClean="0">
                <a:solidFill>
                  <a:schemeClr val="hlink"/>
                </a:solidFill>
              </a:rPr>
              <a:t>experience</a:t>
            </a:r>
            <a:r>
              <a:rPr lang="en-GB" dirty="0" smtClean="0"/>
              <a:t>, therefore scientific statements acquire meaning by virtue of their </a:t>
            </a:r>
            <a:r>
              <a:rPr lang="en-GB" dirty="0" smtClean="0">
                <a:solidFill>
                  <a:schemeClr val="hlink"/>
                </a:solidFill>
              </a:rPr>
              <a:t>empirical</a:t>
            </a:r>
            <a:r>
              <a:rPr lang="en-GB" dirty="0" smtClean="0"/>
              <a:t> (experiential/experimental/observational) basis. </a:t>
            </a:r>
          </a:p>
          <a:p>
            <a:pPr algn="ctr" eaLnBrk="1" hangingPunct="1">
              <a:buFont typeface="Wingdings" pitchFamily="2" charset="2"/>
              <a:buNone/>
              <a:defRPr/>
            </a:pPr>
            <a:endParaRPr lang="en-GB" dirty="0" smtClean="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6" descr="fspollen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4663" y="1809750"/>
            <a:ext cx="3114675" cy="323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AutoShape 7"/>
          <p:cNvSpPr>
            <a:spLocks noChangeArrowheads="1"/>
          </p:cNvSpPr>
          <p:nvPr/>
        </p:nvSpPr>
        <p:spPr bwMode="auto">
          <a:xfrm>
            <a:off x="6227763" y="3500438"/>
            <a:ext cx="649287" cy="144462"/>
          </a:xfrm>
          <a:prstGeom prst="leftArrow">
            <a:avLst>
              <a:gd name="adj1" fmla="val 50000"/>
              <a:gd name="adj2" fmla="val 112363"/>
            </a:avLst>
          </a:prstGeom>
          <a:solidFill>
            <a:schemeClr val="accent1"/>
          </a:solidFill>
          <a:ln w="9525">
            <a:solidFill>
              <a:schemeClr val="tx1"/>
            </a:solidFill>
            <a:miter lim="800000"/>
            <a:headEnd/>
            <a:tailEnd/>
          </a:ln>
        </p:spPr>
        <p:txBody>
          <a:bodyPr wrap="none" anchor="ctr"/>
          <a:lstStyle/>
          <a:p>
            <a:pPr>
              <a:defRPr/>
            </a:pPr>
            <a:endParaRPr lang="en-GB">
              <a:latin typeface="+mn-lt"/>
            </a:endParaRPr>
          </a:p>
        </p:txBody>
      </p:sp>
      <p:sp>
        <p:nvSpPr>
          <p:cNvPr id="108552" name="Rectangle 8"/>
          <p:cNvSpPr>
            <a:spLocks noGrp="1" noChangeArrowheads="1"/>
          </p:cNvSpPr>
          <p:nvPr>
            <p:ph type="title" idx="4294967295"/>
          </p:nvPr>
        </p:nvSpPr>
        <p:spPr/>
        <p:txBody>
          <a:bodyPr/>
          <a:lstStyle/>
          <a:p>
            <a:pPr eaLnBrk="1" hangingPunct="1">
              <a:defRPr/>
            </a:pPr>
            <a:r>
              <a:rPr lang="en-GB" sz="2800" dirty="0" smtClean="0">
                <a:latin typeface="+mn-lt"/>
              </a:rPr>
              <a:t>Pollen profiles show elm decline at a similar time over Britain.</a:t>
            </a:r>
          </a:p>
        </p:txBody>
      </p:sp>
      <p:sp>
        <p:nvSpPr>
          <p:cNvPr id="108553" name="Rectangle 9"/>
          <p:cNvSpPr>
            <a:spLocks noChangeArrowheads="1"/>
          </p:cNvSpPr>
          <p:nvPr/>
        </p:nvSpPr>
        <p:spPr bwMode="auto">
          <a:xfrm>
            <a:off x="395288" y="5516563"/>
            <a:ext cx="8748712" cy="641350"/>
          </a:xfrm>
          <a:prstGeom prst="rect">
            <a:avLst/>
          </a:prstGeom>
          <a:noFill/>
          <a:ln w="9525">
            <a:noFill/>
            <a:miter lim="800000"/>
            <a:headEnd/>
            <a:tailEnd/>
          </a:ln>
        </p:spPr>
        <p:txBody>
          <a:bodyPr>
            <a:spAutoFit/>
          </a:bodyPr>
          <a:lstStyle/>
          <a:p>
            <a:pPr>
              <a:defRPr/>
            </a:pPr>
            <a:r>
              <a:rPr lang="en-GB">
                <a:solidFill>
                  <a:schemeClr val="tx2"/>
                </a:solidFill>
                <a:effectLst>
                  <a:outerShdw blurRad="38100" dist="38100" dir="2700000" algn="tl">
                    <a:srgbClr val="000000"/>
                  </a:outerShdw>
                </a:effectLst>
                <a:latin typeface="+mn-lt"/>
              </a:rPr>
              <a:t>Many such observations lead to the general law of an elm decline phenomenon: to plot the decline is one thing, to say why it happened is another. </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ChangeArrowheads="1"/>
          </p:cNvSpPr>
          <p:nvPr/>
        </p:nvSpPr>
        <p:spPr bwMode="auto">
          <a:xfrm>
            <a:off x="719138" y="2781300"/>
            <a:ext cx="8424862" cy="12922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spAutoFit/>
          </a:bodyPr>
          <a:lstStyle/>
          <a:p>
            <a:endParaRPr lang="en-GB" sz="2600">
              <a:solidFill>
                <a:schemeClr val="hlink"/>
              </a:solidFill>
              <a:latin typeface="Comic Sans MS" pitchFamily="66" charset="0"/>
            </a:endParaRPr>
          </a:p>
          <a:p>
            <a:endParaRPr lang="en-GB" sz="2600">
              <a:solidFill>
                <a:schemeClr val="hlink"/>
              </a:solidFill>
              <a:latin typeface="Comic Sans MS" pitchFamily="66" charset="0"/>
            </a:endParaRPr>
          </a:p>
          <a:p>
            <a:endParaRPr lang="en-GB" sz="2600">
              <a:solidFill>
                <a:schemeClr val="hlink"/>
              </a:solidFill>
              <a:latin typeface="Comic Sans MS" pitchFamily="66" charset="0"/>
            </a:endParaRPr>
          </a:p>
        </p:txBody>
      </p:sp>
      <p:sp>
        <p:nvSpPr>
          <p:cNvPr id="23555" name="Rectangle 5"/>
          <p:cNvSpPr>
            <a:spLocks noChangeArrowheads="1"/>
          </p:cNvSpPr>
          <p:nvPr/>
        </p:nvSpPr>
        <p:spPr bwMode="auto">
          <a:xfrm>
            <a:off x="1763713" y="4722813"/>
            <a:ext cx="184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endParaRPr lang="en-GB">
              <a:solidFill>
                <a:schemeClr val="hlink"/>
              </a:solidFill>
            </a:endParaRPr>
          </a:p>
        </p:txBody>
      </p:sp>
      <p:pic>
        <p:nvPicPr>
          <p:cNvPr id="23556" name="Picture 10" descr="Reaves at Hen Tor Warren - Dartmoor"/>
          <p:cNvPicPr>
            <a:picLocks noChangeAspect="1" noChangeArrowheads="1"/>
          </p:cNvPicPr>
          <p:nvPr/>
        </p:nvPicPr>
        <p:blipFill>
          <a:blip r:embed="rId3">
            <a:extLst>
              <a:ext uri="{28A0092B-C50C-407E-A947-70E740481C1C}">
                <a14:useLocalDpi xmlns:a14="http://schemas.microsoft.com/office/drawing/2010/main" val="0"/>
              </a:ext>
            </a:extLst>
          </a:blip>
          <a:srcRect l="7086" r="8267" b="5336"/>
          <a:stretch>
            <a:fillRect/>
          </a:stretch>
        </p:blipFill>
        <p:spPr bwMode="auto">
          <a:xfrm>
            <a:off x="0" y="46038"/>
            <a:ext cx="9144000" cy="681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Rectangle 11"/>
          <p:cNvSpPr>
            <a:spLocks noChangeArrowheads="1"/>
          </p:cNvSpPr>
          <p:nvPr/>
        </p:nvSpPr>
        <p:spPr bwMode="auto">
          <a:xfrm>
            <a:off x="0" y="3284538"/>
            <a:ext cx="925195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sz="3000">
                <a:solidFill>
                  <a:schemeClr val="tx2"/>
                </a:solidFill>
              </a:rPr>
              <a:t>METHODS</a:t>
            </a:r>
            <a:r>
              <a:rPr lang="en-GB" sz="3000"/>
              <a:t> → </a:t>
            </a:r>
            <a:r>
              <a:rPr lang="en-GB" sz="3000">
                <a:solidFill>
                  <a:schemeClr val="tx2"/>
                </a:solidFill>
              </a:rPr>
              <a:t>FACTS</a:t>
            </a:r>
            <a:r>
              <a:rPr lang="en-GB" sz="3000">
                <a:solidFill>
                  <a:srgbClr val="080808"/>
                </a:solidFill>
              </a:rPr>
              <a:t> </a:t>
            </a:r>
            <a:r>
              <a:rPr lang="en-GB" sz="3000"/>
              <a:t>→ </a:t>
            </a:r>
            <a:r>
              <a:rPr lang="en-GB" sz="3000">
                <a:solidFill>
                  <a:schemeClr val="tx2"/>
                </a:solidFill>
              </a:rPr>
              <a:t>GENERAL</a:t>
            </a:r>
            <a:r>
              <a:rPr lang="en-GB" sz="3000">
                <a:solidFill>
                  <a:srgbClr val="080808"/>
                </a:solidFill>
              </a:rPr>
              <a:t> </a:t>
            </a:r>
            <a:r>
              <a:rPr lang="en-GB" sz="3000">
                <a:solidFill>
                  <a:schemeClr val="tx2"/>
                </a:solidFill>
              </a:rPr>
              <a:t>LAW</a:t>
            </a:r>
            <a:r>
              <a:rPr lang="en-GB" sz="3000"/>
              <a:t> → </a:t>
            </a:r>
            <a:r>
              <a:rPr lang="en-GB" sz="3000">
                <a:solidFill>
                  <a:schemeClr val="tx2"/>
                </a:solidFill>
              </a:rPr>
              <a:t>TRUTHS</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4" descr="nmr-23521-20-mountsland-common"/>
          <p:cNvPicPr>
            <a:picLocks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a:xfrm>
            <a:off x="0" y="0"/>
            <a:ext cx="9144000" cy="6858000"/>
          </a:xfrm>
        </p:spPr>
      </p:pic>
      <p:sp>
        <p:nvSpPr>
          <p:cNvPr id="72709" name="Rectangle 5"/>
          <p:cNvSpPr>
            <a:spLocks noChangeArrowheads="1"/>
          </p:cNvSpPr>
          <p:nvPr/>
        </p:nvSpPr>
        <p:spPr bwMode="auto">
          <a:xfrm>
            <a:off x="755650" y="2852738"/>
            <a:ext cx="7956550" cy="2041525"/>
          </a:xfrm>
          <a:prstGeom prst="rect">
            <a:avLst/>
          </a:prstGeom>
          <a:noFill/>
          <a:ln w="9525">
            <a:noFill/>
            <a:miter lim="800000"/>
            <a:headEnd/>
            <a:tailEnd/>
          </a:ln>
          <a:effectLst/>
        </p:spPr>
        <p:txBody>
          <a:bodyPr>
            <a:spAutoFit/>
          </a:bodyPr>
          <a:lstStyle/>
          <a:p>
            <a:pPr algn="ctr">
              <a:defRPr/>
            </a:pPr>
            <a:r>
              <a:rPr lang="en-GB" sz="3200">
                <a:solidFill>
                  <a:srgbClr val="080808"/>
                </a:solidFill>
              </a:rPr>
              <a:t>Inductivism/Induction</a:t>
            </a:r>
            <a:r>
              <a:rPr lang="en-GB" sz="3200"/>
              <a:t> </a:t>
            </a:r>
          </a:p>
          <a:p>
            <a:pPr>
              <a:defRPr/>
            </a:pPr>
            <a:endParaRPr lang="en-GB" sz="3200"/>
          </a:p>
          <a:p>
            <a:pPr>
              <a:defRPr/>
            </a:pPr>
            <a:r>
              <a:rPr lang="en-GB" sz="3200">
                <a:effectLst>
                  <a:outerShdw blurRad="38100" dist="38100" dir="2700000" algn="tl">
                    <a:srgbClr val="000000"/>
                  </a:outerShdw>
                </a:effectLst>
              </a:rPr>
              <a:t>(basically to go beyond making statements about ‘some’ i.e. some observations to ‘all’)</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defRPr/>
            </a:pPr>
            <a:r>
              <a:rPr lang="en-GB" sz="3600" smtClean="0">
                <a:latin typeface="+mn-lt"/>
              </a:rPr>
              <a:t>Example:  Bronze Age Reaves</a:t>
            </a:r>
            <a:br>
              <a:rPr lang="en-GB" sz="3600" smtClean="0">
                <a:latin typeface="+mn-lt"/>
              </a:rPr>
            </a:br>
            <a:endParaRPr lang="en-GB" sz="3600" smtClean="0">
              <a:latin typeface="+mn-lt"/>
            </a:endParaRPr>
          </a:p>
        </p:txBody>
      </p:sp>
      <p:sp>
        <p:nvSpPr>
          <p:cNvPr id="34819" name="Rectangle 3"/>
          <p:cNvSpPr>
            <a:spLocks noGrp="1" noChangeArrowheads="1"/>
          </p:cNvSpPr>
          <p:nvPr>
            <p:ph type="body" idx="1"/>
          </p:nvPr>
        </p:nvSpPr>
        <p:spPr/>
        <p:txBody>
          <a:bodyPr/>
          <a:lstStyle/>
          <a:p>
            <a:pPr eaLnBrk="1" hangingPunct="1">
              <a:lnSpc>
                <a:spcPct val="80000"/>
              </a:lnSpc>
              <a:defRPr/>
            </a:pPr>
            <a:r>
              <a:rPr lang="en-GB" sz="2800" dirty="0" smtClean="0"/>
              <a:t>Reave at site A is Bronze Age (</a:t>
            </a:r>
            <a:r>
              <a:rPr lang="en-GB" sz="2800" dirty="0" smtClean="0">
                <a:solidFill>
                  <a:schemeClr val="hlink"/>
                </a:solidFill>
              </a:rPr>
              <a:t>observation = pottery style</a:t>
            </a:r>
            <a:r>
              <a:rPr lang="en-GB" sz="2800" dirty="0" smtClean="0"/>
              <a:t>)</a:t>
            </a:r>
          </a:p>
          <a:p>
            <a:pPr eaLnBrk="1" hangingPunct="1">
              <a:lnSpc>
                <a:spcPct val="80000"/>
              </a:lnSpc>
              <a:defRPr/>
            </a:pPr>
            <a:endParaRPr lang="en-GB" sz="2800" dirty="0" smtClean="0"/>
          </a:p>
          <a:p>
            <a:pPr eaLnBrk="1" hangingPunct="1">
              <a:lnSpc>
                <a:spcPct val="80000"/>
              </a:lnSpc>
              <a:defRPr/>
            </a:pPr>
            <a:r>
              <a:rPr lang="en-GB" sz="2800" dirty="0" smtClean="0"/>
              <a:t>Reave at site B,C,D is Bronze Age in date (</a:t>
            </a:r>
            <a:r>
              <a:rPr lang="en-GB" sz="2800" dirty="0" smtClean="0">
                <a:solidFill>
                  <a:schemeClr val="hlink"/>
                </a:solidFill>
              </a:rPr>
              <a:t>observation = pottery style and a radiocarbon date</a:t>
            </a:r>
            <a:r>
              <a:rPr lang="en-GB" sz="2800" dirty="0" smtClean="0"/>
              <a:t>)</a:t>
            </a:r>
          </a:p>
          <a:p>
            <a:pPr eaLnBrk="1" hangingPunct="1">
              <a:lnSpc>
                <a:spcPct val="80000"/>
              </a:lnSpc>
              <a:defRPr/>
            </a:pPr>
            <a:endParaRPr lang="en-GB" sz="2800" dirty="0" smtClean="0"/>
          </a:p>
          <a:p>
            <a:pPr eaLnBrk="1" hangingPunct="1">
              <a:lnSpc>
                <a:spcPct val="80000"/>
              </a:lnSpc>
              <a:defRPr/>
            </a:pPr>
            <a:r>
              <a:rPr lang="en-GB" sz="2800" dirty="0" smtClean="0"/>
              <a:t>ALL Dartmoor Reaves date from the Bronze Age (</a:t>
            </a:r>
            <a:r>
              <a:rPr lang="en-GB" sz="2800" dirty="0" smtClean="0">
                <a:solidFill>
                  <a:schemeClr val="hlink"/>
                </a:solidFill>
              </a:rPr>
              <a:t>generalisation</a:t>
            </a:r>
            <a:r>
              <a:rPr lang="en-GB" sz="2800" dirty="0" smtClean="0"/>
              <a:t>)</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defRPr/>
            </a:pPr>
            <a:r>
              <a:rPr lang="en-GB" sz="3600" dirty="0" smtClean="0">
                <a:latin typeface="+mn-lt"/>
              </a:rPr>
              <a:t>Becomes the basis for prediction via deduction /logic </a:t>
            </a:r>
          </a:p>
        </p:txBody>
      </p:sp>
      <p:sp>
        <p:nvSpPr>
          <p:cNvPr id="35843" name="Rectangle 3"/>
          <p:cNvSpPr>
            <a:spLocks noGrp="1" noChangeArrowheads="1"/>
          </p:cNvSpPr>
          <p:nvPr>
            <p:ph type="body" idx="1"/>
          </p:nvPr>
        </p:nvSpPr>
        <p:spPr>
          <a:xfrm>
            <a:off x="457200" y="2349500"/>
            <a:ext cx="8229600" cy="3746500"/>
          </a:xfrm>
        </p:spPr>
        <p:txBody>
          <a:bodyPr/>
          <a:lstStyle/>
          <a:p>
            <a:pPr marL="609600" indent="-609600" eaLnBrk="1" hangingPunct="1">
              <a:defRPr/>
            </a:pPr>
            <a:r>
              <a:rPr lang="en-GB" sz="2800" dirty="0" smtClean="0"/>
              <a:t>All Dartmoor Reaves date to the Bronze Age (</a:t>
            </a:r>
            <a:r>
              <a:rPr lang="en-GB" sz="2800" dirty="0" smtClean="0">
                <a:solidFill>
                  <a:schemeClr val="hlink"/>
                </a:solidFill>
              </a:rPr>
              <a:t>general statement</a:t>
            </a:r>
            <a:r>
              <a:rPr lang="en-GB" sz="2800" dirty="0" smtClean="0"/>
              <a:t>)</a:t>
            </a:r>
          </a:p>
          <a:p>
            <a:pPr marL="609600" indent="-609600" eaLnBrk="1" hangingPunct="1">
              <a:defRPr/>
            </a:pPr>
            <a:r>
              <a:rPr lang="en-GB" sz="2800" dirty="0" smtClean="0"/>
              <a:t>This is a newly discovered Reave (</a:t>
            </a:r>
            <a:r>
              <a:rPr lang="en-GB" sz="2800" dirty="0" smtClean="0">
                <a:solidFill>
                  <a:schemeClr val="hlink"/>
                </a:solidFill>
              </a:rPr>
              <a:t>observation</a:t>
            </a:r>
            <a:r>
              <a:rPr lang="en-GB" sz="2800" dirty="0" smtClean="0"/>
              <a:t>)</a:t>
            </a:r>
          </a:p>
          <a:p>
            <a:pPr marL="609600" indent="-609600" eaLnBrk="1" hangingPunct="1">
              <a:defRPr/>
            </a:pPr>
            <a:r>
              <a:rPr lang="en-GB" sz="2800" dirty="0" smtClean="0"/>
              <a:t>This must date from the Bronze Age </a:t>
            </a:r>
          </a:p>
          <a:p>
            <a:pPr marL="609600" indent="-609600" eaLnBrk="1" hangingPunct="1">
              <a:buFont typeface="Wingdings" pitchFamily="2" charset="2"/>
              <a:buNone/>
              <a:defRPr/>
            </a:pPr>
            <a:r>
              <a:rPr lang="en-GB" sz="2800" dirty="0" smtClean="0"/>
              <a:t>	(</a:t>
            </a:r>
            <a:r>
              <a:rPr lang="en-GB" sz="2800" dirty="0" smtClean="0">
                <a:solidFill>
                  <a:schemeClr val="hlink"/>
                </a:solidFill>
              </a:rPr>
              <a:t>valid</a:t>
            </a:r>
            <a:r>
              <a:rPr lang="en-GB" sz="2800" dirty="0" smtClean="0"/>
              <a:t> </a:t>
            </a:r>
            <a:r>
              <a:rPr lang="en-GB" sz="2800" dirty="0" smtClean="0">
                <a:solidFill>
                  <a:schemeClr val="hlink"/>
                </a:solidFill>
              </a:rPr>
              <a:t>deduction</a:t>
            </a:r>
            <a:r>
              <a:rPr lang="en-GB" sz="2800" dirty="0" smtClean="0"/>
              <a:t>)</a:t>
            </a:r>
          </a:p>
          <a:p>
            <a:pPr marL="609600" indent="-609600" eaLnBrk="1" hangingPunct="1">
              <a:defRPr/>
            </a:pPr>
            <a:endParaRPr lang="en-GB" sz="2800" dirty="0"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188913"/>
            <a:ext cx="8229600" cy="1295400"/>
          </a:xfrm>
        </p:spPr>
        <p:txBody>
          <a:bodyPr/>
          <a:lstStyle/>
          <a:p>
            <a:pPr eaLnBrk="1" hangingPunct="1">
              <a:defRPr/>
            </a:pPr>
            <a:r>
              <a:rPr lang="en-GB" sz="2800" smtClean="0">
                <a:latin typeface="Comic Sans MS" pitchFamily="66" charset="0"/>
              </a:rPr>
              <a:t>Positivist approach of Binford would test this as a hypothesis</a:t>
            </a:r>
            <a:r>
              <a:rPr lang="en-GB" smtClean="0"/>
              <a:t> </a:t>
            </a:r>
          </a:p>
        </p:txBody>
      </p:sp>
      <p:sp>
        <p:nvSpPr>
          <p:cNvPr id="36867" name="Rectangle 3"/>
          <p:cNvSpPr>
            <a:spLocks noGrp="1" noChangeArrowheads="1"/>
          </p:cNvSpPr>
          <p:nvPr>
            <p:ph type="body" idx="1"/>
          </p:nvPr>
        </p:nvSpPr>
        <p:spPr>
          <a:xfrm>
            <a:off x="457200" y="1981200"/>
            <a:ext cx="8686800" cy="4114800"/>
          </a:xfrm>
        </p:spPr>
        <p:txBody>
          <a:bodyPr/>
          <a:lstStyle/>
          <a:p>
            <a:pPr eaLnBrk="1" hangingPunct="1">
              <a:lnSpc>
                <a:spcPct val="80000"/>
              </a:lnSpc>
              <a:defRPr/>
            </a:pPr>
            <a:r>
              <a:rPr lang="en-GB" sz="2400" smtClean="0">
                <a:solidFill>
                  <a:schemeClr val="hlink"/>
                </a:solidFill>
              </a:rPr>
              <a:t>Hypothesis</a:t>
            </a:r>
            <a:r>
              <a:rPr lang="en-GB" sz="2400" smtClean="0"/>
              <a:t>: If early humans were scavengers there would be non-meat bearing bones at sites. </a:t>
            </a:r>
          </a:p>
          <a:p>
            <a:pPr eaLnBrk="1" hangingPunct="1">
              <a:lnSpc>
                <a:spcPct val="80000"/>
              </a:lnSpc>
              <a:defRPr/>
            </a:pPr>
            <a:endParaRPr lang="en-GB" sz="2400" smtClean="0"/>
          </a:p>
          <a:p>
            <a:pPr eaLnBrk="1" hangingPunct="1">
              <a:lnSpc>
                <a:spcPct val="80000"/>
              </a:lnSpc>
              <a:defRPr/>
            </a:pPr>
            <a:r>
              <a:rPr lang="en-GB" sz="2400" smtClean="0">
                <a:solidFill>
                  <a:schemeClr val="hlink"/>
                </a:solidFill>
              </a:rPr>
              <a:t>Test</a:t>
            </a:r>
            <a:r>
              <a:rPr lang="en-GB" sz="2400" smtClean="0"/>
              <a:t>: Analysis of the types of bones found non-meat bearing bones</a:t>
            </a:r>
          </a:p>
          <a:p>
            <a:pPr eaLnBrk="1" hangingPunct="1">
              <a:lnSpc>
                <a:spcPct val="80000"/>
              </a:lnSpc>
              <a:defRPr/>
            </a:pPr>
            <a:endParaRPr lang="en-GB" sz="2400" smtClean="0"/>
          </a:p>
          <a:p>
            <a:pPr eaLnBrk="1" hangingPunct="1">
              <a:lnSpc>
                <a:spcPct val="80000"/>
              </a:lnSpc>
              <a:defRPr/>
            </a:pPr>
            <a:r>
              <a:rPr lang="en-GB" sz="2400" smtClean="0">
                <a:solidFill>
                  <a:schemeClr val="hlink"/>
                </a:solidFill>
              </a:rPr>
              <a:t>Deduction</a:t>
            </a:r>
            <a:r>
              <a:rPr lang="en-GB" sz="2400" smtClean="0"/>
              <a:t>: From non-meat bearing bones, deducted they were not hunters but scavengers (make this deduction several times from several sites)</a:t>
            </a:r>
          </a:p>
          <a:p>
            <a:pPr eaLnBrk="1" hangingPunct="1">
              <a:lnSpc>
                <a:spcPct val="80000"/>
              </a:lnSpc>
              <a:buFont typeface="Wingdings" pitchFamily="2" charset="2"/>
              <a:buNone/>
              <a:defRPr/>
            </a:pPr>
            <a:r>
              <a:rPr lang="en-GB" sz="2400" smtClean="0"/>
              <a:t> </a:t>
            </a:r>
          </a:p>
          <a:p>
            <a:pPr eaLnBrk="1" hangingPunct="1">
              <a:lnSpc>
                <a:spcPct val="80000"/>
              </a:lnSpc>
              <a:defRPr/>
            </a:pPr>
            <a:r>
              <a:rPr lang="en-GB" sz="2400" smtClean="0">
                <a:solidFill>
                  <a:schemeClr val="hlink"/>
                </a:solidFill>
              </a:rPr>
              <a:t>General Law</a:t>
            </a:r>
            <a:r>
              <a:rPr lang="en-GB" sz="2400" smtClean="0"/>
              <a:t>: All early hominids were scavengers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468313" y="2751138"/>
            <a:ext cx="8424862" cy="12922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chor="ctr">
            <a:spAutoFit/>
          </a:bodyPr>
          <a:lstStyle/>
          <a:p>
            <a:endParaRPr lang="en-GB" sz="2600">
              <a:solidFill>
                <a:schemeClr val="hlink"/>
              </a:solidFill>
              <a:latin typeface="Comic Sans MS" pitchFamily="66" charset="0"/>
            </a:endParaRPr>
          </a:p>
          <a:p>
            <a:r>
              <a:rPr lang="en-GB" sz="2600">
                <a:solidFill>
                  <a:schemeClr val="hlink"/>
                </a:solidFill>
                <a:latin typeface="Comic Sans MS" pitchFamily="66" charset="0"/>
              </a:rPr>
              <a:t>METHODS</a:t>
            </a:r>
            <a:r>
              <a:rPr lang="en-GB" sz="2600">
                <a:latin typeface="Comic Sans MS" pitchFamily="66" charset="0"/>
              </a:rPr>
              <a:t> → </a:t>
            </a:r>
            <a:r>
              <a:rPr lang="en-GB" sz="2600">
                <a:solidFill>
                  <a:schemeClr val="hlink"/>
                </a:solidFill>
                <a:latin typeface="Comic Sans MS" pitchFamily="66" charset="0"/>
              </a:rPr>
              <a:t>FACTS </a:t>
            </a:r>
            <a:r>
              <a:rPr lang="en-GB" sz="2600">
                <a:latin typeface="Comic Sans MS" pitchFamily="66" charset="0"/>
              </a:rPr>
              <a:t>→ </a:t>
            </a:r>
            <a:r>
              <a:rPr lang="en-GB" sz="2600">
                <a:solidFill>
                  <a:schemeClr val="hlink"/>
                </a:solidFill>
                <a:latin typeface="Comic Sans MS" pitchFamily="66" charset="0"/>
              </a:rPr>
              <a:t>GENERAL LAW</a:t>
            </a:r>
            <a:r>
              <a:rPr lang="en-GB" sz="2600">
                <a:latin typeface="Comic Sans MS" pitchFamily="66" charset="0"/>
              </a:rPr>
              <a:t> → </a:t>
            </a:r>
            <a:r>
              <a:rPr lang="en-GB" sz="2600">
                <a:solidFill>
                  <a:schemeClr val="hlink"/>
                </a:solidFill>
                <a:latin typeface="Comic Sans MS" pitchFamily="66" charset="0"/>
              </a:rPr>
              <a:t>TRUTHS</a:t>
            </a:r>
          </a:p>
          <a:p>
            <a:endParaRPr lang="en-GB" sz="2600">
              <a:solidFill>
                <a:schemeClr val="hlink"/>
              </a:solidFill>
              <a:latin typeface="Comic Sans MS" pitchFamily="66" charset="0"/>
            </a:endParaRPr>
          </a:p>
        </p:txBody>
      </p:sp>
      <p:sp>
        <p:nvSpPr>
          <p:cNvPr id="28675" name="AutoShape 3"/>
          <p:cNvSpPr>
            <a:spLocks noChangeArrowheads="1"/>
          </p:cNvSpPr>
          <p:nvPr/>
        </p:nvSpPr>
        <p:spPr bwMode="auto">
          <a:xfrm>
            <a:off x="1116013" y="4365625"/>
            <a:ext cx="485775" cy="976313"/>
          </a:xfrm>
          <a:prstGeom prst="upArrow">
            <a:avLst>
              <a:gd name="adj1" fmla="val 50000"/>
              <a:gd name="adj2" fmla="val 50245"/>
            </a:avLst>
          </a:prstGeom>
          <a:solidFill>
            <a:schemeClr val="accent1"/>
          </a:solidFill>
          <a:ln w="9525">
            <a:solidFill>
              <a:schemeClr val="tx1"/>
            </a:solidFill>
            <a:miter lim="800000"/>
            <a:headEnd/>
            <a:tailEnd/>
          </a:ln>
        </p:spPr>
        <p:txBody>
          <a:bodyPr wrap="none" anchor="ctr"/>
          <a:lstStyle/>
          <a:p>
            <a:endParaRPr lang="en-GB"/>
          </a:p>
        </p:txBody>
      </p:sp>
      <p:sp>
        <p:nvSpPr>
          <p:cNvPr id="28676" name="AutoShape 4"/>
          <p:cNvSpPr>
            <a:spLocks noChangeArrowheads="1"/>
          </p:cNvSpPr>
          <p:nvPr/>
        </p:nvSpPr>
        <p:spPr bwMode="auto">
          <a:xfrm>
            <a:off x="5724525" y="4365625"/>
            <a:ext cx="485775" cy="976313"/>
          </a:xfrm>
          <a:prstGeom prst="upArrow">
            <a:avLst>
              <a:gd name="adj1" fmla="val 50000"/>
              <a:gd name="adj2" fmla="val 50245"/>
            </a:avLst>
          </a:prstGeom>
          <a:solidFill>
            <a:schemeClr val="accent1"/>
          </a:solidFill>
          <a:ln w="9525">
            <a:solidFill>
              <a:schemeClr val="tx1"/>
            </a:solidFill>
            <a:miter lim="800000"/>
            <a:headEnd/>
            <a:tailEnd/>
          </a:ln>
        </p:spPr>
        <p:txBody>
          <a:bodyPr wrap="none" anchor="ctr"/>
          <a:lstStyle/>
          <a:p>
            <a:endParaRPr lang="en-GB"/>
          </a:p>
        </p:txBody>
      </p:sp>
      <p:sp>
        <p:nvSpPr>
          <p:cNvPr id="28677" name="AutoShape 5"/>
          <p:cNvSpPr>
            <a:spLocks noChangeArrowheads="1"/>
          </p:cNvSpPr>
          <p:nvPr/>
        </p:nvSpPr>
        <p:spPr bwMode="auto">
          <a:xfrm>
            <a:off x="2987675" y="4365625"/>
            <a:ext cx="485775" cy="976313"/>
          </a:xfrm>
          <a:prstGeom prst="upArrow">
            <a:avLst>
              <a:gd name="adj1" fmla="val 50000"/>
              <a:gd name="adj2" fmla="val 50245"/>
            </a:avLst>
          </a:prstGeom>
          <a:solidFill>
            <a:schemeClr val="accent1"/>
          </a:solidFill>
          <a:ln w="9525">
            <a:solidFill>
              <a:schemeClr val="tx1"/>
            </a:solidFill>
            <a:miter lim="800000"/>
            <a:headEnd/>
            <a:tailEnd/>
          </a:ln>
        </p:spPr>
        <p:txBody>
          <a:bodyPr wrap="none" anchor="ctr"/>
          <a:lstStyle/>
          <a:p>
            <a:endParaRPr lang="en-GB"/>
          </a:p>
        </p:txBody>
      </p:sp>
      <p:sp>
        <p:nvSpPr>
          <p:cNvPr id="28678" name="AutoShape 6"/>
          <p:cNvSpPr>
            <a:spLocks noChangeArrowheads="1"/>
          </p:cNvSpPr>
          <p:nvPr/>
        </p:nvSpPr>
        <p:spPr bwMode="auto">
          <a:xfrm>
            <a:off x="7667625" y="4292600"/>
            <a:ext cx="485775" cy="976313"/>
          </a:xfrm>
          <a:prstGeom prst="upArrow">
            <a:avLst>
              <a:gd name="adj1" fmla="val 50000"/>
              <a:gd name="adj2" fmla="val 50245"/>
            </a:avLst>
          </a:prstGeom>
          <a:solidFill>
            <a:schemeClr val="accent1"/>
          </a:solidFill>
          <a:ln w="9525">
            <a:solidFill>
              <a:schemeClr val="tx1"/>
            </a:solidFill>
            <a:miter lim="800000"/>
            <a:headEnd/>
            <a:tailEnd/>
          </a:ln>
        </p:spPr>
        <p:txBody>
          <a:bodyPr wrap="none" anchor="ctr"/>
          <a:lstStyle/>
          <a:p>
            <a:endParaRPr lang="en-GB"/>
          </a:p>
        </p:txBody>
      </p:sp>
      <p:sp>
        <p:nvSpPr>
          <p:cNvPr id="28679" name="Text Box 7"/>
          <p:cNvSpPr txBox="1">
            <a:spLocks noChangeArrowheads="1"/>
          </p:cNvSpPr>
          <p:nvPr/>
        </p:nvSpPr>
        <p:spPr bwMode="auto">
          <a:xfrm>
            <a:off x="755650" y="594995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endParaRPr lang="en-GB"/>
          </a:p>
        </p:txBody>
      </p:sp>
      <p:sp>
        <p:nvSpPr>
          <p:cNvPr id="28680" name="Text Box 9"/>
          <p:cNvSpPr txBox="1">
            <a:spLocks noChangeArrowheads="1"/>
          </p:cNvSpPr>
          <p:nvPr/>
        </p:nvSpPr>
        <p:spPr bwMode="auto">
          <a:xfrm>
            <a:off x="900113" y="5661025"/>
            <a:ext cx="1439862"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r>
              <a:rPr lang="en-GB"/>
              <a:t>Explicit</a:t>
            </a:r>
          </a:p>
          <a:p>
            <a:pPr eaLnBrk="1" hangingPunct="1"/>
            <a:r>
              <a:rPr lang="en-GB"/>
              <a:t>Open</a:t>
            </a:r>
          </a:p>
          <a:p>
            <a:pPr eaLnBrk="1" hangingPunct="1"/>
            <a:r>
              <a:rPr lang="en-GB"/>
              <a:t>Overt</a:t>
            </a:r>
          </a:p>
        </p:txBody>
      </p:sp>
      <p:sp>
        <p:nvSpPr>
          <p:cNvPr id="28681" name="Text Box 10"/>
          <p:cNvSpPr txBox="1">
            <a:spLocks noChangeArrowheads="1"/>
          </p:cNvSpPr>
          <p:nvPr/>
        </p:nvSpPr>
        <p:spPr bwMode="auto">
          <a:xfrm>
            <a:off x="2484438" y="5661025"/>
            <a:ext cx="2336800"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r>
              <a:rPr lang="en-GB"/>
              <a:t>Experience</a:t>
            </a:r>
          </a:p>
          <a:p>
            <a:pPr eaLnBrk="1" hangingPunct="1"/>
            <a:r>
              <a:rPr lang="en-GB"/>
              <a:t>Observations</a:t>
            </a:r>
          </a:p>
          <a:p>
            <a:pPr eaLnBrk="1" hangingPunct="1"/>
            <a:r>
              <a:rPr lang="en-GB"/>
              <a:t>Dates</a:t>
            </a:r>
          </a:p>
        </p:txBody>
      </p:sp>
      <p:sp>
        <p:nvSpPr>
          <p:cNvPr id="28682" name="Text Box 11"/>
          <p:cNvSpPr txBox="1">
            <a:spLocks noChangeArrowheads="1"/>
          </p:cNvSpPr>
          <p:nvPr/>
        </p:nvSpPr>
        <p:spPr bwMode="auto">
          <a:xfrm>
            <a:off x="4859338" y="5734050"/>
            <a:ext cx="2016125"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r>
              <a:rPr lang="en-GB"/>
              <a:t>Early hominids at sites X,Y,Z were scavengers</a:t>
            </a:r>
          </a:p>
        </p:txBody>
      </p:sp>
      <p:sp>
        <p:nvSpPr>
          <p:cNvPr id="28683" name="Rectangle 12"/>
          <p:cNvSpPr>
            <a:spLocks noChangeArrowheads="1"/>
          </p:cNvSpPr>
          <p:nvPr/>
        </p:nvSpPr>
        <p:spPr bwMode="auto">
          <a:xfrm>
            <a:off x="7092950" y="5734050"/>
            <a:ext cx="187166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GB"/>
              <a:t>All early hominids were scavengers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defRPr/>
            </a:pPr>
            <a:r>
              <a:rPr lang="en-GB" sz="3600" smtClean="0">
                <a:latin typeface="+mn-lt"/>
              </a:rPr>
              <a:t>BUT is this really how the real world works/ed?</a:t>
            </a:r>
          </a:p>
        </p:txBody>
      </p:sp>
      <p:sp>
        <p:nvSpPr>
          <p:cNvPr id="37891" name="Rectangle 3"/>
          <p:cNvSpPr>
            <a:spLocks noGrp="1" noChangeArrowheads="1"/>
          </p:cNvSpPr>
          <p:nvPr>
            <p:ph type="body" idx="1"/>
          </p:nvPr>
        </p:nvSpPr>
        <p:spPr>
          <a:xfrm>
            <a:off x="457200" y="1557338"/>
            <a:ext cx="8229600" cy="5111750"/>
          </a:xfrm>
        </p:spPr>
        <p:txBody>
          <a:bodyPr/>
          <a:lstStyle/>
          <a:p>
            <a:pPr eaLnBrk="1" hangingPunct="1">
              <a:lnSpc>
                <a:spcPct val="80000"/>
              </a:lnSpc>
              <a:defRPr/>
            </a:pPr>
            <a:endParaRPr lang="en-GB" sz="2800" smtClean="0"/>
          </a:p>
          <a:p>
            <a:pPr eaLnBrk="1" hangingPunct="1">
              <a:lnSpc>
                <a:spcPct val="80000"/>
              </a:lnSpc>
              <a:defRPr/>
            </a:pPr>
            <a:r>
              <a:rPr lang="en-GB" sz="2600" smtClean="0"/>
              <a:t>A ‘softer’ approach is to speak of probabilities not absolutes. </a:t>
            </a:r>
          </a:p>
          <a:p>
            <a:pPr eaLnBrk="1" hangingPunct="1">
              <a:lnSpc>
                <a:spcPct val="80000"/>
              </a:lnSpc>
              <a:defRPr/>
            </a:pPr>
            <a:endParaRPr lang="en-GB" sz="2600" smtClean="0"/>
          </a:p>
          <a:p>
            <a:pPr eaLnBrk="1" hangingPunct="1">
              <a:lnSpc>
                <a:spcPct val="80000"/>
              </a:lnSpc>
              <a:defRPr/>
            </a:pPr>
            <a:r>
              <a:rPr lang="en-GB" sz="2600" smtClean="0"/>
              <a:t>One Reeve out of date or a meat bearing body part would cause us to re-evaluate our premises</a:t>
            </a:r>
          </a:p>
          <a:p>
            <a:pPr eaLnBrk="1" hangingPunct="1">
              <a:lnSpc>
                <a:spcPct val="80000"/>
              </a:lnSpc>
              <a:defRPr/>
            </a:pPr>
            <a:endParaRPr lang="en-GB" sz="2600" smtClean="0"/>
          </a:p>
          <a:p>
            <a:pPr eaLnBrk="1" hangingPunct="1">
              <a:lnSpc>
                <a:spcPct val="80000"/>
              </a:lnSpc>
              <a:defRPr/>
            </a:pPr>
            <a:r>
              <a:rPr lang="en-GB" sz="2600" smtClean="0"/>
              <a:t>By re-evaluating we up-date our knowledge, we collate new observations (measurements), make new predictions and generate new hypothesis to test.  </a:t>
            </a:r>
            <a:r>
              <a:rPr lang="en-GB" sz="2600" smtClean="0">
                <a:solidFill>
                  <a:schemeClr val="hlink"/>
                </a:solidFill>
              </a:rPr>
              <a:t>BUT</a:t>
            </a:r>
            <a:r>
              <a:rPr lang="en-GB" sz="2600" smtClean="0"/>
              <a:t> this is okay to do in the sciences</a:t>
            </a:r>
          </a:p>
          <a:p>
            <a:pPr eaLnBrk="1" hangingPunct="1">
              <a:lnSpc>
                <a:spcPct val="80000"/>
              </a:lnSpc>
              <a:defRPr/>
            </a:pPr>
            <a:endParaRPr lang="en-GB" sz="2600" smtClean="0"/>
          </a:p>
          <a:p>
            <a:pPr eaLnBrk="1" hangingPunct="1">
              <a:lnSpc>
                <a:spcPct val="80000"/>
              </a:lnSpc>
              <a:defRPr/>
            </a:pPr>
            <a:r>
              <a:rPr lang="en-GB" sz="2600" smtClean="0"/>
              <a:t>Confirmation can only ever be tentative </a:t>
            </a:r>
            <a:r>
              <a:rPr lang="en-GB" sz="2600" smtClean="0">
                <a:solidFill>
                  <a:schemeClr val="hlink"/>
                </a:solidFill>
              </a:rPr>
              <a:t>rejection</a:t>
            </a:r>
            <a:r>
              <a:rPr lang="en-GB" sz="2600" smtClean="0"/>
              <a:t> </a:t>
            </a:r>
            <a:r>
              <a:rPr lang="en-GB" sz="2600" smtClean="0">
                <a:solidFill>
                  <a:schemeClr val="hlink"/>
                </a:solidFill>
              </a:rPr>
              <a:t>is absolute</a:t>
            </a:r>
            <a:r>
              <a:rPr lang="en-GB" sz="2600" smtClean="0"/>
              <a:t>!</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defRPr/>
            </a:pPr>
            <a:r>
              <a:rPr lang="en-GB" sz="4000" dirty="0" smtClean="0"/>
              <a:t>Did general laws get established? </a:t>
            </a:r>
          </a:p>
        </p:txBody>
      </p:sp>
      <p:sp>
        <p:nvSpPr>
          <p:cNvPr id="38915" name="Rectangle 3"/>
          <p:cNvSpPr>
            <a:spLocks noGrp="1" noChangeArrowheads="1"/>
          </p:cNvSpPr>
          <p:nvPr>
            <p:ph type="body" idx="1"/>
          </p:nvPr>
        </p:nvSpPr>
        <p:spPr>
          <a:xfrm>
            <a:off x="457200" y="1981200"/>
            <a:ext cx="8435975" cy="4114800"/>
          </a:xfrm>
        </p:spPr>
        <p:txBody>
          <a:bodyPr/>
          <a:lstStyle/>
          <a:p>
            <a:pPr eaLnBrk="1" hangingPunct="1">
              <a:defRPr/>
            </a:pPr>
            <a:r>
              <a:rPr lang="en-GB" sz="2800" dirty="0" smtClean="0"/>
              <a:t>Rarely and those that did only confirmed what was already known or established from the natural sciences. </a:t>
            </a:r>
          </a:p>
          <a:p>
            <a:pPr eaLnBrk="1" hangingPunct="1">
              <a:defRPr/>
            </a:pPr>
            <a:endParaRPr lang="en-GB" sz="2800" dirty="0" smtClean="0"/>
          </a:p>
          <a:p>
            <a:pPr eaLnBrk="1" hangingPunct="1">
              <a:defRPr/>
            </a:pPr>
            <a:r>
              <a:rPr lang="en-GB" sz="2800" dirty="0" smtClean="0"/>
              <a:t>Establishing laws when it comes to humans is problematic and rests on modern notions of efficiency or environmental determinism etc.</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a:defRPr/>
            </a:pPr>
            <a:r>
              <a:rPr lang="en-GB" sz="4000" smtClean="0"/>
              <a:t>Scientific/Environmental Archaeological Theory</a:t>
            </a:r>
          </a:p>
        </p:txBody>
      </p:sp>
      <p:sp>
        <p:nvSpPr>
          <p:cNvPr id="71683" name="Rectangle 3"/>
          <p:cNvSpPr>
            <a:spLocks noGrp="1" noChangeArrowheads="1"/>
          </p:cNvSpPr>
          <p:nvPr>
            <p:ph type="body" idx="1"/>
          </p:nvPr>
        </p:nvSpPr>
        <p:spPr/>
        <p:txBody>
          <a:bodyPr/>
          <a:lstStyle/>
          <a:p>
            <a:pPr>
              <a:lnSpc>
                <a:spcPct val="80000"/>
              </a:lnSpc>
              <a:defRPr/>
            </a:pPr>
            <a:endParaRPr lang="en-GB" sz="2000" b="1" smtClean="0">
              <a:effectLst/>
            </a:endParaRPr>
          </a:p>
          <a:p>
            <a:pPr>
              <a:lnSpc>
                <a:spcPct val="80000"/>
              </a:lnSpc>
              <a:defRPr/>
            </a:pPr>
            <a:r>
              <a:rPr lang="en-GB" sz="2000" smtClean="0"/>
              <a:t>Chalmers A. F. 1999 </a:t>
            </a:r>
            <a:r>
              <a:rPr lang="en-GB" sz="2000" i="1" smtClean="0"/>
              <a:t>What is this thing called science</a:t>
            </a:r>
            <a:r>
              <a:rPr lang="en-GB" sz="2000" smtClean="0"/>
              <a:t>? Open University: Milton Keynes.</a:t>
            </a:r>
          </a:p>
          <a:p>
            <a:pPr>
              <a:lnSpc>
                <a:spcPct val="80000"/>
              </a:lnSpc>
              <a:defRPr/>
            </a:pPr>
            <a:r>
              <a:rPr lang="en-GB" sz="2000" smtClean="0"/>
              <a:t>O'Hear A. 1989 </a:t>
            </a:r>
            <a:r>
              <a:rPr lang="en-GB" sz="2000" i="1" smtClean="0"/>
              <a:t>An Introduction to the Philosophy of Science</a:t>
            </a:r>
            <a:r>
              <a:rPr lang="en-GB" sz="2000" smtClean="0"/>
              <a:t>. Clarendon: Oxford.</a:t>
            </a:r>
          </a:p>
          <a:p>
            <a:pPr>
              <a:lnSpc>
                <a:spcPct val="80000"/>
              </a:lnSpc>
              <a:defRPr/>
            </a:pPr>
            <a:r>
              <a:rPr lang="en-GB" sz="2000" smtClean="0"/>
              <a:t>Johnson, M. 2003 </a:t>
            </a:r>
            <a:r>
              <a:rPr lang="en-GB" sz="2000" i="1" smtClean="0"/>
              <a:t>Archaeological Theory: An introduction</a:t>
            </a:r>
            <a:r>
              <a:rPr lang="en-GB" sz="2000" smtClean="0"/>
              <a:t>. Blackwell Publishing. Chapters 2 and 3.</a:t>
            </a:r>
          </a:p>
          <a:p>
            <a:pPr>
              <a:lnSpc>
                <a:spcPct val="80000"/>
              </a:lnSpc>
              <a:defRPr/>
            </a:pPr>
            <a:r>
              <a:rPr lang="en-GB" sz="2000" smtClean="0"/>
              <a:t>O'Connor, T. 1991 Science, evidential archaeology and the new scholasticism. </a:t>
            </a:r>
            <a:r>
              <a:rPr lang="en-GB" sz="2000" i="1" smtClean="0"/>
              <a:t>Scottish Archaeological Review</a:t>
            </a:r>
            <a:r>
              <a:rPr lang="en-GB" sz="2000" smtClean="0"/>
              <a:t>  8: 1-7.</a:t>
            </a:r>
          </a:p>
          <a:p>
            <a:pPr>
              <a:lnSpc>
                <a:spcPct val="80000"/>
              </a:lnSpc>
              <a:defRPr/>
            </a:pPr>
            <a:r>
              <a:rPr lang="en-GB" sz="2000" smtClean="0"/>
              <a:t>Pollard, A.M. (ed) 1992 </a:t>
            </a:r>
            <a:r>
              <a:rPr lang="en-GB" sz="2000" i="1" smtClean="0"/>
              <a:t>New Developments in Archaeological Science.</a:t>
            </a:r>
            <a:r>
              <a:rPr lang="en-GB" sz="2000" smtClean="0"/>
              <a:t> Oxford: OUP.</a:t>
            </a:r>
          </a:p>
          <a:p>
            <a:pPr>
              <a:lnSpc>
                <a:spcPct val="80000"/>
              </a:lnSpc>
              <a:defRPr/>
            </a:pPr>
            <a:r>
              <a:rPr lang="en-GB" sz="2000" smtClean="0"/>
              <a:t>Thomas, J. 1990 Silent running: the ills of environmental archaeology. </a:t>
            </a:r>
            <a:r>
              <a:rPr lang="en-GB" sz="2000" i="1" smtClean="0"/>
              <a:t>Scottish Archaeological Review</a:t>
            </a:r>
            <a:r>
              <a:rPr lang="en-GB" sz="2000" smtClean="0"/>
              <a:t> 7: 2-6.</a:t>
            </a:r>
          </a:p>
        </p:txBody>
      </p:sp>
    </p:spTree>
  </p:cSld>
  <p:clrMapOvr>
    <a:masterClrMapping/>
  </p:clrMapOvr>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1337</TotalTime>
  <Words>2944</Words>
  <Application>Microsoft Office PowerPoint</Application>
  <PresentationFormat>On-screen Show (4:3)</PresentationFormat>
  <Paragraphs>196</Paragraphs>
  <Slides>30</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Tahoma</vt:lpstr>
      <vt:lpstr>Arial</vt:lpstr>
      <vt:lpstr>Wingdings</vt:lpstr>
      <vt:lpstr>Comic Sans MS</vt:lpstr>
      <vt:lpstr>Textured</vt:lpstr>
      <vt:lpstr>Palaeoenvironmental Archaeology  (AHAC5008)</vt:lpstr>
      <vt:lpstr>What is Environmental Archaeology ?</vt:lpstr>
      <vt:lpstr>The source material is divided into two categories </vt:lpstr>
      <vt:lpstr>‘Interpretation’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But how do we interpret this data? Working within the theoretical framework of a science</vt:lpstr>
      <vt:lpstr>What was before? </vt:lpstr>
      <vt:lpstr>PowerPoint Presentation</vt:lpstr>
      <vt:lpstr>Binford and the New Archaeology</vt:lpstr>
      <vt:lpstr>PowerPoint Presentation</vt:lpstr>
      <vt:lpstr>PowerPoint Presentation</vt:lpstr>
      <vt:lpstr>What do we mean by Science? </vt:lpstr>
      <vt:lpstr>PowerPoint Presentation</vt:lpstr>
      <vt:lpstr>Pollen profiles show elm decline at a similar time over Britain.</vt:lpstr>
      <vt:lpstr>PowerPoint Presentation</vt:lpstr>
      <vt:lpstr>PowerPoint Presentation</vt:lpstr>
      <vt:lpstr>Example:  Bronze Age Reaves </vt:lpstr>
      <vt:lpstr>Becomes the basis for prediction via deduction /logic </vt:lpstr>
      <vt:lpstr>Positivist approach of Binford would test this as a hypothesis </vt:lpstr>
      <vt:lpstr>PowerPoint Presentation</vt:lpstr>
      <vt:lpstr>BUT is this really how the real world works/ed?</vt:lpstr>
      <vt:lpstr>Did general laws get established? </vt:lpstr>
      <vt:lpstr>Scientific/Environmental Archaeological Theory</vt:lpstr>
    </vt:vector>
  </TitlesOfParts>
  <Company>University of Wales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SM018</dc:creator>
  <cp:lastModifiedBy>Ros Coard</cp:lastModifiedBy>
  <cp:revision>54</cp:revision>
  <dcterms:created xsi:type="dcterms:W3CDTF">2005-10-05T17:33:09Z</dcterms:created>
  <dcterms:modified xsi:type="dcterms:W3CDTF">2012-10-02T15:46:49Z</dcterms:modified>
</cp:coreProperties>
</file>