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660"/>
  </p:normalViewPr>
  <p:slideViewPr>
    <p:cSldViewPr snapToGrid="0">
      <p:cViewPr varScale="1">
        <p:scale>
          <a:sx n="73" d="100"/>
          <a:sy n="73" d="100"/>
        </p:scale>
        <p:origin x="106" y="6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AA881-C1F8-53A8-C943-DE49A14C89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A6CD5D-BAAD-620B-BDFC-E2D0D707F4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CE8E60-9DD8-CCF4-3F2A-7BF57836B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CB206-925F-4CBE-8011-13EDE93EE83C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7E3FF-C3B8-39E7-7037-5FBFC636F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02E269-81D3-094E-E042-5FFF366A9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F3F5F-3213-4F28-9BDE-915E4A85B1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846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83065-DDCE-DDA2-E47A-B216CAAEA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9CB10-0EAF-E952-1FF3-FD73869E16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679AC-005B-540F-3F6C-CAE53F8B33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CB206-925F-4CBE-8011-13EDE93EE83C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1D6BA-FE6D-0233-4950-1C43DA45A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8E5200-EC65-9ACD-62B1-8A4D3B6C4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F3F5F-3213-4F28-9BDE-915E4A85B1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34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36332-0954-201E-2FDA-C0A73C7E3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6B158-D948-B2E1-612D-7B1D87F55E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3646CF-8C80-3A44-3BDE-762CBD8B3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CB206-925F-4CBE-8011-13EDE93EE83C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ED98A-7419-8385-A930-2E92FE419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4B07B0-C025-EA32-E667-C62DBFDA8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F3F5F-3213-4F28-9BDE-915E4A85B1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069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756C5-8DFA-8B09-BB74-8D23F4D0D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56D43-83AA-B4CB-85D7-B488BD0DCF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09A908-3AEA-E40B-AF9A-D4669DCEBE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C5300A-7BAB-99C7-5E29-A8D940C75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CB206-925F-4CBE-8011-13EDE93EE83C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13CA8-51FC-45C6-D493-481BD7B22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FB9C24-9E02-902A-F89E-60CD14A69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F3F5F-3213-4F28-9BDE-915E4A85B1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238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7706F-AFD7-ECEC-DFAA-C28957522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C85BE-6C94-C530-DD05-326F887B5C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FCFE9D-0E6E-23FA-315E-D1C8CB2D4D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0055D3-F241-D334-2AE8-71DC661B32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2B6EAB-60C8-ADD1-2732-A4B5125E1E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091298-BF9A-C759-22CE-E057F781E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CB206-925F-4CBE-8011-13EDE93EE83C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A82A3B-8D8B-086E-7745-F15CE7C82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C9ABF0-48C8-163E-051A-E575AB7CE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F3F5F-3213-4F28-9BDE-915E4A85B1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228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FB8B1-771B-E335-5402-AE9D6D80A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ECD80A-BD35-BAB0-5310-AA78AFF45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CB206-925F-4CBE-8011-13EDE93EE83C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4F78C3-1857-EB2D-CBD9-047182EA3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942ABA-B81D-16EF-7E76-DF2A79AD0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F3F5F-3213-4F28-9BDE-915E4A85B1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67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5723DF-97BF-7D22-39C8-E3626DC18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CB206-925F-4CBE-8011-13EDE93EE83C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7754DA-EC4F-FC7E-AEEB-216B97DBE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45EE7A-0FBA-69B7-B641-47FC2ACEF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F3F5F-3213-4F28-9BDE-915E4A85B1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686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06C4C-E54E-99B3-1E0D-BDE977449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A717D-E9EC-6A18-178C-426363EAE1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288E8A-25F1-19FA-4728-17730A1DC1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0EC1BB-EF79-96BD-0608-D6677794A5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CB206-925F-4CBE-8011-13EDE93EE83C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34DB03-85EF-A0C8-0053-1AB410CAF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C1DD7F-4591-5C20-1B13-3A9F21359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F3F5F-3213-4F28-9BDE-915E4A85B1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883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6220E-A34D-24C3-2214-CD78D1750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E5E234-0421-561F-466E-8A90B62A10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325EB5-8044-D784-4508-76D472B4E3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55C3E-3F9B-CC6F-3A9E-D6B41C1C5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CB206-925F-4CBE-8011-13EDE93EE83C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CB4A8B-3C4C-3D61-0E8A-F7A9F1B90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8BD73D-AF41-4ABE-DC57-84EE6A3B7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F3F5F-3213-4F28-9BDE-915E4A85B1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428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E124C-501B-3E5E-E2E9-59B6A35DB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AA3075-AA64-2223-1271-37ABAA7398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EA490D-E504-5D8F-A4C0-63CAD8883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CB206-925F-4CBE-8011-13EDE93EE83C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F92CB4-392F-5726-3C99-F75D22D7B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9AAA2-4C70-6788-9EB2-62E1D1A90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F3F5F-3213-4F28-9BDE-915E4A85B1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329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9B3AEF-385A-5031-F56D-CF4C8784A7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E88250-7334-D048-13BC-07119F327D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27DD01-65A7-A2A6-6BD3-28FF2D223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CB206-925F-4CBE-8011-13EDE93EE83C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A8B523-EDA4-99C1-3316-8E13FBA06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1F92D8-2073-A03C-2C36-5B2EF92C3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F3F5F-3213-4F28-9BDE-915E4A85B1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1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787B70-69BE-2B94-EE41-C0E51A4C4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A3450A-37ED-33AB-B721-6068CF2AA0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A1137-D7F3-E764-5FFD-482D0DED8D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0CB206-925F-4CBE-8011-13EDE93EE83C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987881-560A-4CC1-A105-41386C7D4F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76D94C-73BD-E39D-6564-552BBEB6A7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9F3F5F-3213-4F28-9BDE-915E4A85B1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373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0"/>
            <a:ext cx="4654286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48E784-B8A1-FFDF-2069-CFBEA10A8C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5559" y="637762"/>
            <a:ext cx="2899568" cy="5576770"/>
          </a:xfrm>
        </p:spPr>
        <p:txBody>
          <a:bodyPr anchor="ctr">
            <a:normAutofit/>
          </a:bodyPr>
          <a:lstStyle/>
          <a:p>
            <a:pPr algn="l"/>
            <a:r>
              <a:rPr lang="en-GB" sz="3700" b="1">
                <a:solidFill>
                  <a:schemeClr val="bg1"/>
                </a:solidFill>
                <a:latin typeface="Google Sans Text"/>
              </a:rPr>
              <a:t>Title: </a:t>
            </a:r>
            <a:r>
              <a:rPr lang="en-GB" sz="3700" b="1">
                <a:solidFill>
                  <a:schemeClr val="bg1"/>
                </a:solidFill>
                <a:effectLst/>
                <a:latin typeface="Google Sans Text"/>
              </a:rPr>
              <a:t>Digital Forensics Investigation: Operation Quantum Leak (Patent QT-AI-2025)</a:t>
            </a:r>
            <a:r>
              <a:rPr lang="en-GB" sz="3700" b="1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535" y="0"/>
            <a:ext cx="753945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2ADC7D-192E-A99B-D21C-A420C240D3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4775" y="637762"/>
            <a:ext cx="5600580" cy="5576770"/>
          </a:xfrm>
        </p:spPr>
        <p:txBody>
          <a:bodyPr anchor="ctr">
            <a:normAutofit/>
          </a:bodyPr>
          <a:lstStyle/>
          <a:p>
            <a:pPr algn="l"/>
            <a:r>
              <a:rPr lang="en-GB" sz="3200" b="1"/>
              <a:t>Subtitle: A Lightweight, Virtualised Forensic Methodology &amp; Espionage Analysis</a:t>
            </a:r>
          </a:p>
          <a:p>
            <a:pPr algn="l"/>
            <a:r>
              <a:rPr lang="en-GB" sz="3200" b="1"/>
              <a:t>Presenter : Assistant Investigator</a:t>
            </a:r>
          </a:p>
          <a:p>
            <a:pPr algn="l"/>
            <a:r>
              <a:rPr lang="en-GB" sz="3200" b="1"/>
              <a:t>Module : ACCA7031 — Digital Forensics Analysis, University of Wales Trinity Saint David </a:t>
            </a:r>
          </a:p>
        </p:txBody>
      </p:sp>
    </p:spTree>
    <p:extLst>
      <p:ext uri="{BB962C8B-B14F-4D97-AF65-F5344CB8AC3E}">
        <p14:creationId xmlns:p14="http://schemas.microsoft.com/office/powerpoint/2010/main" val="434486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4654285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C64B40-635E-367B-604F-B3ACABA8E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2898276" cy="5576770"/>
          </a:xfrm>
        </p:spPr>
        <p:txBody>
          <a:bodyPr anchor="t">
            <a:normAutofit/>
          </a:bodyPr>
          <a:lstStyle/>
          <a:p>
            <a:r>
              <a:rPr lang="en-GB" sz="4100" b="1">
                <a:solidFill>
                  <a:schemeClr val="bg1"/>
                </a:solidFill>
              </a:rPr>
              <a:t>Executive case background &amp; scope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535" y="0"/>
            <a:ext cx="753945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9977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62580-58BE-5E37-D953-5B0749481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976" y="850052"/>
            <a:ext cx="5605373" cy="53269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200" b="1">
                <a:effectLst/>
                <a:latin typeface="Google Sans Text"/>
              </a:rPr>
              <a:t>Bullet Points:</a:t>
            </a:r>
            <a:endParaRPr lang="en-GB" sz="2200">
              <a:effectLst/>
              <a:latin typeface="Google Sans Tex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>
                <a:effectLst/>
                <a:latin typeface="Google Sans Text"/>
              </a:rPr>
              <a:t>Incident Overview:</a:t>
            </a:r>
            <a:r>
              <a:rPr lang="en-GB" sz="2200">
                <a:effectLst/>
                <a:latin typeface="Google Sans Text"/>
              </a:rPr>
              <a:t> Unauthorised access and exfiltration of Quantum Tech’s proprietary AI chip design patent (ID: QT-AI-2025).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>
                <a:effectLst/>
                <a:latin typeface="Google Sans Text"/>
              </a:rPr>
              <a:t>Suspects Identified:</a:t>
            </a:r>
            <a:endParaRPr lang="en-GB" sz="2200">
              <a:effectLst/>
              <a:latin typeface="Google Sans Text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>
                <a:effectLst/>
                <a:latin typeface="Google Sans Text"/>
              </a:rPr>
              <a:t>Emma:</a:t>
            </a:r>
            <a:r>
              <a:rPr lang="en-GB" sz="2200">
                <a:effectLst/>
                <a:latin typeface="Google Sans Text"/>
              </a:rPr>
              <a:t> Senior Engineer (Primary Perpetrator / Exfiltrator).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>
                <a:effectLst/>
                <a:latin typeface="Google Sans Text"/>
              </a:rPr>
              <a:t>Joe:</a:t>
            </a:r>
            <a:r>
              <a:rPr lang="en-GB" sz="2200">
                <a:effectLst/>
                <a:latin typeface="Google Sans Text"/>
              </a:rPr>
              <a:t> External Intermediary / Broker.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>
                <a:effectLst/>
                <a:latin typeface="Google Sans Text"/>
              </a:rPr>
              <a:t>Norman:</a:t>
            </a:r>
            <a:r>
              <a:rPr lang="en-GB" sz="2200">
                <a:effectLst/>
                <a:latin typeface="Google Sans Text"/>
              </a:rPr>
              <a:t> R&amp;D Representative at NexGen Circuits (Target Buyer).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>
                <a:effectLst/>
                <a:latin typeface="Google Sans Text"/>
              </a:rPr>
              <a:t>Evidence Scraped:</a:t>
            </a:r>
            <a:r>
              <a:rPr lang="en-GB" sz="2200">
                <a:effectLst/>
                <a:latin typeface="Google Sans Text"/>
              </a:rPr>
              <a:t> 3x Android Smartphones (Emma, Joe, Norman) and 1x USB Flash Drive (Emma) seized under strict chain-of-custody protocols. </a:t>
            </a:r>
          </a:p>
          <a:p>
            <a:pPr>
              <a:buNone/>
            </a:pPr>
            <a:endParaRPr lang="en-GB" sz="2200">
              <a:effectLst/>
              <a:latin typeface="Google Sans Text"/>
            </a:endParaRP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923307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4654285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1A4DA7-5967-B92A-C9FD-0CF64411F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2898276" cy="5576770"/>
          </a:xfrm>
        </p:spPr>
        <p:txBody>
          <a:bodyPr anchor="t">
            <a:normAutofit/>
          </a:bodyPr>
          <a:lstStyle/>
          <a:p>
            <a:r>
              <a:rPr lang="en-GB" sz="3700" b="1">
                <a:solidFill>
                  <a:schemeClr val="bg1"/>
                </a:solidFill>
              </a:rPr>
              <a:t>Strategic Engineering Rationale (Sun Tzu &amp; Tactical Asymmetry)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535" y="0"/>
            <a:ext cx="753945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9977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C645F-D489-4255-DF45-A1C657774B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976" y="850052"/>
            <a:ext cx="5605373" cy="53269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900" b="1"/>
              <a:t>Bullet Points:</a:t>
            </a:r>
            <a:endParaRPr lang="en-GB" sz="1900"/>
          </a:p>
          <a:p>
            <a:pPr>
              <a:buFont typeface="Arial" panose="020B0604020202020204" pitchFamily="34" charset="0"/>
              <a:buChar char="•"/>
            </a:pPr>
            <a:r>
              <a:rPr lang="en-GB" sz="1900" b="1"/>
              <a:t>The Constraint:</a:t>
            </a:r>
            <a:r>
              <a:rPr lang="en-GB" sz="1900"/>
              <a:t> Running heavy enterprise forensic suites created severe thermal throttling and hardware bottlenecks on a midrange workstation.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b="1"/>
              <a:t>The Tactical Adaptation:</a:t>
            </a:r>
            <a:r>
              <a:rPr lang="en-GB" sz="1900"/>
              <a:t> Refused a war of attrition against hardware limits; custom-built an agile, lightweight, code-driven environment version-controlled via GitHub.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b="1"/>
              <a:t>Strategic Rationale:</a:t>
            </a:r>
            <a:endParaRPr lang="en-GB" sz="1900"/>
          </a:p>
          <a:p>
            <a:pPr>
              <a:buFont typeface="Arial" panose="020B0604020202020204" pitchFamily="34" charset="0"/>
              <a:buChar char="•"/>
            </a:pPr>
            <a:r>
              <a:rPr lang="en-GB" sz="1900" i="1"/>
              <a:t>"Numbers alone confer no advantage. Do not advance relying on sheer military power."</a:t>
            </a:r>
            <a:r>
              <a:rPr lang="en-GB" sz="1900"/>
              <a:t> — Sun Tzu, </a:t>
            </a:r>
            <a:r>
              <a:rPr lang="en-GB" sz="1900" i="1"/>
              <a:t>The Art of War</a:t>
            </a:r>
            <a:r>
              <a:rPr lang="en-GB" sz="1900"/>
              <a:t> [7].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b="1"/>
              <a:t>Key Advantage:</a:t>
            </a:r>
            <a:r>
              <a:rPr lang="en-GB" sz="1900"/>
              <a:t> Achieved zero-footprint analysis, strict read-only volume isolation, and full compliance with ISO/IEC 27037 standards without software bloat [2].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455381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2E6DB5-9F62-588C-6687-A7D2CC7DF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400" b="1">
                <a:solidFill>
                  <a:srgbClr val="FFFFFF"/>
                </a:solidFill>
              </a:rPr>
              <a:t>Methodological Framework &amp; Martial Arts Philosophy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28475-A030-B702-FE6D-F69626D55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2000" b="1"/>
              <a:t>Bullet Points:</a:t>
            </a:r>
            <a:endParaRPr lang="en-GB" sz="200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/>
              <a:t>Kihon (基本 — Foundational Stance):</a:t>
            </a:r>
            <a:r>
              <a:rPr lang="en-GB" sz="2000"/>
              <a:t> Version-controlled GitHub infrastructure; read-only container mounts (</a:t>
            </a:r>
            <a:r>
              <a:rPr lang="en-GB" sz="2000">
                <a:latin typeface="Courier New" panose="02070309020205020404" pitchFamily="49" charset="0"/>
              </a:rPr>
              <a:t>:ro</a:t>
            </a:r>
            <a:r>
              <a:rPr lang="en-GB" sz="2000"/>
              <a:t>) guarantee immutable cryptographic verification (MD5/SHA-1) [2], [3].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/>
              <a:t>Mushin (無心 — Unhesitating Mind):</a:t>
            </a:r>
            <a:r>
              <a:rPr lang="en-GB" sz="2000"/>
              <a:t> Instantaneous volatile memory and triage ingestion before dynamic evidence buffers decay [5].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/>
              <a:t>Zanshin (残心 — 360-Degree Awareness):</a:t>
            </a:r>
            <a:r>
              <a:rPr lang="en-GB" sz="2000"/>
              <a:t> Global SQL relational queries across WhatsApp, Instagram DMs, and cellular logs to eliminate analytical blind spots [6].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/>
              <a:t>Aiki (合気 — Redirecting Force):</a:t>
            </a:r>
            <a:r>
              <a:rPr lang="en-GB" sz="2000"/>
              <a:t> Carving raw magic-byte signatures (</a:t>
            </a:r>
            <a:r>
              <a:rPr lang="en-GB" sz="2000">
                <a:latin typeface="Courier New" panose="02070309020205020404" pitchFamily="49" charset="0"/>
              </a:rPr>
              <a:t>7B 5C 72 74 66 31</a:t>
            </a:r>
            <a:r>
              <a:rPr lang="en-GB" sz="2000"/>
              <a:t>) out of unallocated drive slack space to turn anti-forensic deletions into proof of guilt [4].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580619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EA43AC-4439-E45B-505F-4960774A7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700" b="1">
                <a:solidFill>
                  <a:srgbClr val="FFFFFF"/>
                </a:solidFill>
              </a:rPr>
              <a:t>Task 1 Summary — Digital Forensics Field &amp; Industry Landscape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B9017-DC93-3392-3517-390BB1B8C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2000" b="1"/>
              <a:t>Bullet Points:</a:t>
            </a:r>
            <a:endParaRPr lang="en-GB" sz="200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/>
              <a:t>Current State &amp; Tools:</a:t>
            </a:r>
            <a:r>
              <a:rPr lang="en-GB" sz="2000"/>
              <a:t> Shift toward memory-first analysis, mobile extractions, and lightweight containerised workflows.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/>
              <a:t>Cybersecurity Intersection:</a:t>
            </a:r>
            <a:r>
              <a:rPr lang="en-GB" sz="2000"/>
              <a:t> Convergence of Incident Response (IR) and Digital Forensics (DFIR) in corporate espionage cases.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/>
              <a:t>Market Insights:</a:t>
            </a:r>
            <a:r>
              <a:rPr lang="en-GB" sz="2000"/>
              <a:t> High national/international demand for digital forensics skills across corporate governance, law enforcement, and incident handling.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419403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8852C7-473A-E911-6B54-FC730CDB1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700" b="1">
                <a:solidFill>
                  <a:srgbClr val="FFFFFF"/>
                </a:solidFill>
              </a:rPr>
              <a:t>Evidence Acquisition &amp; Cryptographic Integrity (Kihon)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FAB2A-A533-491E-4870-A0578735A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1100" b="1">
                <a:effectLst/>
                <a:latin typeface="Google Sans Text"/>
              </a:rPr>
              <a:t>Bullet Points:</a:t>
            </a:r>
            <a:endParaRPr lang="en-GB" sz="1100">
              <a:effectLst/>
              <a:latin typeface="Google Sans Tex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100" b="1">
                <a:effectLst/>
                <a:latin typeface="Google Sans Text"/>
              </a:rPr>
              <a:t>Devices Processed:</a:t>
            </a:r>
            <a:r>
              <a:rPr lang="en-GB" sz="1100">
                <a:effectLst/>
                <a:latin typeface="Google Sans Text"/>
              </a:rPr>
              <a:t> 3x Mobile Database Images + 1x Physical Flash Drive Dump.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b="1">
                <a:effectLst/>
                <a:latin typeface="Google Sans Text"/>
              </a:rPr>
              <a:t>Verification:</a:t>
            </a:r>
            <a:r>
              <a:rPr lang="en-GB" sz="1100">
                <a:effectLst/>
                <a:latin typeface="Google Sans Text"/>
              </a:rPr>
              <a:t> Hash values calculated pre- and post-analysis (MD5 / SHA-1).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b="1">
                <a:effectLst/>
                <a:latin typeface="Google Sans Text"/>
              </a:rPr>
              <a:t>Chain of Custody:</a:t>
            </a:r>
            <a:r>
              <a:rPr lang="en-GB" sz="1100">
                <a:effectLst/>
                <a:latin typeface="Google Sans Text"/>
              </a:rPr>
              <a:t> Strict read-only mounting prevents metadata timestamp alteration or host system contamination, adhering to ACPO guidelines [3].</a:t>
            </a:r>
          </a:p>
          <a:p>
            <a:pPr>
              <a:buNone/>
            </a:pPr>
            <a:r>
              <a:rPr lang="en-GB" sz="1100" b="1" i="1"/>
              <a:t>Figure 1: Containerised Forensic Execution (Kihon).</a:t>
            </a:r>
            <a:endParaRPr lang="en-GB" sz="1100"/>
          </a:p>
          <a:p>
            <a:pPr>
              <a:buNone/>
            </a:pPr>
            <a:r>
              <a:rPr lang="en-GB" sz="1100" i="1"/>
              <a:t>This screenshot demonstrates our lightweight, isolated Docker workspace</a:t>
            </a:r>
          </a:p>
          <a:p>
            <a:pPr>
              <a:buNone/>
            </a:pPr>
            <a:r>
              <a:rPr lang="en-GB" sz="1100" i="1"/>
              <a:t>deployed via custom container configurations. Embodying the principle of</a:t>
            </a:r>
          </a:p>
          <a:p>
            <a:pPr>
              <a:buNone/>
            </a:pPr>
            <a:r>
              <a:rPr lang="en-GB" sz="1100" i="1"/>
              <a:t> </a:t>
            </a:r>
            <a:r>
              <a:rPr lang="en-GB" sz="1100" b="1" i="1"/>
              <a:t>Kihon (Foundational Discipline)</a:t>
            </a:r>
            <a:r>
              <a:rPr lang="en-GB" sz="1100" i="1"/>
              <a:t>, the container mounts the target evidence</a:t>
            </a:r>
          </a:p>
          <a:p>
            <a:pPr>
              <a:buNone/>
            </a:pPr>
            <a:r>
              <a:rPr lang="en-GB" sz="1100" i="1"/>
              <a:t> media under strict read-only parameters (</a:t>
            </a:r>
            <a:r>
              <a:rPr lang="en-GB" sz="1100" i="1">
                <a:latin typeface="Courier New" panose="02070309020205020404" pitchFamily="49" charset="0"/>
              </a:rPr>
              <a:t>:ro</a:t>
            </a:r>
            <a:r>
              <a:rPr lang="en-GB" sz="1100" i="1"/>
              <a:t>), ensuring complete</a:t>
            </a:r>
          </a:p>
          <a:p>
            <a:pPr>
              <a:buNone/>
            </a:pPr>
            <a:r>
              <a:rPr lang="en-GB" sz="1100" i="1"/>
              <a:t> cryptographic stability and preventing host OS metadata contamination</a:t>
            </a:r>
          </a:p>
          <a:p>
            <a:pPr>
              <a:buNone/>
            </a:pPr>
            <a:r>
              <a:rPr lang="en-GB" sz="1100" i="1"/>
              <a:t> without the hardware overhead of a monolithic VM.</a:t>
            </a:r>
            <a:endParaRPr lang="en-GB" sz="1100"/>
          </a:p>
          <a:p>
            <a:endParaRPr lang="en-GB" sz="11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235D10-012D-1AF0-0D5B-DC77752EA6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9502" y="2418003"/>
            <a:ext cx="3615776" cy="2033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862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E4F514-8BE5-F5B0-1619-9677DBF36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400" b="1">
                <a:solidFill>
                  <a:srgbClr val="FFFFFF"/>
                </a:solidFill>
              </a:rPr>
              <a:t>Communication Timeline &amp; Network Synthesis (Zanshin)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8A708-0FE9-680C-B30E-BD6B57B56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1100" b="1">
                <a:effectLst/>
                <a:latin typeface="Google Sans Text"/>
              </a:rPr>
              <a:t>Bullet Points:</a:t>
            </a:r>
            <a:endParaRPr lang="en-GB" sz="1100">
              <a:effectLst/>
              <a:latin typeface="Google Sans Tex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100" b="1">
                <a:effectLst/>
                <a:latin typeface="Google Sans Text"/>
              </a:rPr>
              <a:t>Relational Querying:</a:t>
            </a:r>
            <a:r>
              <a:rPr lang="en-GB" sz="1100">
                <a:effectLst/>
                <a:latin typeface="Google Sans Text"/>
              </a:rPr>
              <a:t> Unified SQLite cross-table queries parsing chat logs and cellular call records across all three devices.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b="1">
                <a:effectLst/>
                <a:latin typeface="Google Sans Text"/>
              </a:rPr>
              <a:t>Key Discussions Uncovered:</a:t>
            </a:r>
            <a:endParaRPr lang="en-GB" sz="1100">
              <a:effectLst/>
              <a:latin typeface="Google Sans Text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100">
                <a:effectLst/>
                <a:latin typeface="Google Sans Text"/>
              </a:rPr>
              <a:t>Emma exfiltrating CAD/PDF fragments of Patent QT-AI-2025.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100">
                <a:effectLst/>
                <a:latin typeface="Google Sans Text"/>
              </a:rPr>
              <a:t>Joe arranging financial negotiation terms and rendezvous points.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100">
                <a:effectLst/>
                <a:latin typeface="Google Sans Text"/>
              </a:rPr>
              <a:t>Norman confirming receipt of proprietary sample data on behalf of NexGen Circuits. </a:t>
            </a:r>
          </a:p>
          <a:p>
            <a:pPr>
              <a:buNone/>
            </a:pPr>
            <a:r>
              <a:rPr lang="en-GB" sz="1100" b="1" i="1"/>
              <a:t>Figure 2: Multi-Device Relational Database Querying (Zanshin).</a:t>
            </a:r>
            <a:endParaRPr lang="en-GB" sz="1100" i="1"/>
          </a:p>
          <a:p>
            <a:pPr>
              <a:buNone/>
            </a:pPr>
            <a:r>
              <a:rPr lang="en-GB" sz="1100" i="1"/>
              <a:t>This screenshot captures the execution of relational database queries across</a:t>
            </a:r>
          </a:p>
          <a:p>
            <a:pPr>
              <a:buNone/>
            </a:pPr>
            <a:r>
              <a:rPr lang="en-GB" sz="1100" i="1"/>
              <a:t> the seized smartphone communication logs. Embodying the principle of </a:t>
            </a:r>
            <a:r>
              <a:rPr lang="en-GB" sz="1100" b="1" i="1"/>
              <a:t>Zanshin</a:t>
            </a:r>
          </a:p>
          <a:p>
            <a:pPr>
              <a:buNone/>
            </a:pPr>
            <a:r>
              <a:rPr lang="en-GB" sz="1100" b="1" i="1"/>
              <a:t> (Total Awareness)</a:t>
            </a:r>
            <a:r>
              <a:rPr lang="en-GB" sz="1100" i="1"/>
              <a:t>, this approach avoids analytical tunnel vision by synthesising</a:t>
            </a:r>
          </a:p>
          <a:p>
            <a:pPr>
              <a:buNone/>
            </a:pPr>
            <a:r>
              <a:rPr lang="en-GB" sz="1100" i="1"/>
              <a:t> disparate chat tables into a unified timeline, exposing the explicit exfiltration chatter</a:t>
            </a:r>
          </a:p>
          <a:p>
            <a:pPr>
              <a:buNone/>
            </a:pPr>
            <a:r>
              <a:rPr lang="en-GB" sz="1100" i="1"/>
              <a:t> and financial negotiation between Emma, Joe, and Norman. </a:t>
            </a:r>
          </a:p>
          <a:p>
            <a:endParaRPr lang="en-GB" sz="11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72ED6E-B48B-DEA2-D187-A2079C7B2F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9502" y="2418003"/>
            <a:ext cx="3615776" cy="2033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023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627E3A-6EEE-7573-6101-DD200DB7B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File Analysis &amp; Byte-Carving Recovery (Aiki)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CF5DF-D768-0613-F402-5942D3690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1000" b="1">
                <a:effectLst/>
                <a:latin typeface="Google Sans Text"/>
              </a:rPr>
              <a:t>Bullet Points:</a:t>
            </a:r>
            <a:endParaRPr lang="en-GB" sz="1000">
              <a:effectLst/>
              <a:latin typeface="Google Sans Tex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000" b="1">
                <a:effectLst/>
                <a:latin typeface="Google Sans Text"/>
              </a:rPr>
              <a:t>USB Drive Inspection:</a:t>
            </a:r>
            <a:r>
              <a:rPr lang="en-GB" sz="1000">
                <a:effectLst/>
                <a:latin typeface="Google Sans Text"/>
              </a:rPr>
              <a:t> Analysis of allocated files on Emma's USB drive revealed active patent documentation.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000" b="1">
                <a:effectLst/>
                <a:latin typeface="Google Sans Text"/>
              </a:rPr>
              <a:t>Unallocated Slack Space Carving:</a:t>
            </a:r>
            <a:r>
              <a:rPr lang="en-GB" sz="1000">
                <a:effectLst/>
                <a:latin typeface="Google Sans Text"/>
              </a:rPr>
              <a:t> Identified deleted draft sales agreement using raw magic-byte header detection (7B 5C 72 74 66 31 / {\rtf1) [4].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000" b="1">
                <a:effectLst/>
                <a:latin typeface="Google Sans Text"/>
              </a:rPr>
              <a:t>Outcome:</a:t>
            </a:r>
            <a:r>
              <a:rPr lang="en-GB" sz="1000">
                <a:effectLst/>
                <a:latin typeface="Google Sans Text"/>
              </a:rPr>
              <a:t> Evasive anti-forensic deletion attempts directly converted into admissible evidence of deliberate exfiltration [4].</a:t>
            </a:r>
          </a:p>
          <a:p>
            <a:pPr>
              <a:buNone/>
            </a:pPr>
            <a:r>
              <a:rPr lang="en-GB" sz="1000" b="1" i="1"/>
              <a:t>Figure 3: Unallocated Slack Space Binary Carving (Aiki).</a:t>
            </a:r>
            <a:endParaRPr lang="en-GB" sz="1000" i="1"/>
          </a:p>
          <a:p>
            <a:pPr>
              <a:buNone/>
            </a:pPr>
            <a:r>
              <a:rPr lang="en-GB" sz="1000" i="1"/>
              <a:t>This screenshot illustrates raw binary magic-byte carving (</a:t>
            </a:r>
            <a:r>
              <a:rPr lang="en-GB" sz="1000" i="1">
                <a:latin typeface="Courier New" panose="02070309020205020404" pitchFamily="49" charset="0"/>
              </a:rPr>
              <a:t>7B 5C 72 74 66 31</a:t>
            </a:r>
            <a:r>
              <a:rPr lang="en-GB" sz="1000" i="1"/>
              <a:t>)</a:t>
            </a:r>
          </a:p>
          <a:p>
            <a:pPr>
              <a:buNone/>
            </a:pPr>
            <a:r>
              <a:rPr lang="en-GB" sz="1000" i="1"/>
              <a:t> executed against unallocated sector space. Embodying the principle of </a:t>
            </a:r>
            <a:r>
              <a:rPr lang="en-GB" sz="1000" b="1" i="1"/>
              <a:t>Aiki (Blending and</a:t>
            </a:r>
          </a:p>
          <a:p>
            <a:pPr>
              <a:buNone/>
            </a:pPr>
            <a:r>
              <a:rPr lang="en-GB" sz="1000" b="1" i="1"/>
              <a:t>Redirecting Force)</a:t>
            </a:r>
            <a:r>
              <a:rPr lang="en-GB" sz="1000" i="1"/>
              <a:t>, </a:t>
            </a:r>
          </a:p>
          <a:p>
            <a:pPr>
              <a:buNone/>
            </a:pPr>
            <a:r>
              <a:rPr lang="en-GB" sz="1000" i="1"/>
              <a:t>this technique bypasses anti-forensic deletion attempts. Rather than fighting the file system’s </a:t>
            </a:r>
          </a:p>
          <a:p>
            <a:pPr>
              <a:buNone/>
            </a:pPr>
            <a:r>
              <a:rPr lang="en-GB" sz="1000" i="1"/>
              <a:t>missing metadata, we blend with the physical residual footprint on the media—redirecting the suspect’s</a:t>
            </a:r>
          </a:p>
          <a:p>
            <a:pPr>
              <a:buNone/>
            </a:pPr>
            <a:r>
              <a:rPr lang="en-GB" sz="1000" i="1"/>
              <a:t> evasive momentum to extract the underlying draft contract and establish definitive proof of corporate</a:t>
            </a:r>
          </a:p>
          <a:p>
            <a:pPr>
              <a:buNone/>
            </a:pPr>
            <a:r>
              <a:rPr lang="en-GB" sz="1000" i="1"/>
              <a:t> espionage.</a:t>
            </a:r>
          </a:p>
          <a:p>
            <a:pPr>
              <a:buNone/>
            </a:pPr>
            <a:endParaRPr lang="en-GB" sz="1000">
              <a:effectLst/>
              <a:latin typeface="Google Sans Text"/>
            </a:endParaRPr>
          </a:p>
          <a:p>
            <a:endParaRPr lang="en-GB" sz="1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F35D6F-3A91-50B0-38A0-B1AA72A3CF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9502" y="2418003"/>
            <a:ext cx="3615776" cy="2033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761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7E9E8F-236C-8377-F145-4606EA287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Suspect Profiling &amp; Motive Matrix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CA78B-7B89-3DC8-62B9-828A5BE13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2000" b="1">
                <a:effectLst/>
                <a:latin typeface="Google Sans Text"/>
              </a:rPr>
              <a:t>Bullet Points:</a:t>
            </a:r>
            <a:endParaRPr lang="en-GB" sz="2000">
              <a:effectLst/>
              <a:latin typeface="Google Sans Tex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>
                <a:effectLst/>
                <a:latin typeface="Google Sans Text"/>
              </a:rPr>
              <a:t>Emma (Perpetrator):</a:t>
            </a:r>
            <a:r>
              <a:rPr lang="en-GB" sz="2000">
                <a:effectLst/>
                <a:latin typeface="Google Sans Text"/>
              </a:rPr>
              <a:t> Internal threat; leveraged authorised access to exfiltrate proprietary designs for financial gain.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>
                <a:effectLst/>
                <a:latin typeface="Google Sans Text"/>
              </a:rPr>
              <a:t>Joe (Intermediary):</a:t>
            </a:r>
            <a:r>
              <a:rPr lang="en-GB" sz="2000">
                <a:effectLst/>
                <a:latin typeface="Google Sans Text"/>
              </a:rPr>
              <a:t> Facilitated anonymous communications and escrow payments between seller and buyer.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>
                <a:effectLst/>
                <a:latin typeface="Google Sans Text"/>
              </a:rPr>
              <a:t>Norman (Buyer):</a:t>
            </a:r>
            <a:r>
              <a:rPr lang="en-GB" sz="2000">
                <a:effectLst/>
                <a:latin typeface="Google Sans Text"/>
              </a:rPr>
              <a:t> Acted on behalf of NexGen Circuits to acquire illicit technological advantage. 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177850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2BB641-5A2D-7ECC-42CC-DE717519F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2800" b="1">
                <a:solidFill>
                  <a:srgbClr val="FFFFFF"/>
                </a:solidFill>
              </a:rPr>
              <a:t>Legal Recommendations &amp; Corporate 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5087D-A1A9-7F64-2042-0D2826CAB5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2000" b="1">
                <a:effectLst/>
                <a:latin typeface="Google Sans Text"/>
              </a:rPr>
              <a:t>Bullet Points:</a:t>
            </a:r>
            <a:endParaRPr lang="en-GB" sz="2000">
              <a:effectLst/>
              <a:latin typeface="Google Sans Tex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>
                <a:effectLst/>
                <a:latin typeface="Google Sans Text"/>
              </a:rPr>
              <a:t>Legal Referrals:</a:t>
            </a:r>
            <a:r>
              <a:rPr lang="en-GB" sz="2000">
                <a:effectLst/>
                <a:latin typeface="Google Sans Text"/>
              </a:rPr>
              <a:t> Referral to law enforcement for prosecution under Corporate Espionage, Data Theft, and Computer Misuse statutes.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>
                <a:effectLst/>
                <a:latin typeface="Google Sans Text"/>
              </a:rPr>
              <a:t>Remediation for Quantum Tech:</a:t>
            </a:r>
            <a:endParaRPr lang="en-GB" sz="2000">
              <a:effectLst/>
              <a:latin typeface="Google Sans Text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>
                <a:effectLst/>
                <a:latin typeface="Google Sans Text"/>
              </a:rPr>
              <a:t>Implement Data Loss Prevention (DLP) controls on endpoint USB ports.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>
                <a:effectLst/>
                <a:latin typeface="Google Sans Text"/>
              </a:rPr>
              <a:t>Enforce Strict Role-Based Access Control (RBAC) on proprietary patent repositories (ID: QT-AI-2025).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>
                <a:effectLst/>
                <a:latin typeface="Google Sans Text"/>
              </a:rPr>
              <a:t>Deploy continuous volatile memory auditing across high-privilege engineering workstations [5], [9].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255409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E6C2D0-B2F0-DC58-023E-6B979E383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Personal &amp; Technical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BF62F-1C22-671C-42A5-09AB57412F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1"/>
              <a:t>Bullet Points:</a:t>
            </a:r>
            <a:endParaRPr lang="en-GB" sz="20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/>
              <a:t>Technical Adaptability:</a:t>
            </a:r>
            <a:r>
              <a:rPr lang="en-GB" sz="2000"/>
              <a:t> Overcame hardware thermal limits by engineering a custom, modular GitHub environment instead of relying on resource-heavy monolithic GUI suites.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/>
              <a:t>Methodological Discipline:</a:t>
            </a:r>
            <a:r>
              <a:rPr lang="en-GB" sz="2000"/>
              <a:t> Successfully combined ISO/IEC 27037 standards with tactical strategic principles to execute an audit-ready, low-footprint investigation [2], [7].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314358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8E7645-941A-F594-82A9-2DB709390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References (IEEE Format)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4CC4E-2FAF-DB3F-E100-C4FE96E25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rtl="0">
              <a:buFont typeface="+mj-lt"/>
              <a:buAutoNum type="arabicPeriod"/>
            </a:pPr>
            <a:r>
              <a:rPr lang="en-GB" sz="1600">
                <a:effectLst/>
              </a:rPr>
              <a:t>G. Funakoshi, </a:t>
            </a:r>
            <a:r>
              <a:rPr lang="en-GB" sz="1600" i="1">
                <a:effectLst/>
              </a:rPr>
              <a:t>The Twenty Guiding Principles of Karate: The Spiritual Legacy of the Master</a:t>
            </a:r>
            <a:r>
              <a:rPr lang="en-GB" sz="1600">
                <a:effectLst/>
              </a:rPr>
              <a:t>. Tokyo, Japan: Kodansha International, 2003.</a:t>
            </a:r>
          </a:p>
          <a:p>
            <a:pPr rtl="0">
              <a:buFont typeface="+mj-lt"/>
              <a:buAutoNum type="arabicPeriod"/>
            </a:pPr>
            <a:r>
              <a:rPr lang="en-GB" sz="1600" i="1">
                <a:effectLst/>
              </a:rPr>
              <a:t>Information technology — Security techniques — Guidelines for identification, collection, acquisition and preservation of digital evidence</a:t>
            </a:r>
            <a:r>
              <a:rPr lang="en-GB" sz="1600">
                <a:effectLst/>
              </a:rPr>
              <a:t>, ISO/IEC 27037:2012, 2012.</a:t>
            </a:r>
          </a:p>
          <a:p>
            <a:pPr rtl="0">
              <a:buFont typeface="+mj-lt"/>
              <a:buAutoNum type="arabicPeriod"/>
            </a:pPr>
            <a:r>
              <a:rPr lang="en-GB" sz="1600">
                <a:effectLst/>
              </a:rPr>
              <a:t>Association of Chief Police Officers (ACPO), "Good Practice Guide for Digital Evidence," version 5.0, Mar. 2012.</a:t>
            </a:r>
          </a:p>
          <a:p>
            <a:pPr rtl="0">
              <a:buFont typeface="+mj-lt"/>
              <a:buAutoNum type="arabicPeriod"/>
            </a:pPr>
            <a:r>
              <a:rPr lang="en-GB" sz="1600">
                <a:effectLst/>
              </a:rPr>
              <a:t>H. Carvey, </a:t>
            </a:r>
            <a:r>
              <a:rPr lang="en-GB" sz="1600" i="1">
                <a:effectLst/>
              </a:rPr>
              <a:t>Windows Forensic Analysis DVD Toolkit</a:t>
            </a:r>
            <a:r>
              <a:rPr lang="en-GB" sz="1600">
                <a:effectLst/>
              </a:rPr>
              <a:t>, 2nd ed. Burlington, MA: Syngress Publishing, 2009.</a:t>
            </a:r>
          </a:p>
          <a:p>
            <a:pPr rtl="0">
              <a:buFont typeface="+mj-lt"/>
              <a:buAutoNum type="arabicPeriod"/>
            </a:pPr>
            <a:r>
              <a:rPr lang="en-GB" sz="1600">
                <a:effectLst/>
              </a:rPr>
              <a:t>E. Casey, </a:t>
            </a:r>
            <a:r>
              <a:rPr lang="en-GB" sz="1600" i="1">
                <a:effectLst/>
              </a:rPr>
              <a:t>Digital Evidence and Computer Crime: Forensic Science, Computers, and the Internet</a:t>
            </a:r>
            <a:r>
              <a:rPr lang="en-GB" sz="1600">
                <a:effectLst/>
              </a:rPr>
              <a:t>, 3rd ed. Waltham, MA: Academic Press, 2011.</a:t>
            </a:r>
          </a:p>
          <a:p>
            <a:pPr rtl="0">
              <a:buFont typeface="+mj-lt"/>
              <a:buAutoNum type="arabicPeriod"/>
            </a:pPr>
            <a:r>
              <a:rPr lang="en-GB" sz="1600">
                <a:effectLst/>
              </a:rPr>
              <a:t>J. Levin, </a:t>
            </a:r>
            <a:r>
              <a:rPr lang="en-GB" sz="1600" i="1">
                <a:effectLst/>
              </a:rPr>
              <a:t>Mac OS X and iOS Internals: To the Apple's Core</a:t>
            </a:r>
            <a:r>
              <a:rPr lang="en-GB" sz="1600">
                <a:effectLst/>
              </a:rPr>
              <a:t>. Indianapolis, IN: Wrox, 2012.</a:t>
            </a:r>
          </a:p>
          <a:p>
            <a:pPr rtl="0">
              <a:buFont typeface="+mj-lt"/>
              <a:buAutoNum type="arabicPeriod"/>
            </a:pPr>
            <a:r>
              <a:rPr lang="en-GB" sz="1600">
                <a:effectLst/>
              </a:rPr>
              <a:t>Sun Tzu, </a:t>
            </a:r>
            <a:r>
              <a:rPr lang="en-GB" sz="1600" i="1">
                <a:effectLst/>
              </a:rPr>
              <a:t>The Art of War</a:t>
            </a:r>
            <a:r>
              <a:rPr lang="en-GB" sz="1600">
                <a:effectLst/>
              </a:rPr>
              <a:t>, trans. L. Giles. London, UK: Luzac &amp; Co., 1910.</a:t>
            </a:r>
          </a:p>
          <a:p>
            <a:pPr rtl="0">
              <a:buFont typeface="+mj-lt"/>
              <a:buAutoNum type="arabicPeriod"/>
            </a:pPr>
            <a:r>
              <a:rPr lang="en-GB" sz="1600">
                <a:effectLst/>
              </a:rPr>
              <a:t>Lao Tzu, </a:t>
            </a:r>
            <a:r>
              <a:rPr lang="en-GB" sz="1600" i="1">
                <a:effectLst/>
              </a:rPr>
              <a:t>Tao Te Ching</a:t>
            </a:r>
            <a:r>
              <a:rPr lang="en-GB" sz="1600">
                <a:effectLst/>
              </a:rPr>
              <a:t>, trans. S. Mitchell. New York, NY: HarperCollins, 1988.</a:t>
            </a:r>
          </a:p>
          <a:p>
            <a:pPr rtl="0">
              <a:buFont typeface="+mj-lt"/>
              <a:buAutoNum type="arabicPeriod"/>
            </a:pPr>
            <a:r>
              <a:rPr lang="en-GB" sz="1600">
                <a:effectLst/>
              </a:rPr>
              <a:t>National Institute of Standards and Technology (NIST), "Guidelines for Media Sanitization," NIST Special Publication 800-88 Revision 1, Dec. 2014.</a:t>
            </a:r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8226692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6380AC60170645A0935717CAD1D47D" ma:contentTypeVersion="9" ma:contentTypeDescription="Create a new document." ma:contentTypeScope="" ma:versionID="5574f3c0aeaf93f7bc9e998424f7be0e">
  <xsd:schema xmlns:xsd="http://www.w3.org/2001/XMLSchema" xmlns:xs="http://www.w3.org/2001/XMLSchema" xmlns:p="http://schemas.microsoft.com/office/2006/metadata/properties" xmlns:ns3="3a45fc47-eb9b-4e12-9db8-9c54afcdd495" targetNamespace="http://schemas.microsoft.com/office/2006/metadata/properties" ma:root="true" ma:fieldsID="55533c3ec2f647e9c4241ce579fe3651" ns3:_="">
    <xsd:import namespace="3a45fc47-eb9b-4e12-9db8-9c54afcdd49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45fc47-eb9b-4e12-9db8-9c54afcdd49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a45fc47-eb9b-4e12-9db8-9c54afcdd495" xsi:nil="true"/>
  </documentManagement>
</p:properties>
</file>

<file path=customXml/itemProps1.xml><?xml version="1.0" encoding="utf-8"?>
<ds:datastoreItem xmlns:ds="http://schemas.openxmlformats.org/officeDocument/2006/customXml" ds:itemID="{B65CFDA0-7BB6-435A-88D0-3B0889D1AC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a45fc47-eb9b-4e12-9db8-9c54afcdd49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0B07536-0841-4DAA-82E1-71E57D1B99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19A13DB-5F50-499A-8F23-0A20AC699451}">
  <ds:schemaRefs>
    <ds:schemaRef ds:uri="http://schemas.microsoft.com/office/2006/metadata/properties"/>
    <ds:schemaRef ds:uri="http://schemas.microsoft.com/office/infopath/2007/PartnerControls"/>
    <ds:schemaRef ds:uri="3a45fc47-eb9b-4e12-9db8-9c54afcdd49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1304</Words>
  <Application>Microsoft Office PowerPoint</Application>
  <PresentationFormat>Widescreen</PresentationFormat>
  <Paragraphs>94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Courier New</vt:lpstr>
      <vt:lpstr>Google Sans Text</vt:lpstr>
      <vt:lpstr>Office Theme</vt:lpstr>
      <vt:lpstr>Title: Digital Forensics Investigation: Operation Quantum Leak (Patent QT-AI-2025) </vt:lpstr>
      <vt:lpstr>Executive case background &amp; scope</vt:lpstr>
      <vt:lpstr>Strategic Engineering Rationale (Sun Tzu &amp; Tactical Asymmetry)</vt:lpstr>
      <vt:lpstr>Methodological Framework &amp; Martial Arts Philosophy</vt:lpstr>
      <vt:lpstr>Task 1 Summary — Digital Forensics Field &amp; Industry Landscape</vt:lpstr>
      <vt:lpstr>Evidence Acquisition &amp; Cryptographic Integrity (Kihon)</vt:lpstr>
      <vt:lpstr>Communication Timeline &amp; Network Synthesis (Zanshin)</vt:lpstr>
      <vt:lpstr>File Analysis &amp; Byte-Carving Recovery (Aiki)</vt:lpstr>
      <vt:lpstr>Suspect Profiling &amp; Motive Matrix</vt:lpstr>
      <vt:lpstr>Legal Recommendations &amp; Corporate Actions</vt:lpstr>
      <vt:lpstr>Personal &amp; Technical Reflection</vt:lpstr>
      <vt:lpstr>References (IEEE Format)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Hrachya Yeghikyan (2526551)</dc:creator>
  <cp:lastModifiedBy>Hrachya Yeghikyan (2526551)</cp:lastModifiedBy>
  <cp:revision>1</cp:revision>
  <dcterms:created xsi:type="dcterms:W3CDTF">2026-07-24T15:48:01Z</dcterms:created>
  <dcterms:modified xsi:type="dcterms:W3CDTF">2026-07-24T16:02:03Z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0x010100726380AC60170645A0935717CAD1D47D</vt:lpwstr>
  </property>
</Properties>
</file>