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0"/>
  </p:notesMasterIdLst>
  <p:sldIdLst>
    <p:sldId id="266" r:id="rId26"/>
    <p:sldId id="271" r:id="rId27"/>
    <p:sldId id="272" r:id="rId28"/>
    <p:sldId id="284" r:id="rId29"/>
    <p:sldId id="273" r:id="rId30"/>
    <p:sldId id="283" r:id="rId31"/>
    <p:sldId id="279" r:id="rId32"/>
    <p:sldId id="282" r:id="rId33"/>
    <p:sldId id="287" r:id="rId34"/>
    <p:sldId id="286" r:id="rId35"/>
    <p:sldId id="288" r:id="rId36"/>
    <p:sldId id="289" r:id="rId37"/>
    <p:sldId id="290" r:id="rId38"/>
    <p:sldId id="291" r:id="rId39"/>
    <p:sldId id="292" r:id="rId40"/>
    <p:sldId id="293" r:id="rId41"/>
    <p:sldId id="294" r:id="rId42"/>
    <p:sldId id="285" r:id="rId43"/>
    <p:sldId id="296" r:id="rId44"/>
    <p:sldId id="297" r:id="rId45"/>
    <p:sldId id="298" r:id="rId46"/>
    <p:sldId id="299" r:id="rId47"/>
    <p:sldId id="300" r:id="rId48"/>
    <p:sldId id="301" r:id="rId49"/>
    <p:sldId id="302" r:id="rId50"/>
    <p:sldId id="303"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04" r:id="rId67"/>
    <p:sldId id="320" r:id="rId68"/>
    <p:sldId id="295"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54" autoAdjust="0"/>
  </p:normalViewPr>
  <p:slideViewPr>
    <p:cSldViewPr snapToGrid="0">
      <p:cViewPr varScale="1">
        <p:scale>
          <a:sx n="60" d="100"/>
          <a:sy n="60" d="100"/>
        </p:scale>
        <p:origin x="54" y="10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4.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817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1530671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1694717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3840909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4033771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3904510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260427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998145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2031066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2083989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4082765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2944554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42749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2638853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2618757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21123227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25115101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435376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40889119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3103574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26435518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40792002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2042721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1538099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8398019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2060620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19296548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41124339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6208562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122610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29990159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18283591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659869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376520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 Analysis &amp;</a:t>
            </a:r>
          </a:p>
          <a:p>
            <a:r>
              <a:rPr lang="en-US" sz="6600" b="1"/>
              <a:t>Visualisation</a:t>
            </a:r>
            <a:endParaRPr lang="en-GB" sz="4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endParaRPr lang="en-US" sz="3200" dirty="0"/>
          </a:p>
          <a:p>
            <a:r>
              <a:rPr lang="en-US" sz="3200" dirty="0"/>
              <a:t>Data is simply information.</a:t>
            </a:r>
          </a:p>
          <a:p>
            <a:endParaRPr lang="en-US" sz="3200" dirty="0"/>
          </a:p>
          <a:p>
            <a:pPr lvl="1"/>
            <a:r>
              <a:rPr lang="en-US" sz="2800" dirty="0"/>
              <a:t>In an electronic form that can be stored and used by a computer.</a:t>
            </a:r>
          </a:p>
          <a:p>
            <a:pPr lvl="1"/>
            <a:r>
              <a:rPr lang="en-GB" sz="2800" dirty="0"/>
              <a:t>Especially facts and numbers collected to be examined and considered for analysis.</a:t>
            </a:r>
          </a:p>
          <a:p>
            <a:pPr lvl="1"/>
            <a:r>
              <a:rPr lang="en-GB" sz="2800" dirty="0"/>
              <a:t>Used to help decision making.</a:t>
            </a:r>
          </a:p>
          <a:p>
            <a:pPr lvl="1"/>
            <a:endParaRPr lang="en-GB" sz="2800" dirty="0"/>
          </a:p>
        </p:txBody>
      </p:sp>
    </p:spTree>
    <p:extLst>
      <p:ext uri="{BB962C8B-B14F-4D97-AF65-F5344CB8AC3E}">
        <p14:creationId xmlns:p14="http://schemas.microsoft.com/office/powerpoint/2010/main" val="1848820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science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8"/>
            <a:ext cx="11481847" cy="4100511"/>
          </a:xfrm>
        </p:spPr>
        <p:txBody>
          <a:bodyPr>
            <a:normAutofit/>
          </a:bodyPr>
          <a:lstStyle/>
          <a:p>
            <a:r>
              <a:rPr lang="en-US" sz="3200" dirty="0"/>
              <a:t>Data science is an umbrella term for any field of research that involves the processing of large amounts of data in order to provide insights into real-world problems.</a:t>
            </a:r>
          </a:p>
          <a:p>
            <a:endParaRPr lang="en-GB" sz="3200" dirty="0"/>
          </a:p>
          <a:p>
            <a:r>
              <a:rPr lang="en-US" sz="3200" dirty="0"/>
              <a:t>Data science allows:</a:t>
            </a:r>
          </a:p>
          <a:p>
            <a:pPr lvl="1"/>
            <a:r>
              <a:rPr lang="en-GB" sz="2800" dirty="0"/>
              <a:t>Pattern discoveries.</a:t>
            </a:r>
          </a:p>
          <a:p>
            <a:pPr lvl="1"/>
            <a:r>
              <a:rPr lang="en-GB" sz="2800" dirty="0"/>
              <a:t>Predictive analysis.</a:t>
            </a:r>
          </a:p>
          <a:p>
            <a:pPr lvl="1"/>
            <a:r>
              <a:rPr lang="en-GB" sz="2800" dirty="0"/>
              <a:t>Better decision making.</a:t>
            </a:r>
          </a:p>
          <a:p>
            <a:endParaRPr lang="en-GB" sz="3200" dirty="0"/>
          </a:p>
        </p:txBody>
      </p:sp>
    </p:spTree>
    <p:extLst>
      <p:ext uri="{BB962C8B-B14F-4D97-AF65-F5344CB8AC3E}">
        <p14:creationId xmlns:p14="http://schemas.microsoft.com/office/powerpoint/2010/main" val="2505819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Science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dirty="0"/>
              <a:t>Areas include:</a:t>
            </a:r>
          </a:p>
          <a:p>
            <a:pPr lvl="1"/>
            <a:r>
              <a:rPr lang="en-GB" sz="2800" dirty="0"/>
              <a:t>Data mining</a:t>
            </a:r>
          </a:p>
          <a:p>
            <a:pPr lvl="1"/>
            <a:r>
              <a:rPr lang="en-GB" sz="2800" dirty="0"/>
              <a:t>Data processing</a:t>
            </a:r>
          </a:p>
          <a:p>
            <a:pPr lvl="1"/>
            <a:r>
              <a:rPr lang="en-GB" sz="2800" dirty="0"/>
              <a:t>Data analysis</a:t>
            </a:r>
          </a:p>
          <a:p>
            <a:pPr lvl="1"/>
            <a:r>
              <a:rPr lang="en-GB" sz="2800" dirty="0"/>
              <a:t>AI and machine learning</a:t>
            </a:r>
          </a:p>
        </p:txBody>
      </p:sp>
    </p:spTree>
    <p:extLst>
      <p:ext uri="{BB962C8B-B14F-4D97-AF65-F5344CB8AC3E}">
        <p14:creationId xmlns:p14="http://schemas.microsoft.com/office/powerpoint/2010/main" val="1802054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analysis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dirty="0"/>
              <a:t>Data analysis is a process.</a:t>
            </a:r>
          </a:p>
          <a:p>
            <a:pPr lvl="0"/>
            <a:r>
              <a:rPr lang="en-US" dirty="0"/>
              <a:t>The goal is to discover useful information, trends or patterns.</a:t>
            </a:r>
          </a:p>
          <a:p>
            <a:pPr lvl="0"/>
            <a:r>
              <a:rPr lang="en-US" dirty="0"/>
              <a:t>Provide insights and inform conclusions.</a:t>
            </a:r>
          </a:p>
          <a:p>
            <a:pPr lvl="0"/>
            <a:r>
              <a:rPr lang="en-US" dirty="0"/>
              <a:t>Support decision making through;</a:t>
            </a:r>
          </a:p>
          <a:p>
            <a:pPr lvl="1"/>
            <a:r>
              <a:rPr lang="en-US" sz="2800" dirty="0"/>
              <a:t>Descriptive analysis – What happened in the past.</a:t>
            </a:r>
          </a:p>
          <a:p>
            <a:pPr lvl="1"/>
            <a:r>
              <a:rPr lang="en-US" sz="2800" dirty="0"/>
              <a:t>Diagnostic analysis – Why it may have happened.</a:t>
            </a:r>
          </a:p>
          <a:p>
            <a:pPr lvl="1"/>
            <a:r>
              <a:rPr lang="en-US" sz="2800" dirty="0"/>
              <a:t>Predictive analysis – Trends showing what will probably happen.</a:t>
            </a:r>
          </a:p>
          <a:p>
            <a:pPr lvl="1"/>
            <a:r>
              <a:rPr lang="en-US" sz="2800" dirty="0"/>
              <a:t>Prescriptive analysis – Trends and patterns to inform decision making.</a:t>
            </a:r>
            <a:endParaRPr lang="en-GB" sz="2800" dirty="0"/>
          </a:p>
        </p:txBody>
      </p:sp>
    </p:spTree>
    <p:extLst>
      <p:ext uri="{BB962C8B-B14F-4D97-AF65-F5344CB8AC3E}">
        <p14:creationId xmlns:p14="http://schemas.microsoft.com/office/powerpoint/2010/main" val="3476734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analysis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dirty="0"/>
              <a:t>Used in:</a:t>
            </a:r>
          </a:p>
          <a:p>
            <a:pPr lvl="1"/>
            <a:r>
              <a:rPr lang="en-GB" sz="2800" b="1" dirty="0"/>
              <a:t>Research institutions </a:t>
            </a:r>
            <a:r>
              <a:rPr lang="en-GB" sz="2800" dirty="0"/>
              <a:t>– Trends and patterns.</a:t>
            </a:r>
          </a:p>
          <a:p>
            <a:pPr lvl="1"/>
            <a:r>
              <a:rPr lang="en-GB" sz="2800" b="1" dirty="0"/>
              <a:t>Retail, sales and marketing </a:t>
            </a:r>
            <a:r>
              <a:rPr lang="en-GB" sz="2800" dirty="0"/>
              <a:t>– Predictive trends and patterns.</a:t>
            </a:r>
          </a:p>
          <a:p>
            <a:pPr lvl="1"/>
            <a:r>
              <a:rPr lang="en-GB" sz="2800" b="1" dirty="0"/>
              <a:t>Finance, insurance and warranty </a:t>
            </a:r>
            <a:r>
              <a:rPr lang="en-GB" sz="2800" dirty="0"/>
              <a:t>– Predictive trends and patterns.</a:t>
            </a:r>
          </a:p>
          <a:p>
            <a:pPr lvl="1"/>
            <a:r>
              <a:rPr lang="en-GB" sz="2800" b="1" dirty="0"/>
              <a:t>Cyber security </a:t>
            </a:r>
            <a:r>
              <a:rPr lang="en-GB" sz="2800" dirty="0"/>
              <a:t>– Diagnostic and prescriptive actions.</a:t>
            </a:r>
          </a:p>
          <a:p>
            <a:pPr lvl="1"/>
            <a:r>
              <a:rPr lang="en-GB" sz="2800" b="1" dirty="0"/>
              <a:t>Climate change </a:t>
            </a:r>
            <a:r>
              <a:rPr lang="en-GB" sz="2800" dirty="0"/>
              <a:t>- Predictive and prescriptive.</a:t>
            </a:r>
          </a:p>
          <a:p>
            <a:pPr lvl="1"/>
            <a:r>
              <a:rPr lang="en-GB" sz="2800" b="1" dirty="0"/>
              <a:t>Health and medical care </a:t>
            </a:r>
            <a:r>
              <a:rPr lang="en-GB" sz="2800" dirty="0"/>
              <a:t>– Diagnostic.</a:t>
            </a:r>
          </a:p>
        </p:txBody>
      </p:sp>
    </p:spTree>
    <p:extLst>
      <p:ext uri="{BB962C8B-B14F-4D97-AF65-F5344CB8AC3E}">
        <p14:creationId xmlns:p14="http://schemas.microsoft.com/office/powerpoint/2010/main" val="114359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467854-A32F-24E4-EACE-44870F506216}"/>
              </a:ext>
            </a:extLst>
          </p:cNvPr>
          <p:cNvPicPr>
            <a:picLocks noChangeAspect="1"/>
          </p:cNvPicPr>
          <p:nvPr/>
        </p:nvPicPr>
        <p:blipFill>
          <a:blip r:embed="rId3"/>
          <a:stretch>
            <a:fillRect/>
          </a:stretch>
        </p:blipFill>
        <p:spPr>
          <a:xfrm>
            <a:off x="6375683" y="0"/>
            <a:ext cx="5816317" cy="567640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6235086" cy="1325563"/>
          </a:xfrm>
        </p:spPr>
        <p:txBody>
          <a:bodyPr>
            <a:normAutofit fontScale="90000"/>
          </a:bodyPr>
          <a:lstStyle/>
          <a:p>
            <a:r>
              <a:rPr lang="en-US" sz="6000" b="1" dirty="0"/>
              <a:t>Data Analysis - Process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7"/>
            <a:ext cx="11481847" cy="3985717"/>
          </a:xfrm>
        </p:spPr>
        <p:txBody>
          <a:bodyPr>
            <a:noAutofit/>
          </a:bodyPr>
          <a:lstStyle/>
          <a:p>
            <a:r>
              <a:rPr lang="en-US" dirty="0"/>
              <a:t>Understand the problem.</a:t>
            </a:r>
          </a:p>
          <a:p>
            <a:r>
              <a:rPr lang="en-US" dirty="0"/>
              <a:t>Ask the right questions.</a:t>
            </a:r>
          </a:p>
          <a:p>
            <a:r>
              <a:rPr lang="en-GB" dirty="0"/>
              <a:t>Collect and extract the data.</a:t>
            </a:r>
          </a:p>
          <a:p>
            <a:r>
              <a:rPr lang="en-GB" dirty="0"/>
              <a:t>Clean the data</a:t>
            </a:r>
          </a:p>
          <a:p>
            <a:pPr lvl="1"/>
            <a:r>
              <a:rPr lang="en-GB" dirty="0"/>
              <a:t>Replace missing values (Null).</a:t>
            </a:r>
          </a:p>
          <a:p>
            <a:pPr lvl="1"/>
            <a:r>
              <a:rPr lang="en-GB" dirty="0"/>
              <a:t>Normalise data.</a:t>
            </a:r>
          </a:p>
          <a:p>
            <a:r>
              <a:rPr lang="en-GB" dirty="0"/>
              <a:t>Explore and analyse the data.</a:t>
            </a:r>
          </a:p>
          <a:p>
            <a:r>
              <a:rPr lang="en-GB" dirty="0"/>
              <a:t>Interpret and represent the results.</a:t>
            </a:r>
          </a:p>
        </p:txBody>
      </p:sp>
    </p:spTree>
    <p:extLst>
      <p:ext uri="{BB962C8B-B14F-4D97-AF65-F5344CB8AC3E}">
        <p14:creationId xmlns:p14="http://schemas.microsoft.com/office/powerpoint/2010/main" val="3854217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Review of</a:t>
            </a:r>
          </a:p>
          <a:p>
            <a:r>
              <a:rPr lang="en-US" sz="7200" b="1" dirty="0"/>
              <a:t>Mathematics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32942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Analysis - Statistics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sz="3200" dirty="0"/>
              <a:t>It is impossible to do data analysis without a grounding in statistics.</a:t>
            </a:r>
          </a:p>
          <a:p>
            <a:endParaRPr lang="en-GB" sz="3200" dirty="0"/>
          </a:p>
          <a:p>
            <a:r>
              <a:rPr lang="en-GB" sz="3200" dirty="0"/>
              <a:t>It is impossible to do statistics without a grounding in maths.</a:t>
            </a:r>
          </a:p>
          <a:p>
            <a:endParaRPr lang="en-GB" sz="3200" dirty="0"/>
          </a:p>
          <a:p>
            <a:r>
              <a:rPr lang="en-GB" sz="3200" dirty="0"/>
              <a:t>Fortunately, the maths required isn’t very complicated and you’ve probably already done it – although you may have forgotten it. </a:t>
            </a:r>
            <a:r>
              <a:rPr lang="en-GB" sz="3200" dirty="0">
                <a:sym typeface="Wingdings" panose="05000000000000000000" pitchFamily="2" charset="2"/>
              </a:rPr>
              <a:t></a:t>
            </a:r>
          </a:p>
        </p:txBody>
      </p:sp>
    </p:spTree>
    <p:extLst>
      <p:ext uri="{BB962C8B-B14F-4D97-AF65-F5344CB8AC3E}">
        <p14:creationId xmlns:p14="http://schemas.microsoft.com/office/powerpoint/2010/main" val="383335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Revision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dirty="0"/>
              <a:t>Let’s start with a gentle review of the necessary </a:t>
            </a:r>
            <a:r>
              <a:rPr lang="en-US" dirty="0" err="1"/>
              <a:t>maths</a:t>
            </a:r>
            <a:r>
              <a:rPr lang="en-US" dirty="0"/>
              <a:t>:</a:t>
            </a:r>
          </a:p>
          <a:p>
            <a:pPr lvl="1"/>
            <a:r>
              <a:rPr lang="en-GB" sz="2800" dirty="0"/>
              <a:t>Positive and negative numbers</a:t>
            </a:r>
          </a:p>
          <a:p>
            <a:pPr lvl="1"/>
            <a:r>
              <a:rPr lang="en-GB" sz="2800" dirty="0"/>
              <a:t>Fractions</a:t>
            </a:r>
          </a:p>
          <a:p>
            <a:pPr lvl="1"/>
            <a:r>
              <a:rPr lang="en-GB" sz="2800" dirty="0"/>
              <a:t>Decimals and percentages</a:t>
            </a:r>
          </a:p>
          <a:p>
            <a:pPr lvl="1"/>
            <a:r>
              <a:rPr lang="en-GB" sz="2800" dirty="0"/>
              <a:t>Exponents and roots</a:t>
            </a:r>
          </a:p>
          <a:p>
            <a:pPr lvl="1"/>
            <a:r>
              <a:rPr lang="en-GB" sz="2800" dirty="0"/>
              <a:t>Order of computation</a:t>
            </a:r>
          </a:p>
          <a:p>
            <a:pPr lvl="1"/>
            <a:r>
              <a:rPr lang="en-GB" sz="2800" dirty="0"/>
              <a:t>Summation</a:t>
            </a:r>
          </a:p>
          <a:p>
            <a:pPr lvl="1"/>
            <a:r>
              <a:rPr lang="en-GB" sz="2800" dirty="0"/>
              <a:t>Equations</a:t>
            </a:r>
          </a:p>
        </p:txBody>
      </p:sp>
    </p:spTree>
    <p:extLst>
      <p:ext uri="{BB962C8B-B14F-4D97-AF65-F5344CB8AC3E}">
        <p14:creationId xmlns:p14="http://schemas.microsoft.com/office/powerpoint/2010/main" val="2626473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Negative numbers are numbers that go in the opposite direction to everyday positive numbers</a:t>
            </a:r>
          </a:p>
          <a:p>
            <a:endParaRPr lang="en-GB" dirty="0"/>
          </a:p>
          <a:p>
            <a:endParaRPr lang="en-GB" dirty="0"/>
          </a:p>
          <a:p>
            <a:endParaRPr lang="en-GB" dirty="0"/>
          </a:p>
          <a:p>
            <a:endParaRPr lang="en-GB" dirty="0"/>
          </a:p>
        </p:txBody>
      </p:sp>
      <p:pic>
        <p:nvPicPr>
          <p:cNvPr id="24" name="Picture 23">
            <a:extLst>
              <a:ext uri="{FF2B5EF4-FFF2-40B4-BE49-F238E27FC236}">
                <a16:creationId xmlns:a16="http://schemas.microsoft.com/office/drawing/2014/main" id="{47D39B4C-0D7A-95CB-59D2-67D19E31FDF3}"/>
              </a:ext>
            </a:extLst>
          </p:cNvPr>
          <p:cNvPicPr>
            <a:picLocks noChangeAspect="1"/>
          </p:cNvPicPr>
          <p:nvPr/>
        </p:nvPicPr>
        <p:blipFill>
          <a:blip r:embed="rId3"/>
          <a:stretch>
            <a:fillRect/>
          </a:stretch>
        </p:blipFill>
        <p:spPr>
          <a:xfrm>
            <a:off x="705147" y="2857480"/>
            <a:ext cx="11128634" cy="2134030"/>
          </a:xfrm>
          <a:prstGeom prst="rect">
            <a:avLst/>
          </a:prstGeom>
        </p:spPr>
      </p:pic>
    </p:spTree>
    <p:extLst>
      <p:ext uri="{BB962C8B-B14F-4D97-AF65-F5344CB8AC3E}">
        <p14:creationId xmlns:p14="http://schemas.microsoft.com/office/powerpoint/2010/main" val="1080584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sz="3200" b="1" dirty="0"/>
              <a:t>Rules to follow:</a:t>
            </a:r>
          </a:p>
          <a:p>
            <a:endParaRPr lang="en-GB" sz="3200" b="1" dirty="0"/>
          </a:p>
          <a:p>
            <a:r>
              <a:rPr lang="en-GB" sz="2400" b="1" dirty="0"/>
              <a:t>Rule 1</a:t>
            </a:r>
            <a:r>
              <a:rPr lang="en-GB" sz="2400" dirty="0"/>
              <a:t>: If something is written without a sign, it’s positive.</a:t>
            </a:r>
          </a:p>
          <a:p>
            <a:endParaRPr lang="en-GB" sz="1200" dirty="0"/>
          </a:p>
          <a:p>
            <a:pPr marL="457200" lvl="1" indent="0">
              <a:buNone/>
            </a:pPr>
            <a:r>
              <a:rPr lang="en-GB" sz="2400" dirty="0"/>
              <a:t>+2 = 2		+</a:t>
            </a:r>
            <a:r>
              <a:rPr lang="en-GB" sz="2400" i="1" dirty="0"/>
              <a:t>x</a:t>
            </a:r>
            <a:r>
              <a:rPr lang="en-GB" sz="2400" dirty="0"/>
              <a:t> = </a:t>
            </a:r>
            <a:r>
              <a:rPr lang="en-GB" sz="2400" i="1" dirty="0"/>
              <a:t>x</a:t>
            </a:r>
          </a:p>
          <a:p>
            <a:pPr marL="457200" lvl="1" indent="0">
              <a:buNone/>
            </a:pPr>
            <a:endParaRPr lang="en-GB" sz="2400" i="1" dirty="0"/>
          </a:p>
          <a:p>
            <a:r>
              <a:rPr lang="en-GB" sz="2400" b="1" dirty="0"/>
              <a:t>Rule 2</a:t>
            </a:r>
            <a:r>
              <a:rPr lang="en-GB" sz="2400" dirty="0"/>
              <a:t>: When adding numbers of the same sign, add them up and prefix them with the same sign that the individual numbers had.</a:t>
            </a:r>
          </a:p>
          <a:p>
            <a:endParaRPr lang="en-GB" sz="1200" dirty="0"/>
          </a:p>
          <a:p>
            <a:pPr marL="457200" lvl="1" indent="0">
              <a:buNone/>
            </a:pPr>
            <a:r>
              <a:rPr lang="en-GB" sz="2400" dirty="0"/>
              <a:t>+3 + +5 = +8		2 + 7 = 9	-4 + -2 + -1 = -7		-</a:t>
            </a:r>
            <a:r>
              <a:rPr lang="en-GB" sz="2400" i="1" dirty="0"/>
              <a:t>x</a:t>
            </a:r>
            <a:r>
              <a:rPr lang="en-GB" sz="2400" dirty="0"/>
              <a:t> + </a:t>
            </a:r>
            <a:r>
              <a:rPr lang="en-GB" sz="2400" i="1" dirty="0"/>
              <a:t>-</a:t>
            </a:r>
            <a:r>
              <a:rPr lang="en-GB" sz="2400" dirty="0"/>
              <a:t>5</a:t>
            </a:r>
            <a:r>
              <a:rPr lang="en-GB" sz="2400" i="1" dirty="0"/>
              <a:t>x = -6x</a:t>
            </a:r>
          </a:p>
          <a:p>
            <a:endParaRPr lang="en-GB" dirty="0"/>
          </a:p>
        </p:txBody>
      </p:sp>
    </p:spTree>
    <p:extLst>
      <p:ext uri="{BB962C8B-B14F-4D97-AF65-F5344CB8AC3E}">
        <p14:creationId xmlns:p14="http://schemas.microsoft.com/office/powerpoint/2010/main" val="87313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3</a:t>
            </a:r>
            <a:r>
              <a:rPr lang="en-GB" dirty="0"/>
              <a:t>: When summing a group of numbers with mixed signs follow these three steps</a:t>
            </a:r>
          </a:p>
          <a:p>
            <a:pPr marL="800100" lvl="1" indent="-342900">
              <a:buFont typeface="+mj-lt"/>
              <a:buAutoNum type="arabicPeriod"/>
            </a:pPr>
            <a:r>
              <a:rPr lang="en-GB" dirty="0"/>
              <a:t>Add the positive numbers; add the negative numbers as if they were positive</a:t>
            </a:r>
          </a:p>
          <a:p>
            <a:pPr marL="800100" lvl="1" indent="-342900">
              <a:buFont typeface="+mj-lt"/>
              <a:buAutoNum type="arabicPeriod"/>
            </a:pPr>
            <a:r>
              <a:rPr lang="en-GB" dirty="0"/>
              <a:t>Subtract the smaller sum from the larger sum</a:t>
            </a:r>
          </a:p>
          <a:p>
            <a:pPr marL="800100" lvl="1" indent="-342900">
              <a:buFont typeface="+mj-lt"/>
              <a:buAutoNum type="arabicPeriod"/>
            </a:pPr>
            <a:r>
              <a:rPr lang="en-GB" dirty="0"/>
              <a:t>Prefix your answer with the sign of the larger sum</a:t>
            </a:r>
          </a:p>
          <a:p>
            <a:pPr marL="342900" lvl="1" indent="0">
              <a:buNone/>
            </a:pPr>
            <a:endParaRPr lang="en-GB" sz="1200" dirty="0"/>
          </a:p>
          <a:p>
            <a:pPr marL="342900" lvl="1" indent="0">
              <a:buNone/>
            </a:pPr>
            <a:r>
              <a:rPr lang="en-GB" dirty="0"/>
              <a:t>5 – 3 + 2 – 1 </a:t>
            </a:r>
            <a:r>
              <a:rPr lang="en-GB" dirty="0">
                <a:sym typeface="Symbol" panose="05050102010706020507" pitchFamily="18" charset="2"/>
              </a:rPr>
              <a:t> (+)(5 + 2) and (-)(3 + 1) = (+)(7) and (-)(4)</a:t>
            </a:r>
          </a:p>
          <a:p>
            <a:pPr marL="342900" lvl="1" indent="0">
              <a:buNone/>
            </a:pPr>
            <a:endParaRPr lang="en-GB" sz="1200" dirty="0">
              <a:sym typeface="Symbol" panose="05050102010706020507" pitchFamily="18" charset="2"/>
            </a:endParaRPr>
          </a:p>
          <a:p>
            <a:pPr marL="342900" lvl="1" indent="0">
              <a:buNone/>
            </a:pPr>
            <a:r>
              <a:rPr lang="en-GB" dirty="0">
                <a:sym typeface="Symbol" panose="05050102010706020507" pitchFamily="18" charset="2"/>
              </a:rPr>
              <a:t>7 (larger) – 4 (smaller) = 3</a:t>
            </a:r>
          </a:p>
          <a:p>
            <a:pPr lvl="1"/>
            <a:endParaRPr lang="en-GB" sz="1200" dirty="0">
              <a:sym typeface="Symbol" panose="05050102010706020507" pitchFamily="18" charset="2"/>
            </a:endParaRPr>
          </a:p>
          <a:p>
            <a:pPr lvl="1"/>
            <a:r>
              <a:rPr lang="en-GB" dirty="0">
                <a:sym typeface="Symbol" panose="05050102010706020507" pitchFamily="18" charset="2"/>
              </a:rPr>
              <a:t>Take the sign of the larger number (+) therefore +3</a:t>
            </a:r>
            <a:endParaRPr lang="en-GB" dirty="0"/>
          </a:p>
          <a:p>
            <a:endParaRPr lang="en-GB" dirty="0"/>
          </a:p>
        </p:txBody>
      </p:sp>
    </p:spTree>
    <p:extLst>
      <p:ext uri="{BB962C8B-B14F-4D97-AF65-F5344CB8AC3E}">
        <p14:creationId xmlns:p14="http://schemas.microsoft.com/office/powerpoint/2010/main" val="2233646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What about:         -2 + 6 – 14 + 3 – 4?</a:t>
            </a:r>
          </a:p>
          <a:p>
            <a:pPr marL="0" indent="0">
              <a:buNone/>
            </a:pPr>
            <a:endParaRPr lang="en-GB" dirty="0"/>
          </a:p>
          <a:p>
            <a:pPr marL="342900" lvl="1" indent="0">
              <a:buNone/>
            </a:pPr>
            <a:r>
              <a:rPr lang="en-GB" dirty="0"/>
              <a:t>-2 + 6 – 14 + 3 – 4 </a:t>
            </a:r>
            <a:r>
              <a:rPr lang="en-GB" dirty="0">
                <a:sym typeface="Symbol" panose="05050102010706020507" pitchFamily="18" charset="2"/>
              </a:rPr>
              <a:t> (+)(6 + 3) and (-)(2 + 14 + 4)</a:t>
            </a:r>
          </a:p>
          <a:p>
            <a:pPr marL="342900" lvl="1" indent="0">
              <a:buNone/>
            </a:pPr>
            <a:endParaRPr lang="en-GB" dirty="0">
              <a:sym typeface="Symbol" panose="05050102010706020507" pitchFamily="18" charset="2"/>
            </a:endParaRPr>
          </a:p>
          <a:p>
            <a:pPr marL="342900" lvl="1" indent="0">
              <a:buNone/>
            </a:pPr>
            <a:r>
              <a:rPr lang="en-GB" dirty="0">
                <a:sym typeface="Symbol" panose="05050102010706020507" pitchFamily="18" charset="2"/>
              </a:rPr>
              <a:t>(+)(9) and (-)(20)</a:t>
            </a:r>
          </a:p>
          <a:p>
            <a:pPr marL="342900" lvl="1" indent="0">
              <a:buNone/>
            </a:pPr>
            <a:endParaRPr lang="en-GB" dirty="0">
              <a:sym typeface="Symbol" panose="05050102010706020507" pitchFamily="18" charset="2"/>
            </a:endParaRPr>
          </a:p>
          <a:p>
            <a:pPr marL="342900" lvl="1" indent="0">
              <a:buNone/>
            </a:pPr>
            <a:r>
              <a:rPr lang="en-GB" dirty="0">
                <a:sym typeface="Symbol" panose="05050102010706020507" pitchFamily="18" charset="2"/>
              </a:rPr>
              <a:t>20 (larger) – 9 (smaller) = 11</a:t>
            </a:r>
          </a:p>
          <a:p>
            <a:pPr marL="342900" lvl="1" indent="0">
              <a:buNone/>
            </a:pPr>
            <a:endParaRPr lang="en-GB" dirty="0">
              <a:sym typeface="Symbol" panose="05050102010706020507" pitchFamily="18" charset="2"/>
            </a:endParaRPr>
          </a:p>
          <a:p>
            <a:pPr marL="342900" lvl="1" indent="0">
              <a:buNone/>
            </a:pPr>
            <a:r>
              <a:rPr lang="en-GB" dirty="0">
                <a:sym typeface="Symbol" panose="05050102010706020507" pitchFamily="18" charset="2"/>
              </a:rPr>
              <a:t>Take the sign of the larger number (-) therefore -11</a:t>
            </a:r>
            <a:endParaRPr lang="en-GB" dirty="0"/>
          </a:p>
          <a:p>
            <a:endParaRPr lang="en-GB" dirty="0"/>
          </a:p>
        </p:txBody>
      </p:sp>
    </p:spTree>
    <p:extLst>
      <p:ext uri="{BB962C8B-B14F-4D97-AF65-F5344CB8AC3E}">
        <p14:creationId xmlns:p14="http://schemas.microsoft.com/office/powerpoint/2010/main" val="878449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4</a:t>
            </a:r>
            <a:r>
              <a:rPr lang="en-GB" dirty="0"/>
              <a:t>:</a:t>
            </a:r>
          </a:p>
          <a:p>
            <a:r>
              <a:rPr lang="en-GB" dirty="0"/>
              <a:t>Adding a negative number is the same as subtracting a positive number;</a:t>
            </a:r>
          </a:p>
          <a:p>
            <a:r>
              <a:rPr lang="en-GB" dirty="0"/>
              <a:t>subtracting a negative number is the same as adding a positive number</a:t>
            </a:r>
          </a:p>
          <a:p>
            <a:pPr lvl="1"/>
            <a:r>
              <a:rPr lang="en-GB" dirty="0"/>
              <a:t>Two positive sign make a plus</a:t>
            </a:r>
          </a:p>
          <a:p>
            <a:pPr lvl="1"/>
            <a:r>
              <a:rPr lang="en-GB" dirty="0"/>
              <a:t>Two negative signs make a plus</a:t>
            </a:r>
          </a:p>
          <a:p>
            <a:pPr marL="342900" lvl="1" indent="0">
              <a:buNone/>
            </a:pPr>
            <a:r>
              <a:rPr lang="en-GB" dirty="0"/>
              <a:t>	5 – (-4) = 5 + 4 = 9</a:t>
            </a:r>
            <a:endParaRPr lang="en-GB" sz="1200" dirty="0"/>
          </a:p>
          <a:p>
            <a:pPr lvl="1"/>
            <a:r>
              <a:rPr lang="en-GB" dirty="0"/>
              <a:t>A positive and a negative make a minus</a:t>
            </a:r>
          </a:p>
          <a:p>
            <a:pPr lvl="1"/>
            <a:r>
              <a:rPr lang="en-GB" dirty="0"/>
              <a:t>A negative and a positive make a minus</a:t>
            </a:r>
          </a:p>
          <a:p>
            <a:pPr marL="342900" lvl="1" indent="0">
              <a:buNone/>
            </a:pPr>
            <a:r>
              <a:rPr lang="en-GB" dirty="0"/>
              <a:t>	5 – (+3) = 5 + (-3) = 5 – 3 = 2</a:t>
            </a:r>
          </a:p>
          <a:p>
            <a:pPr marL="342900" lvl="1" indent="0">
              <a:buNone/>
            </a:pPr>
            <a:r>
              <a:rPr lang="en-GB" dirty="0"/>
              <a:t>	7 + (-12) = 7 – (+12) = 7 – 12 = -5</a:t>
            </a:r>
          </a:p>
          <a:p>
            <a:endParaRPr lang="en-GB" dirty="0"/>
          </a:p>
        </p:txBody>
      </p:sp>
    </p:spTree>
    <p:extLst>
      <p:ext uri="{BB962C8B-B14F-4D97-AF65-F5344CB8AC3E}">
        <p14:creationId xmlns:p14="http://schemas.microsoft.com/office/powerpoint/2010/main" val="193170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5</a:t>
            </a:r>
            <a:r>
              <a:rPr lang="en-GB" dirty="0"/>
              <a:t>: When multiplying or dividing two things of the </a:t>
            </a:r>
            <a:r>
              <a:rPr lang="en-GB" i="1" dirty="0"/>
              <a:t>same</a:t>
            </a:r>
            <a:r>
              <a:rPr lang="en-GB" dirty="0"/>
              <a:t> sign the result is always </a:t>
            </a:r>
            <a:r>
              <a:rPr lang="en-GB" i="1" dirty="0"/>
              <a:t>positive</a:t>
            </a:r>
          </a:p>
          <a:p>
            <a:pPr marL="342900" lvl="1" indent="0">
              <a:buNone/>
            </a:pPr>
            <a:r>
              <a:rPr lang="en-GB" dirty="0"/>
              <a:t>3 • 7 = 21		-8 </a:t>
            </a:r>
            <a:r>
              <a:rPr lang="en-GB" dirty="0">
                <a:sym typeface="Symbol" panose="05050102010706020507" pitchFamily="18" charset="2"/>
              </a:rPr>
              <a:t></a:t>
            </a:r>
            <a:r>
              <a:rPr lang="en-GB" dirty="0"/>
              <a:t> -3 = 24		12(8) = 96</a:t>
            </a:r>
          </a:p>
          <a:p>
            <a:pPr marL="342900" lvl="1" indent="0">
              <a:buNone/>
            </a:pPr>
            <a:r>
              <a:rPr lang="en-GB" dirty="0"/>
              <a:t>15 </a:t>
            </a:r>
            <a:r>
              <a:rPr lang="en-GB" dirty="0">
                <a:sym typeface="Symbol" panose="05050102010706020507" pitchFamily="18" charset="2"/>
              </a:rPr>
              <a:t> 3 = 5		(-9)  (-1) = 9		-6 / -4 = 1.5</a:t>
            </a:r>
            <a:endParaRPr lang="en-GB" dirty="0"/>
          </a:p>
          <a:p>
            <a:endParaRPr lang="en-GB" sz="2200" b="1" dirty="0"/>
          </a:p>
          <a:p>
            <a:r>
              <a:rPr lang="en-GB" b="1" dirty="0"/>
              <a:t>Rule 6</a:t>
            </a:r>
            <a:r>
              <a:rPr lang="en-GB" dirty="0"/>
              <a:t>: When multiplying or dividing two things of </a:t>
            </a:r>
            <a:r>
              <a:rPr lang="en-GB" i="1" dirty="0"/>
              <a:t>different </a:t>
            </a:r>
            <a:r>
              <a:rPr lang="en-GB" dirty="0"/>
              <a:t>signs the result is always </a:t>
            </a:r>
            <a:r>
              <a:rPr lang="en-GB" i="1" dirty="0"/>
              <a:t>negative</a:t>
            </a:r>
          </a:p>
          <a:p>
            <a:pPr marL="342900" lvl="1" indent="0">
              <a:buNone/>
            </a:pPr>
            <a:r>
              <a:rPr lang="en-GB" dirty="0"/>
              <a:t>3 • -7 = -21		-8 </a:t>
            </a:r>
            <a:r>
              <a:rPr lang="en-GB" dirty="0">
                <a:sym typeface="Symbol" panose="05050102010706020507" pitchFamily="18" charset="2"/>
              </a:rPr>
              <a:t></a:t>
            </a:r>
            <a:r>
              <a:rPr lang="en-GB" dirty="0"/>
              <a:t> 3 = -24		12(-8) = -96</a:t>
            </a:r>
          </a:p>
          <a:p>
            <a:pPr marL="342900" lvl="1" indent="0">
              <a:buNone/>
            </a:pPr>
            <a:r>
              <a:rPr lang="en-GB" dirty="0"/>
              <a:t>-15 </a:t>
            </a:r>
            <a:r>
              <a:rPr lang="en-GB" dirty="0">
                <a:sym typeface="Symbol" panose="05050102010706020507" pitchFamily="18" charset="2"/>
              </a:rPr>
              <a:t> 3 = -5		(9)  (-1) = -9		-6 / 4 = -1.5</a:t>
            </a:r>
            <a:endParaRPr lang="en-GB" dirty="0"/>
          </a:p>
        </p:txBody>
      </p:sp>
    </p:spTree>
    <p:extLst>
      <p:ext uri="{BB962C8B-B14F-4D97-AF65-F5344CB8AC3E}">
        <p14:creationId xmlns:p14="http://schemas.microsoft.com/office/powerpoint/2010/main" val="2854186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Positive and negative numbers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7</a:t>
            </a:r>
            <a:r>
              <a:rPr lang="en-GB" dirty="0"/>
              <a:t>: With more than two numbers to multiply or divide, take them pairwise in order and follow rules 5 and 6</a:t>
            </a:r>
          </a:p>
          <a:p>
            <a:pPr lvl="1"/>
            <a:r>
              <a:rPr lang="en-GB" dirty="0"/>
              <a:t>If there’s an odd number of negatives the result will be negative</a:t>
            </a:r>
          </a:p>
          <a:p>
            <a:pPr lvl="1"/>
            <a:r>
              <a:rPr lang="en-GB" dirty="0"/>
              <a:t>If there’s an even number of negatives the result will be positive</a:t>
            </a:r>
          </a:p>
          <a:p>
            <a:pPr marL="342900" lvl="1" indent="0">
              <a:buNone/>
            </a:pPr>
            <a:endParaRPr lang="en-GB" dirty="0"/>
          </a:p>
          <a:p>
            <a:pPr marL="342900" lvl="1" indent="0">
              <a:buNone/>
            </a:pPr>
            <a:r>
              <a:rPr lang="en-GB" dirty="0"/>
              <a:t>	3 </a:t>
            </a:r>
            <a:r>
              <a:rPr lang="en-GB" dirty="0">
                <a:sym typeface="Symbol" panose="05050102010706020507" pitchFamily="18" charset="2"/>
              </a:rPr>
              <a:t> -2  -4  3 = -6  -4 x 3 = 24  3 = 72</a:t>
            </a:r>
          </a:p>
          <a:p>
            <a:pPr marL="342900" lvl="1" indent="0">
              <a:buNone/>
            </a:pPr>
            <a:endParaRPr lang="en-GB" dirty="0">
              <a:sym typeface="Symbol" panose="05050102010706020507" pitchFamily="18" charset="2"/>
            </a:endParaRPr>
          </a:p>
          <a:p>
            <a:pPr marL="342900" lvl="1" indent="0">
              <a:buNone/>
            </a:pPr>
            <a:r>
              <a:rPr lang="en-GB" dirty="0">
                <a:sym typeface="Symbol" panose="05050102010706020507" pitchFamily="18" charset="2"/>
              </a:rPr>
              <a:t>	40  2  2  -2 =  20  2  -2 = 10  -2 = -5</a:t>
            </a:r>
          </a:p>
          <a:p>
            <a:pPr marL="342900" lvl="1" indent="0">
              <a:buNone/>
            </a:pPr>
            <a:endParaRPr lang="en-GB" dirty="0">
              <a:sym typeface="Symbol" panose="05050102010706020507" pitchFamily="18" charset="2"/>
            </a:endParaRPr>
          </a:p>
          <a:p>
            <a:pPr marL="342900" lvl="1" indent="0">
              <a:buNone/>
            </a:pPr>
            <a:r>
              <a:rPr lang="en-GB" dirty="0">
                <a:sym typeface="Symbol" panose="05050102010706020507" pitchFamily="18" charset="2"/>
              </a:rPr>
              <a:t>	6  3  -1  5 = 2  -1  5 = -2  5 = -0.4</a:t>
            </a:r>
          </a:p>
        </p:txBody>
      </p:sp>
    </p:spTree>
    <p:extLst>
      <p:ext uri="{BB962C8B-B14F-4D97-AF65-F5344CB8AC3E}">
        <p14:creationId xmlns:p14="http://schemas.microsoft.com/office/powerpoint/2010/main" val="3131601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37268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Fractions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1</a:t>
                </a:r>
                <a:r>
                  <a:rPr lang="en-GB" dirty="0"/>
                  <a:t>: Fractions symbolise division – divide the top expression (the numerator) by the bottom expression (the </a:t>
                </a:r>
                <a:r>
                  <a:rPr lang="en-GB" i="1" dirty="0"/>
                  <a:t>denominator</a:t>
                </a:r>
                <a:r>
                  <a:rPr lang="en-GB" dirty="0"/>
                  <a:t>)</a:t>
                </a:r>
              </a:p>
              <a:p>
                <a:endParaRPr lang="en-GB" dirty="0"/>
              </a:p>
              <a:p>
                <a:pPr marL="342900" lvl="1" indent="0">
                  <a:buNone/>
                </a:pPr>
                <a14:m>
                  <m:oMath xmlns:m="http://schemas.openxmlformats.org/officeDocument/2006/math">
                    <m:f>
                      <m:fPr>
                        <m:ctrlPr>
                          <a:rPr lang="en-GB" i="1" smtClean="0">
                            <a:latin typeface="Cambria Math" panose="02040503050406030204" pitchFamily="18" charset="0"/>
                          </a:rPr>
                        </m:ctrlPr>
                      </m:fPr>
                      <m:num>
                        <m:r>
                          <a:rPr lang="en-GB" b="0" i="0" smtClean="0">
                            <a:latin typeface="Cambria Math" panose="02040503050406030204" pitchFamily="18" charset="0"/>
                          </a:rPr>
                          <m:t>−9</m:t>
                        </m:r>
                      </m:num>
                      <m:den>
                        <m:r>
                          <a:rPr lang="en-GB" b="0" i="0" smtClean="0">
                            <a:latin typeface="Cambria Math" panose="02040503050406030204" pitchFamily="18" charset="0"/>
                          </a:rPr>
                          <m:t>3</m:t>
                        </m:r>
                      </m:den>
                    </m:f>
                    <m:r>
                      <a:rPr lang="en-GB" b="0" i="0" smtClean="0">
                        <a:latin typeface="Cambria Math" panose="02040503050406030204" pitchFamily="18" charset="0"/>
                      </a:rPr>
                      <m:t>=−3</m:t>
                    </m:r>
                  </m:oMath>
                </a14:m>
                <a:r>
                  <a:rPr lang="en-GB" dirty="0"/>
                  <a:t>		</a:t>
                </a:r>
                <a14:m>
                  <m:oMath xmlns:m="http://schemas.openxmlformats.org/officeDocument/2006/math">
                    <m:f>
                      <m:fPr>
                        <m:ctrlPr>
                          <a:rPr lang="en-GB" i="1">
                            <a:latin typeface="Cambria Math" panose="02040503050406030204" pitchFamily="18" charset="0"/>
                          </a:rPr>
                        </m:ctrlPr>
                      </m:fPr>
                      <m:num>
                        <m:r>
                          <a:rPr lang="en-GB" b="0" i="0" smtClean="0">
                            <a:latin typeface="Cambria Math" panose="02040503050406030204" pitchFamily="18" charset="0"/>
                          </a:rPr>
                          <m:t>6</m:t>
                        </m:r>
                      </m:num>
                      <m:den>
                        <m:r>
                          <a:rPr lang="en-GB" b="0" i="0" smtClean="0">
                            <a:latin typeface="Cambria Math" panose="02040503050406030204" pitchFamily="18" charset="0"/>
                          </a:rPr>
                          <m:t>4−1</m:t>
                        </m:r>
                      </m:den>
                    </m:f>
                    <m:r>
                      <a:rPr lang="en-GB">
                        <a:latin typeface="Cambria Math" panose="02040503050406030204" pitchFamily="18" charset="0"/>
                      </a:rPr>
                      <m:t>=</m:t>
                    </m:r>
                    <m:r>
                      <a:rPr lang="en-GB" b="0" i="0" smtClean="0">
                        <a:latin typeface="Cambria Math" panose="02040503050406030204" pitchFamily="18" charset="0"/>
                      </a:rPr>
                      <m:t>2</m:t>
                    </m:r>
                  </m:oMath>
                </a14:m>
                <a:r>
                  <a:rPr lang="en-GB" dirty="0"/>
                  <a:t>		</a:t>
                </a:r>
                <a14:m>
                  <m:oMath xmlns:m="http://schemas.openxmlformats.org/officeDocument/2006/math">
                    <m:f>
                      <m:fPr>
                        <m:ctrlPr>
                          <a:rPr lang="en-GB" i="1">
                            <a:latin typeface="Cambria Math" panose="02040503050406030204" pitchFamily="18" charset="0"/>
                          </a:rPr>
                        </m:ctrlPr>
                      </m:fPr>
                      <m:num>
                        <m:r>
                          <a:rPr lang="en-GB" b="0" i="0" smtClean="0">
                            <a:latin typeface="Cambria Math" panose="02040503050406030204" pitchFamily="18" charset="0"/>
                          </a:rPr>
                          <m:t>(13−3)(7+3)</m:t>
                        </m:r>
                      </m:num>
                      <m:den>
                        <m:r>
                          <a:rPr lang="en-GB" b="0" i="0" smtClean="0">
                            <a:latin typeface="Cambria Math" panose="02040503050406030204" pitchFamily="18" charset="0"/>
                          </a:rPr>
                          <m:t>−3+2</m:t>
                        </m:r>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m:t>
                        </m:r>
                        <m:r>
                          <a:rPr lang="en-GB" b="0" i="0" smtClean="0">
                            <a:latin typeface="Cambria Math" panose="02040503050406030204" pitchFamily="18" charset="0"/>
                          </a:rPr>
                          <m:t>0</m:t>
                        </m:r>
                        <m:r>
                          <a:rPr lang="en-GB">
                            <a:latin typeface="Cambria Math" panose="02040503050406030204" pitchFamily="18" charset="0"/>
                          </a:rPr>
                          <m:t>)(</m:t>
                        </m:r>
                        <m:r>
                          <a:rPr lang="en-GB" b="0" i="0" smtClean="0">
                            <a:latin typeface="Cambria Math" panose="02040503050406030204" pitchFamily="18" charset="0"/>
                          </a:rPr>
                          <m:t>10</m:t>
                        </m:r>
                        <m:r>
                          <a:rPr lang="en-GB">
                            <a:latin typeface="Cambria Math" panose="02040503050406030204" pitchFamily="18" charset="0"/>
                          </a:rPr>
                          <m:t>)</m:t>
                        </m:r>
                      </m:num>
                      <m:den>
                        <m:r>
                          <a:rPr lang="en-GB">
                            <a:latin typeface="Cambria Math" panose="02040503050406030204" pitchFamily="18" charset="0"/>
                          </a:rPr>
                          <m:t>−</m:t>
                        </m:r>
                        <m:r>
                          <a:rPr lang="en-GB" b="0" i="1" smtClean="0">
                            <a:latin typeface="Cambria Math" panose="02040503050406030204" pitchFamily="18" charset="0"/>
                          </a:rPr>
                          <m:t>1</m:t>
                        </m:r>
                      </m:den>
                    </m:f>
                    <m:r>
                      <a:rPr lang="en-GB">
                        <a:latin typeface="Cambria Math" panose="02040503050406030204" pitchFamily="18" charset="0"/>
                      </a:rPr>
                      <m:t>=</m:t>
                    </m:r>
                    <m:r>
                      <a:rPr lang="en-GB" b="0" i="0" smtClean="0">
                        <a:latin typeface="Cambria Math" panose="02040503050406030204" pitchFamily="18" charset="0"/>
                      </a:rPr>
                      <m:t>−100</m:t>
                    </m:r>
                  </m:oMath>
                </a14:m>
                <a:endParaRPr lang="en-GB" dirty="0"/>
              </a:p>
              <a:p>
                <a:endParaRPr lang="en-GB" dirty="0"/>
              </a:p>
              <a:p>
                <a:r>
                  <a:rPr lang="en-GB" b="1" dirty="0"/>
                  <a:t>Rule 2: </a:t>
                </a:r>
                <a:r>
                  <a:rPr lang="en-GB" dirty="0"/>
                  <a:t>Dividing by 0 is impossible. If you’re asked to divide by 0 at any point you’ve probably made a mistake somewhere</a:t>
                </a:r>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t="-2353" r="-903"/>
                </a:stretch>
              </a:blipFill>
            </p:spPr>
            <p:txBody>
              <a:bodyPr/>
              <a:lstStyle/>
              <a:p>
                <a:r>
                  <a:rPr lang="en-GB">
                    <a:noFill/>
                  </a:rPr>
                  <a:t> </a:t>
                </a:r>
              </a:p>
            </p:txBody>
          </p:sp>
        </mc:Fallback>
      </mc:AlternateContent>
    </p:spTree>
    <p:extLst>
      <p:ext uri="{BB962C8B-B14F-4D97-AF65-F5344CB8AC3E}">
        <p14:creationId xmlns:p14="http://schemas.microsoft.com/office/powerpoint/2010/main" val="3260889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Fractions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3: </a:t>
                </a:r>
                <a:r>
                  <a:rPr lang="en-GB" dirty="0"/>
                  <a:t>You can turn anything into a fraction by dividing it by 1</a:t>
                </a:r>
              </a:p>
              <a:p>
                <a:endParaRPr lang="en-GB" sz="1100" dirty="0"/>
              </a:p>
              <a:p>
                <a:pPr marL="342900" lvl="1" indent="0">
                  <a:buNone/>
                </a:pPr>
                <a:r>
                  <a:rPr lang="en-GB" sz="2600" dirty="0"/>
                  <a:t>3 = </a:t>
                </a:r>
                <a14:m>
                  <m:oMath xmlns:m="http://schemas.openxmlformats.org/officeDocument/2006/math">
                    <m:f>
                      <m:fPr>
                        <m:ctrlPr>
                          <a:rPr lang="en-GB" sz="2600" i="1">
                            <a:latin typeface="Cambria Math" panose="02040503050406030204" pitchFamily="18" charset="0"/>
                          </a:rPr>
                        </m:ctrlPr>
                      </m:fPr>
                      <m:num>
                        <m:r>
                          <a:rPr lang="en-GB" sz="2600">
                            <a:latin typeface="Cambria Math" panose="02040503050406030204" pitchFamily="18" charset="0"/>
                          </a:rPr>
                          <m:t>3</m:t>
                        </m:r>
                      </m:num>
                      <m:den>
                        <m:r>
                          <a:rPr lang="en-GB" sz="2600" b="0" i="0" smtClean="0">
                            <a:latin typeface="Cambria Math" panose="02040503050406030204" pitchFamily="18" charset="0"/>
                          </a:rPr>
                          <m:t>1</m:t>
                        </m:r>
                      </m:den>
                    </m:f>
                  </m:oMath>
                </a14:m>
                <a:r>
                  <a:rPr lang="en-GB" sz="2600" dirty="0"/>
                  <a:t>		-6.2 = </a:t>
                </a:r>
                <a14:m>
                  <m:oMath xmlns:m="http://schemas.openxmlformats.org/officeDocument/2006/math">
                    <m:f>
                      <m:fPr>
                        <m:ctrlPr>
                          <a:rPr lang="en-GB" sz="2600" i="1">
                            <a:latin typeface="Cambria Math" panose="02040503050406030204" pitchFamily="18" charset="0"/>
                          </a:rPr>
                        </m:ctrlPr>
                      </m:fPr>
                      <m:num>
                        <m:r>
                          <a:rPr lang="en-GB" sz="2600" b="0" i="0" smtClean="0">
                            <a:latin typeface="Cambria Math" panose="02040503050406030204" pitchFamily="18" charset="0"/>
                          </a:rPr>
                          <m:t>−6.2</m:t>
                        </m:r>
                      </m:num>
                      <m:den>
                        <m:r>
                          <a:rPr lang="en-GB" sz="2600" b="0" i="0" smtClean="0">
                            <a:latin typeface="Cambria Math" panose="02040503050406030204" pitchFamily="18" charset="0"/>
                          </a:rPr>
                          <m:t>1</m:t>
                        </m:r>
                      </m:den>
                    </m:f>
                  </m:oMath>
                </a14:m>
                <a:r>
                  <a:rPr lang="en-GB" sz="2600" dirty="0"/>
                  <a:t>		3x + 4 = </a:t>
                </a:r>
                <a14:m>
                  <m:oMath xmlns:m="http://schemas.openxmlformats.org/officeDocument/2006/math">
                    <m:f>
                      <m:fPr>
                        <m:ctrlPr>
                          <a:rPr lang="en-GB" sz="2600" i="1" smtClean="0">
                            <a:latin typeface="Cambria Math" panose="02040503050406030204" pitchFamily="18" charset="0"/>
                          </a:rPr>
                        </m:ctrlPr>
                      </m:fPr>
                      <m:num>
                        <m:r>
                          <a:rPr lang="en-GB" sz="2600" b="0" i="0" smtClean="0">
                            <a:latin typeface="Cambria Math" panose="02040503050406030204" pitchFamily="18" charset="0"/>
                          </a:rPr>
                          <m:t>3</m:t>
                        </m:r>
                        <m:r>
                          <m:rPr>
                            <m:sty m:val="p"/>
                          </m:rPr>
                          <a:rPr lang="en-GB" sz="2600" b="0" i="0" smtClean="0">
                            <a:latin typeface="Cambria Math" panose="02040503050406030204" pitchFamily="18" charset="0"/>
                          </a:rPr>
                          <m:t>x</m:t>
                        </m:r>
                        <m:r>
                          <a:rPr lang="en-GB" sz="2600" b="0" i="0" smtClean="0">
                            <a:latin typeface="Cambria Math" panose="02040503050406030204" pitchFamily="18" charset="0"/>
                          </a:rPr>
                          <m:t>+4</m:t>
                        </m:r>
                      </m:num>
                      <m:den>
                        <m:r>
                          <a:rPr lang="en-GB" sz="2600" b="0" i="0" smtClean="0">
                            <a:latin typeface="Cambria Math" panose="02040503050406030204" pitchFamily="18" charset="0"/>
                          </a:rPr>
                          <m:t>1</m:t>
                        </m:r>
                      </m:den>
                    </m:f>
                  </m:oMath>
                </a14:m>
                <a:endParaRPr lang="en-GB" dirty="0"/>
              </a:p>
              <a:p>
                <a:pPr marL="342900" lvl="1" indent="0">
                  <a:buNone/>
                </a:pPr>
                <a:endParaRPr lang="en-GB" dirty="0"/>
              </a:p>
              <a:p>
                <a:r>
                  <a:rPr lang="en-GB" b="1" dirty="0"/>
                  <a:t>Rule 4</a:t>
                </a:r>
                <a:r>
                  <a:rPr lang="en-GB" dirty="0"/>
                  <a:t>: To multiply fractions, multiply the numerators together and multiply the denominators together</a:t>
                </a:r>
              </a:p>
              <a:p>
                <a:pPr marL="342900" lvl="1" indent="0">
                  <a:buNone/>
                </a:pP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3</m:t>
                        </m:r>
                      </m:den>
                    </m:f>
                    <m:r>
                      <a:rPr lang="en-GB" i="1" smtClean="0">
                        <a:latin typeface="Cambria Math" panose="02040503050406030204" pitchFamily="18" charset="0"/>
                        <a:ea typeface="Cambria Math" panose="02040503050406030204" pitchFamily="18" charset="0"/>
                      </a:rPr>
                      <m:t>∙</m:t>
                    </m:r>
                    <m:f>
                      <m:fPr>
                        <m:ctrlPr>
                          <a:rPr lang="en-GB"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m:t>
                        </m:r>
                      </m:num>
                      <m:den>
                        <m:r>
                          <a:rPr lang="en-GB" b="0" i="1" smtClean="0">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6</m:t>
                        </m:r>
                      </m:den>
                    </m:f>
                  </m:oMath>
                </a14:m>
                <a:r>
                  <a:rPr lang="en-GB" dirty="0"/>
                  <a:t> = 0.33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5</m:t>
                        </m:r>
                      </m:den>
                    </m:f>
                    <m:r>
                      <a:rPr lang="en-GB" b="0" i="1" smtClean="0">
                        <a:latin typeface="Cambria Math" panose="02040503050406030204" pitchFamily="18" charset="0"/>
                        <a:ea typeface="Cambria Math" panose="02040503050406030204" pitchFamily="18" charset="0"/>
                      </a:rPr>
                      <m:t>∙10=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m:t>
                        </m:r>
                      </m:num>
                      <m:den>
                        <m:r>
                          <a:rPr lang="en-GB" b="0" i="1" smtClean="0">
                            <a:latin typeface="Cambria Math" panose="02040503050406030204" pitchFamily="18" charset="0"/>
                            <a:ea typeface="Cambria Math" panose="02040503050406030204" pitchFamily="18" charset="0"/>
                          </a:rPr>
                          <m:t>5</m:t>
                        </m:r>
                      </m:den>
                    </m:f>
                    <m:r>
                      <a:rPr lang="en-GB" i="1">
                        <a:latin typeface="Cambria Math" panose="02040503050406030204" pitchFamily="18" charset="0"/>
                        <a:ea typeface="Cambria Math" panose="02040503050406030204" pitchFamily="18" charset="0"/>
                      </a:rPr>
                      <m:t>∙</m:t>
                    </m:r>
                    <m:f>
                      <m:fPr>
                        <m:ctrlPr>
                          <a:rPr lang="en-GB"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10</m:t>
                        </m:r>
                      </m:num>
                      <m:den>
                        <m:r>
                          <a:rPr lang="en-GB" b="0" i="1" smtClean="0">
                            <a:latin typeface="Cambria Math" panose="02040503050406030204" pitchFamily="18" charset="0"/>
                            <a:ea typeface="Cambria Math" panose="02040503050406030204" pitchFamily="18" charset="0"/>
                          </a:rPr>
                          <m:t>1</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10</m:t>
                        </m:r>
                      </m:num>
                      <m:den>
                        <m:r>
                          <a:rPr lang="en-GB" b="0" i="1" smtClean="0">
                            <a:latin typeface="Cambria Math" panose="02040503050406030204" pitchFamily="18" charset="0"/>
                            <a:ea typeface="Cambria Math" panose="02040503050406030204" pitchFamily="18" charset="0"/>
                          </a:rPr>
                          <m:t>5</m:t>
                        </m:r>
                      </m:den>
                    </m:f>
                    <m:r>
                      <a:rPr lang="en-GB" b="0" i="1" smtClean="0">
                        <a:latin typeface="Cambria Math" panose="02040503050406030204" pitchFamily="18" charset="0"/>
                        <a:ea typeface="Cambria Math" panose="02040503050406030204" pitchFamily="18" charset="0"/>
                      </a:rPr>
                      <m:t>=2</m:t>
                    </m:r>
                  </m:oMath>
                </a14:m>
                <a:endParaRPr lang="en-GB" dirty="0"/>
              </a:p>
              <a:p>
                <a:pPr marL="342900" lvl="1" indent="0">
                  <a:buNone/>
                </a:pPr>
                <a:r>
                  <a:rPr lang="en-GB" dirty="0"/>
                  <a:t>		</a:t>
                </a:r>
              </a:p>
              <a:p>
                <a:pPr marL="342900" lvl="1"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3</m:t>
                      </m:r>
                      <m:r>
                        <a:rPr lang="en-GB" b="0" i="1" smtClean="0">
                          <a:latin typeface="Cambria Math" panose="02040503050406030204" pitchFamily="18" charset="0"/>
                        </a:rPr>
                        <m:t>𝑥𝑦</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num>
                        <m:den>
                          <m:r>
                            <a:rPr lang="en-GB" b="0" i="1" smtClean="0">
                              <a:latin typeface="Cambria Math" panose="02040503050406030204" pitchFamily="18" charset="0"/>
                              <a:ea typeface="Cambria Math" panose="02040503050406030204" pitchFamily="18" charset="0"/>
                            </a:rPr>
                            <m:t>4</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r>
                            <a:rPr lang="en-GB" b="0" i="1" smtClean="0">
                              <a:latin typeface="Cambria Math" panose="02040503050406030204" pitchFamily="18" charset="0"/>
                              <a:ea typeface="Cambria Math" panose="02040503050406030204" pitchFamily="18" charset="0"/>
                            </a:rPr>
                            <m:t>𝑥𝑦</m:t>
                          </m:r>
                        </m:num>
                        <m:den>
                          <m:r>
                            <a:rPr lang="en-GB" b="0" i="1" smtClean="0">
                              <a:latin typeface="Cambria Math" panose="02040503050406030204" pitchFamily="18" charset="0"/>
                              <a:ea typeface="Cambria Math" panose="02040503050406030204" pitchFamily="18" charset="0"/>
                            </a:rPr>
                            <m:t>1</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num>
                        <m:den>
                          <m:r>
                            <a:rPr lang="en-GB" b="0" i="1" smtClean="0">
                              <a:latin typeface="Cambria Math" panose="02040503050406030204" pitchFamily="18" charset="0"/>
                              <a:ea typeface="Cambria Math" panose="02040503050406030204" pitchFamily="18" charset="0"/>
                            </a:rPr>
                            <m:t>4</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3(3</m:t>
                          </m:r>
                          <m:r>
                            <a:rPr lang="en-GB" b="0" i="1" smtClean="0">
                              <a:latin typeface="Cambria Math" panose="02040503050406030204" pitchFamily="18" charset="0"/>
                              <a:ea typeface="Cambria Math" panose="02040503050406030204" pitchFamily="18" charset="0"/>
                            </a:rPr>
                            <m:t>𝑥𝑦</m:t>
                          </m:r>
                          <m:r>
                            <a:rPr lang="en-GB" b="0" i="1" smtClean="0">
                              <a:latin typeface="Cambria Math" panose="02040503050406030204" pitchFamily="18" charset="0"/>
                              <a:ea typeface="Cambria Math" panose="02040503050406030204" pitchFamily="18" charset="0"/>
                            </a:rPr>
                            <m:t>)</m:t>
                          </m:r>
                        </m:num>
                        <m:den>
                          <m:r>
                            <a:rPr lang="en-GB" b="0" i="1" smtClean="0">
                              <a:latin typeface="Cambria Math" panose="02040503050406030204" pitchFamily="18" charset="0"/>
                              <a:ea typeface="Cambria Math" panose="02040503050406030204" pitchFamily="18" charset="0"/>
                            </a:rPr>
                            <m:t>4</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9</m:t>
                          </m:r>
                          <m:r>
                            <a:rPr lang="en-GB" b="0" i="1" smtClean="0">
                              <a:latin typeface="Cambria Math" panose="02040503050406030204" pitchFamily="18" charset="0"/>
                              <a:ea typeface="Cambria Math" panose="02040503050406030204" pitchFamily="18" charset="0"/>
                            </a:rPr>
                            <m:t>𝑥𝑦</m:t>
                          </m:r>
                        </m:num>
                        <m:den>
                          <m:r>
                            <a:rPr lang="en-GB" b="0" i="1" smtClean="0">
                              <a:latin typeface="Cambria Math" panose="02040503050406030204" pitchFamily="18" charset="0"/>
                              <a:ea typeface="Cambria Math" panose="02040503050406030204" pitchFamily="18" charset="0"/>
                            </a:rPr>
                            <m:t>4</m:t>
                          </m:r>
                        </m:den>
                      </m:f>
                    </m:oMath>
                  </m:oMathPara>
                </a14:m>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t="-2353" r="-478"/>
                </a:stretch>
              </a:blipFill>
            </p:spPr>
            <p:txBody>
              <a:bodyPr/>
              <a:lstStyle/>
              <a:p>
                <a:r>
                  <a:rPr lang="en-GB">
                    <a:noFill/>
                  </a:rPr>
                  <a:t> </a:t>
                </a:r>
              </a:p>
            </p:txBody>
          </p:sp>
        </mc:Fallback>
      </mc:AlternateContent>
    </p:spTree>
    <p:extLst>
      <p:ext uri="{BB962C8B-B14F-4D97-AF65-F5344CB8AC3E}">
        <p14:creationId xmlns:p14="http://schemas.microsoft.com/office/powerpoint/2010/main" val="3488841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Fractions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endParaRPr lang="en-GB" b="1" dirty="0"/>
              </a:p>
              <a:p>
                <a:r>
                  <a:rPr lang="en-GB" b="1" dirty="0"/>
                  <a:t>Rule 5</a:t>
                </a:r>
                <a:r>
                  <a:rPr lang="en-GB" dirty="0"/>
                  <a:t>: Multiplying both the numerator and denominator by the same number doesn’t change its value</a:t>
                </a:r>
              </a:p>
              <a:p>
                <a:endParaRPr lang="en-GB" sz="1100" dirty="0"/>
              </a:p>
              <a:p>
                <a:pPr marL="342900" lvl="1"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0" smtClean="0">
                              <a:latin typeface="Cambria Math" panose="02040503050406030204" pitchFamily="18" charset="0"/>
                            </a:rPr>
                            <m:t>1</m:t>
                          </m:r>
                        </m:num>
                        <m:den>
                          <m:r>
                            <a:rPr lang="en-GB" b="0" i="0" smtClean="0">
                              <a:latin typeface="Cambria Math" panose="02040503050406030204" pitchFamily="18" charset="0"/>
                            </a:rPr>
                            <m:t>2</m:t>
                          </m:r>
                        </m:den>
                      </m:f>
                      <m:r>
                        <a:rPr lang="en-GB" b="0" i="0" smtClean="0">
                          <a:latin typeface="Cambria Math" panose="02040503050406030204" pitchFamily="18" charset="0"/>
                        </a:rPr>
                        <m:t>=</m:t>
                      </m:r>
                      <m:f>
                        <m:fPr>
                          <m:ctrlPr>
                            <a:rPr lang="en-GB" i="1" smtClean="0">
                              <a:latin typeface="Cambria Math" panose="02040503050406030204" pitchFamily="18" charset="0"/>
                            </a:rPr>
                          </m:ctrlPr>
                        </m:fPr>
                        <m:num>
                          <m:r>
                            <a:rPr lang="en-GB" b="0" i="0" smtClean="0">
                              <a:latin typeface="Cambria Math" panose="02040503050406030204" pitchFamily="18" charset="0"/>
                            </a:rPr>
                            <m:t>2</m:t>
                          </m:r>
                          <m:r>
                            <a:rPr lang="en-GB" b="0" i="0" smtClean="0">
                              <a:latin typeface="Cambria Math" panose="02040503050406030204" pitchFamily="18" charset="0"/>
                              <a:ea typeface="Cambria Math" panose="02040503050406030204" pitchFamily="18" charset="0"/>
                            </a:rPr>
                            <m:t>∙1</m:t>
                          </m:r>
                        </m:num>
                        <m:den>
                          <m:r>
                            <a:rPr lang="en-GB" b="0" i="0" smtClean="0">
                              <a:latin typeface="Cambria Math" panose="02040503050406030204" pitchFamily="18" charset="0"/>
                            </a:rPr>
                            <m:t>2</m:t>
                          </m:r>
                          <m:r>
                            <a:rPr lang="en-GB" b="0" i="0" smtClean="0">
                              <a:latin typeface="Cambria Math" panose="02040503050406030204" pitchFamily="18" charset="0"/>
                              <a:ea typeface="Cambria Math" panose="02040503050406030204" pitchFamily="18" charset="0"/>
                            </a:rPr>
                            <m:t>∙2</m:t>
                          </m:r>
                        </m:den>
                      </m:f>
                      <m:r>
                        <a:rPr lang="en-GB" b="0" i="0" smtClean="0">
                          <a:latin typeface="Cambria Math" panose="02040503050406030204" pitchFamily="18" charset="0"/>
                        </a:rPr>
                        <m:t>=</m:t>
                      </m:r>
                      <m:f>
                        <m:fPr>
                          <m:ctrlPr>
                            <a:rPr lang="en-GB" i="1" smtClean="0">
                              <a:latin typeface="Cambria Math" panose="02040503050406030204" pitchFamily="18" charset="0"/>
                            </a:rPr>
                          </m:ctrlPr>
                        </m:fPr>
                        <m:num>
                          <m:r>
                            <a:rPr lang="en-GB" b="0" i="0" smtClean="0">
                              <a:latin typeface="Cambria Math" panose="02040503050406030204" pitchFamily="18" charset="0"/>
                            </a:rPr>
                            <m:t>2</m:t>
                          </m:r>
                        </m:num>
                        <m:den>
                          <m:r>
                            <a:rPr lang="en-GB" b="0" i="0" smtClean="0">
                              <a:latin typeface="Cambria Math" panose="02040503050406030204" pitchFamily="18" charset="0"/>
                            </a:rPr>
                            <m:t>4</m:t>
                          </m:r>
                        </m:den>
                      </m:f>
                      <m:r>
                        <a:rPr lang="en-GB" b="0" i="0" smtClean="0">
                          <a:latin typeface="Cambria Math" panose="02040503050406030204" pitchFamily="18" charset="0"/>
                        </a:rPr>
                        <m:t>=</m:t>
                      </m:r>
                      <m:f>
                        <m:fPr>
                          <m:ctrlPr>
                            <a:rPr lang="en-GB" i="1" smtClean="0">
                              <a:latin typeface="Cambria Math" panose="02040503050406030204" pitchFamily="18" charset="0"/>
                            </a:rPr>
                          </m:ctrlPr>
                        </m:fPr>
                        <m:num>
                          <m:r>
                            <a:rPr lang="en-GB" b="0" i="0" smtClean="0">
                              <a:latin typeface="Cambria Math" panose="02040503050406030204" pitchFamily="18" charset="0"/>
                            </a:rPr>
                            <m:t>100</m:t>
                          </m:r>
                        </m:num>
                        <m:den>
                          <m:r>
                            <a:rPr lang="en-GB" b="0" i="0" smtClean="0">
                              <a:latin typeface="Cambria Math" panose="02040503050406030204" pitchFamily="18" charset="0"/>
                            </a:rPr>
                            <m:t>200</m:t>
                          </m:r>
                        </m:den>
                      </m:f>
                      <m:r>
                        <a:rPr lang="en-GB" b="0" i="0" smtClean="0">
                          <a:latin typeface="Cambria Math" panose="02040503050406030204" pitchFamily="18" charset="0"/>
                        </a:rPr>
                        <m:t>=</m:t>
                      </m:r>
                      <m:f>
                        <m:fPr>
                          <m:ctrlPr>
                            <a:rPr lang="en-GB" i="1" smtClean="0">
                              <a:latin typeface="Cambria Math" panose="02040503050406030204" pitchFamily="18" charset="0"/>
                            </a:rPr>
                          </m:ctrlPr>
                        </m:fPr>
                        <m:num>
                          <m:f>
                            <m:fPr>
                              <m:ctrlPr>
                                <a:rPr lang="en-GB" i="1" smtClean="0">
                                  <a:latin typeface="Cambria Math" panose="02040503050406030204" pitchFamily="18" charset="0"/>
                                </a:rPr>
                              </m:ctrlPr>
                            </m:fPr>
                            <m:num>
                              <m:r>
                                <a:rPr lang="en-GB" b="0" i="0" smtClean="0">
                                  <a:latin typeface="Cambria Math" panose="02040503050406030204" pitchFamily="18" charset="0"/>
                                </a:rPr>
                                <m:t>1</m:t>
                              </m:r>
                            </m:num>
                            <m:den>
                              <m:r>
                                <a:rPr lang="en-GB" b="0" i="0" smtClean="0">
                                  <a:latin typeface="Cambria Math" panose="02040503050406030204" pitchFamily="18" charset="0"/>
                                </a:rPr>
                                <m:t>200</m:t>
                              </m:r>
                            </m:den>
                          </m:f>
                          <m:r>
                            <a:rPr lang="en-GB" b="0" i="0" smtClean="0">
                              <a:latin typeface="Cambria Math" panose="02040503050406030204" pitchFamily="18" charset="0"/>
                              <a:ea typeface="Cambria Math" panose="02040503050406030204" pitchFamily="18" charset="0"/>
                            </a:rPr>
                            <m:t>∙100</m:t>
                          </m:r>
                        </m:num>
                        <m:den>
                          <m:f>
                            <m:fPr>
                              <m:ctrlPr>
                                <a:rPr lang="en-GB" i="1" smtClean="0">
                                  <a:latin typeface="Cambria Math" panose="02040503050406030204" pitchFamily="18" charset="0"/>
                                </a:rPr>
                              </m:ctrlPr>
                            </m:fPr>
                            <m:num>
                              <m:r>
                                <a:rPr lang="en-GB" b="0" i="0" smtClean="0">
                                  <a:latin typeface="Cambria Math" panose="02040503050406030204" pitchFamily="18" charset="0"/>
                                </a:rPr>
                                <m:t>1</m:t>
                              </m:r>
                            </m:num>
                            <m:den>
                              <m:r>
                                <a:rPr lang="en-GB" b="0" i="0" smtClean="0">
                                  <a:latin typeface="Cambria Math" panose="02040503050406030204" pitchFamily="18" charset="0"/>
                                </a:rPr>
                                <m:t>200</m:t>
                              </m:r>
                            </m:den>
                          </m:f>
                          <m:r>
                            <a:rPr lang="en-GB" b="0" i="0" smtClean="0">
                              <a:latin typeface="Cambria Math" panose="02040503050406030204" pitchFamily="18" charset="0"/>
                              <a:ea typeface="Cambria Math" panose="02040503050406030204" pitchFamily="18" charset="0"/>
                            </a:rPr>
                            <m:t>∙200</m:t>
                          </m:r>
                        </m:den>
                      </m:f>
                      <m:r>
                        <a:rPr lang="en-GB" b="0" i="0" smtClean="0">
                          <a:latin typeface="Cambria Math" panose="02040503050406030204" pitchFamily="18" charset="0"/>
                        </a:rPr>
                        <m:t>=</m:t>
                      </m:r>
                      <m:f>
                        <m:fPr>
                          <m:ctrlPr>
                            <a:rPr lang="en-GB" i="1" smtClean="0">
                              <a:latin typeface="Cambria Math" panose="02040503050406030204" pitchFamily="18" charset="0"/>
                            </a:rPr>
                          </m:ctrlPr>
                        </m:fPr>
                        <m:num>
                          <m:r>
                            <a:rPr lang="en-GB" b="0" i="0" smtClean="0">
                              <a:latin typeface="Cambria Math" panose="02040503050406030204" pitchFamily="18" charset="0"/>
                            </a:rPr>
                            <m:t>.5</m:t>
                          </m:r>
                        </m:num>
                        <m:den>
                          <m:r>
                            <a:rPr lang="en-GB" b="0" i="0" smtClean="0">
                              <a:latin typeface="Cambria Math" panose="02040503050406030204" pitchFamily="18" charset="0"/>
                            </a:rPr>
                            <m:t>1</m:t>
                          </m:r>
                        </m:den>
                      </m:f>
                      <m:r>
                        <a:rPr lang="en-GB" b="0" i="0" smtClean="0">
                          <a:latin typeface="Cambria Math" panose="02040503050406030204" pitchFamily="18" charset="0"/>
                        </a:rPr>
                        <m:t>=0.5</m:t>
                      </m:r>
                    </m:oMath>
                  </m:oMathPara>
                </a14:m>
                <a:endParaRPr lang="en-GB" dirty="0"/>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a:stretch>
              </a:blipFill>
            </p:spPr>
            <p:txBody>
              <a:bodyPr/>
              <a:lstStyle/>
              <a:p>
                <a:r>
                  <a:rPr lang="en-GB">
                    <a:noFill/>
                  </a:rPr>
                  <a:t> </a:t>
                </a:r>
              </a:p>
            </p:txBody>
          </p:sp>
        </mc:Fallback>
      </mc:AlternateContent>
    </p:spTree>
    <p:extLst>
      <p:ext uri="{BB962C8B-B14F-4D97-AF65-F5344CB8AC3E}">
        <p14:creationId xmlns:p14="http://schemas.microsoft.com/office/powerpoint/2010/main" val="2668655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Fractions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endParaRPr lang="en-GB" b="1" dirty="0"/>
              </a:p>
              <a:p>
                <a:r>
                  <a:rPr lang="en-GB" b="1" dirty="0"/>
                  <a:t>Rule 6</a:t>
                </a:r>
                <a:r>
                  <a:rPr lang="en-GB" dirty="0"/>
                  <a:t>: To divide by a fraction, invert and multiply. Switch around the numerator and the denominator of the fraction you want to divide by, then multiply it by the thing you’re dividing</a:t>
                </a:r>
              </a:p>
              <a:p>
                <a:endParaRPr lang="en-GB" dirty="0"/>
              </a:p>
              <a:p>
                <a:pPr marL="342900" lvl="1"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21</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num>
                        <m:den>
                          <m:r>
                            <a:rPr lang="en-GB" b="0" i="1" smtClean="0">
                              <a:latin typeface="Cambria Math" panose="02040503050406030204" pitchFamily="18" charset="0"/>
                              <a:ea typeface="Cambria Math" panose="02040503050406030204" pitchFamily="18" charset="0"/>
                            </a:rPr>
                            <m:t>5</m:t>
                          </m:r>
                        </m:den>
                      </m:f>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21</m:t>
                          </m:r>
                        </m:num>
                        <m:den>
                          <m:r>
                            <a:rPr lang="en-GB" b="0" i="1" smtClean="0">
                              <a:latin typeface="Cambria Math" panose="02040503050406030204" pitchFamily="18" charset="0"/>
                              <a:ea typeface="Cambria Math" panose="02040503050406030204" pitchFamily="18" charset="0"/>
                            </a:rPr>
                            <m:t>1</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num>
                        <m:den>
                          <m:r>
                            <a:rPr lang="en-GB" b="0" i="1" smtClean="0">
                              <a:latin typeface="Cambria Math" panose="02040503050406030204" pitchFamily="18" charset="0"/>
                              <a:ea typeface="Cambria Math" panose="02040503050406030204" pitchFamily="18" charset="0"/>
                            </a:rPr>
                            <m:t>5</m:t>
                          </m:r>
                        </m:den>
                      </m:f>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21</m:t>
                          </m:r>
                        </m:num>
                        <m:den>
                          <m:r>
                            <a:rPr lang="en-GB" b="0" i="1" smtClean="0">
                              <a:latin typeface="Cambria Math" panose="02040503050406030204" pitchFamily="18" charset="0"/>
                              <a:ea typeface="Cambria Math" panose="02040503050406030204" pitchFamily="18" charset="0"/>
                            </a:rPr>
                            <m:t>1</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5</m:t>
                          </m:r>
                        </m:num>
                        <m:den>
                          <m:r>
                            <a:rPr lang="en-GB" b="0" i="1" smtClean="0">
                              <a:latin typeface="Cambria Math" panose="02040503050406030204" pitchFamily="18" charset="0"/>
                              <a:ea typeface="Cambria Math" panose="02040503050406030204" pitchFamily="18" charset="0"/>
                            </a:rPr>
                            <m:t>3</m:t>
                          </m:r>
                        </m:den>
                      </m:f>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105</m:t>
                          </m:r>
                        </m:num>
                        <m:den>
                          <m:r>
                            <a:rPr lang="en-GB" b="0" i="1" smtClean="0">
                              <a:latin typeface="Cambria Math" panose="02040503050406030204" pitchFamily="18" charset="0"/>
                              <a:ea typeface="Cambria Math" panose="02040503050406030204" pitchFamily="18" charset="0"/>
                            </a:rPr>
                            <m:t>3</m:t>
                          </m:r>
                        </m:den>
                      </m:f>
                      <m:r>
                        <a:rPr lang="en-GB" b="0" i="1" smtClean="0">
                          <a:latin typeface="Cambria Math" panose="02040503050406030204" pitchFamily="18" charset="0"/>
                          <a:ea typeface="Cambria Math" panose="02040503050406030204" pitchFamily="18" charset="0"/>
                        </a:rPr>
                        <m:t>=35</m:t>
                      </m:r>
                    </m:oMath>
                  </m:oMathPara>
                </a14:m>
                <a:endParaRPr lang="en-GB" dirty="0"/>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a:stretch>
              </a:blipFill>
            </p:spPr>
            <p:txBody>
              <a:bodyPr/>
              <a:lstStyle/>
              <a:p>
                <a:r>
                  <a:rPr lang="en-GB">
                    <a:noFill/>
                  </a:rPr>
                  <a:t> </a:t>
                </a:r>
              </a:p>
            </p:txBody>
          </p:sp>
        </mc:Fallback>
      </mc:AlternateContent>
    </p:spTree>
    <p:extLst>
      <p:ext uri="{BB962C8B-B14F-4D97-AF65-F5344CB8AC3E}">
        <p14:creationId xmlns:p14="http://schemas.microsoft.com/office/powerpoint/2010/main" val="2466083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Fractions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endParaRPr lang="en-GB" b="1" dirty="0"/>
              </a:p>
              <a:p>
                <a:r>
                  <a:rPr lang="en-GB" dirty="0"/>
                  <a:t>Rule 7: To add or subtract fractions, they must have the a common denominator, i.e. their denominators must be the same, then the nominators can be added or subtracted as usual</a:t>
                </a:r>
              </a:p>
              <a:p>
                <a:endParaRPr lang="en-GB" dirty="0"/>
              </a:p>
              <a:p>
                <a:pPr marL="342900" lvl="1"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3</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2</m:t>
                          </m:r>
                          <m:r>
                            <a:rPr lang="en-GB" b="0" i="1" smtClean="0">
                              <a:latin typeface="Cambria Math" panose="02040503050406030204" pitchFamily="18" charset="0"/>
                              <a:ea typeface="Cambria Math" panose="02040503050406030204" pitchFamily="18" charset="0"/>
                            </a:rPr>
                            <m:t>∙2</m:t>
                          </m:r>
                        </m:num>
                        <m:den>
                          <m:r>
                            <a:rPr lang="en-GB" b="0" i="1" smtClean="0">
                              <a:latin typeface="Cambria Math" panose="02040503050406030204" pitchFamily="18" charset="0"/>
                            </a:rPr>
                            <m:t>2</m:t>
                          </m:r>
                          <m:r>
                            <a:rPr lang="en-GB" b="0" i="1" smtClean="0">
                              <a:latin typeface="Cambria Math" panose="02040503050406030204" pitchFamily="18" charset="0"/>
                              <a:ea typeface="Cambria Math" panose="02040503050406030204" pitchFamily="18" charset="0"/>
                            </a:rPr>
                            <m:t>∙3</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3</m:t>
                          </m:r>
                          <m:r>
                            <a:rPr lang="en-GB" b="0" i="1" smtClean="0">
                              <a:latin typeface="Cambria Math" panose="02040503050406030204" pitchFamily="18" charset="0"/>
                              <a:ea typeface="Cambria Math" panose="02040503050406030204" pitchFamily="18" charset="0"/>
                            </a:rPr>
                            <m:t>∙1</m:t>
                          </m:r>
                        </m:num>
                        <m:den>
                          <m:r>
                            <a:rPr lang="en-GB" b="0" i="1" smtClean="0">
                              <a:latin typeface="Cambria Math" panose="02040503050406030204" pitchFamily="18" charset="0"/>
                            </a:rPr>
                            <m:t>3</m:t>
                          </m:r>
                          <m:r>
                            <a:rPr lang="en-GB" b="0" i="1" smtClean="0">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4</m:t>
                          </m:r>
                        </m:num>
                        <m:den>
                          <m:r>
                            <a:rPr lang="en-GB" b="0" i="1" smtClean="0">
                              <a:latin typeface="Cambria Math" panose="02040503050406030204" pitchFamily="18" charset="0"/>
                            </a:rPr>
                            <m:t>6</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6</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7</m:t>
                          </m:r>
                        </m:num>
                        <m:den>
                          <m:r>
                            <a:rPr lang="en-GB" b="0" i="1" smtClean="0">
                              <a:latin typeface="Cambria Math" panose="02040503050406030204" pitchFamily="18" charset="0"/>
                            </a:rPr>
                            <m:t>6</m:t>
                          </m:r>
                        </m:den>
                      </m:f>
                      <m:r>
                        <a:rPr lang="en-GB" b="0" i="1" smtClean="0">
                          <a:latin typeface="Cambria Math" panose="02040503050406030204" pitchFamily="18" charset="0"/>
                        </a:rPr>
                        <m:t>=1</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6</m:t>
                          </m:r>
                        </m:den>
                      </m:f>
                    </m:oMath>
                  </m:oMathPara>
                </a14:m>
                <a:endParaRPr lang="en-GB" dirty="0"/>
              </a:p>
              <a:p>
                <a:pPr marL="342900" lvl="1" indent="0">
                  <a:buNone/>
                </a:pPr>
                <a:endParaRPr lang="en-GB" dirty="0"/>
              </a:p>
              <a:p>
                <a:pPr marL="342900" lvl="1" indent="0">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b="0" i="1" smtClean="0">
                              <a:latin typeface="Cambria Math" panose="02040503050406030204" pitchFamily="18" charset="0"/>
                            </a:rPr>
                            <m:t>5</m:t>
                          </m:r>
                        </m:num>
                        <m:den>
                          <m:r>
                            <a:rPr lang="en-GB" b="0" i="1" smtClean="0">
                              <a:latin typeface="Cambria Math" panose="02040503050406030204" pitchFamily="18" charset="0"/>
                            </a:rPr>
                            <m:t>8</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2</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5</m:t>
                          </m:r>
                        </m:num>
                        <m:den>
                          <m:r>
                            <a:rPr lang="en-GB" b="0" i="1" smtClean="0">
                              <a:latin typeface="Cambria Math" panose="02040503050406030204" pitchFamily="18" charset="0"/>
                              <a:ea typeface="Cambria Math" panose="02040503050406030204" pitchFamily="18" charset="0"/>
                            </a:rPr>
                            <m:t>1</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8</m:t>
                          </m:r>
                        </m:den>
                      </m:f>
                      <m:r>
                        <a:rPr lang="en-GB" b="0" i="1" smtClean="0">
                          <a:latin typeface="Cambria Math" panose="02040503050406030204" pitchFamily="18" charset="0"/>
                          <a:ea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4</m:t>
                          </m:r>
                          <m:r>
                            <a:rPr lang="en-GB" i="1">
                              <a:latin typeface="Cambria Math" panose="02040503050406030204" pitchFamily="18" charset="0"/>
                              <a:ea typeface="Cambria Math" panose="02040503050406030204" pitchFamily="18" charset="0"/>
                            </a:rPr>
                            <m:t>∙1</m:t>
                          </m:r>
                        </m:num>
                        <m:den>
                          <m:r>
                            <a:rPr lang="en-GB" b="0" i="1" smtClean="0">
                              <a:latin typeface="Cambria Math" panose="02040503050406030204" pitchFamily="18" charset="0"/>
                              <a:ea typeface="Cambria Math" panose="02040503050406030204" pitchFamily="18" charset="0"/>
                            </a:rPr>
                            <m:t>4</m:t>
                          </m:r>
                          <m:r>
                            <a:rPr lang="en-GB" i="1">
                              <a:latin typeface="Cambria Math" panose="02040503050406030204" pitchFamily="18" charset="0"/>
                              <a:ea typeface="Cambria Math" panose="02040503050406030204" pitchFamily="18" charset="0"/>
                            </a:rPr>
                            <m:t>∙2</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5</m:t>
                          </m:r>
                        </m:num>
                        <m:den>
                          <m:r>
                            <a:rPr lang="en-GB" b="0" i="1" smtClean="0">
                              <a:latin typeface="Cambria Math" panose="02040503050406030204" pitchFamily="18" charset="0"/>
                            </a:rPr>
                            <m:t>8</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4</m:t>
                          </m:r>
                        </m:num>
                        <m:den>
                          <m:r>
                            <a:rPr lang="en-GB" b="0" i="1" smtClean="0">
                              <a:latin typeface="Cambria Math" panose="02040503050406030204" pitchFamily="18" charset="0"/>
                            </a:rPr>
                            <m:t>8</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8</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b="0" i="1" smtClean="0">
                              <a:latin typeface="Cambria Math" panose="02040503050406030204" pitchFamily="18" charset="0"/>
                            </a:rPr>
                            <m:t>8</m:t>
                          </m:r>
                        </m:den>
                      </m:f>
                    </m:oMath>
                  </m:oMathPara>
                </a14:m>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a:stretch>
              </a:blipFill>
            </p:spPr>
            <p:txBody>
              <a:bodyPr/>
              <a:lstStyle/>
              <a:p>
                <a:r>
                  <a:rPr lang="en-GB">
                    <a:noFill/>
                  </a:rPr>
                  <a:t> </a:t>
                </a:r>
              </a:p>
            </p:txBody>
          </p:sp>
        </mc:Fallback>
      </mc:AlternateContent>
    </p:spTree>
    <p:extLst>
      <p:ext uri="{BB962C8B-B14F-4D97-AF65-F5344CB8AC3E}">
        <p14:creationId xmlns:p14="http://schemas.microsoft.com/office/powerpoint/2010/main" val="3191684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943474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Decimals and Percentages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1:</a:t>
                </a:r>
                <a:r>
                  <a:rPr lang="en-GB" dirty="0"/>
                  <a:t> Decimals indicate that the part of the number following the decimal point is a fraction with 10, 100, 1000 and so on as the denominator</a:t>
                </a:r>
              </a:p>
              <a:p>
                <a:pPr marL="342900" lvl="1" indent="0">
                  <a:buNone/>
                </a:pPr>
                <a14:m>
                  <m:oMath xmlns:m="http://schemas.openxmlformats.org/officeDocument/2006/math">
                    <m:r>
                      <a:rPr lang="en-GB" b="0" i="1" smtClean="0">
                        <a:latin typeface="Cambria Math" panose="02040503050406030204" pitchFamily="18" charset="0"/>
                      </a:rPr>
                      <m:t>3.2=3</m:t>
                    </m:r>
                    <m:f>
                      <m:fPr>
                        <m:ctrlPr>
                          <a:rPr lang="en-GB" i="1" smtClean="0">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10</m:t>
                        </m:r>
                      </m:den>
                    </m:f>
                  </m:oMath>
                </a14:m>
                <a:r>
                  <a:rPr lang="en-GB" dirty="0"/>
                  <a:t>		</a:t>
                </a:r>
                <a14:m>
                  <m:oMath xmlns:m="http://schemas.openxmlformats.org/officeDocument/2006/math">
                    <m:r>
                      <a:rPr lang="en-GB" b="0" i="1">
                        <a:latin typeface="Cambria Math" panose="02040503050406030204" pitchFamily="18" charset="0"/>
                      </a:rPr>
                      <m:t>3.25=3</m:t>
                    </m:r>
                    <m:f>
                      <m:fPr>
                        <m:ctrlPr>
                          <a:rPr lang="en-GB" i="1">
                            <a:latin typeface="Cambria Math" panose="02040503050406030204" pitchFamily="18" charset="0"/>
                          </a:rPr>
                        </m:ctrlPr>
                      </m:fPr>
                      <m:num>
                        <m:r>
                          <a:rPr lang="en-GB" b="0" i="1">
                            <a:latin typeface="Cambria Math" panose="02040503050406030204" pitchFamily="18" charset="0"/>
                          </a:rPr>
                          <m:t>2</m:t>
                        </m:r>
                        <m:r>
                          <a:rPr lang="en-GB" b="0" i="1" smtClean="0">
                            <a:latin typeface="Cambria Math" panose="02040503050406030204" pitchFamily="18" charset="0"/>
                          </a:rPr>
                          <m:t>5</m:t>
                        </m:r>
                      </m:num>
                      <m:den>
                        <m:r>
                          <a:rPr lang="en-GB" b="0" i="1">
                            <a:latin typeface="Cambria Math" panose="02040503050406030204" pitchFamily="18" charset="0"/>
                          </a:rPr>
                          <m:t>10</m:t>
                        </m:r>
                        <m:r>
                          <a:rPr lang="en-GB" b="0" i="1" smtClean="0">
                            <a:latin typeface="Cambria Math" panose="02040503050406030204" pitchFamily="18" charset="0"/>
                          </a:rPr>
                          <m:t>0</m:t>
                        </m:r>
                      </m:den>
                    </m:f>
                  </m:oMath>
                </a14:m>
                <a:r>
                  <a:rPr lang="en-GB" dirty="0"/>
                  <a:t>		</a:t>
                </a:r>
                <a14:m>
                  <m:oMath xmlns:m="http://schemas.openxmlformats.org/officeDocument/2006/math">
                    <m:r>
                      <a:rPr lang="en-GB" b="0" i="1">
                        <a:latin typeface="Cambria Math" panose="02040503050406030204" pitchFamily="18" charset="0"/>
                      </a:rPr>
                      <m:t>3.257=3</m:t>
                    </m:r>
                    <m:f>
                      <m:fPr>
                        <m:ctrlPr>
                          <a:rPr lang="en-GB" i="1">
                            <a:latin typeface="Cambria Math" panose="02040503050406030204" pitchFamily="18" charset="0"/>
                          </a:rPr>
                        </m:ctrlPr>
                      </m:fPr>
                      <m:num>
                        <m:r>
                          <a:rPr lang="en-GB" b="0" i="1">
                            <a:latin typeface="Cambria Math" panose="02040503050406030204" pitchFamily="18" charset="0"/>
                          </a:rPr>
                          <m:t>2</m:t>
                        </m:r>
                        <m:r>
                          <a:rPr lang="en-GB" b="0" i="1" smtClean="0">
                            <a:latin typeface="Cambria Math" panose="02040503050406030204" pitchFamily="18" charset="0"/>
                          </a:rPr>
                          <m:t>57</m:t>
                        </m:r>
                      </m:num>
                      <m:den>
                        <m:r>
                          <a:rPr lang="en-GB" b="0" i="1">
                            <a:latin typeface="Cambria Math" panose="02040503050406030204" pitchFamily="18" charset="0"/>
                          </a:rPr>
                          <m:t>10</m:t>
                        </m:r>
                        <m:r>
                          <a:rPr lang="en-GB" b="0" i="1" smtClean="0">
                            <a:latin typeface="Cambria Math" panose="02040503050406030204" pitchFamily="18" charset="0"/>
                          </a:rPr>
                          <m:t>00</m:t>
                        </m:r>
                      </m:den>
                    </m:f>
                  </m:oMath>
                </a14:m>
                <a:endParaRPr lang="en-GB" sz="2000" dirty="0"/>
              </a:p>
              <a:p>
                <a:endParaRPr lang="en-GB" b="1" dirty="0"/>
              </a:p>
              <a:p>
                <a:r>
                  <a:rPr lang="en-GB" b="1" dirty="0"/>
                  <a:t>Rule 2: </a:t>
                </a:r>
                <a:r>
                  <a:rPr lang="en-GB" dirty="0"/>
                  <a:t>Percentages are fractions of 100 (two-place decimals)</a:t>
                </a:r>
              </a:p>
              <a:p>
                <a:pPr marL="342900" lvl="1" indent="0">
                  <a:buNone/>
                </a:pPr>
                <a:r>
                  <a:rPr lang="en-GB" dirty="0">
                    <a:latin typeface="Cambria Math" panose="02040503050406030204" pitchFamily="18" charset="0"/>
                    <a:ea typeface="Cambria Math" panose="02040503050406030204" pitchFamily="18" charset="0"/>
                  </a:rPr>
                  <a:t>45%</a:t>
                </a:r>
                <a14:m>
                  <m:oMath xmlns:m="http://schemas.openxmlformats.org/officeDocument/2006/math">
                    <m:r>
                      <a:rPr lang="en-GB" b="0"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45</m:t>
                        </m:r>
                      </m:num>
                      <m:den>
                        <m:r>
                          <a:rPr lang="en-GB" b="0" i="1">
                            <a:latin typeface="Cambria Math" panose="02040503050406030204" pitchFamily="18" charset="0"/>
                            <a:ea typeface="Cambria Math" panose="02040503050406030204" pitchFamily="18" charset="0"/>
                          </a:rPr>
                          <m:t>10</m:t>
                        </m:r>
                        <m:r>
                          <a:rPr lang="en-GB" b="0" i="1" smtClean="0">
                            <a:latin typeface="Cambria Math" panose="02040503050406030204" pitchFamily="18" charset="0"/>
                            <a:ea typeface="Cambria Math" panose="02040503050406030204" pitchFamily="18" charset="0"/>
                          </a:rPr>
                          <m:t>0</m:t>
                        </m:r>
                      </m:den>
                    </m:f>
                    <m:r>
                      <a:rPr lang="en-GB" b="0" i="1" smtClean="0">
                        <a:latin typeface="Cambria Math" panose="02040503050406030204" pitchFamily="18" charset="0"/>
                        <a:ea typeface="Cambria Math" panose="02040503050406030204" pitchFamily="18" charset="0"/>
                      </a:rPr>
                      <m:t>=0.45</m:t>
                    </m:r>
                  </m:oMath>
                </a14:m>
                <a:r>
                  <a:rPr lang="en-GB" dirty="0">
                    <a:latin typeface="Cambria Math" panose="02040503050406030204" pitchFamily="18" charset="0"/>
                    <a:ea typeface="Cambria Math" panose="02040503050406030204" pitchFamily="18" charset="0"/>
                  </a:rPr>
                  <a:t>		</a:t>
                </a:r>
                <a14:m>
                  <m:oMath xmlns:m="http://schemas.openxmlformats.org/officeDocument/2006/math">
                    <m:r>
                      <a:rPr lang="en-GB" b="0" i="1">
                        <a:latin typeface="Cambria Math" panose="02040503050406030204" pitchFamily="18" charset="0"/>
                        <a:ea typeface="Cambria Math" panose="02040503050406030204" pitchFamily="18" charset="0"/>
                      </a:rPr>
                      <m:t>3.</m:t>
                    </m:r>
                    <m:r>
                      <a:rPr lang="en-GB" b="0" i="1" smtClean="0">
                        <a:latin typeface="Cambria Math" panose="02040503050406030204" pitchFamily="18" charset="0"/>
                        <a:ea typeface="Cambria Math" panose="02040503050406030204" pitchFamily="18" charset="0"/>
                      </a:rPr>
                      <m:t>2%=</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3.2</m:t>
                        </m:r>
                      </m:num>
                      <m:den>
                        <m:r>
                          <a:rPr lang="en-GB" b="0" i="1">
                            <a:latin typeface="Cambria Math" panose="02040503050406030204" pitchFamily="18" charset="0"/>
                            <a:ea typeface="Cambria Math" panose="02040503050406030204" pitchFamily="18" charset="0"/>
                          </a:rPr>
                          <m:t>100</m:t>
                        </m:r>
                      </m:den>
                    </m:f>
                    <m:r>
                      <a:rPr lang="en-GB" b="0" i="1" smtClean="0">
                        <a:latin typeface="Cambria Math" panose="02040503050406030204" pitchFamily="18" charset="0"/>
                        <a:ea typeface="Cambria Math" panose="02040503050406030204" pitchFamily="18" charset="0"/>
                      </a:rPr>
                      <m:t>=0.0</m:t>
                    </m:r>
                  </m:oMath>
                </a14:m>
                <a:r>
                  <a:rPr lang="en-GB" dirty="0">
                    <a:latin typeface="Cambria Math" panose="02040503050406030204" pitchFamily="18" charset="0"/>
                    <a:ea typeface="Cambria Math" panose="02040503050406030204" pitchFamily="18" charset="0"/>
                  </a:rPr>
                  <a:t>32	</a:t>
                </a:r>
              </a:p>
              <a:p>
                <a:pPr marL="342900" lvl="1" indent="0">
                  <a:buNone/>
                </a:pPr>
                <a:endParaRPr lang="en-GB" b="0" i="0" dirty="0">
                  <a:latin typeface="Cambria Math" panose="02040503050406030204" pitchFamily="18" charset="0"/>
                  <a:ea typeface="Cambria Math" panose="02040503050406030204" pitchFamily="18" charset="0"/>
                </a:endParaRPr>
              </a:p>
              <a:p>
                <a:pPr marL="342900" lvl="1" indent="0">
                  <a:buNone/>
                </a:pPr>
                <a14:m>
                  <m:oMathPara xmlns:m="http://schemas.openxmlformats.org/officeDocument/2006/math">
                    <m:oMathParaPr>
                      <m:jc m:val="centerGroup"/>
                    </m:oMathParaPr>
                    <m:oMath xmlns:m="http://schemas.openxmlformats.org/officeDocument/2006/math">
                      <m:r>
                        <a:rPr lang="en-GB" b="0" i="0" smtClean="0">
                          <a:latin typeface="Cambria Math" panose="02040503050406030204" pitchFamily="18" charset="0"/>
                          <a:ea typeface="Cambria Math" panose="02040503050406030204" pitchFamily="18" charset="0"/>
                        </a:rPr>
                        <m:t>110%</m:t>
                      </m:r>
                      <m:r>
                        <a:rPr lang="en-GB" b="0"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110</m:t>
                          </m:r>
                        </m:num>
                        <m:den>
                          <m:r>
                            <a:rPr lang="en-GB" b="0" i="1">
                              <a:latin typeface="Cambria Math" panose="02040503050406030204" pitchFamily="18" charset="0"/>
                              <a:ea typeface="Cambria Math" panose="02040503050406030204" pitchFamily="18" charset="0"/>
                            </a:rPr>
                            <m:t>100</m:t>
                          </m:r>
                        </m:den>
                      </m:f>
                      <m:r>
                        <a:rPr lang="en-GB" b="0" i="1" smtClean="0">
                          <a:latin typeface="Cambria Math" panose="02040503050406030204" pitchFamily="18" charset="0"/>
                          <a:ea typeface="Cambria Math" panose="02040503050406030204" pitchFamily="18" charset="0"/>
                        </a:rPr>
                        <m:t>=1.1</m:t>
                      </m:r>
                    </m:oMath>
                  </m:oMathPara>
                </a14:m>
                <a:endParaRPr lang="en-GB" dirty="0">
                  <a:latin typeface="Cambria Math" panose="02040503050406030204" pitchFamily="18" charset="0"/>
                  <a:ea typeface="Cambria Math" panose="02040503050406030204" pitchFamily="18" charset="0"/>
                </a:endParaRPr>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t="-2353" r="-212"/>
                </a:stretch>
              </a:blipFill>
            </p:spPr>
            <p:txBody>
              <a:bodyPr/>
              <a:lstStyle/>
              <a:p>
                <a:r>
                  <a:rPr lang="en-GB">
                    <a:noFill/>
                  </a:rPr>
                  <a:t> </a:t>
                </a:r>
              </a:p>
            </p:txBody>
          </p:sp>
        </mc:Fallback>
      </mc:AlternateContent>
    </p:spTree>
    <p:extLst>
      <p:ext uri="{BB962C8B-B14F-4D97-AF65-F5344CB8AC3E}">
        <p14:creationId xmlns:p14="http://schemas.microsoft.com/office/powerpoint/2010/main" val="19194895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4206349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Exponents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endParaRPr lang="en-GB" b="1" dirty="0"/>
          </a:p>
          <a:p>
            <a:r>
              <a:rPr lang="en-GB" b="1" dirty="0"/>
              <a:t>Rule 1</a:t>
            </a:r>
            <a:r>
              <a:rPr lang="en-GB" dirty="0"/>
              <a:t>: An exponent is a small number placed slightly higher than and to the right of a number. 3</a:t>
            </a:r>
            <a:r>
              <a:rPr lang="en-GB" baseline="30000" dirty="0"/>
              <a:t>3</a:t>
            </a:r>
            <a:r>
              <a:rPr lang="en-GB" dirty="0"/>
              <a:t> has an exponent of 3. (x-y)</a:t>
            </a:r>
            <a:r>
              <a:rPr lang="en-GB" baseline="30000" dirty="0"/>
              <a:t>2</a:t>
            </a:r>
            <a:r>
              <a:rPr lang="en-GB" dirty="0"/>
              <a:t> has an exponent of 2.</a:t>
            </a:r>
          </a:p>
          <a:p>
            <a:endParaRPr lang="en-GB" sz="1100" dirty="0"/>
          </a:p>
          <a:p>
            <a:pPr lvl="1"/>
            <a:r>
              <a:rPr lang="en-GB" dirty="0"/>
              <a:t>The exponent tells how many times a number or expression is to be multiplied by itself</a:t>
            </a:r>
          </a:p>
          <a:p>
            <a:pPr lvl="1"/>
            <a:endParaRPr lang="en-GB" dirty="0"/>
          </a:p>
          <a:p>
            <a:pPr lvl="1"/>
            <a:r>
              <a:rPr lang="en-GB" dirty="0"/>
              <a:t>2</a:t>
            </a:r>
            <a:r>
              <a:rPr lang="en-GB" baseline="30000" dirty="0"/>
              <a:t>2 </a:t>
            </a:r>
            <a:r>
              <a:rPr lang="en-GB" dirty="0"/>
              <a:t>= 2 x 2</a:t>
            </a:r>
          </a:p>
          <a:p>
            <a:pPr lvl="1"/>
            <a:endParaRPr lang="en-GB" dirty="0"/>
          </a:p>
          <a:p>
            <a:pPr lvl="1"/>
            <a:r>
              <a:rPr lang="en-GB" dirty="0"/>
              <a:t>2</a:t>
            </a:r>
            <a:r>
              <a:rPr lang="en-GB" baseline="30000" dirty="0"/>
              <a:t>4</a:t>
            </a:r>
            <a:r>
              <a:rPr lang="en-GB" dirty="0"/>
              <a:t> = 2 x 2 x 2 x 2		Y</a:t>
            </a:r>
            <a:r>
              <a:rPr lang="en-GB" baseline="30000" dirty="0"/>
              <a:t>2</a:t>
            </a:r>
            <a:r>
              <a:rPr lang="en-GB" dirty="0"/>
              <a:t> = Y(Y)		10</a:t>
            </a:r>
            <a:r>
              <a:rPr lang="en-GB" baseline="30000" dirty="0"/>
              <a:t>3</a:t>
            </a:r>
            <a:r>
              <a:rPr lang="en-GB" dirty="0"/>
              <a:t>=10 x 10 x 10</a:t>
            </a:r>
          </a:p>
          <a:p>
            <a:pPr lvl="1"/>
            <a:endParaRPr lang="en-GB" sz="2000" dirty="0"/>
          </a:p>
          <a:p>
            <a:endParaRPr lang="en-GB" dirty="0"/>
          </a:p>
        </p:txBody>
      </p:sp>
    </p:spTree>
    <p:extLst>
      <p:ext uri="{BB962C8B-B14F-4D97-AF65-F5344CB8AC3E}">
        <p14:creationId xmlns:p14="http://schemas.microsoft.com/office/powerpoint/2010/main" val="2700900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Roots</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1"/>
                <a:endParaRPr lang="en-GB" sz="2000" dirty="0"/>
              </a:p>
              <a:p>
                <a:r>
                  <a:rPr lang="en-GB" b="1" dirty="0"/>
                  <a:t>Rule 2</a:t>
                </a:r>
                <a:r>
                  <a:rPr lang="en-GB" dirty="0"/>
                  <a:t>: Roots are the opposite of exponents. The square root is the opposite of an exponent of 2, the cube root is the opposite of the exponent of 3. Statistics generally uses only square roots.</a:t>
                </a:r>
              </a:p>
              <a:p>
                <a:endParaRPr lang="en-GB" sz="1100" dirty="0"/>
              </a:p>
              <a:p>
                <a:pPr lvl="1"/>
                <a14:m>
                  <m:oMath xmlns:m="http://schemas.openxmlformats.org/officeDocument/2006/math">
                    <m:rad>
                      <m:radPr>
                        <m:degHide m:val="on"/>
                        <m:ctrlPr>
                          <a:rPr lang="en-GB" i="1" smtClean="0">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9</m:t>
                        </m:r>
                      </m:e>
                    </m:rad>
                    <m:r>
                      <a:rPr lang="en-GB" b="0" i="1" smtClean="0">
                        <a:latin typeface="Cambria Math" panose="02040503050406030204" pitchFamily="18" charset="0"/>
                        <a:ea typeface="Cambria Math" panose="02040503050406030204" pitchFamily="18" charset="0"/>
                      </a:rPr>
                      <m:t>=3</m:t>
                    </m:r>
                  </m:oMath>
                </a14:m>
                <a:r>
                  <a:rPr lang="en-GB" dirty="0"/>
                  <a:t>	</a:t>
                </a:r>
                <a14:m>
                  <m:oMath xmlns:m="http://schemas.openxmlformats.org/officeDocument/2006/math">
                    <m:rad>
                      <m:radPr>
                        <m:degHide m:val="on"/>
                        <m:ctrlPr>
                          <a:rPr lang="en-GB" i="1">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36+13</m:t>
                        </m:r>
                      </m:e>
                    </m:rad>
                    <m:r>
                      <a:rPr lang="en-GB" b="0" i="1">
                        <a:latin typeface="Cambria Math" panose="02040503050406030204" pitchFamily="18" charset="0"/>
                        <a:ea typeface="Cambria Math" panose="02040503050406030204" pitchFamily="18" charset="0"/>
                      </a:rPr>
                      <m:t>=</m:t>
                    </m:r>
                    <m:rad>
                      <m:radPr>
                        <m:degHide m:val="on"/>
                        <m:ctrlPr>
                          <a:rPr lang="en-GB" i="1">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4</m:t>
                        </m:r>
                        <m:r>
                          <a:rPr lang="en-GB" b="0" i="1">
                            <a:latin typeface="Cambria Math" panose="02040503050406030204" pitchFamily="18" charset="0"/>
                            <a:ea typeface="Cambria Math" panose="02040503050406030204" pitchFamily="18" charset="0"/>
                          </a:rPr>
                          <m:t>9</m:t>
                        </m:r>
                      </m:e>
                    </m:rad>
                    <m:r>
                      <a:rPr lang="en-GB" b="0"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7</m:t>
                    </m:r>
                  </m:oMath>
                </a14:m>
                <a:r>
                  <a:rPr lang="en-GB" dirty="0"/>
                  <a:t>	</a:t>
                </a:r>
                <a14:m>
                  <m:oMath xmlns:m="http://schemas.openxmlformats.org/officeDocument/2006/math">
                    <m:rad>
                      <m:radPr>
                        <m:degHide m:val="on"/>
                        <m:ctrlPr>
                          <a:rPr lang="en-GB" i="1">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36</m:t>
                        </m:r>
                      </m:e>
                    </m:rad>
                    <m:r>
                      <a:rPr lang="en-GB" b="0" i="1" smtClean="0">
                        <a:latin typeface="Cambria Math" panose="02040503050406030204" pitchFamily="18" charset="0"/>
                        <a:ea typeface="Cambria Math" panose="02040503050406030204" pitchFamily="18" charset="0"/>
                      </a:rPr>
                      <m:t>+13</m:t>
                    </m:r>
                    <m:r>
                      <a:rPr lang="en-GB" b="0"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6+13</m:t>
                    </m:r>
                    <m:r>
                      <a:rPr lang="en-GB" b="0"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19</m:t>
                    </m:r>
                  </m:oMath>
                </a14:m>
                <a:endParaRPr lang="en-GB" dirty="0"/>
              </a:p>
              <a:p>
                <a:pPr lvl="1"/>
                <a:endParaRPr lang="en-GB" dirty="0"/>
              </a:p>
              <a:p>
                <a:pPr lvl="1"/>
                <a:endParaRPr lang="en-GB" dirty="0"/>
              </a:p>
              <a:p>
                <a:pPr lvl="1"/>
                <a:r>
                  <a:rPr lang="en-GB" dirty="0"/>
                  <a:t>The best way to take a square root is with a calculator</a:t>
                </a:r>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r="-1221"/>
                </a:stretch>
              </a:blipFill>
            </p:spPr>
            <p:txBody>
              <a:bodyPr/>
              <a:lstStyle/>
              <a:p>
                <a:r>
                  <a:rPr lang="en-GB">
                    <a:noFill/>
                  </a:rPr>
                  <a:t> </a:t>
                </a:r>
              </a:p>
            </p:txBody>
          </p:sp>
        </mc:Fallback>
      </mc:AlternateContent>
    </p:spTree>
    <p:extLst>
      <p:ext uri="{BB962C8B-B14F-4D97-AF65-F5344CB8AC3E}">
        <p14:creationId xmlns:p14="http://schemas.microsoft.com/office/powerpoint/2010/main" val="451898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3866407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Order of Computation</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Rule 1</a:t>
                </a:r>
                <a:r>
                  <a:rPr lang="en-GB" dirty="0"/>
                  <a:t>: Any expressions within brackets are treated as s single thing and. Do any operations on these before doing operations outside the brackets With nested brackets work from the inside out</a:t>
                </a:r>
              </a:p>
              <a:p>
                <a:endParaRPr lang="en-GB" sz="1100" dirty="0"/>
              </a:p>
              <a:p>
                <a:pPr marL="0" indent="0" algn="ctr">
                  <a:buNone/>
                </a:pPr>
                <a:r>
                  <a:rPr lang="en-GB" dirty="0"/>
                  <a:t>4 (7 – 2) = 4 (5) = 20</a:t>
                </a:r>
              </a:p>
              <a:p>
                <a:pPr marL="0" indent="0" algn="ctr">
                  <a:buNone/>
                </a:pPr>
                <a:endParaRPr lang="en-GB" sz="1100" dirty="0"/>
              </a:p>
              <a:p>
                <a:r>
                  <a:rPr lang="en-GB" dirty="0"/>
                  <a:t>Treat the numerator and the denominator of a complicated fraction as if each were contained in brackets</a:t>
                </a:r>
              </a:p>
              <a:p>
                <a:endParaRPr lang="en-GB" sz="1000" dirty="0"/>
              </a:p>
              <a:p>
                <a:pPr marL="342900" lvl="1" indent="0">
                  <a:buNone/>
                </a:pPr>
                <a14:m>
                  <m:oMathPara xmlns:m="http://schemas.openxmlformats.org/officeDocument/2006/math">
                    <m:oMathParaPr>
                      <m:jc m:val="centerGroup"/>
                    </m:oMathParaPr>
                    <m:oMath xmlns:m="http://schemas.openxmlformats.org/officeDocument/2006/math">
                      <m:f>
                        <m:fPr>
                          <m:ctrlPr>
                            <a:rPr lang="en-GB" sz="2800" i="1" smtClean="0">
                              <a:latin typeface="Cambria Math" panose="02040503050406030204" pitchFamily="18" charset="0"/>
                            </a:rPr>
                          </m:ctrlPr>
                        </m:fPr>
                        <m:num>
                          <m:r>
                            <a:rPr lang="en-GB" sz="2800" b="0" i="1" smtClean="0">
                              <a:latin typeface="Cambria Math" panose="02040503050406030204" pitchFamily="18" charset="0"/>
                            </a:rPr>
                            <m:t>3+2</m:t>
                          </m:r>
                        </m:num>
                        <m:den>
                          <m:r>
                            <a:rPr lang="en-GB" sz="2800" b="0" i="1" smtClean="0">
                              <a:latin typeface="Cambria Math" panose="02040503050406030204" pitchFamily="18" charset="0"/>
                            </a:rPr>
                            <m:t>5(7−3)</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5(4)</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20</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1</m:t>
                          </m:r>
                        </m:num>
                        <m:den>
                          <m:r>
                            <a:rPr lang="en-GB" sz="2800" b="0" i="1" smtClean="0">
                              <a:latin typeface="Cambria Math" panose="02040503050406030204" pitchFamily="18" charset="0"/>
                            </a:rPr>
                            <m:t>4</m:t>
                          </m:r>
                        </m:den>
                      </m:f>
                    </m:oMath>
                  </m:oMathPara>
                </a14:m>
                <a:endParaRPr lang="en-GB" sz="2000" dirty="0"/>
              </a:p>
              <a:p>
                <a:endParaRPr lang="en-GB" sz="1200" dirty="0"/>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t="-2353" r="-531" b="-2500"/>
                </a:stretch>
              </a:blipFill>
            </p:spPr>
            <p:txBody>
              <a:bodyPr/>
              <a:lstStyle/>
              <a:p>
                <a:r>
                  <a:rPr lang="en-GB">
                    <a:noFill/>
                  </a:rPr>
                  <a:t> </a:t>
                </a:r>
              </a:p>
            </p:txBody>
          </p:sp>
        </mc:Fallback>
      </mc:AlternateContent>
    </p:spTree>
    <p:extLst>
      <p:ext uri="{BB962C8B-B14F-4D97-AF65-F5344CB8AC3E}">
        <p14:creationId xmlns:p14="http://schemas.microsoft.com/office/powerpoint/2010/main" val="3227216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Order of Computation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endParaRPr lang="en-GB" sz="1200" dirty="0"/>
          </a:p>
          <a:p>
            <a:r>
              <a:rPr lang="en-GB" dirty="0"/>
              <a:t>Rule 2: Roots and exponents are handled first</a:t>
            </a:r>
          </a:p>
          <a:p>
            <a:endParaRPr lang="en-GB" dirty="0"/>
          </a:p>
          <a:p>
            <a:pPr marL="342900" lvl="1" indent="0" algn="ctr">
              <a:buNone/>
            </a:pPr>
            <a:r>
              <a:rPr lang="en-GB" sz="2600" dirty="0"/>
              <a:t>(2 – 3</a:t>
            </a:r>
            <a:r>
              <a:rPr lang="en-GB" sz="2600" baseline="30000" dirty="0"/>
              <a:t>2</a:t>
            </a:r>
            <a:r>
              <a:rPr lang="en-GB" sz="2600" dirty="0"/>
              <a:t>)(4 + 2</a:t>
            </a:r>
            <a:r>
              <a:rPr lang="en-GB" sz="2600" baseline="30000" dirty="0"/>
              <a:t>2</a:t>
            </a:r>
            <a:r>
              <a:rPr lang="en-GB" sz="2600" dirty="0"/>
              <a:t>) = (2 – 9)(4 + 4) = (-7)(8) = -56</a:t>
            </a:r>
          </a:p>
          <a:p>
            <a:pPr marL="342900" lvl="1" indent="0" algn="ctr">
              <a:buNone/>
            </a:pPr>
            <a:endParaRPr lang="en-GB" sz="2600" dirty="0"/>
          </a:p>
          <a:p>
            <a:pPr lvl="1"/>
            <a:endParaRPr lang="en-GB" sz="1300" dirty="0"/>
          </a:p>
          <a:p>
            <a:pPr lvl="1"/>
            <a:r>
              <a:rPr lang="en-GB" sz="2600" dirty="0"/>
              <a:t>Do things in the brackets, then do things with the brackets</a:t>
            </a:r>
          </a:p>
          <a:p>
            <a:endParaRPr lang="en-GB" dirty="0"/>
          </a:p>
        </p:txBody>
      </p:sp>
    </p:spTree>
    <p:extLst>
      <p:ext uri="{BB962C8B-B14F-4D97-AF65-F5344CB8AC3E}">
        <p14:creationId xmlns:p14="http://schemas.microsoft.com/office/powerpoint/2010/main" val="12369391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Order of Computation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Rule 3: If there are no brackets then the order is </a:t>
            </a:r>
          </a:p>
          <a:p>
            <a:pPr marL="0" indent="0" algn="ctr">
              <a:buNone/>
            </a:pPr>
            <a:r>
              <a:rPr lang="en-GB" dirty="0">
                <a:solidFill>
                  <a:srgbClr val="FF0000"/>
                </a:solidFill>
              </a:rPr>
              <a:t>MULTIPLY, DIVIDE, ADD, SUBTRACT</a:t>
            </a:r>
          </a:p>
          <a:p>
            <a:endParaRPr lang="en-GB" sz="1200" dirty="0"/>
          </a:p>
          <a:p>
            <a:pPr marL="342900" lvl="1" indent="0">
              <a:buNone/>
            </a:pPr>
            <a:r>
              <a:rPr lang="en-GB" dirty="0"/>
              <a:t>5 – (3 x 4) x (8 – 2</a:t>
            </a:r>
            <a:r>
              <a:rPr lang="en-GB" baseline="30000" dirty="0"/>
              <a:t>2</a:t>
            </a:r>
            <a:r>
              <a:rPr lang="en-GB" dirty="0"/>
              <a:t>)(-3 + 1) / 3					(exponent)</a:t>
            </a:r>
          </a:p>
          <a:p>
            <a:pPr marL="342900" lvl="1" indent="0">
              <a:buNone/>
            </a:pPr>
            <a:r>
              <a:rPr lang="en-GB" dirty="0"/>
              <a:t>= 5 – (3 x 4) x (8 – 4)(-3 + 1) / 3					(things in brackets)</a:t>
            </a:r>
          </a:p>
          <a:p>
            <a:pPr marL="342900" lvl="1" indent="0">
              <a:buNone/>
            </a:pPr>
            <a:r>
              <a:rPr lang="en-GB" dirty="0"/>
              <a:t>= 5 – ( 12 ) x ( 4 )( -2 ) / 3						(multiply)</a:t>
            </a:r>
          </a:p>
          <a:p>
            <a:pPr marL="342900" lvl="1" indent="0">
              <a:buNone/>
            </a:pPr>
            <a:r>
              <a:rPr lang="en-GB" dirty="0"/>
              <a:t>= 5 – 48 x -2 / 3							(multiply again)</a:t>
            </a:r>
          </a:p>
          <a:p>
            <a:pPr marL="342900" lvl="1" indent="0">
              <a:buNone/>
            </a:pPr>
            <a:r>
              <a:rPr lang="en-GB" dirty="0"/>
              <a:t>= 5 - -96 / 3								(divide)</a:t>
            </a:r>
          </a:p>
          <a:p>
            <a:pPr marL="342900" lvl="1" indent="0">
              <a:buNone/>
            </a:pPr>
            <a:r>
              <a:rPr lang="en-GB" dirty="0"/>
              <a:t>= 5 – ( -32 )								(subtract)</a:t>
            </a:r>
          </a:p>
          <a:p>
            <a:pPr marL="342900" lvl="1" indent="0">
              <a:buNone/>
            </a:pPr>
            <a:r>
              <a:rPr lang="en-GB" dirty="0"/>
              <a:t>= 37</a:t>
            </a:r>
          </a:p>
          <a:p>
            <a:endParaRPr lang="en-GB" dirty="0"/>
          </a:p>
        </p:txBody>
      </p:sp>
    </p:spTree>
    <p:extLst>
      <p:ext uri="{BB962C8B-B14F-4D97-AF65-F5344CB8AC3E}">
        <p14:creationId xmlns:p14="http://schemas.microsoft.com/office/powerpoint/2010/main" val="3783087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821035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Summation</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sz="3200" dirty="0"/>
                  <a:t>Statistics is full of summations. These are shown using a </a:t>
                </a:r>
                <a:r>
                  <a:rPr lang="en-GB" sz="3200" dirty="0">
                    <a:sym typeface="Symbol" panose="05050102010706020507" pitchFamily="18" charset="2"/>
                  </a:rPr>
                  <a:t> symbol, which means ‘add up all of whatever comes next’.</a:t>
                </a:r>
              </a:p>
              <a:p>
                <a:endParaRPr lang="en-GB" dirty="0">
                  <a:sym typeface="Symbol" panose="05050102010706020507" pitchFamily="18" charset="2"/>
                </a:endParaRPr>
              </a:p>
              <a:p>
                <a:pPr marL="342900" lvl="1" indent="0">
                  <a:buNone/>
                </a:pPr>
                <a14:m>
                  <m:oMath xmlns:m="http://schemas.openxmlformats.org/officeDocument/2006/math">
                    <m:nary>
                      <m:naryPr>
                        <m:chr m:val="∑"/>
                        <m:subHide m:val="on"/>
                        <m:supHide m:val="on"/>
                        <m:ctrlPr>
                          <a:rPr lang="en-GB" sz="2800" i="1" smtClean="0">
                            <a:latin typeface="Cambria Math" panose="02040503050406030204" pitchFamily="18" charset="0"/>
                            <a:sym typeface="Symbol" panose="05050102010706020507" pitchFamily="18" charset="2"/>
                          </a:rPr>
                        </m:ctrlPr>
                      </m:naryPr>
                      <m:sub/>
                      <m:sup/>
                      <m:e>
                        <m:r>
                          <a:rPr lang="en-GB" sz="2800" b="0" i="1" smtClean="0">
                            <a:latin typeface="Cambria Math" panose="02040503050406030204" pitchFamily="18" charset="0"/>
                            <a:sym typeface="Symbol" panose="05050102010706020507" pitchFamily="18" charset="2"/>
                          </a:rPr>
                          <m:t>𝑥</m:t>
                        </m:r>
                      </m:e>
                    </m:nary>
                    <m:r>
                      <a:rPr lang="en-GB" sz="2800" b="0" i="1" smtClean="0">
                        <a:latin typeface="Cambria Math" panose="02040503050406030204" pitchFamily="18" charset="0"/>
                        <a:sym typeface="Symbol" panose="05050102010706020507" pitchFamily="18" charset="2"/>
                      </a:rPr>
                      <m:t>=</m:t>
                    </m:r>
                    <m:nary>
                      <m:naryPr>
                        <m:chr m:val="∑"/>
                        <m:ctrlPr>
                          <a:rPr lang="en-GB" sz="2800" b="0" i="1" smtClean="0">
                            <a:latin typeface="Cambria Math" panose="02040503050406030204" pitchFamily="18" charset="0"/>
                            <a:sym typeface="Symbol" panose="05050102010706020507" pitchFamily="18" charset="2"/>
                          </a:rPr>
                        </m:ctrlPr>
                      </m:naryPr>
                      <m:sub>
                        <m:r>
                          <m:rPr>
                            <m:brk m:alnAt="23"/>
                          </m:rPr>
                          <a:rPr lang="en-GB" sz="2800" b="0" i="1" smtClean="0">
                            <a:latin typeface="Cambria Math" panose="02040503050406030204" pitchFamily="18" charset="0"/>
                            <a:sym typeface="Symbol" panose="05050102010706020507" pitchFamily="18" charset="2"/>
                          </a:rPr>
                          <m:t>𝑖</m:t>
                        </m:r>
                        <m:r>
                          <a:rPr lang="en-GB" sz="2800" b="0" i="1" smtClean="0">
                            <a:latin typeface="Cambria Math" panose="02040503050406030204" pitchFamily="18" charset="0"/>
                            <a:sym typeface="Symbol" panose="05050102010706020507" pitchFamily="18" charset="2"/>
                          </a:rPr>
                          <m:t>=1</m:t>
                        </m:r>
                      </m:sub>
                      <m:sup>
                        <m:r>
                          <a:rPr lang="en-GB" sz="2800" b="0" i="1" smtClean="0">
                            <a:latin typeface="Cambria Math" panose="02040503050406030204" pitchFamily="18" charset="0"/>
                            <a:sym typeface="Symbol" panose="05050102010706020507" pitchFamily="18" charset="2"/>
                          </a:rPr>
                          <m:t>𝑁</m:t>
                        </m:r>
                      </m:sup>
                      <m:e>
                        <m:r>
                          <a:rPr lang="en-GB" sz="2800" b="0" i="1" smtClean="0">
                            <a:latin typeface="Cambria Math" panose="02040503050406030204" pitchFamily="18" charset="0"/>
                            <a:sym typeface="Symbol" panose="05050102010706020507" pitchFamily="18" charset="2"/>
                          </a:rPr>
                          <m:t>𝑥</m:t>
                        </m:r>
                      </m:e>
                    </m:nary>
                  </m:oMath>
                </a14:m>
                <a:r>
                  <a:rPr lang="en-GB" dirty="0"/>
                  <a:t> but we normally use the short version</a:t>
                </a:r>
              </a:p>
              <a:p>
                <a:endParaRPr lang="en-GB"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1221" t="-3382" r="-797"/>
                </a:stretch>
              </a:blipFill>
            </p:spPr>
            <p:txBody>
              <a:bodyPr/>
              <a:lstStyle/>
              <a:p>
                <a:r>
                  <a:rPr lang="en-GB">
                    <a:noFill/>
                  </a:rPr>
                  <a:t> </a:t>
                </a:r>
              </a:p>
            </p:txBody>
          </p:sp>
        </mc:Fallback>
      </mc:AlternateContent>
    </p:spTree>
    <p:extLst>
      <p:ext uri="{BB962C8B-B14F-4D97-AF65-F5344CB8AC3E}">
        <p14:creationId xmlns:p14="http://schemas.microsoft.com/office/powerpoint/2010/main" val="42192961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Summation</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Suppose 5 people take a quiz and get</a:t>
                </a:r>
                <a:r>
                  <a:rPr lang="en-GB" dirty="0">
                    <a:solidFill>
                      <a:srgbClr val="00B0F0"/>
                    </a:solidFill>
                  </a:rPr>
                  <a:t> 10</a:t>
                </a:r>
                <a:r>
                  <a:rPr lang="en-GB" dirty="0"/>
                  <a:t>, </a:t>
                </a:r>
                <a:r>
                  <a:rPr lang="en-GB" dirty="0">
                    <a:solidFill>
                      <a:schemeClr val="accent3">
                        <a:lumMod val="75000"/>
                      </a:schemeClr>
                    </a:solidFill>
                  </a:rPr>
                  <a:t>10 </a:t>
                </a:r>
                <a:r>
                  <a:rPr lang="en-GB" dirty="0"/>
                  <a:t>, </a:t>
                </a:r>
                <a:r>
                  <a:rPr lang="en-GB" dirty="0">
                    <a:solidFill>
                      <a:schemeClr val="accent2">
                        <a:lumMod val="75000"/>
                      </a:schemeClr>
                    </a:solidFill>
                  </a:rPr>
                  <a:t>8</a:t>
                </a:r>
                <a:r>
                  <a:rPr lang="en-GB" dirty="0"/>
                  <a:t>, </a:t>
                </a:r>
                <a:r>
                  <a:rPr lang="en-GB" dirty="0">
                    <a:solidFill>
                      <a:schemeClr val="accent6">
                        <a:lumMod val="75000"/>
                      </a:schemeClr>
                    </a:solidFill>
                  </a:rPr>
                  <a:t>12</a:t>
                </a:r>
                <a:r>
                  <a:rPr lang="en-GB" dirty="0"/>
                  <a:t> and </a:t>
                </a:r>
                <a:r>
                  <a:rPr lang="en-GB" dirty="0">
                    <a:solidFill>
                      <a:schemeClr val="accent1">
                        <a:lumMod val="75000"/>
                      </a:schemeClr>
                    </a:solidFill>
                  </a:rPr>
                  <a:t>10</a:t>
                </a:r>
                <a:endParaRPr lang="en-GB" dirty="0"/>
              </a:p>
              <a:p>
                <a:pPr marL="342900" lvl="1" indent="0">
                  <a:buNone/>
                </a:pPr>
                <a:r>
                  <a:rPr lang="en-GB" sz="2800" dirty="0">
                    <a:solidFill>
                      <a:srgbClr val="00B0F0"/>
                    </a:solidFill>
                  </a:rPr>
                  <a:t>x</a:t>
                </a:r>
                <a:r>
                  <a:rPr lang="en-GB" sz="2800" baseline="-25000" dirty="0">
                    <a:solidFill>
                      <a:srgbClr val="00B0F0"/>
                    </a:solidFill>
                  </a:rPr>
                  <a:t>1</a:t>
                </a:r>
                <a:r>
                  <a:rPr lang="en-GB" sz="2800" dirty="0">
                    <a:solidFill>
                      <a:srgbClr val="00B0F0"/>
                    </a:solidFill>
                  </a:rPr>
                  <a:t> = 10</a:t>
                </a:r>
                <a:r>
                  <a:rPr lang="en-GB" sz="2800" dirty="0"/>
                  <a:t>, </a:t>
                </a:r>
                <a:r>
                  <a:rPr lang="en-GB" sz="2800" dirty="0">
                    <a:solidFill>
                      <a:schemeClr val="accent3">
                        <a:lumMod val="75000"/>
                      </a:schemeClr>
                    </a:solidFill>
                  </a:rPr>
                  <a:t>x</a:t>
                </a:r>
                <a:r>
                  <a:rPr lang="en-GB" sz="2800" baseline="-25000" dirty="0">
                    <a:solidFill>
                      <a:schemeClr val="accent3">
                        <a:lumMod val="75000"/>
                      </a:schemeClr>
                    </a:solidFill>
                  </a:rPr>
                  <a:t>2</a:t>
                </a:r>
                <a:r>
                  <a:rPr lang="en-GB" sz="2800" dirty="0">
                    <a:solidFill>
                      <a:schemeClr val="accent3">
                        <a:lumMod val="75000"/>
                      </a:schemeClr>
                    </a:solidFill>
                  </a:rPr>
                  <a:t> = 10</a:t>
                </a:r>
                <a:r>
                  <a:rPr lang="en-GB" sz="2800" dirty="0"/>
                  <a:t>, </a:t>
                </a:r>
                <a:r>
                  <a:rPr lang="en-GB" sz="2800" dirty="0">
                    <a:solidFill>
                      <a:schemeClr val="accent2">
                        <a:lumMod val="75000"/>
                      </a:schemeClr>
                    </a:solidFill>
                  </a:rPr>
                  <a:t>x</a:t>
                </a:r>
                <a:r>
                  <a:rPr lang="en-GB" sz="2800" baseline="-25000" dirty="0">
                    <a:solidFill>
                      <a:schemeClr val="accent2">
                        <a:lumMod val="75000"/>
                      </a:schemeClr>
                    </a:solidFill>
                  </a:rPr>
                  <a:t>3</a:t>
                </a:r>
                <a:r>
                  <a:rPr lang="en-GB" sz="2800" dirty="0">
                    <a:solidFill>
                      <a:schemeClr val="accent2">
                        <a:lumMod val="75000"/>
                      </a:schemeClr>
                    </a:solidFill>
                  </a:rPr>
                  <a:t> = 8</a:t>
                </a:r>
                <a:r>
                  <a:rPr lang="en-GB" sz="2800" dirty="0"/>
                  <a:t>, </a:t>
                </a:r>
                <a:r>
                  <a:rPr lang="en-GB" sz="2800" dirty="0">
                    <a:solidFill>
                      <a:schemeClr val="accent6">
                        <a:lumMod val="75000"/>
                      </a:schemeClr>
                    </a:solidFill>
                  </a:rPr>
                  <a:t>x</a:t>
                </a:r>
                <a:r>
                  <a:rPr lang="en-GB" sz="2800" baseline="-25000" dirty="0">
                    <a:solidFill>
                      <a:schemeClr val="accent6">
                        <a:lumMod val="75000"/>
                      </a:schemeClr>
                    </a:solidFill>
                  </a:rPr>
                  <a:t>4</a:t>
                </a:r>
                <a:r>
                  <a:rPr lang="en-GB" sz="2800" dirty="0">
                    <a:solidFill>
                      <a:schemeClr val="accent6">
                        <a:lumMod val="75000"/>
                      </a:schemeClr>
                    </a:solidFill>
                  </a:rPr>
                  <a:t> = 12</a:t>
                </a:r>
                <a:r>
                  <a:rPr lang="en-GB" sz="2800" dirty="0"/>
                  <a:t>, </a:t>
                </a:r>
                <a:r>
                  <a:rPr lang="en-GB" sz="2800" dirty="0">
                    <a:solidFill>
                      <a:schemeClr val="accent1">
                        <a:lumMod val="75000"/>
                      </a:schemeClr>
                    </a:solidFill>
                  </a:rPr>
                  <a:t>x</a:t>
                </a:r>
                <a:r>
                  <a:rPr lang="en-GB" sz="2800" baseline="-25000" dirty="0">
                    <a:solidFill>
                      <a:schemeClr val="accent1">
                        <a:lumMod val="75000"/>
                      </a:schemeClr>
                    </a:solidFill>
                  </a:rPr>
                  <a:t>5</a:t>
                </a:r>
                <a:r>
                  <a:rPr lang="en-GB" sz="2800" dirty="0">
                    <a:solidFill>
                      <a:schemeClr val="accent1">
                        <a:lumMod val="75000"/>
                      </a:schemeClr>
                    </a:solidFill>
                  </a:rPr>
                  <a:t> = 10</a:t>
                </a:r>
              </a:p>
              <a:p>
                <a:pPr marL="342900" lvl="1" indent="0">
                  <a:buNone/>
                </a:pPr>
                <a:endParaRPr lang="en-GB" sz="1200" dirty="0"/>
              </a:p>
              <a:p>
                <a:pPr marL="342900" lvl="1" indent="0">
                  <a:buNone/>
                </a:pPr>
                <a:endParaRPr lang="en-GB" sz="1200" dirty="0"/>
              </a:p>
              <a:p>
                <a:pPr marL="342900" lvl="1" indent="0">
                  <a:buNone/>
                </a:pPr>
                <a14:m>
                  <m:oMath xmlns:m="http://schemas.openxmlformats.org/officeDocument/2006/math">
                    <m:nary>
                      <m:naryPr>
                        <m:chr m:val="∑"/>
                        <m:subHide m:val="on"/>
                        <m:supHide m:val="on"/>
                        <m:ctrlPr>
                          <a:rPr lang="en-GB" sz="2800" i="1">
                            <a:latin typeface="Cambria Math" panose="02040503050406030204" pitchFamily="18" charset="0"/>
                            <a:sym typeface="Symbol" panose="05050102010706020507" pitchFamily="18" charset="2"/>
                          </a:rPr>
                        </m:ctrlPr>
                      </m:naryPr>
                      <m:sub/>
                      <m:sup/>
                      <m:e>
                        <m:r>
                          <a:rPr lang="en-GB" sz="2800" i="1">
                            <a:latin typeface="Cambria Math" panose="02040503050406030204" pitchFamily="18" charset="0"/>
                            <a:sym typeface="Symbol" panose="05050102010706020507" pitchFamily="18" charset="2"/>
                          </a:rPr>
                          <m:t>𝑥</m:t>
                        </m:r>
                      </m:e>
                    </m:nary>
                    <m:r>
                      <a:rPr lang="en-GB" sz="2800" i="1">
                        <a:latin typeface="Cambria Math" panose="02040503050406030204" pitchFamily="18" charset="0"/>
                        <a:sym typeface="Symbol" panose="05050102010706020507" pitchFamily="18" charset="2"/>
                      </a:rPr>
                      <m:t>=</m:t>
                    </m:r>
                  </m:oMath>
                </a14:m>
                <a:r>
                  <a:rPr lang="en-GB" sz="2800" dirty="0"/>
                  <a:t> </a:t>
                </a:r>
                <a:r>
                  <a:rPr lang="en-GB" sz="2800" dirty="0">
                    <a:solidFill>
                      <a:srgbClr val="00B0F0"/>
                    </a:solidFill>
                  </a:rPr>
                  <a:t>10</a:t>
                </a:r>
                <a:r>
                  <a:rPr lang="en-GB" sz="2800" dirty="0"/>
                  <a:t> + </a:t>
                </a:r>
                <a:r>
                  <a:rPr lang="en-GB" sz="2800" dirty="0">
                    <a:solidFill>
                      <a:schemeClr val="accent3">
                        <a:lumMod val="75000"/>
                      </a:schemeClr>
                    </a:solidFill>
                  </a:rPr>
                  <a:t>10</a:t>
                </a:r>
                <a:r>
                  <a:rPr lang="en-GB" sz="2800" dirty="0"/>
                  <a:t> + </a:t>
                </a:r>
                <a:r>
                  <a:rPr lang="en-GB" sz="2800" dirty="0">
                    <a:solidFill>
                      <a:schemeClr val="accent2">
                        <a:lumMod val="75000"/>
                      </a:schemeClr>
                    </a:solidFill>
                  </a:rPr>
                  <a:t>8</a:t>
                </a:r>
                <a:r>
                  <a:rPr lang="en-GB" sz="2800" dirty="0"/>
                  <a:t> + </a:t>
                </a:r>
                <a:r>
                  <a:rPr lang="en-GB" sz="2800" dirty="0">
                    <a:solidFill>
                      <a:schemeClr val="accent6">
                        <a:lumMod val="75000"/>
                      </a:schemeClr>
                    </a:solidFill>
                  </a:rPr>
                  <a:t>12 </a:t>
                </a:r>
                <a:r>
                  <a:rPr lang="en-GB" sz="2800" dirty="0"/>
                  <a:t>+ </a:t>
                </a:r>
                <a:r>
                  <a:rPr lang="en-GB" sz="2800" dirty="0">
                    <a:solidFill>
                      <a:schemeClr val="accent5">
                        <a:lumMod val="50000"/>
                      </a:schemeClr>
                    </a:solidFill>
                  </a:rPr>
                  <a:t>10</a:t>
                </a:r>
                <a:r>
                  <a:rPr lang="en-GB" sz="2800" dirty="0"/>
                  <a:t> = </a:t>
                </a:r>
                <a:r>
                  <a:rPr lang="en-GB" sz="2800" dirty="0">
                    <a:solidFill>
                      <a:srgbClr val="FF0000"/>
                    </a:solidFill>
                  </a:rPr>
                  <a:t>50</a:t>
                </a:r>
              </a:p>
              <a:p>
                <a:pPr marL="342900" lvl="1" indent="0">
                  <a:buNone/>
                </a:pPr>
                <a:endParaRPr lang="en-GB" sz="1200" dirty="0"/>
              </a:p>
              <a:p>
                <a:pPr marL="342900" lvl="1" indent="0">
                  <a:buNone/>
                </a:pPr>
                <a14:m>
                  <m:oMath xmlns:m="http://schemas.openxmlformats.org/officeDocument/2006/math">
                    <m:nary>
                      <m:naryPr>
                        <m:chr m:val="∑"/>
                        <m:subHide m:val="on"/>
                        <m:supHide m:val="on"/>
                        <m:ctrlPr>
                          <a:rPr lang="en-GB" sz="2800" i="1">
                            <a:latin typeface="Cambria Math" panose="02040503050406030204" pitchFamily="18" charset="0"/>
                            <a:sym typeface="Symbol" panose="05050102010706020507" pitchFamily="18" charset="2"/>
                          </a:rPr>
                        </m:ctrlPr>
                      </m:naryPr>
                      <m:sub/>
                      <m:sup/>
                      <m:e>
                        <m:sSup>
                          <m:sSupPr>
                            <m:ctrlPr>
                              <a:rPr lang="en-GB" sz="2800" i="1" smtClean="0">
                                <a:latin typeface="Cambria Math" panose="02040503050406030204" pitchFamily="18" charset="0"/>
                                <a:sym typeface="Symbol" panose="05050102010706020507" pitchFamily="18" charset="2"/>
                              </a:rPr>
                            </m:ctrlPr>
                          </m:sSupPr>
                          <m:e>
                            <m:r>
                              <a:rPr lang="en-GB" sz="2800" b="0" i="1" smtClean="0">
                                <a:latin typeface="Cambria Math" panose="02040503050406030204" pitchFamily="18" charset="0"/>
                                <a:sym typeface="Symbol" panose="05050102010706020507" pitchFamily="18" charset="2"/>
                              </a:rPr>
                              <m:t>𝑥</m:t>
                            </m:r>
                          </m:e>
                          <m:sup>
                            <m:r>
                              <a:rPr lang="en-GB" sz="2800" b="0" i="1" smtClean="0">
                                <a:latin typeface="Cambria Math" panose="02040503050406030204" pitchFamily="18" charset="0"/>
                                <a:sym typeface="Symbol" panose="05050102010706020507" pitchFamily="18" charset="2"/>
                              </a:rPr>
                              <m:t>2</m:t>
                            </m:r>
                          </m:sup>
                        </m:sSup>
                      </m:e>
                    </m:nary>
                    <m:r>
                      <a:rPr lang="en-GB" sz="2800" i="1">
                        <a:latin typeface="Cambria Math" panose="02040503050406030204" pitchFamily="18" charset="0"/>
                        <a:sym typeface="Symbol" panose="05050102010706020507" pitchFamily="18" charset="2"/>
                      </a:rPr>
                      <m:t>=</m:t>
                    </m:r>
                  </m:oMath>
                </a14:m>
                <a:r>
                  <a:rPr lang="en-GB" sz="2800" dirty="0"/>
                  <a:t> </a:t>
                </a:r>
                <a:r>
                  <a:rPr lang="en-GB" sz="2800" dirty="0">
                    <a:solidFill>
                      <a:srgbClr val="00B0F0"/>
                    </a:solidFill>
                  </a:rPr>
                  <a:t>(10x10)</a:t>
                </a:r>
                <a:r>
                  <a:rPr lang="en-GB" sz="2800" dirty="0"/>
                  <a:t>+</a:t>
                </a:r>
                <a:r>
                  <a:rPr lang="en-GB" sz="2800" dirty="0">
                    <a:solidFill>
                      <a:schemeClr val="accent3">
                        <a:lumMod val="75000"/>
                      </a:schemeClr>
                    </a:solidFill>
                  </a:rPr>
                  <a:t>(10x10)</a:t>
                </a:r>
                <a:r>
                  <a:rPr lang="en-GB" sz="2800" dirty="0"/>
                  <a:t>+</a:t>
                </a:r>
                <a:r>
                  <a:rPr lang="en-GB" sz="2800" dirty="0">
                    <a:solidFill>
                      <a:schemeClr val="accent2">
                        <a:lumMod val="75000"/>
                      </a:schemeClr>
                    </a:solidFill>
                  </a:rPr>
                  <a:t>(8x8)</a:t>
                </a:r>
                <a:r>
                  <a:rPr lang="en-GB" sz="2800" dirty="0"/>
                  <a:t>+</a:t>
                </a:r>
                <a:r>
                  <a:rPr lang="en-GB" sz="2800" dirty="0">
                    <a:solidFill>
                      <a:schemeClr val="accent6">
                        <a:lumMod val="75000"/>
                      </a:schemeClr>
                    </a:solidFill>
                  </a:rPr>
                  <a:t>(12x12)</a:t>
                </a:r>
                <a:r>
                  <a:rPr lang="en-GB" sz="2800" dirty="0"/>
                  <a:t>+</a:t>
                </a:r>
                <a:r>
                  <a:rPr lang="en-GB" sz="2800" dirty="0">
                    <a:solidFill>
                      <a:schemeClr val="accent5">
                        <a:lumMod val="50000"/>
                      </a:schemeClr>
                    </a:solidFill>
                  </a:rPr>
                  <a:t>(10x10)</a:t>
                </a:r>
              </a:p>
              <a:p>
                <a:pPr marL="342900" lvl="1" indent="0">
                  <a:buNone/>
                </a:pPr>
                <a:r>
                  <a:rPr lang="en-GB" sz="2800" dirty="0"/>
                  <a:t>	   = 100 + 100 + </a:t>
                </a:r>
                <a:r>
                  <a:rPr lang="en-GB" sz="2800" dirty="0">
                    <a:solidFill>
                      <a:schemeClr val="accent2">
                        <a:lumMod val="75000"/>
                      </a:schemeClr>
                    </a:solidFill>
                  </a:rPr>
                  <a:t>64 </a:t>
                </a:r>
                <a:r>
                  <a:rPr lang="en-GB" sz="2800" dirty="0"/>
                  <a:t>+ </a:t>
                </a:r>
                <a:r>
                  <a:rPr lang="en-GB" sz="2800" dirty="0">
                    <a:solidFill>
                      <a:schemeClr val="accent6">
                        <a:lumMod val="75000"/>
                      </a:schemeClr>
                    </a:solidFill>
                  </a:rPr>
                  <a:t>144</a:t>
                </a:r>
                <a:r>
                  <a:rPr lang="en-GB" sz="2800" dirty="0"/>
                  <a:t> + </a:t>
                </a:r>
                <a:r>
                  <a:rPr lang="en-GB" sz="2800" dirty="0">
                    <a:solidFill>
                      <a:schemeClr val="accent5">
                        <a:lumMod val="50000"/>
                      </a:schemeClr>
                    </a:solidFill>
                  </a:rPr>
                  <a:t>100</a:t>
                </a:r>
                <a:r>
                  <a:rPr lang="en-GB" sz="2800" dirty="0"/>
                  <a:t> = </a:t>
                </a:r>
                <a:r>
                  <a:rPr lang="en-GB" sz="2800" dirty="0">
                    <a:solidFill>
                      <a:srgbClr val="FF0000"/>
                    </a:solidFill>
                  </a:rPr>
                  <a:t>508</a:t>
                </a:r>
              </a:p>
              <a:p>
                <a:pPr marL="342900" lvl="1" indent="0">
                  <a:buNone/>
                </a:pPr>
                <a:endParaRPr lang="en-GB" sz="1000" dirty="0"/>
              </a:p>
              <a:p>
                <a:pPr marL="342900" lvl="1" indent="0">
                  <a:buNone/>
                </a:pPr>
                <a:endParaRPr lang="en-GB" sz="1200" dirty="0"/>
              </a:p>
              <a:p>
                <a:pPr marL="342900" lvl="1" indent="0">
                  <a:buNone/>
                </a:pPr>
                <a14:m>
                  <m:oMath xmlns:m="http://schemas.openxmlformats.org/officeDocument/2006/math">
                    <m:sSup>
                      <m:sSupPr>
                        <m:ctrlPr>
                          <a:rPr lang="en-GB" sz="2800" i="1" smtClean="0">
                            <a:latin typeface="Cambria Math" panose="02040503050406030204" pitchFamily="18" charset="0"/>
                          </a:rPr>
                        </m:ctrlPr>
                      </m:sSupPr>
                      <m:e>
                        <m:d>
                          <m:dPr>
                            <m:ctrlPr>
                              <a:rPr lang="en-GB" sz="2800" i="1" smtClean="0">
                                <a:latin typeface="Cambria Math" panose="02040503050406030204" pitchFamily="18" charset="0"/>
                              </a:rPr>
                            </m:ctrlPr>
                          </m:dPr>
                          <m:e>
                            <m:nary>
                              <m:naryPr>
                                <m:chr m:val="∑"/>
                                <m:subHide m:val="on"/>
                                <m:supHide m:val="on"/>
                                <m:ctrlPr>
                                  <a:rPr lang="en-GB" sz="2800" i="1" smtClean="0">
                                    <a:latin typeface="Cambria Math" panose="02040503050406030204" pitchFamily="18" charset="0"/>
                                  </a:rPr>
                                </m:ctrlPr>
                              </m:naryPr>
                              <m:sub/>
                              <m:sup/>
                              <m:e>
                                <m:r>
                                  <a:rPr lang="en-GB" sz="2800" b="0" i="1" smtClean="0">
                                    <a:latin typeface="Cambria Math" panose="02040503050406030204" pitchFamily="18" charset="0"/>
                                  </a:rPr>
                                  <m:t>𝑥</m:t>
                                </m:r>
                              </m:e>
                            </m:nary>
                          </m:e>
                        </m:d>
                      </m:e>
                      <m:sup>
                        <m:r>
                          <a:rPr lang="en-GB" sz="2800" b="0" i="1" smtClean="0">
                            <a:latin typeface="Cambria Math" panose="02040503050406030204" pitchFamily="18" charset="0"/>
                          </a:rPr>
                          <m:t>2</m:t>
                        </m:r>
                      </m:sup>
                    </m:sSup>
                    <m:r>
                      <a:rPr lang="en-GB" sz="2800" b="0" i="1" smtClean="0">
                        <a:latin typeface="Cambria Math" panose="02040503050406030204" pitchFamily="18" charset="0"/>
                      </a:rPr>
                      <m:t>=</m:t>
                    </m:r>
                  </m:oMath>
                </a14:m>
                <a:r>
                  <a:rPr lang="en-GB" sz="2800" dirty="0"/>
                  <a:t> 50</a:t>
                </a:r>
                <a:r>
                  <a:rPr lang="en-GB" sz="2800" baseline="30000" dirty="0"/>
                  <a:t>2</a:t>
                </a:r>
                <a:r>
                  <a:rPr lang="en-GB" sz="2800" dirty="0"/>
                  <a:t> = </a:t>
                </a:r>
                <a:r>
                  <a:rPr lang="en-GB" sz="2800" dirty="0">
                    <a:solidFill>
                      <a:srgbClr val="FF0000"/>
                    </a:solidFill>
                  </a:rPr>
                  <a:t>2500</a:t>
                </a:r>
                <a:r>
                  <a:rPr lang="en-GB" dirty="0"/>
                  <a:t>	</a:t>
                </a:r>
                <a:endParaRPr lang="en-GB" b="1" dirty="0"/>
              </a:p>
              <a:p>
                <a:pPr lvl="2"/>
                <a:r>
                  <a:rPr lang="en-GB" sz="2400" b="1" dirty="0"/>
                  <a:t>Note that this isn’t the same as </a:t>
                </a:r>
                <a14:m>
                  <m:oMath xmlns:m="http://schemas.openxmlformats.org/officeDocument/2006/math">
                    <m:nary>
                      <m:naryPr>
                        <m:chr m:val="∑"/>
                        <m:subHide m:val="on"/>
                        <m:supHide m:val="on"/>
                        <m:ctrlPr>
                          <a:rPr lang="en-GB" sz="2400" b="1" i="1">
                            <a:latin typeface="Cambria Math" panose="02040503050406030204" pitchFamily="18" charset="0"/>
                            <a:sym typeface="Symbol" panose="05050102010706020507" pitchFamily="18" charset="2"/>
                          </a:rPr>
                        </m:ctrlPr>
                      </m:naryPr>
                      <m:sub/>
                      <m:sup/>
                      <m:e>
                        <m:sSup>
                          <m:sSupPr>
                            <m:ctrlPr>
                              <a:rPr lang="en-GB" sz="2400" b="1" i="1">
                                <a:latin typeface="Cambria Math" panose="02040503050406030204" pitchFamily="18" charset="0"/>
                                <a:sym typeface="Symbol" panose="05050102010706020507" pitchFamily="18" charset="2"/>
                              </a:rPr>
                            </m:ctrlPr>
                          </m:sSupPr>
                          <m:e>
                            <m:r>
                              <a:rPr lang="en-GB" sz="2400" b="1" i="1" smtClean="0">
                                <a:latin typeface="Cambria Math" panose="02040503050406030204" pitchFamily="18" charset="0"/>
                                <a:sym typeface="Symbol" panose="05050102010706020507" pitchFamily="18" charset="2"/>
                              </a:rPr>
                              <m:t>𝒙</m:t>
                            </m:r>
                          </m:e>
                          <m:sup>
                            <m:r>
                              <a:rPr lang="en-GB" sz="2400" b="1" i="1" smtClean="0">
                                <a:latin typeface="Cambria Math" panose="02040503050406030204" pitchFamily="18" charset="0"/>
                                <a:sym typeface="Symbol" panose="05050102010706020507" pitchFamily="18" charset="2"/>
                              </a:rPr>
                              <m:t>𝟐</m:t>
                            </m:r>
                          </m:sup>
                        </m:sSup>
                      </m:e>
                    </m:nary>
                  </m:oMath>
                </a14:m>
                <a:endParaRPr lang="en-GB" b="1"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956" t="-2353" b="-23971"/>
                </a:stretch>
              </a:blipFill>
            </p:spPr>
            <p:txBody>
              <a:bodyPr/>
              <a:lstStyle/>
              <a:p>
                <a:r>
                  <a:rPr lang="en-GB">
                    <a:noFill/>
                  </a:rPr>
                  <a:t> </a:t>
                </a:r>
              </a:p>
            </p:txBody>
          </p:sp>
        </mc:Fallback>
      </mc:AlternateContent>
    </p:spTree>
    <p:extLst>
      <p:ext uri="{BB962C8B-B14F-4D97-AF65-F5344CB8AC3E}">
        <p14:creationId xmlns:p14="http://schemas.microsoft.com/office/powerpoint/2010/main" val="32377423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Summation</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Suppose they take a second quiz and get </a:t>
                </a:r>
                <a:r>
                  <a:rPr lang="en-GB" dirty="0">
                    <a:solidFill>
                      <a:srgbClr val="00B0F0"/>
                    </a:solidFill>
                  </a:rPr>
                  <a:t>4</a:t>
                </a:r>
                <a:r>
                  <a:rPr lang="en-GB" dirty="0"/>
                  <a:t>, </a:t>
                </a:r>
                <a:r>
                  <a:rPr lang="en-GB" dirty="0">
                    <a:solidFill>
                      <a:schemeClr val="accent3">
                        <a:lumMod val="75000"/>
                      </a:schemeClr>
                    </a:solidFill>
                  </a:rPr>
                  <a:t>5</a:t>
                </a:r>
                <a:r>
                  <a:rPr lang="en-GB" dirty="0"/>
                  <a:t>, </a:t>
                </a:r>
                <a:r>
                  <a:rPr lang="en-GB" dirty="0">
                    <a:solidFill>
                      <a:schemeClr val="accent2">
                        <a:lumMod val="75000"/>
                      </a:schemeClr>
                    </a:solidFill>
                  </a:rPr>
                  <a:t>6</a:t>
                </a:r>
                <a:r>
                  <a:rPr lang="en-GB" dirty="0"/>
                  <a:t>, </a:t>
                </a:r>
                <a:r>
                  <a:rPr lang="en-GB" dirty="0">
                    <a:solidFill>
                      <a:schemeClr val="bg1">
                        <a:lumMod val="65000"/>
                      </a:schemeClr>
                    </a:solidFill>
                  </a:rPr>
                  <a:t>5</a:t>
                </a:r>
                <a:r>
                  <a:rPr lang="en-GB" dirty="0"/>
                  <a:t> and </a:t>
                </a:r>
                <a:r>
                  <a:rPr lang="en-GB" dirty="0">
                    <a:solidFill>
                      <a:schemeClr val="accent5">
                        <a:lumMod val="75000"/>
                      </a:schemeClr>
                    </a:solidFill>
                  </a:rPr>
                  <a:t>4</a:t>
                </a:r>
              </a:p>
              <a:p>
                <a:pPr marL="342900" lvl="1" indent="0">
                  <a:buNone/>
                </a:pPr>
                <a:r>
                  <a:rPr lang="en-GB" dirty="0">
                    <a:solidFill>
                      <a:srgbClr val="00B0F0"/>
                    </a:solidFill>
                  </a:rPr>
                  <a:t>y</a:t>
                </a:r>
                <a:r>
                  <a:rPr lang="en-GB" baseline="-25000" dirty="0">
                    <a:solidFill>
                      <a:srgbClr val="00B0F0"/>
                    </a:solidFill>
                  </a:rPr>
                  <a:t>1</a:t>
                </a:r>
                <a:r>
                  <a:rPr lang="en-GB" dirty="0">
                    <a:solidFill>
                      <a:srgbClr val="00B0F0"/>
                    </a:solidFill>
                  </a:rPr>
                  <a:t> = 4</a:t>
                </a:r>
                <a:r>
                  <a:rPr lang="en-GB" dirty="0"/>
                  <a:t>, </a:t>
                </a:r>
                <a:r>
                  <a:rPr lang="en-GB" dirty="0">
                    <a:solidFill>
                      <a:schemeClr val="accent3">
                        <a:lumMod val="75000"/>
                      </a:schemeClr>
                    </a:solidFill>
                  </a:rPr>
                  <a:t>y</a:t>
                </a:r>
                <a:r>
                  <a:rPr lang="en-GB" baseline="-25000" dirty="0">
                    <a:solidFill>
                      <a:schemeClr val="accent3">
                        <a:lumMod val="75000"/>
                      </a:schemeClr>
                    </a:solidFill>
                  </a:rPr>
                  <a:t>2</a:t>
                </a:r>
                <a:r>
                  <a:rPr lang="en-GB" dirty="0">
                    <a:solidFill>
                      <a:schemeClr val="accent3">
                        <a:lumMod val="75000"/>
                      </a:schemeClr>
                    </a:solidFill>
                  </a:rPr>
                  <a:t> = 5</a:t>
                </a:r>
                <a:r>
                  <a:rPr lang="en-GB" dirty="0"/>
                  <a:t>, </a:t>
                </a:r>
                <a:r>
                  <a:rPr lang="en-GB" dirty="0">
                    <a:solidFill>
                      <a:schemeClr val="accent2">
                        <a:lumMod val="75000"/>
                      </a:schemeClr>
                    </a:solidFill>
                  </a:rPr>
                  <a:t>y</a:t>
                </a:r>
                <a:r>
                  <a:rPr lang="en-GB" baseline="-25000" dirty="0">
                    <a:solidFill>
                      <a:schemeClr val="accent2">
                        <a:lumMod val="75000"/>
                      </a:schemeClr>
                    </a:solidFill>
                  </a:rPr>
                  <a:t>3</a:t>
                </a:r>
                <a:r>
                  <a:rPr lang="en-GB" dirty="0">
                    <a:solidFill>
                      <a:schemeClr val="accent2">
                        <a:lumMod val="75000"/>
                      </a:schemeClr>
                    </a:solidFill>
                  </a:rPr>
                  <a:t> = 6</a:t>
                </a:r>
                <a:r>
                  <a:rPr lang="en-GB" dirty="0"/>
                  <a:t>, </a:t>
                </a:r>
                <a:r>
                  <a:rPr lang="en-GB" dirty="0">
                    <a:solidFill>
                      <a:schemeClr val="bg1">
                        <a:lumMod val="65000"/>
                      </a:schemeClr>
                    </a:solidFill>
                  </a:rPr>
                  <a:t>y</a:t>
                </a:r>
                <a:r>
                  <a:rPr lang="en-GB" baseline="-25000" dirty="0">
                    <a:solidFill>
                      <a:schemeClr val="bg1">
                        <a:lumMod val="65000"/>
                      </a:schemeClr>
                    </a:solidFill>
                  </a:rPr>
                  <a:t>4</a:t>
                </a:r>
                <a:r>
                  <a:rPr lang="en-GB" dirty="0">
                    <a:solidFill>
                      <a:schemeClr val="bg1">
                        <a:lumMod val="65000"/>
                      </a:schemeClr>
                    </a:solidFill>
                  </a:rPr>
                  <a:t> = 5</a:t>
                </a:r>
                <a:r>
                  <a:rPr lang="en-GB" dirty="0"/>
                  <a:t>, </a:t>
                </a:r>
                <a:r>
                  <a:rPr lang="en-GB" dirty="0">
                    <a:solidFill>
                      <a:schemeClr val="accent5">
                        <a:lumMod val="75000"/>
                      </a:schemeClr>
                    </a:solidFill>
                  </a:rPr>
                  <a:t>y</a:t>
                </a:r>
                <a:r>
                  <a:rPr lang="en-GB" baseline="-25000" dirty="0">
                    <a:solidFill>
                      <a:schemeClr val="accent5">
                        <a:lumMod val="75000"/>
                      </a:schemeClr>
                    </a:solidFill>
                  </a:rPr>
                  <a:t>5</a:t>
                </a:r>
                <a:r>
                  <a:rPr lang="en-GB" dirty="0">
                    <a:solidFill>
                      <a:schemeClr val="accent5">
                        <a:lumMod val="75000"/>
                      </a:schemeClr>
                    </a:solidFill>
                  </a:rPr>
                  <a:t> = 4</a:t>
                </a:r>
              </a:p>
              <a:p>
                <a:pPr marL="342900" lvl="1" indent="0">
                  <a:buNone/>
                </a:pPr>
                <a:endParaRPr lang="en-GB" dirty="0">
                  <a:solidFill>
                    <a:schemeClr val="accent5">
                      <a:lumMod val="75000"/>
                    </a:schemeClr>
                  </a:solidFill>
                </a:endParaRPr>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𝑦</m:t>
                        </m:r>
                      </m:e>
                    </m:nary>
                    <m:r>
                      <a:rPr lang="en-GB" i="1">
                        <a:latin typeface="Cambria Math" panose="02040503050406030204" pitchFamily="18" charset="0"/>
                        <a:sym typeface="Symbol" panose="05050102010706020507" pitchFamily="18" charset="2"/>
                      </a:rPr>
                      <m:t>=</m:t>
                    </m:r>
                  </m:oMath>
                </a14:m>
                <a:r>
                  <a:rPr lang="en-GB" dirty="0">
                    <a:solidFill>
                      <a:srgbClr val="00B0F0"/>
                    </a:solidFill>
                  </a:rPr>
                  <a:t> 4 </a:t>
                </a:r>
                <a:r>
                  <a:rPr lang="en-GB" dirty="0"/>
                  <a:t>+ </a:t>
                </a:r>
                <a:r>
                  <a:rPr lang="en-GB" dirty="0">
                    <a:solidFill>
                      <a:schemeClr val="accent3">
                        <a:lumMod val="75000"/>
                      </a:schemeClr>
                    </a:solidFill>
                  </a:rPr>
                  <a:t>5</a:t>
                </a:r>
                <a:r>
                  <a:rPr lang="en-GB" dirty="0"/>
                  <a:t> + </a:t>
                </a:r>
                <a:r>
                  <a:rPr lang="en-GB" dirty="0">
                    <a:solidFill>
                      <a:schemeClr val="accent2">
                        <a:lumMod val="75000"/>
                      </a:schemeClr>
                    </a:solidFill>
                  </a:rPr>
                  <a:t>6</a:t>
                </a:r>
                <a:r>
                  <a:rPr lang="en-GB" dirty="0"/>
                  <a:t> +</a:t>
                </a:r>
                <a:r>
                  <a:rPr lang="en-GB" dirty="0">
                    <a:solidFill>
                      <a:schemeClr val="bg1">
                        <a:lumMod val="65000"/>
                      </a:schemeClr>
                    </a:solidFill>
                  </a:rPr>
                  <a:t> 5 </a:t>
                </a:r>
                <a:r>
                  <a:rPr lang="en-GB" dirty="0"/>
                  <a:t>+ </a:t>
                </a:r>
                <a:r>
                  <a:rPr lang="en-GB" dirty="0">
                    <a:solidFill>
                      <a:schemeClr val="accent5">
                        <a:lumMod val="75000"/>
                      </a:schemeClr>
                    </a:solidFill>
                  </a:rPr>
                  <a:t>4</a:t>
                </a:r>
                <a:r>
                  <a:rPr lang="en-GB" dirty="0"/>
                  <a:t> = </a:t>
                </a:r>
                <a:r>
                  <a:rPr lang="en-GB" dirty="0">
                    <a:solidFill>
                      <a:srgbClr val="FF0000"/>
                    </a:solidFill>
                  </a:rPr>
                  <a:t>24</a:t>
                </a:r>
                <a:endParaRPr lang="en-GB" i="1" dirty="0">
                  <a:solidFill>
                    <a:srgbClr val="FF0000"/>
                  </a:solidFill>
                  <a:latin typeface="Cambria Math" panose="02040503050406030204" pitchFamily="18" charset="0"/>
                  <a:sym typeface="Symbol" panose="05050102010706020507" pitchFamily="18" charset="2"/>
                </a:endParaRPr>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smtClean="0">
                                <a:latin typeface="Cambria Math" panose="02040503050406030204" pitchFamily="18" charset="0"/>
                                <a:sym typeface="Symbol" panose="05050102010706020507" pitchFamily="18" charset="2"/>
                              </a:rPr>
                            </m:ctrlPr>
                          </m:sSupPr>
                          <m:e>
                            <m:r>
                              <a:rPr lang="en-GB" b="0" i="1" smtClean="0">
                                <a:latin typeface="Cambria Math" panose="02040503050406030204" pitchFamily="18" charset="0"/>
                                <a:sym typeface="Symbol" panose="05050102010706020507" pitchFamily="18" charset="2"/>
                              </a:rPr>
                              <m:t>𝑦</m:t>
                            </m:r>
                          </m:e>
                          <m:sup>
                            <m:r>
                              <a:rPr lang="en-GB" b="0" i="1" smtClean="0">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a:t>
                </a:r>
                <a:r>
                  <a:rPr lang="en-GB" dirty="0">
                    <a:solidFill>
                      <a:srgbClr val="00B0F0"/>
                    </a:solidFill>
                  </a:rPr>
                  <a:t>(4)</a:t>
                </a:r>
                <a:r>
                  <a:rPr lang="en-GB" baseline="30000" dirty="0">
                    <a:solidFill>
                      <a:srgbClr val="00B0F0"/>
                    </a:solidFill>
                  </a:rPr>
                  <a:t>2</a:t>
                </a:r>
                <a:r>
                  <a:rPr lang="en-GB" dirty="0">
                    <a:solidFill>
                      <a:srgbClr val="00B0F0"/>
                    </a:solidFill>
                  </a:rPr>
                  <a:t> </a:t>
                </a:r>
                <a:r>
                  <a:rPr lang="en-GB" dirty="0"/>
                  <a:t>+ </a:t>
                </a:r>
                <a:r>
                  <a:rPr lang="en-GB" dirty="0">
                    <a:solidFill>
                      <a:schemeClr val="accent3">
                        <a:lumMod val="75000"/>
                      </a:schemeClr>
                    </a:solidFill>
                  </a:rPr>
                  <a:t>(5)</a:t>
                </a:r>
                <a:r>
                  <a:rPr lang="en-GB" baseline="30000" dirty="0">
                    <a:solidFill>
                      <a:schemeClr val="accent3">
                        <a:lumMod val="75000"/>
                      </a:schemeClr>
                    </a:solidFill>
                  </a:rPr>
                  <a:t>2</a:t>
                </a:r>
                <a:r>
                  <a:rPr lang="en-GB" dirty="0">
                    <a:solidFill>
                      <a:schemeClr val="accent3">
                        <a:lumMod val="75000"/>
                      </a:schemeClr>
                    </a:solidFill>
                  </a:rPr>
                  <a:t> </a:t>
                </a:r>
                <a:r>
                  <a:rPr lang="en-GB" dirty="0"/>
                  <a:t>+ </a:t>
                </a:r>
                <a:r>
                  <a:rPr lang="en-GB" dirty="0">
                    <a:solidFill>
                      <a:schemeClr val="accent2">
                        <a:lumMod val="75000"/>
                      </a:schemeClr>
                    </a:solidFill>
                  </a:rPr>
                  <a:t>(6)</a:t>
                </a:r>
                <a:r>
                  <a:rPr lang="en-GB" baseline="30000" dirty="0">
                    <a:solidFill>
                      <a:schemeClr val="accent2">
                        <a:lumMod val="75000"/>
                      </a:schemeClr>
                    </a:solidFill>
                  </a:rPr>
                  <a:t>2</a:t>
                </a:r>
                <a:r>
                  <a:rPr lang="en-GB" dirty="0">
                    <a:solidFill>
                      <a:schemeClr val="accent2">
                        <a:lumMod val="75000"/>
                      </a:schemeClr>
                    </a:solidFill>
                  </a:rPr>
                  <a:t> </a:t>
                </a:r>
                <a:r>
                  <a:rPr lang="en-GB" dirty="0"/>
                  <a:t>+ </a:t>
                </a:r>
                <a:r>
                  <a:rPr lang="en-GB" dirty="0">
                    <a:solidFill>
                      <a:schemeClr val="bg1">
                        <a:lumMod val="65000"/>
                      </a:schemeClr>
                    </a:solidFill>
                  </a:rPr>
                  <a:t>(5)</a:t>
                </a:r>
                <a:r>
                  <a:rPr lang="en-GB" baseline="30000" dirty="0">
                    <a:solidFill>
                      <a:schemeClr val="bg1">
                        <a:lumMod val="65000"/>
                      </a:schemeClr>
                    </a:solidFill>
                  </a:rPr>
                  <a:t>2</a:t>
                </a:r>
                <a:r>
                  <a:rPr lang="en-GB" dirty="0">
                    <a:solidFill>
                      <a:schemeClr val="bg1">
                        <a:lumMod val="65000"/>
                      </a:schemeClr>
                    </a:solidFill>
                  </a:rPr>
                  <a:t> </a:t>
                </a:r>
                <a:r>
                  <a:rPr lang="en-GB" dirty="0"/>
                  <a:t>+ </a:t>
                </a:r>
                <a:r>
                  <a:rPr lang="en-GB" dirty="0">
                    <a:solidFill>
                      <a:schemeClr val="accent5">
                        <a:lumMod val="75000"/>
                      </a:schemeClr>
                    </a:solidFill>
                  </a:rPr>
                  <a:t>(4)</a:t>
                </a:r>
                <a:r>
                  <a:rPr lang="en-GB" baseline="30000" dirty="0">
                    <a:solidFill>
                      <a:schemeClr val="accent5">
                        <a:lumMod val="75000"/>
                      </a:schemeClr>
                    </a:solidFill>
                  </a:rPr>
                  <a:t>2</a:t>
                </a:r>
                <a:r>
                  <a:rPr lang="en-GB" dirty="0">
                    <a:solidFill>
                      <a:schemeClr val="accent5">
                        <a:lumMod val="75000"/>
                      </a:schemeClr>
                    </a:solidFill>
                  </a:rPr>
                  <a:t> </a:t>
                </a:r>
              </a:p>
              <a:p>
                <a:pPr marL="342900" lvl="1" indent="0">
                  <a:buNone/>
                </a:pPr>
                <a:r>
                  <a:rPr lang="en-GB" dirty="0"/>
                  <a:t>	= </a:t>
                </a:r>
                <a:r>
                  <a:rPr lang="en-GB" dirty="0">
                    <a:solidFill>
                      <a:srgbClr val="00B0F0"/>
                    </a:solidFill>
                  </a:rPr>
                  <a:t>16</a:t>
                </a:r>
                <a:r>
                  <a:rPr lang="en-GB" dirty="0"/>
                  <a:t> +</a:t>
                </a:r>
                <a:r>
                  <a:rPr lang="en-GB" dirty="0">
                    <a:solidFill>
                      <a:schemeClr val="accent3">
                        <a:lumMod val="75000"/>
                      </a:schemeClr>
                    </a:solidFill>
                  </a:rPr>
                  <a:t> 25 </a:t>
                </a:r>
                <a:r>
                  <a:rPr lang="en-GB" dirty="0"/>
                  <a:t>+ </a:t>
                </a:r>
                <a:r>
                  <a:rPr lang="en-GB" dirty="0">
                    <a:solidFill>
                      <a:schemeClr val="accent2">
                        <a:lumMod val="75000"/>
                      </a:schemeClr>
                    </a:solidFill>
                  </a:rPr>
                  <a:t>36</a:t>
                </a:r>
                <a:r>
                  <a:rPr lang="en-GB" dirty="0"/>
                  <a:t> + </a:t>
                </a:r>
                <a:r>
                  <a:rPr lang="en-GB" dirty="0">
                    <a:solidFill>
                      <a:schemeClr val="bg1">
                        <a:lumMod val="65000"/>
                      </a:schemeClr>
                    </a:solidFill>
                  </a:rPr>
                  <a:t>25</a:t>
                </a:r>
                <a:r>
                  <a:rPr lang="en-GB" dirty="0"/>
                  <a:t> + </a:t>
                </a:r>
                <a:r>
                  <a:rPr lang="en-GB" dirty="0">
                    <a:solidFill>
                      <a:schemeClr val="accent5">
                        <a:lumMod val="75000"/>
                      </a:schemeClr>
                    </a:solidFill>
                  </a:rPr>
                  <a:t>16</a:t>
                </a:r>
                <a:r>
                  <a:rPr lang="en-GB" dirty="0"/>
                  <a:t> = </a:t>
                </a:r>
                <a:r>
                  <a:rPr lang="en-GB" dirty="0">
                    <a:solidFill>
                      <a:srgbClr val="FF0000"/>
                    </a:solidFill>
                  </a:rPr>
                  <a:t>118</a:t>
                </a:r>
                <a:endParaRPr lang="en-GB" i="1" dirty="0">
                  <a:solidFill>
                    <a:srgbClr val="FF0000"/>
                  </a:solidFill>
                  <a:latin typeface="Cambria Math" panose="02040503050406030204" pitchFamily="18" charset="0"/>
                  <a:sym typeface="Symbol" panose="05050102010706020507" pitchFamily="18" charset="2"/>
                </a:endParaRPr>
              </a:p>
              <a:p>
                <a:pPr lvl="1"/>
                <a:endParaRPr lang="en-GB" i="1" dirty="0">
                  <a:latin typeface="Cambria Math" panose="02040503050406030204" pitchFamily="18" charset="0"/>
                  <a:sym typeface="Symbol" panose="05050102010706020507" pitchFamily="18" charset="2"/>
                </a:endParaRPr>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𝑥</m:t>
                        </m:r>
                      </m:e>
                    </m:nary>
                    <m:r>
                      <a:rPr lang="en-GB" b="0" i="1" smtClean="0">
                        <a:latin typeface="Cambria Math" panose="02040503050406030204" pitchFamily="18" charset="0"/>
                        <a:sym typeface="Symbol" panose="05050102010706020507" pitchFamily="18" charset="2"/>
                      </a:rPr>
                      <m:t>+</m:t>
                    </m:r>
                  </m:oMath>
                </a14:m>
                <a:r>
                  <a:rPr lang="en-GB" dirty="0"/>
                  <a:t>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b="0" i="1" smtClean="0">
                            <a:latin typeface="Cambria Math" panose="02040503050406030204" pitchFamily="18" charset="0"/>
                            <a:sym typeface="Symbol" panose="05050102010706020507" pitchFamily="18" charset="2"/>
                          </a:rPr>
                          <m:t>𝑦</m:t>
                        </m:r>
                      </m:e>
                    </m:nary>
                    <m:r>
                      <a:rPr lang="en-GB" i="1">
                        <a:latin typeface="Cambria Math" panose="02040503050406030204" pitchFamily="18" charset="0"/>
                        <a:sym typeface="Symbol" panose="05050102010706020507" pitchFamily="18" charset="2"/>
                      </a:rPr>
                      <m:t>=</m:t>
                    </m:r>
                  </m:oMath>
                </a14:m>
                <a:r>
                  <a:rPr lang="en-GB" dirty="0"/>
                  <a:t> 50 + 24 = </a:t>
                </a:r>
                <a:r>
                  <a:rPr lang="en-GB" dirty="0">
                    <a:solidFill>
                      <a:srgbClr val="FF0000"/>
                    </a:solidFill>
                  </a:rPr>
                  <a:t>74</a:t>
                </a:r>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𝑥</m:t>
                            </m:r>
                          </m:e>
                          <m:sup>
                            <m:r>
                              <a:rPr lang="en-GB" i="1">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𝑦</m:t>
                            </m:r>
                          </m:e>
                          <m:sup>
                            <m:r>
                              <a:rPr lang="en-GB" i="1">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2500 + 118 = </a:t>
                </a:r>
                <a:r>
                  <a:rPr lang="en-GB" dirty="0">
                    <a:solidFill>
                      <a:srgbClr val="FF0000"/>
                    </a:solidFill>
                  </a:rPr>
                  <a:t>2618</a:t>
                </a:r>
              </a:p>
              <a:p>
                <a:pPr lvl="1"/>
                <a:endParaRPr lang="en-GB" dirty="0">
                  <a:sym typeface="Symbol" panose="05050102010706020507" pitchFamily="18" charset="2"/>
                </a:endParaRPr>
              </a:p>
              <a:p>
                <a:endParaRPr lang="en-GB" b="1"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1168" t="-2353" b="-9265"/>
                </a:stretch>
              </a:blipFill>
            </p:spPr>
            <p:txBody>
              <a:bodyPr/>
              <a:lstStyle/>
              <a:p>
                <a:r>
                  <a:rPr lang="en-GB">
                    <a:noFill/>
                  </a:rPr>
                  <a:t> </a:t>
                </a:r>
              </a:p>
            </p:txBody>
          </p:sp>
        </mc:Fallback>
      </mc:AlternateContent>
    </p:spTree>
    <p:extLst>
      <p:ext uri="{BB962C8B-B14F-4D97-AF65-F5344CB8AC3E}">
        <p14:creationId xmlns:p14="http://schemas.microsoft.com/office/powerpoint/2010/main" val="23069742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Summation</a:t>
            </a:r>
            <a:endParaRPr lang="en-GB" sz="6000" b="1"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Suppose they take a second quiz and get </a:t>
                </a:r>
                <a:r>
                  <a:rPr lang="en-GB" dirty="0">
                    <a:solidFill>
                      <a:srgbClr val="00B0F0"/>
                    </a:solidFill>
                  </a:rPr>
                  <a:t>4</a:t>
                </a:r>
                <a:r>
                  <a:rPr lang="en-GB" dirty="0"/>
                  <a:t>, </a:t>
                </a:r>
                <a:r>
                  <a:rPr lang="en-GB" dirty="0">
                    <a:solidFill>
                      <a:schemeClr val="accent3">
                        <a:lumMod val="75000"/>
                      </a:schemeClr>
                    </a:solidFill>
                  </a:rPr>
                  <a:t>5</a:t>
                </a:r>
                <a:r>
                  <a:rPr lang="en-GB" dirty="0"/>
                  <a:t>, </a:t>
                </a:r>
                <a:r>
                  <a:rPr lang="en-GB" dirty="0">
                    <a:solidFill>
                      <a:schemeClr val="accent2">
                        <a:lumMod val="75000"/>
                      </a:schemeClr>
                    </a:solidFill>
                  </a:rPr>
                  <a:t>6</a:t>
                </a:r>
                <a:r>
                  <a:rPr lang="en-GB" dirty="0"/>
                  <a:t>, </a:t>
                </a:r>
                <a:r>
                  <a:rPr lang="en-GB" dirty="0">
                    <a:solidFill>
                      <a:schemeClr val="accent6">
                        <a:lumMod val="75000"/>
                      </a:schemeClr>
                    </a:solidFill>
                  </a:rPr>
                  <a:t>5</a:t>
                </a:r>
                <a:r>
                  <a:rPr lang="en-GB" dirty="0"/>
                  <a:t> and </a:t>
                </a:r>
                <a:r>
                  <a:rPr lang="en-GB" dirty="0">
                    <a:solidFill>
                      <a:schemeClr val="accent5">
                        <a:lumMod val="75000"/>
                      </a:schemeClr>
                    </a:solidFill>
                  </a:rPr>
                  <a:t>4</a:t>
                </a:r>
              </a:p>
              <a:p>
                <a:pPr marL="342900" lvl="1" indent="0">
                  <a:buNone/>
                </a:pPr>
                <a:r>
                  <a:rPr lang="en-GB" dirty="0">
                    <a:solidFill>
                      <a:srgbClr val="00B0F0"/>
                    </a:solidFill>
                  </a:rPr>
                  <a:t>y</a:t>
                </a:r>
                <a:r>
                  <a:rPr lang="en-GB" baseline="-25000" dirty="0">
                    <a:solidFill>
                      <a:srgbClr val="00B0F0"/>
                    </a:solidFill>
                  </a:rPr>
                  <a:t>1</a:t>
                </a:r>
                <a:r>
                  <a:rPr lang="en-GB" dirty="0">
                    <a:solidFill>
                      <a:srgbClr val="00B0F0"/>
                    </a:solidFill>
                  </a:rPr>
                  <a:t> = 4</a:t>
                </a:r>
                <a:r>
                  <a:rPr lang="en-GB" dirty="0"/>
                  <a:t>, </a:t>
                </a:r>
                <a:r>
                  <a:rPr lang="en-GB" dirty="0">
                    <a:solidFill>
                      <a:schemeClr val="bg1">
                        <a:lumMod val="50000"/>
                      </a:schemeClr>
                    </a:solidFill>
                  </a:rPr>
                  <a:t>y</a:t>
                </a:r>
                <a:r>
                  <a:rPr lang="en-GB" baseline="-25000" dirty="0">
                    <a:solidFill>
                      <a:schemeClr val="bg1">
                        <a:lumMod val="50000"/>
                      </a:schemeClr>
                    </a:solidFill>
                  </a:rPr>
                  <a:t>2</a:t>
                </a:r>
                <a:r>
                  <a:rPr lang="en-GB" dirty="0">
                    <a:solidFill>
                      <a:schemeClr val="bg1">
                        <a:lumMod val="50000"/>
                      </a:schemeClr>
                    </a:solidFill>
                  </a:rPr>
                  <a:t> = 5</a:t>
                </a:r>
                <a:r>
                  <a:rPr lang="en-GB" dirty="0"/>
                  <a:t>, </a:t>
                </a:r>
                <a:r>
                  <a:rPr lang="en-GB" dirty="0">
                    <a:solidFill>
                      <a:schemeClr val="accent2">
                        <a:lumMod val="75000"/>
                      </a:schemeClr>
                    </a:solidFill>
                  </a:rPr>
                  <a:t>y</a:t>
                </a:r>
                <a:r>
                  <a:rPr lang="en-GB" baseline="-25000" dirty="0">
                    <a:solidFill>
                      <a:schemeClr val="accent2">
                        <a:lumMod val="75000"/>
                      </a:schemeClr>
                    </a:solidFill>
                  </a:rPr>
                  <a:t>3</a:t>
                </a:r>
                <a:r>
                  <a:rPr lang="en-GB" dirty="0">
                    <a:solidFill>
                      <a:schemeClr val="accent2">
                        <a:lumMod val="75000"/>
                      </a:schemeClr>
                    </a:solidFill>
                  </a:rPr>
                  <a:t> = 6</a:t>
                </a:r>
                <a:r>
                  <a:rPr lang="en-GB" dirty="0"/>
                  <a:t>, </a:t>
                </a:r>
                <a:r>
                  <a:rPr lang="en-GB" dirty="0">
                    <a:solidFill>
                      <a:schemeClr val="accent6">
                        <a:lumMod val="75000"/>
                      </a:schemeClr>
                    </a:solidFill>
                  </a:rPr>
                  <a:t>y</a:t>
                </a:r>
                <a:r>
                  <a:rPr lang="en-GB" baseline="-25000" dirty="0">
                    <a:solidFill>
                      <a:schemeClr val="accent6">
                        <a:lumMod val="75000"/>
                      </a:schemeClr>
                    </a:solidFill>
                  </a:rPr>
                  <a:t>4</a:t>
                </a:r>
                <a:r>
                  <a:rPr lang="en-GB" dirty="0">
                    <a:solidFill>
                      <a:schemeClr val="accent6">
                        <a:lumMod val="75000"/>
                      </a:schemeClr>
                    </a:solidFill>
                  </a:rPr>
                  <a:t> = 5</a:t>
                </a:r>
                <a:r>
                  <a:rPr lang="en-GB" dirty="0"/>
                  <a:t>, </a:t>
                </a:r>
                <a:r>
                  <a:rPr lang="en-GB" dirty="0">
                    <a:solidFill>
                      <a:schemeClr val="accent5">
                        <a:lumMod val="75000"/>
                      </a:schemeClr>
                    </a:solidFill>
                  </a:rPr>
                  <a:t>y</a:t>
                </a:r>
                <a:r>
                  <a:rPr lang="en-GB" baseline="-25000" dirty="0">
                    <a:solidFill>
                      <a:schemeClr val="accent5">
                        <a:lumMod val="75000"/>
                      </a:schemeClr>
                    </a:solidFill>
                  </a:rPr>
                  <a:t>5</a:t>
                </a:r>
                <a:r>
                  <a:rPr lang="en-GB" dirty="0">
                    <a:solidFill>
                      <a:schemeClr val="accent5">
                        <a:lumMod val="75000"/>
                      </a:schemeClr>
                    </a:solidFill>
                  </a:rPr>
                  <a:t> = 4</a:t>
                </a:r>
              </a:p>
              <a:p>
                <a:pPr marL="342900" lvl="1" indent="0">
                  <a:buNone/>
                </a:pPr>
                <a:r>
                  <a:rPr lang="en-GB" sz="2400" dirty="0">
                    <a:solidFill>
                      <a:srgbClr val="00B0F0"/>
                    </a:solidFill>
                  </a:rPr>
                  <a:t>x</a:t>
                </a:r>
                <a:r>
                  <a:rPr lang="en-GB" sz="2400" baseline="-25000" dirty="0">
                    <a:solidFill>
                      <a:srgbClr val="00B0F0"/>
                    </a:solidFill>
                  </a:rPr>
                  <a:t>1</a:t>
                </a:r>
                <a:r>
                  <a:rPr lang="en-GB" sz="2400" dirty="0">
                    <a:solidFill>
                      <a:srgbClr val="00B0F0"/>
                    </a:solidFill>
                  </a:rPr>
                  <a:t> = 10</a:t>
                </a:r>
                <a:r>
                  <a:rPr lang="en-GB" sz="2400" dirty="0"/>
                  <a:t>, </a:t>
                </a:r>
                <a:r>
                  <a:rPr lang="en-GB" sz="2400" dirty="0">
                    <a:solidFill>
                      <a:schemeClr val="accent3">
                        <a:lumMod val="75000"/>
                      </a:schemeClr>
                    </a:solidFill>
                  </a:rPr>
                  <a:t>x</a:t>
                </a:r>
                <a:r>
                  <a:rPr lang="en-GB" sz="2400" baseline="-25000" dirty="0">
                    <a:solidFill>
                      <a:schemeClr val="accent3">
                        <a:lumMod val="75000"/>
                      </a:schemeClr>
                    </a:solidFill>
                  </a:rPr>
                  <a:t>2</a:t>
                </a:r>
                <a:r>
                  <a:rPr lang="en-GB" sz="2400" dirty="0">
                    <a:solidFill>
                      <a:schemeClr val="accent3">
                        <a:lumMod val="75000"/>
                      </a:schemeClr>
                    </a:solidFill>
                  </a:rPr>
                  <a:t> = 10</a:t>
                </a:r>
                <a:r>
                  <a:rPr lang="en-GB" sz="2400" dirty="0"/>
                  <a:t>, </a:t>
                </a:r>
                <a:r>
                  <a:rPr lang="en-GB" sz="2400" dirty="0">
                    <a:solidFill>
                      <a:schemeClr val="accent2">
                        <a:lumMod val="75000"/>
                      </a:schemeClr>
                    </a:solidFill>
                  </a:rPr>
                  <a:t>x</a:t>
                </a:r>
                <a:r>
                  <a:rPr lang="en-GB" sz="2400" baseline="-25000" dirty="0">
                    <a:solidFill>
                      <a:schemeClr val="accent2">
                        <a:lumMod val="75000"/>
                      </a:schemeClr>
                    </a:solidFill>
                  </a:rPr>
                  <a:t>3</a:t>
                </a:r>
                <a:r>
                  <a:rPr lang="en-GB" sz="2400" dirty="0">
                    <a:solidFill>
                      <a:schemeClr val="accent2">
                        <a:lumMod val="75000"/>
                      </a:schemeClr>
                    </a:solidFill>
                  </a:rPr>
                  <a:t> = 8</a:t>
                </a:r>
                <a:r>
                  <a:rPr lang="en-GB" sz="2400" dirty="0"/>
                  <a:t>, </a:t>
                </a:r>
                <a:r>
                  <a:rPr lang="en-GB" sz="2400" dirty="0">
                    <a:solidFill>
                      <a:schemeClr val="accent6">
                        <a:lumMod val="75000"/>
                      </a:schemeClr>
                    </a:solidFill>
                  </a:rPr>
                  <a:t>x</a:t>
                </a:r>
                <a:r>
                  <a:rPr lang="en-GB" sz="2400" baseline="-25000" dirty="0">
                    <a:solidFill>
                      <a:schemeClr val="accent6">
                        <a:lumMod val="75000"/>
                      </a:schemeClr>
                    </a:solidFill>
                  </a:rPr>
                  <a:t>4</a:t>
                </a:r>
                <a:r>
                  <a:rPr lang="en-GB" sz="2400" dirty="0">
                    <a:solidFill>
                      <a:schemeClr val="accent6">
                        <a:lumMod val="75000"/>
                      </a:schemeClr>
                    </a:solidFill>
                  </a:rPr>
                  <a:t> = 12</a:t>
                </a:r>
                <a:r>
                  <a:rPr lang="en-GB" sz="2400" dirty="0"/>
                  <a:t>, </a:t>
                </a:r>
                <a:r>
                  <a:rPr lang="en-GB" sz="2400" dirty="0">
                    <a:solidFill>
                      <a:schemeClr val="accent1">
                        <a:lumMod val="75000"/>
                      </a:schemeClr>
                    </a:solidFill>
                  </a:rPr>
                  <a:t>x</a:t>
                </a:r>
                <a:r>
                  <a:rPr lang="en-GB" sz="2400" baseline="-25000" dirty="0">
                    <a:solidFill>
                      <a:schemeClr val="accent1">
                        <a:lumMod val="75000"/>
                      </a:schemeClr>
                    </a:solidFill>
                  </a:rPr>
                  <a:t>5</a:t>
                </a:r>
                <a:r>
                  <a:rPr lang="en-GB" sz="2400" dirty="0">
                    <a:solidFill>
                      <a:schemeClr val="accent1">
                        <a:lumMod val="75000"/>
                      </a:schemeClr>
                    </a:solidFill>
                  </a:rPr>
                  <a:t> = 10</a:t>
                </a:r>
              </a:p>
              <a:p>
                <a:pPr marL="342900" lvl="1" indent="0">
                  <a:buNone/>
                </a:pPr>
                <a:endParaRPr lang="en-GB" dirty="0">
                  <a:solidFill>
                    <a:schemeClr val="accent5">
                      <a:lumMod val="75000"/>
                    </a:schemeClr>
                  </a:solidFill>
                </a:endParaRPr>
              </a:p>
              <a:p>
                <a:pPr marL="457200" lvl="1" indent="0">
                  <a:buNone/>
                </a:pPr>
                <a:endParaRPr lang="en-GB" dirty="0">
                  <a:sym typeface="Symbol" panose="05050102010706020507" pitchFamily="18" charset="2"/>
                </a:endParaRPr>
              </a:p>
              <a:p>
                <a:pPr marL="342900" lvl="1" indent="0">
                  <a:buNone/>
                </a:pPr>
                <a:r>
                  <a:rPr lang="en-GB" dirty="0">
                    <a:sym typeface="Symbol" panose="05050102010706020507" pitchFamily="18" charset="2"/>
                  </a:rPr>
                  <a:t>(</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d>
                          <m:dPr>
                            <m:ctrlPr>
                              <a:rPr lang="en-GB" i="1">
                                <a:latin typeface="Cambria Math" panose="02040503050406030204" pitchFamily="18" charset="0"/>
                                <a:sym typeface="Symbol" panose="05050102010706020507" pitchFamily="18" charset="2"/>
                              </a:rPr>
                            </m:ctrlPr>
                          </m:dPr>
                          <m:e>
                            <m:r>
                              <a:rPr lang="en-GB" i="1">
                                <a:latin typeface="Cambria Math" panose="02040503050406030204" pitchFamily="18" charset="0"/>
                                <a:sym typeface="Symbol" panose="05050102010706020507" pitchFamily="18" charset="2"/>
                              </a:rPr>
                              <m:t>𝑥</m:t>
                            </m:r>
                            <m:r>
                              <a:rPr lang="en-GB" i="1">
                                <a:latin typeface="Cambria Math" panose="02040503050406030204" pitchFamily="18" charset="0"/>
                                <a:sym typeface="Symbol" panose="05050102010706020507" pitchFamily="18" charset="2"/>
                              </a:rPr>
                              <m:t>+</m:t>
                            </m:r>
                            <m:r>
                              <a:rPr lang="en-GB" i="1">
                                <a:latin typeface="Cambria Math" panose="02040503050406030204" pitchFamily="18" charset="0"/>
                                <a:sym typeface="Symbol" panose="05050102010706020507" pitchFamily="18" charset="2"/>
                              </a:rPr>
                              <m:t>𝑦</m:t>
                            </m:r>
                          </m:e>
                        </m:d>
                        <m:r>
                          <a:rPr lang="en-GB" i="1">
                            <a:latin typeface="Cambria Math" panose="02040503050406030204" pitchFamily="18" charset="0"/>
                            <a:sym typeface="Symbol" panose="05050102010706020507" pitchFamily="18" charset="2"/>
                          </a:rPr>
                          <m:t>)</m:t>
                        </m:r>
                        <m:r>
                          <a:rPr lang="en-GB" i="1" baseline="30000">
                            <a:latin typeface="Cambria Math" panose="02040503050406030204" pitchFamily="18" charset="0"/>
                            <a:sym typeface="Symbol" panose="05050102010706020507" pitchFamily="18" charset="2"/>
                          </a:rPr>
                          <m:t>2</m:t>
                        </m:r>
                      </m:e>
                    </m:nary>
                    <m:r>
                      <a:rPr lang="en-GB" i="1">
                        <a:latin typeface="Cambria Math" panose="02040503050406030204" pitchFamily="18" charset="0"/>
                        <a:sym typeface="Symbol" panose="05050102010706020507" pitchFamily="18" charset="2"/>
                      </a:rPr>
                      <m:t>=</m:t>
                    </m:r>
                  </m:oMath>
                </a14:m>
                <a:r>
                  <a:rPr lang="en-GB" dirty="0"/>
                  <a:t> (</a:t>
                </a:r>
                <a:r>
                  <a:rPr lang="en-GB" dirty="0">
                    <a:solidFill>
                      <a:srgbClr val="00B0F0"/>
                    </a:solidFill>
                  </a:rPr>
                  <a:t>(10+4) </a:t>
                </a:r>
                <a:r>
                  <a:rPr lang="en-GB" dirty="0"/>
                  <a:t>+ </a:t>
                </a:r>
                <a:r>
                  <a:rPr lang="en-GB" dirty="0">
                    <a:solidFill>
                      <a:schemeClr val="bg1">
                        <a:lumMod val="50000"/>
                      </a:schemeClr>
                    </a:solidFill>
                  </a:rPr>
                  <a:t>(10+5) </a:t>
                </a:r>
                <a:r>
                  <a:rPr lang="en-GB" dirty="0"/>
                  <a:t>+ </a:t>
                </a:r>
                <a:r>
                  <a:rPr lang="en-GB" dirty="0">
                    <a:solidFill>
                      <a:schemeClr val="accent2">
                        <a:lumMod val="50000"/>
                      </a:schemeClr>
                    </a:solidFill>
                  </a:rPr>
                  <a:t>(8+6) </a:t>
                </a:r>
                <a:r>
                  <a:rPr lang="en-GB" dirty="0"/>
                  <a:t>+</a:t>
                </a:r>
                <a:r>
                  <a:rPr lang="en-GB" dirty="0">
                    <a:solidFill>
                      <a:schemeClr val="accent6">
                        <a:lumMod val="75000"/>
                      </a:schemeClr>
                    </a:solidFill>
                  </a:rPr>
                  <a:t> (12+5) </a:t>
                </a:r>
                <a:r>
                  <a:rPr lang="en-GB" dirty="0"/>
                  <a:t>+ </a:t>
                </a:r>
                <a:r>
                  <a:rPr lang="en-GB" dirty="0">
                    <a:solidFill>
                      <a:schemeClr val="accent1">
                        <a:lumMod val="75000"/>
                      </a:schemeClr>
                    </a:solidFill>
                  </a:rPr>
                  <a:t>(10+4)</a:t>
                </a:r>
                <a:r>
                  <a:rPr lang="en-GB" dirty="0"/>
                  <a:t>)</a:t>
                </a:r>
                <a:r>
                  <a:rPr lang="en-GB" baseline="30000" dirty="0"/>
                  <a:t>2</a:t>
                </a:r>
              </a:p>
              <a:p>
                <a:pPr marL="342900" lvl="1" indent="0">
                  <a:buNone/>
                </a:pPr>
                <a:r>
                  <a:rPr lang="en-GB" dirty="0"/>
                  <a:t>	= (</a:t>
                </a:r>
                <a:r>
                  <a:rPr lang="en-GB" dirty="0">
                    <a:solidFill>
                      <a:srgbClr val="00B0F0"/>
                    </a:solidFill>
                  </a:rPr>
                  <a:t>14</a:t>
                </a:r>
                <a:r>
                  <a:rPr lang="en-GB" dirty="0"/>
                  <a:t> + </a:t>
                </a:r>
                <a:r>
                  <a:rPr lang="en-GB" dirty="0">
                    <a:solidFill>
                      <a:schemeClr val="bg1">
                        <a:lumMod val="50000"/>
                      </a:schemeClr>
                    </a:solidFill>
                  </a:rPr>
                  <a:t>15</a:t>
                </a:r>
                <a:r>
                  <a:rPr lang="en-GB" dirty="0">
                    <a:solidFill>
                      <a:schemeClr val="accent2">
                        <a:lumMod val="75000"/>
                      </a:schemeClr>
                    </a:solidFill>
                  </a:rPr>
                  <a:t> </a:t>
                </a:r>
                <a:r>
                  <a:rPr lang="en-GB" dirty="0"/>
                  <a:t>+ </a:t>
                </a:r>
                <a:r>
                  <a:rPr lang="en-GB" dirty="0">
                    <a:solidFill>
                      <a:schemeClr val="accent2">
                        <a:lumMod val="75000"/>
                      </a:schemeClr>
                    </a:solidFill>
                  </a:rPr>
                  <a:t>14</a:t>
                </a:r>
                <a:r>
                  <a:rPr lang="en-GB" dirty="0"/>
                  <a:t> + </a:t>
                </a:r>
                <a:r>
                  <a:rPr lang="en-GB" dirty="0">
                    <a:solidFill>
                      <a:schemeClr val="accent6">
                        <a:lumMod val="75000"/>
                      </a:schemeClr>
                    </a:solidFill>
                  </a:rPr>
                  <a:t>17</a:t>
                </a:r>
                <a:r>
                  <a:rPr lang="en-GB" dirty="0"/>
                  <a:t> + </a:t>
                </a:r>
                <a:r>
                  <a:rPr lang="en-GB" dirty="0">
                    <a:solidFill>
                      <a:schemeClr val="accent1">
                        <a:lumMod val="75000"/>
                      </a:schemeClr>
                    </a:solidFill>
                  </a:rPr>
                  <a:t>14</a:t>
                </a:r>
                <a:r>
                  <a:rPr lang="en-GB" dirty="0"/>
                  <a:t>)</a:t>
                </a:r>
                <a:r>
                  <a:rPr lang="en-GB" baseline="30000" dirty="0"/>
                  <a:t>2</a:t>
                </a:r>
                <a:r>
                  <a:rPr lang="en-GB" dirty="0"/>
                  <a:t> = 74</a:t>
                </a:r>
                <a:r>
                  <a:rPr lang="en-GB" baseline="30000" dirty="0"/>
                  <a:t>2</a:t>
                </a:r>
                <a:r>
                  <a:rPr lang="en-GB" dirty="0"/>
                  <a:t> = </a:t>
                </a:r>
                <a:r>
                  <a:rPr lang="en-GB" dirty="0">
                    <a:solidFill>
                      <a:srgbClr val="FF0000"/>
                    </a:solidFill>
                  </a:rPr>
                  <a:t>5476</a:t>
                </a:r>
              </a:p>
              <a:p>
                <a:pPr marL="342900" lvl="1" indent="0">
                  <a:buNone/>
                </a:pPr>
                <a:endParaRPr lang="en-GB" sz="1000" dirty="0"/>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d>
                          <m:dPr>
                            <m:ctrlPr>
                              <a:rPr lang="en-GB" i="1">
                                <a:latin typeface="Cambria Math" panose="02040503050406030204" pitchFamily="18" charset="0"/>
                                <a:sym typeface="Symbol" panose="05050102010706020507" pitchFamily="18" charset="2"/>
                              </a:rPr>
                            </m:ctrlPr>
                          </m:dPr>
                          <m:e>
                            <m:r>
                              <a:rPr lang="en-GB" i="1">
                                <a:latin typeface="Cambria Math" panose="02040503050406030204" pitchFamily="18" charset="0"/>
                                <a:sym typeface="Symbol" panose="05050102010706020507" pitchFamily="18" charset="2"/>
                              </a:rPr>
                              <m:t>𝑥</m:t>
                            </m:r>
                            <m:r>
                              <a:rPr lang="en-GB" i="1">
                                <a:latin typeface="Cambria Math" panose="02040503050406030204" pitchFamily="18" charset="0"/>
                                <a:sym typeface="Symbol" panose="05050102010706020507" pitchFamily="18" charset="2"/>
                              </a:rPr>
                              <m:t>+</m:t>
                            </m:r>
                            <m:r>
                              <a:rPr lang="en-GB" i="1">
                                <a:latin typeface="Cambria Math" panose="02040503050406030204" pitchFamily="18" charset="0"/>
                                <a:sym typeface="Symbol" panose="05050102010706020507" pitchFamily="18" charset="2"/>
                              </a:rPr>
                              <m:t>𝑦</m:t>
                            </m:r>
                          </m:e>
                        </m:d>
                        <m:r>
                          <a:rPr lang="en-GB" i="1" baseline="30000">
                            <a:latin typeface="Cambria Math" panose="02040503050406030204" pitchFamily="18" charset="0"/>
                            <a:sym typeface="Symbol" panose="05050102010706020507" pitchFamily="18" charset="2"/>
                          </a:rPr>
                          <m:t>2</m:t>
                        </m:r>
                      </m:e>
                    </m:nary>
                    <m:r>
                      <a:rPr lang="en-GB" i="1">
                        <a:latin typeface="Cambria Math" panose="02040503050406030204" pitchFamily="18" charset="0"/>
                        <a:sym typeface="Symbol" panose="05050102010706020507" pitchFamily="18" charset="2"/>
                      </a:rPr>
                      <m:t>=</m:t>
                    </m:r>
                  </m:oMath>
                </a14:m>
                <a:r>
                  <a:rPr lang="en-GB" dirty="0">
                    <a:sym typeface="Symbol" panose="05050102010706020507" pitchFamily="18" charset="2"/>
                  </a:rPr>
                  <a:t> </a:t>
                </a:r>
                <a:r>
                  <a:rPr lang="en-GB" dirty="0">
                    <a:solidFill>
                      <a:srgbClr val="00B0F0"/>
                    </a:solidFill>
                  </a:rPr>
                  <a:t>(10+4)</a:t>
                </a:r>
                <a:r>
                  <a:rPr lang="en-GB" baseline="30000" dirty="0"/>
                  <a:t>2</a:t>
                </a:r>
                <a:r>
                  <a:rPr lang="en-GB" dirty="0"/>
                  <a:t> + </a:t>
                </a:r>
                <a:r>
                  <a:rPr lang="en-GB" dirty="0">
                    <a:solidFill>
                      <a:schemeClr val="bg1">
                        <a:lumMod val="50000"/>
                      </a:schemeClr>
                    </a:solidFill>
                  </a:rPr>
                  <a:t>(10+5)</a:t>
                </a:r>
                <a:r>
                  <a:rPr lang="en-GB" baseline="30000" dirty="0"/>
                  <a:t>2</a:t>
                </a:r>
                <a:r>
                  <a:rPr lang="en-GB" dirty="0"/>
                  <a:t> + </a:t>
                </a:r>
                <a:r>
                  <a:rPr lang="en-GB" dirty="0">
                    <a:solidFill>
                      <a:schemeClr val="accent2">
                        <a:lumMod val="50000"/>
                      </a:schemeClr>
                    </a:solidFill>
                  </a:rPr>
                  <a:t>(8+6)</a:t>
                </a:r>
                <a:r>
                  <a:rPr lang="en-GB" baseline="30000" dirty="0"/>
                  <a:t>2</a:t>
                </a:r>
                <a:r>
                  <a:rPr lang="en-GB" dirty="0"/>
                  <a:t> + </a:t>
                </a:r>
                <a:r>
                  <a:rPr lang="en-GB" dirty="0">
                    <a:solidFill>
                      <a:schemeClr val="accent6">
                        <a:lumMod val="75000"/>
                      </a:schemeClr>
                    </a:solidFill>
                  </a:rPr>
                  <a:t>(12+5)</a:t>
                </a:r>
                <a:r>
                  <a:rPr lang="en-GB" baseline="30000" dirty="0"/>
                  <a:t>2</a:t>
                </a:r>
                <a:r>
                  <a:rPr lang="en-GB" dirty="0"/>
                  <a:t> + </a:t>
                </a:r>
                <a:r>
                  <a:rPr lang="en-GB" dirty="0">
                    <a:solidFill>
                      <a:schemeClr val="accent5">
                        <a:lumMod val="50000"/>
                      </a:schemeClr>
                    </a:solidFill>
                  </a:rPr>
                  <a:t>(10+4)</a:t>
                </a:r>
                <a:r>
                  <a:rPr lang="en-GB" baseline="30000" dirty="0"/>
                  <a:t>2</a:t>
                </a:r>
              </a:p>
              <a:p>
                <a:pPr marL="342900" lvl="1" indent="0">
                  <a:buNone/>
                </a:pPr>
                <a:r>
                  <a:rPr lang="en-GB" dirty="0"/>
                  <a:t>	=</a:t>
                </a:r>
                <a:r>
                  <a:rPr lang="en-GB" dirty="0">
                    <a:solidFill>
                      <a:srgbClr val="00B0F0"/>
                    </a:solidFill>
                  </a:rPr>
                  <a:t>(14)</a:t>
                </a:r>
                <a:r>
                  <a:rPr lang="en-GB" baseline="30000" dirty="0"/>
                  <a:t>2</a:t>
                </a:r>
                <a:r>
                  <a:rPr lang="en-GB" dirty="0"/>
                  <a:t> + </a:t>
                </a:r>
                <a:r>
                  <a:rPr lang="en-GB" dirty="0">
                    <a:solidFill>
                      <a:schemeClr val="bg1">
                        <a:lumMod val="50000"/>
                      </a:schemeClr>
                    </a:solidFill>
                  </a:rPr>
                  <a:t>(14)</a:t>
                </a:r>
                <a:r>
                  <a:rPr lang="en-GB" baseline="30000" dirty="0"/>
                  <a:t>2</a:t>
                </a:r>
                <a:r>
                  <a:rPr lang="en-GB" dirty="0"/>
                  <a:t> + </a:t>
                </a:r>
                <a:r>
                  <a:rPr lang="en-GB" dirty="0">
                    <a:solidFill>
                      <a:schemeClr val="accent2">
                        <a:lumMod val="50000"/>
                      </a:schemeClr>
                    </a:solidFill>
                  </a:rPr>
                  <a:t>(15)</a:t>
                </a:r>
                <a:r>
                  <a:rPr lang="en-GB" baseline="30000" dirty="0"/>
                  <a:t>2</a:t>
                </a:r>
                <a:r>
                  <a:rPr lang="en-GB" dirty="0"/>
                  <a:t> + </a:t>
                </a:r>
                <a:r>
                  <a:rPr lang="en-GB" dirty="0">
                    <a:solidFill>
                      <a:schemeClr val="accent6">
                        <a:lumMod val="75000"/>
                      </a:schemeClr>
                    </a:solidFill>
                  </a:rPr>
                  <a:t>(17)</a:t>
                </a:r>
                <a:r>
                  <a:rPr lang="en-GB" baseline="30000" dirty="0"/>
                  <a:t>2</a:t>
                </a:r>
                <a:r>
                  <a:rPr lang="en-GB" dirty="0"/>
                  <a:t> + </a:t>
                </a:r>
                <a:r>
                  <a:rPr lang="en-GB" dirty="0">
                    <a:solidFill>
                      <a:schemeClr val="accent5">
                        <a:lumMod val="50000"/>
                      </a:schemeClr>
                    </a:solidFill>
                  </a:rPr>
                  <a:t>(14)</a:t>
                </a:r>
                <a:r>
                  <a:rPr lang="en-GB" baseline="30000" dirty="0"/>
                  <a:t>2</a:t>
                </a:r>
              </a:p>
              <a:p>
                <a:pPr marL="342900" lvl="1" indent="0">
                  <a:buNone/>
                </a:pPr>
                <a:r>
                  <a:rPr lang="en-GB" dirty="0">
                    <a:sym typeface="Symbol" panose="05050102010706020507" pitchFamily="18" charset="2"/>
                  </a:rPr>
                  <a:t>	=</a:t>
                </a:r>
                <a:r>
                  <a:rPr lang="en-GB" dirty="0">
                    <a:solidFill>
                      <a:srgbClr val="00B0F0"/>
                    </a:solidFill>
                    <a:sym typeface="Symbol" panose="05050102010706020507" pitchFamily="18" charset="2"/>
                  </a:rPr>
                  <a:t>196</a:t>
                </a:r>
                <a:r>
                  <a:rPr lang="en-GB" dirty="0">
                    <a:sym typeface="Symbol" panose="05050102010706020507" pitchFamily="18" charset="2"/>
                  </a:rPr>
                  <a:t> +</a:t>
                </a:r>
                <a:r>
                  <a:rPr lang="en-GB" dirty="0">
                    <a:solidFill>
                      <a:schemeClr val="bg1">
                        <a:lumMod val="50000"/>
                      </a:schemeClr>
                    </a:solidFill>
                    <a:sym typeface="Symbol" panose="05050102010706020507" pitchFamily="18" charset="2"/>
                  </a:rPr>
                  <a:t> 225 </a:t>
                </a:r>
                <a:r>
                  <a:rPr lang="en-GB" dirty="0">
                    <a:sym typeface="Symbol" panose="05050102010706020507" pitchFamily="18" charset="2"/>
                  </a:rPr>
                  <a:t>+ </a:t>
                </a:r>
                <a:r>
                  <a:rPr lang="en-GB" dirty="0">
                    <a:solidFill>
                      <a:schemeClr val="accent2">
                        <a:lumMod val="75000"/>
                      </a:schemeClr>
                    </a:solidFill>
                    <a:sym typeface="Symbol" panose="05050102010706020507" pitchFamily="18" charset="2"/>
                  </a:rPr>
                  <a:t>196</a:t>
                </a:r>
                <a:r>
                  <a:rPr lang="en-GB" dirty="0">
                    <a:sym typeface="Symbol" panose="05050102010706020507" pitchFamily="18" charset="2"/>
                  </a:rPr>
                  <a:t> + </a:t>
                </a:r>
                <a:r>
                  <a:rPr lang="en-GB" dirty="0">
                    <a:solidFill>
                      <a:schemeClr val="accent6">
                        <a:lumMod val="75000"/>
                      </a:schemeClr>
                    </a:solidFill>
                    <a:sym typeface="Symbol" panose="05050102010706020507" pitchFamily="18" charset="2"/>
                  </a:rPr>
                  <a:t>289</a:t>
                </a:r>
                <a:r>
                  <a:rPr lang="en-GB" dirty="0">
                    <a:sym typeface="Symbol" panose="05050102010706020507" pitchFamily="18" charset="2"/>
                  </a:rPr>
                  <a:t> + </a:t>
                </a:r>
                <a:r>
                  <a:rPr lang="en-GB" dirty="0">
                    <a:solidFill>
                      <a:schemeClr val="accent5">
                        <a:lumMod val="50000"/>
                      </a:schemeClr>
                    </a:solidFill>
                    <a:sym typeface="Symbol" panose="05050102010706020507" pitchFamily="18" charset="2"/>
                  </a:rPr>
                  <a:t>196</a:t>
                </a:r>
                <a:r>
                  <a:rPr lang="en-GB" dirty="0">
                    <a:sym typeface="Symbol" panose="05050102010706020507" pitchFamily="18" charset="2"/>
                  </a:rPr>
                  <a:t> = </a:t>
                </a:r>
                <a:r>
                  <a:rPr lang="en-GB" dirty="0">
                    <a:solidFill>
                      <a:srgbClr val="FF0000"/>
                    </a:solidFill>
                    <a:sym typeface="Symbol" panose="05050102010706020507" pitchFamily="18" charset="2"/>
                  </a:rPr>
                  <a:t>1102</a:t>
                </a:r>
              </a:p>
              <a:p>
                <a:endParaRPr lang="en-GB" b="1" dirty="0"/>
              </a:p>
            </p:txBody>
          </p:sp>
        </mc:Choice>
        <mc:Fallback xmlns="">
          <p:sp>
            <p:nvSpPr>
              <p:cNvPr id="6" name="Content Placeholder 5">
                <a:extLst>
                  <a:ext uri="{FF2B5EF4-FFF2-40B4-BE49-F238E27FC236}">
                    <a16:creationId xmlns:a16="http://schemas.microsoft.com/office/drawing/2014/main" id="{3D67E093-E177-5747-6FF5-783CA731212A}"/>
                  </a:ext>
                </a:extLst>
              </p:cNvPr>
              <p:cNvSpPr>
                <a:spLocks noGrp="1" noRot="1" noChangeAspect="1" noMove="1" noResize="1" noEditPoints="1" noAdjustHandles="1" noChangeArrowheads="1" noChangeShapeType="1" noTextEdit="1"/>
              </p:cNvSpPr>
              <p:nvPr>
                <p:ph idx="1"/>
              </p:nvPr>
            </p:nvSpPr>
            <p:spPr>
              <a:xfrm>
                <a:off x="358219" y="1531917"/>
                <a:ext cx="11481847" cy="4144488"/>
              </a:xfrm>
              <a:blipFill>
                <a:blip r:embed="rId3"/>
                <a:stretch>
                  <a:fillRect l="-1168" t="-2353" b="-4853"/>
                </a:stretch>
              </a:blipFill>
            </p:spPr>
            <p:txBody>
              <a:bodyPr/>
              <a:lstStyle/>
              <a:p>
                <a:r>
                  <a:rPr lang="en-GB">
                    <a:noFill/>
                  </a:rPr>
                  <a:t> </a:t>
                </a:r>
              </a:p>
            </p:txBody>
          </p:sp>
        </mc:Fallback>
      </mc:AlternateContent>
    </p:spTree>
    <p:extLst>
      <p:ext uri="{BB962C8B-B14F-4D97-AF65-F5344CB8AC3E}">
        <p14:creationId xmlns:p14="http://schemas.microsoft.com/office/powerpoint/2010/main" val="6871542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282090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Equations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An equation is two equal expressions joined by an equals sign.</a:t>
            </a:r>
          </a:p>
          <a:p>
            <a:endParaRPr lang="en-GB" dirty="0"/>
          </a:p>
          <a:p>
            <a:r>
              <a:rPr lang="en-GB" b="1" dirty="0"/>
              <a:t>Rule 1</a:t>
            </a:r>
            <a:r>
              <a:rPr lang="en-GB" dirty="0"/>
              <a:t>: Adding or subtracting the same number from each side of an equation is acceptable and the two sides will still be equivalent.</a:t>
            </a:r>
          </a:p>
          <a:p>
            <a:endParaRPr lang="en-GB" dirty="0"/>
          </a:p>
          <a:p>
            <a:r>
              <a:rPr lang="en-GB" b="1" dirty="0"/>
              <a:t>Rule 2</a:t>
            </a:r>
            <a:r>
              <a:rPr lang="en-GB" dirty="0"/>
              <a:t>: If you add or subtract a number from one side of an equation then you </a:t>
            </a:r>
            <a:r>
              <a:rPr lang="en-GB" b="1" i="1" dirty="0"/>
              <a:t>must</a:t>
            </a:r>
            <a:r>
              <a:rPr lang="en-GB" dirty="0"/>
              <a:t> add or subtract it on the other side.</a:t>
            </a:r>
          </a:p>
          <a:p>
            <a:pPr marL="342900" lvl="1" indent="0">
              <a:buNone/>
            </a:pPr>
            <a:r>
              <a:rPr lang="en-GB" dirty="0"/>
              <a:t>8 – 2 = 3 + 3		2 + 8 – 2 = 2 + 3 + 3		</a:t>
            </a:r>
            <a:r>
              <a:rPr lang="en-GB" b="1" dirty="0">
                <a:solidFill>
                  <a:srgbClr val="FF0000"/>
                </a:solidFill>
              </a:rPr>
              <a:t>8 = 8</a:t>
            </a:r>
          </a:p>
          <a:p>
            <a:pPr marL="342900" lvl="1" indent="0">
              <a:buNone/>
            </a:pPr>
            <a:r>
              <a:rPr lang="en-GB" dirty="0"/>
              <a:t>2x + 7 = 35		2x + 7 – 7 = 35 - 7		</a:t>
            </a:r>
            <a:r>
              <a:rPr lang="en-GB" b="1" dirty="0">
                <a:solidFill>
                  <a:srgbClr val="FF0000"/>
                </a:solidFill>
              </a:rPr>
              <a:t>2x = 28</a:t>
            </a:r>
          </a:p>
          <a:p>
            <a:endParaRPr lang="en-GB" b="1" dirty="0"/>
          </a:p>
        </p:txBody>
      </p:sp>
    </p:spTree>
    <p:extLst>
      <p:ext uri="{BB962C8B-B14F-4D97-AF65-F5344CB8AC3E}">
        <p14:creationId xmlns:p14="http://schemas.microsoft.com/office/powerpoint/2010/main" val="10682821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Equations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sz="3200" b="1" dirty="0"/>
              <a:t>Rule 3</a:t>
            </a:r>
            <a:r>
              <a:rPr lang="en-GB" sz="3200" dirty="0"/>
              <a:t>: If you multiply or divide one side of an equation by a number then you must do the same to the other side</a:t>
            </a:r>
          </a:p>
          <a:p>
            <a:pPr marL="342900" lvl="1" indent="0">
              <a:buNone/>
            </a:pPr>
            <a:r>
              <a:rPr lang="en-GB" sz="2800" dirty="0"/>
              <a:t>3 + 2 – 1 = 7 – 5 + 2</a:t>
            </a:r>
          </a:p>
          <a:p>
            <a:pPr marL="342900" lvl="1" indent="0">
              <a:buNone/>
            </a:pPr>
            <a:r>
              <a:rPr lang="en-GB" sz="2800" dirty="0"/>
              <a:t>6(3 + 2 – 1) = 6(7 – 5 + 2) 		6(4) = 6(4)		</a:t>
            </a:r>
            <a:r>
              <a:rPr lang="en-GB" sz="2800" b="1" dirty="0">
                <a:solidFill>
                  <a:srgbClr val="FF0000"/>
                </a:solidFill>
              </a:rPr>
              <a:t>24 = 24</a:t>
            </a:r>
          </a:p>
          <a:p>
            <a:endParaRPr lang="en-GB" b="1" dirty="0"/>
          </a:p>
          <a:p>
            <a:pPr marL="0" indent="0">
              <a:buNone/>
            </a:pPr>
            <a:r>
              <a:rPr lang="en-GB" dirty="0"/>
              <a:t>    </a:t>
            </a:r>
            <a:r>
              <a:rPr lang="en-GB" u="sng" dirty="0"/>
              <a:t>3 + 2 – 1</a:t>
            </a:r>
            <a:r>
              <a:rPr lang="en-GB" dirty="0"/>
              <a:t> = </a:t>
            </a:r>
            <a:r>
              <a:rPr lang="en-GB" u="sng" dirty="0"/>
              <a:t>7 – 5 + 2</a:t>
            </a:r>
            <a:r>
              <a:rPr lang="en-GB" dirty="0"/>
              <a:t>			</a:t>
            </a:r>
            <a:r>
              <a:rPr lang="en-GB" u="sng" dirty="0"/>
              <a:t>4</a:t>
            </a:r>
            <a:r>
              <a:rPr lang="en-GB" dirty="0"/>
              <a:t> = </a:t>
            </a:r>
            <a:r>
              <a:rPr lang="en-GB" u="sng" dirty="0"/>
              <a:t>4</a:t>
            </a:r>
            <a:r>
              <a:rPr lang="en-GB" dirty="0"/>
              <a:t>			</a:t>
            </a:r>
            <a:r>
              <a:rPr lang="en-GB" b="1" dirty="0">
                <a:solidFill>
                  <a:srgbClr val="FF0000"/>
                </a:solidFill>
              </a:rPr>
              <a:t>2 = 2</a:t>
            </a:r>
          </a:p>
          <a:p>
            <a:pPr marL="0" indent="0">
              <a:buNone/>
            </a:pPr>
            <a:r>
              <a:rPr lang="en-GB" dirty="0">
                <a:solidFill>
                  <a:srgbClr val="FF0000"/>
                </a:solidFill>
              </a:rPr>
              <a:t>	</a:t>
            </a:r>
            <a:r>
              <a:rPr lang="en-GB" dirty="0"/>
              <a:t>2	       2				2    2			</a:t>
            </a:r>
          </a:p>
        </p:txBody>
      </p:sp>
    </p:spTree>
    <p:extLst>
      <p:ext uri="{BB962C8B-B14F-4D97-AF65-F5344CB8AC3E}">
        <p14:creationId xmlns:p14="http://schemas.microsoft.com/office/powerpoint/2010/main" val="8985962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4969064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Summary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endParaRPr lang="en-GB" dirty="0"/>
          </a:p>
          <a:p>
            <a:r>
              <a:rPr lang="en-GB" dirty="0"/>
              <a:t>Topics covered</a:t>
            </a:r>
          </a:p>
          <a:p>
            <a:pPr lvl="1"/>
            <a:r>
              <a:rPr lang="en-GB" dirty="0">
                <a:sym typeface="Wingdings" panose="05000000000000000000" pitchFamily="2" charset="2"/>
              </a:rPr>
              <a:t>Data is simply information.</a:t>
            </a:r>
          </a:p>
          <a:p>
            <a:pPr lvl="1"/>
            <a:r>
              <a:rPr lang="en-GB" dirty="0">
                <a:sym typeface="Wingdings" panose="05000000000000000000" pitchFamily="2" charset="2"/>
              </a:rPr>
              <a:t>Data science is a field </a:t>
            </a:r>
            <a:r>
              <a:rPr lang="en-US" b="0" i="0" dirty="0">
                <a:solidFill>
                  <a:srgbClr val="000000"/>
                </a:solidFill>
                <a:effectLst/>
                <a:latin typeface="Neue Haas Unica Pro"/>
              </a:rPr>
              <a:t>that involves the processing of large amounts of data to provide insights into real-world problems.</a:t>
            </a:r>
          </a:p>
          <a:p>
            <a:pPr lvl="1"/>
            <a:r>
              <a:rPr lang="en-US" dirty="0">
                <a:solidFill>
                  <a:srgbClr val="000000"/>
                </a:solidFill>
                <a:latin typeface="Neue Haas Unica Pro"/>
                <a:sym typeface="Wingdings" panose="05000000000000000000" pitchFamily="2" charset="2"/>
              </a:rPr>
              <a:t>Data analysis is a process used </a:t>
            </a:r>
            <a:r>
              <a:rPr lang="en-US" dirty="0"/>
              <a:t>to discover useful information, trends or patterns.</a:t>
            </a:r>
            <a:endParaRPr lang="en-GB" dirty="0">
              <a:sym typeface="Wingdings" panose="05000000000000000000" pitchFamily="2" charset="2"/>
            </a:endParaRPr>
          </a:p>
          <a:p>
            <a:endParaRPr lang="en-GB" dirty="0"/>
          </a:p>
        </p:txBody>
      </p:sp>
    </p:spTree>
    <p:extLst>
      <p:ext uri="{BB962C8B-B14F-4D97-AF65-F5344CB8AC3E}">
        <p14:creationId xmlns:p14="http://schemas.microsoft.com/office/powerpoint/2010/main" val="8250442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Summary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Topics covered in the basic maths review</a:t>
            </a:r>
            <a:endParaRPr lang="en-GB" dirty="0">
              <a:sym typeface="Wingdings" panose="05000000000000000000" pitchFamily="2" charset="2"/>
            </a:endParaRPr>
          </a:p>
          <a:p>
            <a:pPr lvl="1"/>
            <a:r>
              <a:rPr lang="en-GB" dirty="0">
                <a:sym typeface="Wingdings" panose="05000000000000000000" pitchFamily="2" charset="2"/>
              </a:rPr>
              <a:t>Positive &amp; Negative Numbers</a:t>
            </a:r>
          </a:p>
          <a:p>
            <a:pPr lvl="1"/>
            <a:r>
              <a:rPr lang="en-GB" dirty="0">
                <a:sym typeface="Wingdings" panose="05000000000000000000" pitchFamily="2" charset="2"/>
              </a:rPr>
              <a:t>Fractions</a:t>
            </a:r>
          </a:p>
          <a:p>
            <a:pPr lvl="1"/>
            <a:r>
              <a:rPr lang="en-GB" dirty="0">
                <a:sym typeface="Wingdings" panose="05000000000000000000" pitchFamily="2" charset="2"/>
              </a:rPr>
              <a:t>Decimals &amp; Percentages</a:t>
            </a:r>
          </a:p>
          <a:p>
            <a:pPr lvl="1"/>
            <a:r>
              <a:rPr lang="en-GB" dirty="0">
                <a:sym typeface="Wingdings" panose="05000000000000000000" pitchFamily="2" charset="2"/>
              </a:rPr>
              <a:t>Exponents and Roots</a:t>
            </a:r>
          </a:p>
          <a:p>
            <a:pPr lvl="1"/>
            <a:r>
              <a:rPr lang="en-GB" dirty="0">
                <a:sym typeface="Wingdings" panose="05000000000000000000" pitchFamily="2" charset="2"/>
              </a:rPr>
              <a:t>Order of Computation</a:t>
            </a:r>
          </a:p>
          <a:p>
            <a:pPr lvl="1"/>
            <a:r>
              <a:rPr lang="en-GB" dirty="0">
                <a:sym typeface="Wingdings" panose="05000000000000000000" pitchFamily="2" charset="2"/>
              </a:rPr>
              <a:t>Summation</a:t>
            </a:r>
          </a:p>
          <a:p>
            <a:pPr lvl="1"/>
            <a:r>
              <a:rPr lang="en-GB" dirty="0">
                <a:sym typeface="Wingdings" panose="05000000000000000000" pitchFamily="2" charset="2"/>
              </a:rPr>
              <a:t>Equations</a:t>
            </a:r>
            <a:endParaRPr lang="en-GB" dirty="0"/>
          </a:p>
          <a:p>
            <a:r>
              <a:rPr lang="en-GB" dirty="0"/>
              <a:t>With this out of the way we can start getting to grips with actual statistics and data analysis</a:t>
            </a:r>
          </a:p>
          <a:p>
            <a:endParaRPr lang="en-GB" dirty="0"/>
          </a:p>
        </p:txBody>
      </p:sp>
    </p:spTree>
    <p:extLst>
      <p:ext uri="{BB962C8B-B14F-4D97-AF65-F5344CB8AC3E}">
        <p14:creationId xmlns:p14="http://schemas.microsoft.com/office/powerpoint/2010/main" val="32009725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7825880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303dbf9b-b85b-46a0-94f1-894078c07ecd"/>
    <ds:schemaRef ds:uri="http://purl.org/dc/dcmitype/"/>
    <ds:schemaRef ds:uri="http://www.w3.org/XML/1998/namespace"/>
    <ds:schemaRef ds:uri="http://purl.org/dc/elements/1.1/"/>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2641</Words>
  <Application>Microsoft Office PowerPoint</Application>
  <PresentationFormat>Widescreen</PresentationFormat>
  <Paragraphs>346</Paragraphs>
  <Slides>44</Slides>
  <Notes>34</Notes>
  <HiddenSlides>0</HiddenSlides>
  <MMClips>0</MMClips>
  <ScaleCrop>false</ScaleCrop>
  <HeadingPairs>
    <vt:vector size="6" baseType="variant">
      <vt:variant>
        <vt:lpstr>Fonts Used</vt:lpstr>
      </vt:variant>
      <vt:variant>
        <vt:i4>7</vt:i4>
      </vt:variant>
      <vt:variant>
        <vt:lpstr>Theme</vt:lpstr>
      </vt:variant>
      <vt:variant>
        <vt:i4>22</vt:i4>
      </vt:variant>
      <vt:variant>
        <vt:lpstr>Slide Titles</vt:lpstr>
      </vt:variant>
      <vt:variant>
        <vt:i4>44</vt:i4>
      </vt:variant>
    </vt:vector>
  </HeadingPairs>
  <TitlesOfParts>
    <vt:vector size="73" baseType="lpstr">
      <vt:lpstr>Arial</vt:lpstr>
      <vt:lpstr>Calibri</vt:lpstr>
      <vt:lpstr>Calibri Light</vt:lpstr>
      <vt:lpstr>Cambria Math</vt:lpstr>
      <vt:lpstr>Neue Haas Unica Pro</vt:lpstr>
      <vt:lpstr>Symbol</vt:lpstr>
      <vt:lpstr>Wingdings</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Data</vt:lpstr>
      <vt:lpstr>Data science</vt:lpstr>
      <vt:lpstr>Data Science</vt:lpstr>
      <vt:lpstr>Data analysis</vt:lpstr>
      <vt:lpstr>Data analysis</vt:lpstr>
      <vt:lpstr>Data Analysis - Process</vt:lpstr>
      <vt:lpstr>PowerPoint Presentation</vt:lpstr>
      <vt:lpstr>Data Analysis - Statistics</vt:lpstr>
      <vt:lpstr>Revision</vt:lpstr>
      <vt:lpstr>Positive and negative numbers</vt:lpstr>
      <vt:lpstr>Positive and negative numbers</vt:lpstr>
      <vt:lpstr>Positive and negative numbers</vt:lpstr>
      <vt:lpstr>Positive and negative numbers</vt:lpstr>
      <vt:lpstr>Positive and negative numbers</vt:lpstr>
      <vt:lpstr>Positive and negative numbers</vt:lpstr>
      <vt:lpstr>Positive and negative numbers</vt:lpstr>
      <vt:lpstr>PowerPoint Presentation</vt:lpstr>
      <vt:lpstr>Fractions</vt:lpstr>
      <vt:lpstr>Fractions</vt:lpstr>
      <vt:lpstr>Fractions</vt:lpstr>
      <vt:lpstr>Fractions</vt:lpstr>
      <vt:lpstr>Fractions</vt:lpstr>
      <vt:lpstr>PowerPoint Presentation</vt:lpstr>
      <vt:lpstr>Decimals and Percentages</vt:lpstr>
      <vt:lpstr>PowerPoint Presentation</vt:lpstr>
      <vt:lpstr>Exponents</vt:lpstr>
      <vt:lpstr>Roots</vt:lpstr>
      <vt:lpstr>PowerPoint Presentation</vt:lpstr>
      <vt:lpstr>Order of Computation</vt:lpstr>
      <vt:lpstr>Order of Computation</vt:lpstr>
      <vt:lpstr>Order of Computation</vt:lpstr>
      <vt:lpstr>PowerPoint Presentation</vt:lpstr>
      <vt:lpstr>Summation</vt:lpstr>
      <vt:lpstr>Summation</vt:lpstr>
      <vt:lpstr>Summation</vt:lpstr>
      <vt:lpstr>Summation</vt:lpstr>
      <vt:lpstr>PowerPoint Presentation</vt:lpstr>
      <vt:lpstr>Equations</vt:lpstr>
      <vt:lpstr>Equations</vt:lpstr>
      <vt:lpstr>PowerPoint Presentation</vt:lpstr>
      <vt:lpstr>Summary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84</cp:revision>
  <dcterms:created xsi:type="dcterms:W3CDTF">2021-03-09T15:35:42Z</dcterms:created>
  <dcterms:modified xsi:type="dcterms:W3CDTF">2024-09-27T21:32:11Z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