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0"/>
  </p:notesMasterIdLst>
  <p:sldIdLst>
    <p:sldId id="719" r:id="rId24"/>
    <p:sldId id="301" r:id="rId25"/>
    <p:sldId id="302" r:id="rId26"/>
    <p:sldId id="840" r:id="rId27"/>
    <p:sldId id="841" r:id="rId28"/>
    <p:sldId id="842" r:id="rId29"/>
    <p:sldId id="843" r:id="rId30"/>
    <p:sldId id="844" r:id="rId31"/>
    <p:sldId id="845" r:id="rId32"/>
    <p:sldId id="846" r:id="rId33"/>
    <p:sldId id="847" r:id="rId34"/>
    <p:sldId id="848" r:id="rId35"/>
    <p:sldId id="849" r:id="rId36"/>
    <p:sldId id="850" r:id="rId37"/>
    <p:sldId id="851" r:id="rId38"/>
    <p:sldId id="721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4031C0-48EE-4E7D-B0F3-0C6CB35A950A}" v="1" dt="2023-12-05T09:10:49.2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77253"/>
  </p:normalViewPr>
  <p:slideViewPr>
    <p:cSldViewPr snapToGrid="0">
      <p:cViewPr varScale="1">
        <p:scale>
          <a:sx n="94" d="100"/>
          <a:sy n="94" d="100"/>
        </p:scale>
        <p:origin x="81" y="23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microsoft.com/office/2015/10/relationships/revisionInfo" Target="revisionInfo.xml"/><Relationship Id="rId20" Type="http://schemas.openxmlformats.org/officeDocument/2006/relationships/slideMaster" Target="slideMasters/slideMaster17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4031C0-48EE-4E7D-B0F3-0C6CB35A950A}"/>
    <pc:docChg chg="custSel delSld modSld">
      <pc:chgData name="Stalin Jacob Wilson Packia Dhas" userId="050d7d71-3621-4503-95e8-1c9a9d962492" providerId="ADAL" clId="{3F4031C0-48EE-4E7D-B0F3-0C6CB35A950A}" dt="2023-12-05T09:10:42.074" v="7" actId="20577"/>
      <pc:docMkLst>
        <pc:docMk/>
      </pc:docMkLst>
      <pc:sldChg chg="modSp mod">
        <pc:chgData name="Stalin Jacob Wilson Packia Dhas" userId="050d7d71-3621-4503-95e8-1c9a9d962492" providerId="ADAL" clId="{3F4031C0-48EE-4E7D-B0F3-0C6CB35A950A}" dt="2023-11-28T14:54:27.160" v="0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3F4031C0-48EE-4E7D-B0F3-0C6CB35A950A}" dt="2023-11-28T14:54:27.160" v="0" actId="20577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3F4031C0-48EE-4E7D-B0F3-0C6CB35A950A}" dt="2023-12-05T09:10:42.074" v="7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3F4031C0-48EE-4E7D-B0F3-0C6CB35A950A}" dt="2023-12-05T09:10:42.074" v="7" actId="20577"/>
          <ac:spMkLst>
            <pc:docMk/>
            <pc:sldMk cId="3192266062" sldId="302"/>
            <ac:spMk id="4" creationId="{B7C3BA83-DFFF-457C-32C5-B0990E246EC3}"/>
          </ac:spMkLst>
        </pc:spChg>
      </pc:sldChg>
      <pc:sldChg chg="modSp mod">
        <pc:chgData name="Stalin Jacob Wilson Packia Dhas" userId="050d7d71-3621-4503-95e8-1c9a9d962492" providerId="ADAL" clId="{3F4031C0-48EE-4E7D-B0F3-0C6CB35A950A}" dt="2023-12-05T09:10:37.876" v="5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3F4031C0-48EE-4E7D-B0F3-0C6CB35A950A}" dt="2023-12-05T09:10:37.876" v="5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del">
        <pc:chgData name="Stalin Jacob Wilson Packia Dhas" userId="050d7d71-3621-4503-95e8-1c9a9d962492" providerId="ADAL" clId="{3F4031C0-48EE-4E7D-B0F3-0C6CB35A950A}" dt="2023-11-28T14:54:34.930" v="1" actId="47"/>
        <pc:sldMkLst>
          <pc:docMk/>
          <pc:sldMk cId="2873749700" sldId="770"/>
        </pc:sldMkLst>
      </pc:sldChg>
      <pc:sldChg chg="del">
        <pc:chgData name="Stalin Jacob Wilson Packia Dhas" userId="050d7d71-3621-4503-95e8-1c9a9d962492" providerId="ADAL" clId="{3F4031C0-48EE-4E7D-B0F3-0C6CB35A950A}" dt="2023-11-28T14:54:35.686" v="2" actId="47"/>
        <pc:sldMkLst>
          <pc:docMk/>
          <pc:sldMk cId="3601938544" sldId="838"/>
        </pc:sldMkLst>
      </pc:sldChg>
      <pc:sldChg chg="del">
        <pc:chgData name="Stalin Jacob Wilson Packia Dhas" userId="050d7d71-3621-4503-95e8-1c9a9d962492" providerId="ADAL" clId="{3F4031C0-48EE-4E7D-B0F3-0C6CB35A950A}" dt="2023-11-28T14:54:36.343" v="3" actId="47"/>
        <pc:sldMkLst>
          <pc:docMk/>
          <pc:sldMk cId="1922605860" sldId="83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67940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07223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6060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8570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20215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69540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90038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24513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72661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46493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46606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199310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DD1C0BE-320D-463C-A31D-0225EFEF6930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15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06904-8D10-4DBC-9F68-DB830BB66967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15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1B3DD71-45A9-4CE1-AACE-72E188E4A843}" type="datetime1">
              <a:rPr lang="en-GB" smtClean="0"/>
              <a:t>05/12/2023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15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549B96E-5F3A-41FB-B44C-53EE27244B26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15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0E437-3BB0-4682-AA3F-3A20FF96901E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15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68F18F1-54F8-41C7-AF09-42BE6A1135F8}" type="datetime1">
              <a:rPr lang="en-GB" smtClean="0"/>
              <a:t>05/12/2023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15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3FB5ED7-9741-4544-970C-160735424FC4}" type="datetime1">
              <a:rPr lang="en-GB" noProof="0" smtClean="0"/>
              <a:t>05/12/2023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15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5CAAAB0-FB67-4772-9D41-FAF0DB8BBD30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15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58B5F-4D06-4C04-AE86-CCD90EACFCD2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15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65214C5-A647-4834-8DDC-8A144314D4B6}" type="datetime1">
              <a:rPr lang="en-GB" smtClean="0"/>
              <a:t>05/12/2023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15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D8679FA-AAF5-489A-BF28-61FDD7D84663}" type="datetime1">
              <a:rPr lang="en-GB" noProof="0" smtClean="0"/>
              <a:t>05/12/2023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15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43A4273-D835-493C-8B2D-5C25C856CFC6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15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A1C63-E96C-4BCA-AF62-89D6719F9137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15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68A3E71-8CF4-49DC-8C3F-8E8E72B5F29A}" type="datetime1">
              <a:rPr lang="en-GB" smtClean="0"/>
              <a:t>05/12/2023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15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69D76-9D8C-4921-8DEF-010BC85B276D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15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AAC379B-D477-4553-9D4F-F7356ED90C38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15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52740-8CFF-4EED-AD48-9DBF03FBB19E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15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EF9AF75-D630-4389-AFC1-6FFD44675E83}" type="datetime1">
              <a:rPr lang="en-GB" smtClean="0"/>
              <a:t>05/12/2023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15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17E3739-5B06-455C-BE68-4398A805E8F4}" type="datetime1">
              <a:rPr lang="en-GB" noProof="0" smtClean="0"/>
              <a:t>05/12/2023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15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8BFCB12-0C03-47F8-84F3-D07DDB2883C0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15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62D26-5D9D-4B28-8AA4-87C327CC6309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15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D805E47-9395-4CBC-8E39-96BD8EBAD171}" type="datetime1">
              <a:rPr lang="en-GB" smtClean="0"/>
              <a:t>05/12/2023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15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96B7F19-881D-4435-B1FC-0D2FE6F7E617}" type="datetime1">
              <a:rPr lang="en-GB" noProof="0" smtClean="0"/>
              <a:t>05/12/2023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15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A1EB6F1-1C82-49F1-B466-3DBE1E57ECCE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15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BB518-2AAD-420D-85F4-793630365284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15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BF36BD3-0C80-40DA-A8AA-CEFE81C4FAAF}" type="datetime1">
              <a:rPr lang="en-GB" smtClean="0"/>
              <a:t>05/12/2023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15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2149B4C-3C22-4DD1-80E4-990EDB63CAD5}" type="datetime1">
              <a:rPr lang="en-GB" noProof="0" smtClean="0"/>
              <a:t>05/12/2023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15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15423EA-E5BA-4D20-A313-2F53050BD763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15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53211-2F77-46B8-9B8D-68FC367AF41B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15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AFFBA89-DC71-44EF-AD6A-18E786F13715}" type="datetime1">
              <a:rPr lang="en-GB" smtClean="0"/>
              <a:t>05/12/2023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15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9A1B588-D8CB-49D6-ADFC-10DCBDD02949}" type="datetime1">
              <a:rPr lang="en-GB" noProof="0" smtClean="0"/>
              <a:t>05/12/2023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15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B363ECB-42F7-4A55-B7AC-398824919A66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15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33F74-0D77-4555-84DB-35B60933EF65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15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1CC22C4-E19E-4ECB-BB21-2CDD5851F073}" type="datetime1">
              <a:rPr lang="en-GB" smtClean="0"/>
              <a:t>05/12/2023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15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5807420-CFCB-4090-A1A7-6ED36D45A146}" type="datetime1">
              <a:rPr lang="en-GB" noProof="0" smtClean="0"/>
              <a:t>05/12/2023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15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4A08911-1246-4876-8CE8-FD24BD8FE360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15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739C4-29B3-4880-AEE3-99566A1C60D7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15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EE7D995-2032-4774-B139-A238665424A3}" type="datetime1">
              <a:rPr lang="en-GB" smtClean="0"/>
              <a:t>05/12/2023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15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- 15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0"/>
            <a:ext cx="10169061" cy="4829699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3000" b="1" dirty="0"/>
              <a:t>Three phase Supply</a:t>
            </a:r>
          </a:p>
          <a:p>
            <a:pPr marL="536575" indent="-536575" algn="just"/>
            <a:r>
              <a:rPr lang="en-IN" sz="3000" b="1" dirty="0"/>
              <a:t>Star connection </a:t>
            </a:r>
          </a:p>
          <a:p>
            <a:pPr marL="536575" indent="-536575" algn="just"/>
            <a:r>
              <a:rPr lang="en-IN" sz="3000" b="1" dirty="0"/>
              <a:t>Delta connection</a:t>
            </a:r>
          </a:p>
          <a:p>
            <a:pPr marL="536575" indent="-536575" algn="just"/>
            <a:endParaRPr lang="en-IN" sz="3000" b="1" dirty="0"/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15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4400" b="1" dirty="0"/>
              <a:t>The student upon completion of the lecture will be able to:</a:t>
            </a:r>
          </a:p>
          <a:p>
            <a:pPr marL="719138" indent="-630238"/>
            <a:r>
              <a:rPr lang="en-IN" sz="4000" dirty="0"/>
              <a:t>Demonstrate the ability to describe the design of three phase circuits.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 dirty="0"/>
              <a:t>Lecture – 15 / Electrical Engineering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99B0848-F196-C042-2A7A-0E31DDDBE5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82159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Generation, transmission and distribution </a:t>
            </a:r>
            <a:r>
              <a:rPr lang="en-GB" dirty="0"/>
              <a:t>of electricity via the National Grid system is accomplished by </a:t>
            </a:r>
            <a:r>
              <a:rPr lang="en-GB" b="1" dirty="0"/>
              <a:t>three-phase alternating currents</a:t>
            </a:r>
            <a:r>
              <a:rPr lang="en-GB" dirty="0"/>
              <a:t>. </a:t>
            </a:r>
          </a:p>
          <a:p>
            <a:r>
              <a:rPr lang="en-GB" dirty="0"/>
              <a:t>The </a:t>
            </a:r>
            <a:r>
              <a:rPr lang="en-GB" b="1" dirty="0"/>
              <a:t>voltage induced by a single coil </a:t>
            </a:r>
            <a:r>
              <a:rPr lang="en-GB" dirty="0"/>
              <a:t>when rotated in a uniform magnetic field is known as a </a:t>
            </a:r>
            <a:r>
              <a:rPr lang="en-GB" b="1" dirty="0"/>
              <a:t>single-phase voltage</a:t>
            </a:r>
            <a:r>
              <a:rPr lang="en-GB" dirty="0"/>
              <a:t>. </a:t>
            </a:r>
          </a:p>
          <a:p>
            <a:r>
              <a:rPr lang="en-GB" b="1" dirty="0"/>
              <a:t>Most consumers </a:t>
            </a:r>
            <a:r>
              <a:rPr lang="en-GB" dirty="0"/>
              <a:t>are fed by means of a </a:t>
            </a:r>
            <a:r>
              <a:rPr lang="en-GB" b="1" dirty="0"/>
              <a:t>single-phase AC supply</a:t>
            </a:r>
            <a:r>
              <a:rPr lang="en-GB" dirty="0"/>
              <a:t>. </a:t>
            </a:r>
            <a:r>
              <a:rPr lang="en-GB" b="1" dirty="0"/>
              <a:t>Two wires </a:t>
            </a:r>
            <a:r>
              <a:rPr lang="en-GB" dirty="0"/>
              <a:t>are used, </a:t>
            </a:r>
            <a:r>
              <a:rPr lang="en-GB" b="1" dirty="0"/>
              <a:t>one called the live conductor </a:t>
            </a:r>
            <a:r>
              <a:rPr lang="en-GB" dirty="0"/>
              <a:t>(usually coloured red) and the </a:t>
            </a:r>
            <a:r>
              <a:rPr lang="en-GB" b="1" dirty="0"/>
              <a:t>other is called the neutral conductor </a:t>
            </a:r>
            <a:r>
              <a:rPr lang="en-GB" dirty="0"/>
              <a:t>(usually coloured black). </a:t>
            </a:r>
          </a:p>
          <a:p>
            <a:r>
              <a:rPr lang="en-GB" dirty="0"/>
              <a:t>The neutral is usually connected via </a:t>
            </a:r>
            <a:r>
              <a:rPr lang="en-GB" b="1" dirty="0"/>
              <a:t>protective gear to earth</a:t>
            </a:r>
            <a:r>
              <a:rPr lang="en-GB" dirty="0"/>
              <a:t>, the </a:t>
            </a:r>
            <a:r>
              <a:rPr lang="en-GB" b="1" dirty="0"/>
              <a:t>earth wire being coloured green.</a:t>
            </a:r>
            <a:r>
              <a:rPr lang="en-GB" dirty="0"/>
              <a:t> The </a:t>
            </a:r>
            <a:r>
              <a:rPr lang="en-GB" b="1" dirty="0"/>
              <a:t>standard voltage for a single-phase </a:t>
            </a:r>
            <a:r>
              <a:rPr lang="en-GB" b="1" dirty="0" err="1"/>
              <a:t>a.c.</a:t>
            </a:r>
            <a:r>
              <a:rPr lang="en-GB" b="1" dirty="0"/>
              <a:t> supply is 240V. </a:t>
            </a:r>
          </a:p>
          <a:p>
            <a:r>
              <a:rPr lang="en-GB" dirty="0"/>
              <a:t>The majority of </a:t>
            </a:r>
            <a:r>
              <a:rPr lang="en-GB" b="1" dirty="0"/>
              <a:t>single-phase supplies </a:t>
            </a:r>
            <a:r>
              <a:rPr lang="en-GB" dirty="0"/>
              <a:t>are obtained by connection to a </a:t>
            </a:r>
            <a:r>
              <a:rPr lang="en-GB" b="1" dirty="0"/>
              <a:t>three-phase supply</a:t>
            </a:r>
          </a:p>
        </p:txBody>
      </p:sp>
    </p:spTree>
    <p:extLst>
      <p:ext uri="{BB962C8B-B14F-4D97-AF65-F5344CB8AC3E}">
        <p14:creationId xmlns:p14="http://schemas.microsoft.com/office/powerpoint/2010/main" val="41330676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01D769E-BF9F-490D-D5EB-5D450C653B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Single Phase System</a:t>
            </a:r>
          </a:p>
          <a:p>
            <a:r>
              <a:rPr lang="en-GB" dirty="0"/>
              <a:t>It has </a:t>
            </a:r>
            <a:r>
              <a:rPr lang="en-GB" b="1" dirty="0"/>
              <a:t>one coil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3635124-6A28-AB3F-9C2D-5D56A7402D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1495" y="2639530"/>
            <a:ext cx="3925870" cy="2491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960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dirty="0"/>
                  <a:t>A </a:t>
                </a:r>
                <a:r>
                  <a:rPr lang="en-GB" b="1" dirty="0"/>
                  <a:t>three-phase supply </a:t>
                </a:r>
                <a:r>
                  <a:rPr lang="en-GB" dirty="0"/>
                  <a:t>is generated when </a:t>
                </a:r>
                <a:r>
                  <a:rPr lang="en-GB" b="1" dirty="0"/>
                  <a:t>three coils are placed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𝟏𝟐𝟎</m:t>
                        </m:r>
                      </m:e>
                      <m:sup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𝒐</m:t>
                        </m:r>
                      </m:sup>
                    </m:sSup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apart and the </a:t>
                </a:r>
                <a:r>
                  <a:rPr lang="en-GB" b="1" dirty="0"/>
                  <a:t>whole rotated in a uniform magnetic field</a:t>
                </a:r>
                <a:r>
                  <a:rPr lang="en-GB" dirty="0"/>
                  <a:t>. The result is </a:t>
                </a:r>
                <a:r>
                  <a:rPr lang="en-GB" b="1" dirty="0"/>
                  <a:t>three independent supplies </a:t>
                </a:r>
                <a:r>
                  <a:rPr lang="en-GB" dirty="0"/>
                  <a:t>of equal voltages which are each </a:t>
                </a:r>
                <a:r>
                  <a:rPr lang="en-GB" b="1" dirty="0"/>
                  <a:t>displaced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𝟏𝟐𝟎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𝒐</m:t>
                        </m:r>
                      </m:sup>
                    </m:sSup>
                  </m:oMath>
                </a14:m>
                <a:r>
                  <a:rPr lang="en-GB" b="1" dirty="0"/>
                  <a:t>.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 r="-14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8D96E806-9794-05AF-DDF6-FAD9E09FC5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5339" y="3180126"/>
            <a:ext cx="7575834" cy="2640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8825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0"/>
                <a:ext cx="7416800" cy="4587239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/>
                  <a:t>The convention adopted to identify each of the phase voltages is: </a:t>
                </a:r>
                <a:r>
                  <a:rPr lang="en-GB" b="1" dirty="0"/>
                  <a:t>R-red, Y-yellow, and B-blue</a:t>
                </a:r>
                <a:r>
                  <a:rPr lang="en-GB" dirty="0"/>
                  <a:t>.</a:t>
                </a:r>
              </a:p>
              <a:p>
                <a:r>
                  <a:rPr lang="en-GB" dirty="0"/>
                  <a:t>The </a:t>
                </a:r>
                <a:r>
                  <a:rPr lang="en-GB" b="1" dirty="0"/>
                  <a:t>phase-sequence</a:t>
                </a:r>
                <a:r>
                  <a:rPr lang="en-GB" dirty="0"/>
                  <a:t> is given by the sequence in which the conductors pass the point initially taken by the </a:t>
                </a:r>
                <a:r>
                  <a:rPr lang="en-GB" b="1" dirty="0"/>
                  <a:t>red conductor</a:t>
                </a:r>
                <a:r>
                  <a:rPr lang="en-GB" dirty="0"/>
                  <a:t>. </a:t>
                </a:r>
              </a:p>
              <a:p>
                <a:r>
                  <a:rPr lang="en-GB" dirty="0"/>
                  <a:t>The </a:t>
                </a:r>
                <a:r>
                  <a:rPr lang="en-GB" b="1" dirty="0"/>
                  <a:t>national standard phase sequence is R, Y, B</a:t>
                </a:r>
                <a:r>
                  <a:rPr lang="en-GB" dirty="0"/>
                  <a:t>. </a:t>
                </a:r>
              </a:p>
              <a:p>
                <a:r>
                  <a:rPr lang="en-GB" dirty="0"/>
                  <a:t>A </a:t>
                </a:r>
                <a:r>
                  <a:rPr lang="en-GB" b="1" dirty="0"/>
                  <a:t>three-phase AC supply </a:t>
                </a:r>
                <a:r>
                  <a:rPr lang="en-GB" dirty="0"/>
                  <a:t>is carried by </a:t>
                </a:r>
                <a:r>
                  <a:rPr lang="en-GB" b="1" dirty="0"/>
                  <a:t>three conductors</a:t>
                </a:r>
                <a:r>
                  <a:rPr lang="en-GB" dirty="0"/>
                  <a:t>, called ‘</a:t>
                </a:r>
                <a:r>
                  <a:rPr lang="en-GB" b="1" dirty="0"/>
                  <a:t>lines’ which are coloured red, yellow and blue. </a:t>
                </a:r>
              </a:p>
              <a:p>
                <a:r>
                  <a:rPr lang="en-GB" dirty="0"/>
                  <a:t>The currents in these </a:t>
                </a:r>
                <a:r>
                  <a:rPr lang="en-GB" b="1" dirty="0"/>
                  <a:t>conductors are known as line currents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GB" b="1" dirty="0"/>
                  <a:t>) and the potential differences between them are known as line voltages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GB" dirty="0"/>
                  <a:t>). 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0"/>
                <a:ext cx="7416800" cy="4587239"/>
              </a:xfrm>
              <a:blipFill>
                <a:blip r:embed="rId3"/>
                <a:stretch>
                  <a:fillRect l="-1233" t="-2793" r="-106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70143E45-F250-FAAC-DD00-14B751B512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0956" y="3150229"/>
            <a:ext cx="4291044" cy="1543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4378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01D769E-BF9F-490D-D5EB-5D450C653B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1206480" cy="4587239"/>
          </a:xfrm>
        </p:spPr>
        <p:txBody>
          <a:bodyPr>
            <a:normAutofit/>
          </a:bodyPr>
          <a:lstStyle/>
          <a:p>
            <a:r>
              <a:rPr lang="en-GB" dirty="0"/>
              <a:t>A fourth conductor, called the </a:t>
            </a:r>
            <a:r>
              <a:rPr lang="en-GB" b="1" dirty="0"/>
              <a:t>neutral </a:t>
            </a:r>
            <a:r>
              <a:rPr lang="en-GB" dirty="0"/>
              <a:t>(coloured black, and connected through protective devices to earth) is often used with a </a:t>
            </a:r>
            <a:r>
              <a:rPr lang="en-GB" b="1" dirty="0"/>
              <a:t>three-phase</a:t>
            </a:r>
            <a:r>
              <a:rPr lang="en-GB" dirty="0"/>
              <a:t> supply. </a:t>
            </a:r>
          </a:p>
          <a:p>
            <a:r>
              <a:rPr lang="en-GB" dirty="0"/>
              <a:t>If the three-phase windings are kept independent then </a:t>
            </a:r>
            <a:r>
              <a:rPr lang="en-GB" b="1" dirty="0"/>
              <a:t>six wires are needed to connect a supply source (such as a generator) to a load </a:t>
            </a:r>
            <a:r>
              <a:rPr lang="en-GB" dirty="0"/>
              <a:t>(such as motor). </a:t>
            </a:r>
          </a:p>
          <a:p>
            <a:r>
              <a:rPr lang="en-GB" dirty="0"/>
              <a:t>To reduce the number of wires it is usual to interconnect the three phases. There are two ways in which this can be done, these being:</a:t>
            </a:r>
          </a:p>
          <a:p>
            <a:pPr marL="514350" indent="-514350">
              <a:buAutoNum type="alphaLcParenR"/>
            </a:pPr>
            <a:r>
              <a:rPr lang="en-GB" b="1" dirty="0"/>
              <a:t>a star connection,</a:t>
            </a:r>
          </a:p>
          <a:p>
            <a:pPr marL="514350" indent="-514350">
              <a:buAutoNum type="alphaLcParenR"/>
            </a:pPr>
            <a:r>
              <a:rPr lang="en-GB" b="1" dirty="0"/>
              <a:t>a delta, or mesh connection.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57599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 - Star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0"/>
                <a:ext cx="11206480" cy="458723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Star Connection</a:t>
                </a:r>
              </a:p>
              <a:p>
                <a:r>
                  <a:rPr lang="en-GB" dirty="0"/>
                  <a:t>A star-connected load is where the </a:t>
                </a:r>
                <a:r>
                  <a:rPr lang="en-GB" b="1" dirty="0"/>
                  <a:t>three-line conductors are each connected to a load</a:t>
                </a:r>
                <a:r>
                  <a:rPr lang="en-GB" dirty="0"/>
                  <a:t> and the </a:t>
                </a:r>
                <a:r>
                  <a:rPr lang="en-GB" b="1" dirty="0"/>
                  <a:t>outlets from the loads are joined together at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𝑵</m:t>
                    </m:r>
                  </m:oMath>
                </a14:m>
                <a:r>
                  <a:rPr lang="en-GB" dirty="0"/>
                  <a:t> to form what is termed the </a:t>
                </a:r>
                <a:r>
                  <a:rPr lang="en-GB" b="1" dirty="0"/>
                  <a:t>neutral point or the star point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0"/>
                <a:ext cx="11206480" cy="4587239"/>
              </a:xfrm>
              <a:blipFill>
                <a:blip r:embed="rId3"/>
                <a:stretch>
                  <a:fillRect l="-1088" t="-2261" r="-146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DF490E79-40AE-C6B3-6E5A-5E594771DC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8271" y="3629319"/>
            <a:ext cx="4271049" cy="2558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8852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 -Star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0"/>
                <a:ext cx="11206480" cy="4587239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/>
                  <a:t>The voltages,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𝒀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𝒂𝒏𝒅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</m:oMath>
                </a14:m>
                <a:r>
                  <a:rPr lang="en-GB" dirty="0"/>
                  <a:t> are called </a:t>
                </a:r>
                <a:r>
                  <a:rPr lang="en-GB" b="1" dirty="0"/>
                  <a:t>phase voltages or line to neutral voltages</a:t>
                </a:r>
                <a:r>
                  <a:rPr lang="en-GB" dirty="0"/>
                  <a:t>. Phase voltages are generally </a:t>
                </a:r>
                <a:r>
                  <a:rPr lang="en-GB" b="1" dirty="0"/>
                  <a:t>denoted by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sub>
                    </m:sSub>
                  </m:oMath>
                </a14:m>
                <a:r>
                  <a:rPr lang="en-GB" b="1" dirty="0"/>
                  <a:t>. </a:t>
                </a:r>
              </a:p>
              <a:p>
                <a:r>
                  <a:rPr lang="en-GB" dirty="0"/>
                  <a:t>The voltages,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𝑹𝒀</m:t>
                        </m:r>
                      </m:sub>
                    </m:sSub>
                  </m:oMath>
                </a14:m>
                <a:r>
                  <a:rPr lang="en-GB" b="1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𝒀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</m:oMath>
                </a14:m>
                <a:r>
                  <a:rPr lang="en-GB" b="1" dirty="0"/>
                  <a:t>,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𝑩𝑹</m:t>
                        </m:r>
                      </m:sub>
                    </m:sSub>
                  </m:oMath>
                </a14:m>
                <a:r>
                  <a:rPr lang="en-GB" dirty="0"/>
                  <a:t> are called </a:t>
                </a:r>
                <a:r>
                  <a:rPr lang="en-GB" b="1" dirty="0"/>
                  <a:t>line voltages</a:t>
                </a:r>
                <a:r>
                  <a:rPr lang="en-GB" dirty="0"/>
                  <a:t>. </a:t>
                </a:r>
              </a:p>
              <a:p>
                <a:r>
                  <a:rPr lang="en-GB" dirty="0"/>
                  <a:t>The phase currents (generally denoted by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sub>
                    </m:sSub>
                  </m:oMath>
                </a14:m>
                <a:r>
                  <a:rPr lang="en-GB" dirty="0"/>
                  <a:t>) are equal to their respective line currents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</m:oMath>
                </a14:m>
                <a:r>
                  <a:rPr lang="en-GB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𝒀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𝒂𝒏𝒅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</m:oMath>
                </a14:m>
                <a:r>
                  <a:rPr lang="en-GB" dirty="0"/>
                  <a:t>, i.e. for a star connection: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sub>
                    </m:sSub>
                  </m:oMath>
                </a14:m>
                <a:r>
                  <a:rPr lang="en-GB" dirty="0"/>
                  <a:t>,</a:t>
                </a:r>
              </a:p>
              <a:p>
                <a:r>
                  <a:rPr lang="en-GB" dirty="0"/>
                  <a:t>For a balanced system: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𝒀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</m:oMath>
                </a14:m>
                <a:r>
                  <a:rPr lang="en-GB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𝒀</m:t>
                        </m:r>
                      </m:sub>
                    </m:sSub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</m:oMath>
                </a14:m>
                <a:r>
                  <a:rPr lang="en-GB" dirty="0"/>
                  <a:t>,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𝑹𝒀</m:t>
                        </m:r>
                      </m:sub>
                    </m:sSub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𝒀𝑩</m:t>
                        </m:r>
                      </m:sub>
                    </m:sSub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𝑩𝑹</m:t>
                        </m:r>
                      </m:sub>
                    </m:sSub>
                    <m:r>
                      <a:rPr lang="en-GB" b="1" i="0" smtClean="0">
                        <a:latin typeface="Cambria Math" panose="02040503050406030204" pitchFamily="18" charset="0"/>
                      </a:rPr>
                      <m:t>,   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𝒁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𝒁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𝒀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𝒁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</m:oMath>
                </a14:m>
                <a:r>
                  <a:rPr lang="en-GB" dirty="0"/>
                  <a:t>  and the current in the neutral conductor,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𝑵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𝟎</m:t>
                    </m:r>
                  </m:oMath>
                </a14:m>
                <a:r>
                  <a:rPr lang="en-GB" dirty="0"/>
                  <a:t>.</a:t>
                </a:r>
              </a:p>
              <a:p>
                <a:r>
                  <a:rPr lang="en-GB" dirty="0"/>
                  <a:t>When a star connected system is </a:t>
                </a:r>
                <a:r>
                  <a:rPr lang="en-GB" b="1" dirty="0"/>
                  <a:t>balanced, then the neutral conductor is unnecessary and is often omitted. </a:t>
                </a:r>
              </a:p>
              <a:p>
                <a:r>
                  <a:rPr lang="en-GB" dirty="0"/>
                  <a:t>The line voltage,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𝑹𝒀</m:t>
                        </m:r>
                      </m:sub>
                    </m:sSub>
                  </m:oMath>
                </a14:m>
                <a:r>
                  <a:rPr lang="en-GB" dirty="0"/>
                  <a:t> is given by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𝑹𝒀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𝒀</m:t>
                        </m:r>
                      </m:sub>
                    </m:sSub>
                  </m:oMath>
                </a14:m>
                <a:endParaRPr lang="en-GB" b="1" dirty="0"/>
              </a:p>
              <a:p>
                <a:r>
                  <a:rPr lang="en-GB" dirty="0"/>
                  <a:t>For a balanced star connection: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𝟑</m:t>
                        </m:r>
                      </m:e>
                    </m:rad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</m:oMath>
                </a14:m>
                <a:endParaRPr lang="en-GB" b="1" dirty="0"/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0"/>
                <a:ext cx="11206480" cy="4587239"/>
              </a:xfrm>
              <a:blipFill>
                <a:blip r:embed="rId3"/>
                <a:stretch>
                  <a:fillRect l="-816" t="-27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661948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 -Star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01D769E-BF9F-490D-D5EB-5D450C653B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906" y="1533848"/>
            <a:ext cx="5689600" cy="4587239"/>
          </a:xfrm>
        </p:spPr>
        <p:txBody>
          <a:bodyPr>
            <a:normAutofit/>
          </a:bodyPr>
          <a:lstStyle/>
          <a:p>
            <a:r>
              <a:rPr lang="en-GB" dirty="0"/>
              <a:t>The star connection of </a:t>
            </a:r>
            <a:r>
              <a:rPr lang="en-GB" b="1" dirty="0"/>
              <a:t>the three phases of a supply, together with a neutral conductor</a:t>
            </a:r>
            <a:r>
              <a:rPr lang="en-GB" dirty="0"/>
              <a:t>, allows the </a:t>
            </a:r>
            <a:r>
              <a:rPr lang="en-GB" b="1" dirty="0"/>
              <a:t>use of two voltages</a:t>
            </a:r>
            <a:r>
              <a:rPr lang="en-GB" dirty="0"/>
              <a:t>— the phase voltage and the line voltage. </a:t>
            </a:r>
          </a:p>
          <a:p>
            <a:r>
              <a:rPr lang="en-GB" dirty="0"/>
              <a:t>A 4-wire system is also used when the load is not balanced. </a:t>
            </a:r>
          </a:p>
          <a:p>
            <a:r>
              <a:rPr lang="en-GB" dirty="0"/>
              <a:t>The standard electricity supply to consumers in Great Britain is </a:t>
            </a:r>
            <a:r>
              <a:rPr lang="en-GB" b="1" dirty="0"/>
              <a:t>415/240V, 50 Hz</a:t>
            </a:r>
            <a:r>
              <a:rPr lang="en-GB" dirty="0"/>
              <a:t>,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B04476-E8CC-0F2B-57CF-2A1CA66754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5506" y="1389214"/>
            <a:ext cx="5958374" cy="4392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4620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 -Delta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01D769E-BF9F-490D-D5EB-5D450C653B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906" y="1533848"/>
            <a:ext cx="11531134" cy="45872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Delta Connection:</a:t>
            </a:r>
          </a:p>
          <a:p>
            <a:pPr marL="0" indent="0">
              <a:buNone/>
            </a:pPr>
            <a:r>
              <a:rPr lang="en-GB" dirty="0"/>
              <a:t>A </a:t>
            </a:r>
            <a:r>
              <a:rPr lang="en-GB" b="1" dirty="0"/>
              <a:t>delta (or mesh) connected load </a:t>
            </a:r>
            <a:r>
              <a:rPr lang="en-GB" dirty="0"/>
              <a:t>is shown in Figure, where the </a:t>
            </a:r>
            <a:r>
              <a:rPr lang="en-GB" b="1" dirty="0"/>
              <a:t>end of one load is connected to the start of the next load.</a:t>
            </a:r>
          </a:p>
        </p:txBody>
      </p:sp>
      <p:pic>
        <p:nvPicPr>
          <p:cNvPr id="3" name="Content Placeholder 5">
            <a:extLst>
              <a:ext uri="{FF2B5EF4-FFF2-40B4-BE49-F238E27FC236}">
                <a16:creationId xmlns:a16="http://schemas.microsoft.com/office/drawing/2014/main" id="{6D8A8BD4-3C02-FC65-3923-73D80CCCDE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8619" y="2947188"/>
            <a:ext cx="5373694" cy="3007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3720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 -Delta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A4895E-5100-B04B-E29B-66C8475DA63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The line voltages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𝑹𝒀</m:t>
                        </m:r>
                      </m:sub>
                    </m:sSub>
                  </m:oMath>
                </a14:m>
                <a:r>
                  <a:rPr lang="en-GB" b="1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𝒀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</m:oMath>
                </a14:m>
                <a:r>
                  <a:rPr lang="en-GB" b="1" dirty="0"/>
                  <a:t>,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𝑩𝑹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are the respective phase voltages, i.e. for a delta connection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𝑷</m:t>
                        </m:r>
                      </m:sub>
                    </m:sSub>
                  </m:oMath>
                </a14:m>
                <a:endParaRPr lang="en-GB" b="1" dirty="0"/>
              </a:p>
              <a:p>
                <a:r>
                  <a:rPr lang="en-GB" dirty="0"/>
                  <a:t>Using Kirchhoff’s current law,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𝑹𝒀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𝑩𝑹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𝑹𝒀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+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𝑰</m:t>
                            </m:r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𝑩𝑹</m:t>
                            </m:r>
                          </m:sub>
                        </m:sSub>
                      </m:e>
                    </m:d>
                  </m:oMath>
                </a14:m>
                <a:endParaRPr lang="en-GB" b="1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𝑹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𝟑</m:t>
                        </m:r>
                      </m:e>
                    </m:rad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𝑹𝒀</m:t>
                        </m:r>
                      </m:sub>
                    </m:sSub>
                  </m:oMath>
                </a14:m>
                <a:r>
                  <a:rPr lang="en-GB" dirty="0"/>
                  <a:t>, </a:t>
                </a:r>
              </a:p>
              <a:p>
                <a:pPr marL="0" indent="0">
                  <a:buNone/>
                </a:pPr>
                <a:r>
                  <a:rPr lang="en-GB" dirty="0"/>
                  <a:t>i.e. for a delta connection:</a:t>
                </a:r>
              </a:p>
              <a:p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𝟑</m:t>
                        </m:r>
                      </m:e>
                    </m:rad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sub>
                    </m:sSub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A4895E-5100-B04B-E29B-66C8475DA63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377841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 in 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A4895E-5100-B04B-E29B-66C8475DA63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b="1" dirty="0"/>
                  <a:t>Power in three-phase systems </a:t>
                </a:r>
              </a:p>
              <a:p>
                <a:r>
                  <a:rPr lang="en-GB" dirty="0"/>
                  <a:t>The power dissipated in a three-phase load is given by the sum of the power dissipated in each phase. </a:t>
                </a:r>
              </a:p>
              <a:p>
                <a:r>
                  <a:rPr lang="en-GB" dirty="0"/>
                  <a:t>If a load is balanced then the total power P is given by: P = 3 × power consumed by one phase. </a:t>
                </a:r>
              </a:p>
              <a:p>
                <a:r>
                  <a:rPr lang="en-GB" dirty="0"/>
                  <a:t>The power consumed in one phase=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</m:oMath>
                </a14:m>
                <a:r>
                  <a:rPr lang="en-GB" dirty="0"/>
                  <a:t> 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  <m:r>
                      <m:rPr>
                        <m:sty m:val="p"/>
                      </m:rPr>
                      <a:rPr lang="en-GB" i="1" dirty="0" smtClean="0">
                        <a:latin typeface="Cambria Math" panose="02040503050406030204" pitchFamily="18" charset="0"/>
                      </a:rPr>
                      <m:t>cos</m:t>
                    </m:r>
                    <m:r>
                      <m:rPr>
                        <m:sty m:val="p"/>
                      </m:rPr>
                      <a:rPr lang="el-GR" i="1" dirty="0" smtClean="0">
                        <a:latin typeface="Cambria Math" panose="02040503050406030204" pitchFamily="18" charset="0"/>
                      </a:rPr>
                      <m:t>ϕ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⁡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A4895E-5100-B04B-E29B-66C8475DA63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092015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 in 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A4895E-5100-B04B-E29B-66C8475DA63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b="1" dirty="0"/>
                  <a:t>Power Consumed for Star or Delta three phase connection: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e>
                    </m:rad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𝐶𝑜𝑠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Watts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=3</m:t>
                    </m:r>
                    <m:sSubSup>
                      <m:sSub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  <a:r>
                  <a:rPr lang="en-GB" b="1" dirty="0"/>
                  <a:t>Watts</a:t>
                </a:r>
              </a:p>
              <a:p>
                <a:pPr marL="0" indent="0">
                  <a:buNone/>
                </a:pPr>
                <a:r>
                  <a:rPr lang="en-GB" b="1" i="1" dirty="0"/>
                  <a:t>Total Volt –Ampere</a:t>
                </a:r>
                <a:r>
                  <a:rPr lang="en-GB" b="1" dirty="0"/>
                  <a:t>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𝑆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e>
                    </m:rad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b="1" dirty="0"/>
                  <a:t>Volt Amperes</a:t>
                </a:r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A4895E-5100-B04B-E29B-66C8475DA63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08589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15 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1043</Words>
  <Application>Microsoft Office PowerPoint</Application>
  <PresentationFormat>Widescreen</PresentationFormat>
  <Paragraphs>115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16</vt:i4>
      </vt:variant>
    </vt:vector>
  </HeadingPairs>
  <TitlesOfParts>
    <vt:vector size="40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Three Phase system</vt:lpstr>
      <vt:lpstr>Three Phase system</vt:lpstr>
      <vt:lpstr>Three Phase system</vt:lpstr>
      <vt:lpstr>Three Phase system</vt:lpstr>
      <vt:lpstr>Three Phase system</vt:lpstr>
      <vt:lpstr>Three Phase system - Star</vt:lpstr>
      <vt:lpstr>Three Phase system -Star</vt:lpstr>
      <vt:lpstr>Three Phase system -Star</vt:lpstr>
      <vt:lpstr>Three Phase system -Delta</vt:lpstr>
      <vt:lpstr>Three Phase system -Delta</vt:lpstr>
      <vt:lpstr>Power in Three phase system</vt:lpstr>
      <vt:lpstr>Power in Three phase system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158</cp:revision>
  <dcterms:created xsi:type="dcterms:W3CDTF">2021-03-09T15:35:42Z</dcterms:created>
  <dcterms:modified xsi:type="dcterms:W3CDTF">2023-12-05T09:10:54Z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