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324" r:id="rId5"/>
    <p:sldId id="256" r:id="rId6"/>
    <p:sldId id="297" r:id="rId7"/>
    <p:sldId id="298" r:id="rId8"/>
    <p:sldId id="299" r:id="rId9"/>
    <p:sldId id="300" r:id="rId10"/>
    <p:sldId id="301" r:id="rId11"/>
    <p:sldId id="302" r:id="rId12"/>
    <p:sldId id="303" r:id="rId13"/>
    <p:sldId id="320" r:id="rId14"/>
    <p:sldId id="322" r:id="rId15"/>
    <p:sldId id="32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D0AA6F-81D5-45EB-A242-17C8EC5DD351}" v="1" dt="2025-02-12T16:12:12.873"/>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33" autoAdjust="0"/>
    <p:restoredTop sz="69281" autoAdjust="0"/>
  </p:normalViewPr>
  <p:slideViewPr>
    <p:cSldViewPr snapToGrid="0">
      <p:cViewPr>
        <p:scale>
          <a:sx n="74" d="100"/>
          <a:sy n="74" d="100"/>
        </p:scale>
        <p:origin x="1042" y="178"/>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7325"/>
    </p:cViewPr>
  </p:sorterViewPr>
  <p:notesViewPr>
    <p:cSldViewPr snapToGrid="0">
      <p:cViewPr varScale="1">
        <p:scale>
          <a:sx n="48" d="100"/>
          <a:sy n="48" d="100"/>
        </p:scale>
        <p:origin x="2692" y="3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10/10/2025</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10/10/2025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521751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It </a:t>
            </a:r>
            <a:r>
              <a:rPr lang="en-IN" sz="1200" dirty="0"/>
              <a:t>emphasises</a:t>
            </a:r>
            <a:r>
              <a:rPr lang="en-IN" sz="1200" baseline="0" dirty="0"/>
              <a:t> </a:t>
            </a:r>
            <a:r>
              <a:rPr lang="en-IN" sz="1200" dirty="0"/>
              <a:t>on the biopsychosocial framework, which is the understanding that biology, psychology and social aspects combine to impact overall health </a:t>
            </a:r>
            <a:endParaRPr lang="en-IN"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This presentation will emphasises on the </a:t>
            </a:r>
            <a:r>
              <a:rPr lang="en-IN" sz="1200" b="1" kern="1200" dirty="0">
                <a:solidFill>
                  <a:schemeClr val="tx1"/>
                </a:solidFill>
                <a:effectLst/>
                <a:latin typeface="+mn-lt"/>
                <a:ea typeface="+mn-ea"/>
                <a:cs typeface="+mn-cs"/>
              </a:rPr>
              <a:t>Bowlby’s attachment theory </a:t>
            </a:r>
            <a:r>
              <a:rPr lang="en-IN" sz="1200" kern="1200" dirty="0">
                <a:solidFill>
                  <a:schemeClr val="tx1"/>
                </a:solidFill>
                <a:effectLst/>
                <a:latin typeface="+mn-lt"/>
                <a:ea typeface="+mn-ea"/>
                <a:cs typeface="+mn-cs"/>
              </a:rPr>
              <a:t>to understand the case of Amira, a 3 year old girl. Further, it will propose strategies, biological and ecological impacts and assess the strengths and limitations of the theory. </a:t>
            </a:r>
            <a:endParaRPr lang="en-GB" sz="120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dirty="0"/>
              <a:t>Further, it will propose strategies, biological and ecological impacts and assess the strengths and limitations of the theory. </a:t>
            </a:r>
          </a:p>
          <a:p>
            <a:pPr algn="just"/>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22214966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t>This emotional bond is motivated by the necessity for comfort and protection.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theory is </a:t>
            </a:r>
            <a:r>
              <a:rPr lang="en-IN" sz="1200" b="1" kern="1200" dirty="0">
                <a:solidFill>
                  <a:schemeClr val="tx1"/>
                </a:solidFill>
                <a:effectLst/>
                <a:latin typeface="+mn-lt"/>
                <a:ea typeface="+mn-ea"/>
                <a:cs typeface="+mn-cs"/>
              </a:rPr>
              <a:t>highly relevant</a:t>
            </a:r>
            <a:r>
              <a:rPr lang="en-IN" sz="1200" kern="1200" dirty="0">
                <a:solidFill>
                  <a:schemeClr val="tx1"/>
                </a:solidFill>
                <a:effectLst/>
                <a:latin typeface="+mn-lt"/>
                <a:ea typeface="+mn-ea"/>
                <a:cs typeface="+mn-cs"/>
              </a:rPr>
              <a:t> to the development of early years as it offers a model for considering the emotional heath of the child. It proposes that the safe and emotional connection that the infant creates with the caregiver is the basis of the complete mental health, emotional well-being and societal associations. </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1794822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Also, the nursery is unfamiliar place and hence, Amira misses a secure base. The limited verbal communication is also because of the anxiety and the focus of the child is on looking for comfort, rather than communication skills. The theory also suggests that anxiety can lead to the child’s regression towards development and involves a decline in verbal communication (</a:t>
            </a:r>
            <a:r>
              <a:rPr lang="en-GB" sz="1200" kern="1200" dirty="0">
                <a:solidFill>
                  <a:schemeClr val="tx1"/>
                </a:solidFill>
                <a:effectLst/>
                <a:latin typeface="+mn-lt"/>
                <a:ea typeface="+mn-ea"/>
                <a:cs typeface="+mn-cs"/>
              </a:rPr>
              <a:t>Patra</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and </a:t>
            </a:r>
            <a:r>
              <a:rPr lang="en-GB" sz="1200" kern="1200" dirty="0" err="1">
                <a:solidFill>
                  <a:schemeClr val="tx1"/>
                </a:solidFill>
                <a:effectLst/>
                <a:latin typeface="+mn-lt"/>
                <a:ea typeface="+mn-ea"/>
                <a:cs typeface="+mn-cs"/>
              </a:rPr>
              <a:t>Gheisari</a:t>
            </a:r>
            <a:r>
              <a:rPr lang="en-GB" sz="1200" kern="1200" dirty="0">
                <a:solidFill>
                  <a:schemeClr val="tx1"/>
                </a:solidFill>
                <a:effectLst/>
                <a:latin typeface="+mn-lt"/>
                <a:ea typeface="+mn-ea"/>
                <a:cs typeface="+mn-cs"/>
              </a:rPr>
              <a:t>, 2022)</a:t>
            </a:r>
            <a:r>
              <a:rPr lang="en-IN" sz="1200" kern="1200" dirty="0">
                <a:solidFill>
                  <a:schemeClr val="tx1"/>
                </a:solidFill>
                <a:effectLst/>
                <a:latin typeface="+mn-lt"/>
                <a:ea typeface="+mn-ea"/>
                <a:cs typeface="+mn-cs"/>
              </a:rPr>
              <a:t>. Also, the difficulty of Amira to engage in the group play is originated from the lack of secure environment. Through application of the Bowlby’s theory, it is implied that the behaviour of Amira is not major problem, but the signs of her unfulfilled emotional requirements. </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9647560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i="1" kern="1200" dirty="0">
                <a:solidFill>
                  <a:schemeClr val="tx1"/>
                </a:solidFill>
                <a:effectLst/>
                <a:latin typeface="+mn-lt"/>
                <a:ea typeface="+mn-ea"/>
                <a:cs typeface="+mn-cs"/>
              </a:rPr>
              <a:t>Supporting verbal and social development:</a:t>
            </a:r>
            <a:r>
              <a:rPr lang="en-IN" sz="1200" kern="1200" dirty="0">
                <a:solidFill>
                  <a:schemeClr val="tx1"/>
                </a:solidFill>
                <a:effectLst/>
                <a:latin typeface="+mn-lt"/>
                <a:ea typeface="+mn-ea"/>
                <a:cs typeface="+mn-cs"/>
              </a:rPr>
              <a:t> the main care taker is required to initiate personal conversations using clear language and visual aids. Once, Amira is settled, it is recommended to initiate small group interactions to develop the social relationships.</a:t>
            </a:r>
            <a:endParaRPr lang="en-GB" sz="1200" kern="1200" dirty="0">
              <a:solidFill>
                <a:schemeClr val="tx1"/>
              </a:solidFill>
              <a:effectLst/>
              <a:latin typeface="+mn-lt"/>
              <a:ea typeface="+mn-ea"/>
              <a:cs typeface="+mn-cs"/>
            </a:endParaRPr>
          </a:p>
          <a:p>
            <a:r>
              <a:rPr lang="en-IN" sz="1200" b="1" i="1" kern="1200" dirty="0">
                <a:solidFill>
                  <a:schemeClr val="tx1"/>
                </a:solidFill>
                <a:effectLst/>
                <a:latin typeface="+mn-lt"/>
                <a:ea typeface="+mn-ea"/>
                <a:cs typeface="+mn-cs"/>
              </a:rPr>
              <a:t>Supporting the family:</a:t>
            </a:r>
            <a:r>
              <a:rPr lang="en-IN" sz="1200" kern="1200" dirty="0">
                <a:solidFill>
                  <a:schemeClr val="tx1"/>
                </a:solidFill>
                <a:effectLst/>
                <a:latin typeface="+mn-lt"/>
                <a:ea typeface="+mn-ea"/>
                <a:cs typeface="+mn-cs"/>
              </a:rPr>
              <a:t> the key person is required to interact with Amira’s parents regularly and sharing the experiences. This can benefit in building triangle of trust among Amira, parents and the care taker. Also, the key person can use the strategies of her family to calm her in the nursery</a:t>
            </a:r>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373173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relationship is crucial in considering the individual variations in the behaviour and results.</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Biological (nature)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innate aspects involve the genetic factors inherited form the family, function of brain and physiological procedures. For instance, the genes impact the temperament of the child like the anxiety levels or illnesses. Also, the basic structure of the child’s brand is created prior to birth but the development is impacted by the early year experiences. Also the hormones and chemicals in brand tends to influence he mood and emotional bonds of child.</a:t>
            </a:r>
            <a:endParaRPr lang="en-GB"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Environmental (nurture)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factors tend to shape the behaviour of the individual, ranging from the close family to the wider social and cultural aspects (</a:t>
            </a:r>
            <a:r>
              <a:rPr lang="en-IN" sz="1200" kern="1200" dirty="0" err="1">
                <a:solidFill>
                  <a:schemeClr val="tx1"/>
                </a:solidFill>
                <a:effectLst/>
                <a:latin typeface="+mn-lt"/>
                <a:ea typeface="+mn-ea"/>
                <a:cs typeface="+mn-cs"/>
              </a:rPr>
              <a:t>Kitayama</a:t>
            </a:r>
            <a:r>
              <a:rPr lang="en-IN" sz="1200" kern="1200" dirty="0">
                <a:solidFill>
                  <a:schemeClr val="tx1"/>
                </a:solidFill>
                <a:effectLst/>
                <a:latin typeface="+mn-lt"/>
                <a:ea typeface="+mn-ea"/>
                <a:cs typeface="+mn-cs"/>
              </a:rPr>
              <a:t>, and Salvador, 2024).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influences do not act individually and rather works collectively to form the basis of the overall psychological development of a child. Nature offers the biological base and possible characteristic whereas, nurture delivers the aspects like supportive environment and early experiences which can alter the genetic expressions and impact the development process. </a:t>
            </a:r>
            <a:endParaRPr lang="en-GB" sz="1200" kern="1200" dirty="0">
              <a:solidFill>
                <a:schemeClr val="tx1"/>
              </a:solidFill>
              <a:effectLst/>
              <a:latin typeface="+mn-lt"/>
              <a:ea typeface="+mn-ea"/>
              <a:cs typeface="+mn-cs"/>
            </a:endParaRPr>
          </a:p>
          <a:p>
            <a:pPr algn="just"/>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1803087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Also, this theory empowers the key person approach and provides consideration for the importance of warm connection with the main care taker. Moreover, the attachment theory emphasise on the significance of the relationship rather than external rewards which eventually results in minimising the anxiety. The focus on the emotional systems and safe foundation is beneficial for the theory to highlight the significance of building resilience. This eventually benefits in directing the future problems and relationships efficiently.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theory focuses on the idea that the child creates a special bond, mainly with the mother which is crucial to development (</a:t>
            </a:r>
            <a:r>
              <a:rPr lang="en-IN" sz="1200" kern="1200" dirty="0" err="1">
                <a:solidFill>
                  <a:schemeClr val="tx1"/>
                </a:solidFill>
                <a:effectLst/>
                <a:latin typeface="+mn-lt"/>
                <a:ea typeface="+mn-ea"/>
                <a:cs typeface="+mn-cs"/>
              </a:rPr>
              <a:t>Lanjekar</a:t>
            </a:r>
            <a:r>
              <a:rPr lang="en-IN" sz="1200" kern="1200" dirty="0">
                <a:solidFill>
                  <a:schemeClr val="tx1"/>
                </a:solidFill>
                <a:effectLst/>
                <a:latin typeface="+mn-lt"/>
                <a:ea typeface="+mn-ea"/>
                <a:cs typeface="+mn-cs"/>
              </a:rPr>
              <a:t>, and </a:t>
            </a:r>
            <a:r>
              <a:rPr lang="en-IN" sz="1200" kern="1200" dirty="0" err="1">
                <a:solidFill>
                  <a:schemeClr val="tx1"/>
                </a:solidFill>
                <a:effectLst/>
                <a:latin typeface="+mn-lt"/>
                <a:ea typeface="+mn-ea"/>
                <a:cs typeface="+mn-cs"/>
              </a:rPr>
              <a:t>WAGH</a:t>
            </a:r>
            <a:r>
              <a:rPr lang="en-IN" sz="1200" kern="1200" dirty="0">
                <a:solidFill>
                  <a:schemeClr val="tx1"/>
                </a:solidFill>
                <a:effectLst/>
                <a:latin typeface="+mn-lt"/>
                <a:ea typeface="+mn-ea"/>
                <a:cs typeface="+mn-cs"/>
              </a:rPr>
              <a:t>, 2022). This is argued as it causes disregards of the infant creating relationships with the numerous care givers like father and other family members. Also, the theory is criticised as it is formed on the Western cultural rulers and ideas, which eventually limits the universal application of the theory and also results in the cultural biasness. </a:t>
            </a:r>
            <a:endParaRPr lang="en-GB" sz="1200" kern="1200" dirty="0">
              <a:solidFill>
                <a:schemeClr val="tx1"/>
              </a:solidFill>
              <a:effectLst/>
              <a:latin typeface="+mn-lt"/>
              <a:ea typeface="+mn-ea"/>
              <a:cs typeface="+mn-cs"/>
            </a:endParaRPr>
          </a:p>
          <a:p>
            <a:pPr algn="just"/>
            <a:endParaRPr lang="en-IN" b="0" dirty="0"/>
          </a:p>
        </p:txBody>
      </p:sp>
      <p:sp>
        <p:nvSpPr>
          <p:cNvPr id="4" name="Slide Number Placeholder 3"/>
          <p:cNvSpPr>
            <a:spLocks noGrp="1"/>
          </p:cNvSpPr>
          <p:nvPr>
            <p:ph type="sldNum" sz="quarter" idx="10"/>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42464987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Also, the presentation emphasised on the biological and environmental aspects to influence the overall psychological development of the child. Furthermore, the strengths and the limitations of the theory were also highlighted. </a:t>
            </a: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23596220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Music, G. (2024). Nurturing natures: Attachment and children's emotional, sociocultural and brain development. Routledge.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Whitty, K. A. (2022). A Sticky Fixation: Adherence to Attachment Theory in Early Childhood Infant Practices </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Wright, A. C., and Kong, P. (2023). Attachment theory. Working with families experiencing vulnerability: A partnership approach, 79.</a:t>
            </a:r>
          </a:p>
          <a:p>
            <a:r>
              <a:rPr lang="en-IN" sz="1200" kern="1200" dirty="0">
                <a:solidFill>
                  <a:schemeClr val="tx1"/>
                </a:solidFill>
                <a:effectLst/>
                <a:latin typeface="+mn-lt"/>
                <a:ea typeface="+mn-ea"/>
                <a:cs typeface="+mn-cs"/>
              </a:rPr>
              <a:t>Henning, W. A. (2025). Attachment Made Simple: A Practical Handbook for Kids and Parents to Build Trust, Emotional Resilience, and Connection. Winifred Audrey Henning.</a:t>
            </a:r>
          </a:p>
          <a:p>
            <a:r>
              <a:rPr lang="en-IN" sz="1200" kern="1200" dirty="0" err="1">
                <a:solidFill>
                  <a:schemeClr val="tx1"/>
                </a:solidFill>
                <a:effectLst/>
                <a:latin typeface="+mn-lt"/>
                <a:ea typeface="+mn-ea"/>
                <a:cs typeface="+mn-cs"/>
              </a:rPr>
              <a:t>Kitayama</a:t>
            </a:r>
            <a:r>
              <a:rPr lang="en-IN" sz="1200" kern="1200" dirty="0">
                <a:solidFill>
                  <a:schemeClr val="tx1"/>
                </a:solidFill>
                <a:effectLst/>
                <a:latin typeface="+mn-lt"/>
                <a:ea typeface="+mn-ea"/>
                <a:cs typeface="+mn-cs"/>
              </a:rPr>
              <a:t>, S., and Salvador, C. E. (2024). Cultural psychology: Beyond east and west. Annual Review of Psychology, 75(1), 495-526.</a:t>
            </a:r>
          </a:p>
          <a:p>
            <a:r>
              <a:rPr lang="en-IN" sz="1200" kern="1200" dirty="0" err="1">
                <a:solidFill>
                  <a:schemeClr val="tx1"/>
                </a:solidFill>
                <a:effectLst/>
                <a:latin typeface="+mn-lt"/>
                <a:ea typeface="+mn-ea"/>
                <a:cs typeface="+mn-cs"/>
              </a:rPr>
              <a:t>Lanjekar</a:t>
            </a:r>
            <a:r>
              <a:rPr lang="en-IN" sz="1200" kern="1200" dirty="0">
                <a:solidFill>
                  <a:schemeClr val="tx1"/>
                </a:solidFill>
                <a:effectLst/>
                <a:latin typeface="+mn-lt"/>
                <a:ea typeface="+mn-ea"/>
                <a:cs typeface="+mn-cs"/>
              </a:rPr>
              <a:t>, P. D., and </a:t>
            </a:r>
            <a:r>
              <a:rPr lang="en-IN" sz="1200" kern="1200" dirty="0" err="1">
                <a:solidFill>
                  <a:schemeClr val="tx1"/>
                </a:solidFill>
                <a:effectLst/>
                <a:latin typeface="+mn-lt"/>
                <a:ea typeface="+mn-ea"/>
                <a:cs typeface="+mn-cs"/>
              </a:rPr>
              <a:t>WAGH</a:t>
            </a:r>
            <a:r>
              <a:rPr lang="en-IN" sz="1200" kern="1200" dirty="0">
                <a:solidFill>
                  <a:schemeClr val="tx1"/>
                </a:solidFill>
                <a:effectLst/>
                <a:latin typeface="+mn-lt"/>
                <a:ea typeface="+mn-ea"/>
                <a:cs typeface="+mn-cs"/>
              </a:rPr>
              <a:t>, V. (2022). The effect of parenting and the parent-child relationship on a child's cognitive development: A literature review. </a:t>
            </a:r>
            <a:r>
              <a:rPr lang="en-IN" sz="1200" kern="1200" dirty="0" err="1">
                <a:solidFill>
                  <a:schemeClr val="tx1"/>
                </a:solidFill>
                <a:effectLst/>
                <a:latin typeface="+mn-lt"/>
                <a:ea typeface="+mn-ea"/>
                <a:cs typeface="+mn-cs"/>
              </a:rPr>
              <a:t>Cureus</a:t>
            </a:r>
            <a:r>
              <a:rPr lang="en-IN" sz="1200" kern="1200" dirty="0">
                <a:solidFill>
                  <a:schemeClr val="tx1"/>
                </a:solidFill>
                <a:effectLst/>
                <a:latin typeface="+mn-lt"/>
                <a:ea typeface="+mn-ea"/>
                <a:cs typeface="+mn-cs"/>
              </a:rPr>
              <a:t>, 14(10).</a:t>
            </a:r>
          </a:p>
          <a:p>
            <a:r>
              <a:rPr lang="en-GB" sz="1200" kern="1200" dirty="0">
                <a:solidFill>
                  <a:schemeClr val="tx1"/>
                </a:solidFill>
                <a:effectLst/>
                <a:latin typeface="+mn-lt"/>
                <a:ea typeface="+mn-ea"/>
                <a:cs typeface="+mn-cs"/>
              </a:rPr>
              <a:t>Patra, I., and </a:t>
            </a:r>
            <a:r>
              <a:rPr lang="en-GB" sz="1200" kern="1200" dirty="0" err="1">
                <a:solidFill>
                  <a:schemeClr val="tx1"/>
                </a:solidFill>
                <a:effectLst/>
                <a:latin typeface="+mn-lt"/>
                <a:ea typeface="+mn-ea"/>
                <a:cs typeface="+mn-cs"/>
              </a:rPr>
              <a:t>Gheisari</a:t>
            </a:r>
            <a:r>
              <a:rPr lang="en-GB" sz="1200" kern="1200" dirty="0">
                <a:solidFill>
                  <a:schemeClr val="tx1"/>
                </a:solidFill>
                <a:effectLst/>
                <a:latin typeface="+mn-lt"/>
                <a:ea typeface="+mn-ea"/>
                <a:cs typeface="+mn-cs"/>
              </a:rPr>
              <a:t>, A. (2022). The effectiveness of teachers’ written and verbal corrective feedback (CF) during formative assessment (FA) on male language learners’ academic anxiety (AA), academic performance (AP), and attitude toward learning (</a:t>
            </a:r>
            <a:r>
              <a:rPr lang="en-GB" sz="1200" kern="1200" dirty="0" err="1">
                <a:solidFill>
                  <a:schemeClr val="tx1"/>
                </a:solidFill>
                <a:effectLst/>
                <a:latin typeface="+mn-lt"/>
                <a:ea typeface="+mn-ea"/>
                <a:cs typeface="+mn-cs"/>
              </a:rPr>
              <a:t>ATL</a:t>
            </a:r>
            <a:r>
              <a:rPr lang="en-GB" sz="1200" kern="1200" dirty="0">
                <a:solidFill>
                  <a:schemeClr val="tx1"/>
                </a:solidFill>
                <a:effectLst/>
                <a:latin typeface="+mn-lt"/>
                <a:ea typeface="+mn-ea"/>
                <a:cs typeface="+mn-cs"/>
              </a:rPr>
              <a:t>). Language Testing in Asia, 12(1), 19.</a:t>
            </a:r>
          </a:p>
          <a:p>
            <a:r>
              <a:rPr lang="en-IN" sz="1200" kern="1200" dirty="0" err="1">
                <a:solidFill>
                  <a:schemeClr val="tx1"/>
                </a:solidFill>
                <a:effectLst/>
                <a:latin typeface="+mn-lt"/>
                <a:ea typeface="+mn-ea"/>
                <a:cs typeface="+mn-cs"/>
              </a:rPr>
              <a:t>Scharfe</a:t>
            </a:r>
            <a:r>
              <a:rPr lang="en-IN" sz="1200" kern="1200" dirty="0">
                <a:solidFill>
                  <a:schemeClr val="tx1"/>
                </a:solidFill>
                <a:effectLst/>
                <a:latin typeface="+mn-lt"/>
                <a:ea typeface="+mn-ea"/>
                <a:cs typeface="+mn-cs"/>
              </a:rPr>
              <a:t>, E. (2021). Attachment theory. In </a:t>
            </a:r>
            <a:r>
              <a:rPr lang="en-IN" sz="1200" kern="1200" dirty="0" err="1">
                <a:solidFill>
                  <a:schemeClr val="tx1"/>
                </a:solidFill>
                <a:effectLst/>
                <a:latin typeface="+mn-lt"/>
                <a:ea typeface="+mn-ea"/>
                <a:cs typeface="+mn-cs"/>
              </a:rPr>
              <a:t>Encyclopedia</a:t>
            </a:r>
            <a:r>
              <a:rPr lang="en-IN" sz="1200" kern="1200" dirty="0">
                <a:solidFill>
                  <a:schemeClr val="tx1"/>
                </a:solidFill>
                <a:effectLst/>
                <a:latin typeface="+mn-lt"/>
                <a:ea typeface="+mn-ea"/>
                <a:cs typeface="+mn-cs"/>
              </a:rPr>
              <a:t> of Evolutionary Psychological Science (pp. 433-442). Cham: Springer International Publishing.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27745759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97DC217-DF71-1A49-B3EA-559F1F43B0FF}" type="slidenum">
              <a:rPr lang="en-US" smtClean="0"/>
              <a:t>12</a:t>
            </a:fld>
            <a:endParaRPr lang="en-US" dirty="0"/>
          </a:p>
        </p:txBody>
      </p:sp>
    </p:spTree>
    <p:extLst>
      <p:ext uri="{BB962C8B-B14F-4D97-AF65-F5344CB8AC3E}">
        <p14:creationId xmlns:p14="http://schemas.microsoft.com/office/powerpoint/2010/main" val="1427345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a:t>9/8/20XX</a:t>
            </a:r>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a:t>9/8/20XX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61" r:id="rId7"/>
    <p:sldLayoutId id="2147483666" r:id="rId8"/>
  </p:sldLayoutIdLst>
  <p:hf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2F286A-2996-4E06-B6E9-39A4193041AD}"/>
              </a:ext>
            </a:extLst>
          </p:cNvPr>
          <p:cNvSpPr txBox="1"/>
          <p:nvPr/>
        </p:nvSpPr>
        <p:spPr>
          <a:xfrm>
            <a:off x="1298864" y="280555"/>
            <a:ext cx="6650181" cy="3231654"/>
          </a:xfrm>
          <a:prstGeom prst="rect">
            <a:avLst/>
          </a:prstGeom>
          <a:noFill/>
        </p:spPr>
        <p:txBody>
          <a:bodyPr wrap="square" rtlCol="0">
            <a:spAutoFit/>
          </a:bodyPr>
          <a:lstStyle/>
          <a:p>
            <a:r>
              <a:rPr lang="en-GB" sz="4400" dirty="0"/>
              <a:t>Bowlby’s Attachment Theory to Early Childhood Supporting Amira.</a:t>
            </a:r>
          </a:p>
          <a:p>
            <a:r>
              <a:rPr lang="en-GB" sz="2400" dirty="0"/>
              <a:t>LCHS4010: Psychology in Health and social care</a:t>
            </a:r>
          </a:p>
          <a:p>
            <a:r>
              <a:rPr lang="en-GB" sz="2400" dirty="0"/>
              <a:t>Zara Sheikh 2408419</a:t>
            </a:r>
          </a:p>
          <a:p>
            <a:r>
              <a:rPr lang="en-GB" sz="2400" dirty="0"/>
              <a:t>13</a:t>
            </a:r>
            <a:r>
              <a:rPr lang="en-GB" sz="2400" baseline="30000" dirty="0"/>
              <a:t>th</a:t>
            </a:r>
            <a:r>
              <a:rPr lang="en-GB" sz="2400" dirty="0"/>
              <a:t> October 2025</a:t>
            </a:r>
          </a:p>
        </p:txBody>
      </p:sp>
    </p:spTree>
    <p:extLst>
      <p:ext uri="{BB962C8B-B14F-4D97-AF65-F5344CB8AC3E}">
        <p14:creationId xmlns:p14="http://schemas.microsoft.com/office/powerpoint/2010/main" val="3422153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346126" y="1859406"/>
            <a:ext cx="7096933" cy="2253292"/>
          </a:xfrm>
        </p:spPr>
        <p:txBody>
          <a:bodyPr/>
          <a:lstStyle/>
          <a:p>
            <a:pPr algn="ctr"/>
            <a:r>
              <a:rPr lang="en-IN" sz="4800" dirty="0"/>
              <a:t>PSYCHOLOGY IN HEALTH AND SOCIAL CARE</a:t>
            </a:r>
          </a:p>
        </p:txBody>
      </p:sp>
      <p:pic>
        <p:nvPicPr>
          <p:cNvPr id="4" name="Picture 3"/>
          <p:cNvPicPr>
            <a:picLocks noChangeAspect="1"/>
          </p:cNvPicPr>
          <p:nvPr/>
        </p:nvPicPr>
        <p:blipFill>
          <a:blip r:embed="rId3"/>
          <a:stretch>
            <a:fillRect/>
          </a:stretch>
        </p:blipFill>
        <p:spPr>
          <a:xfrm>
            <a:off x="7178040" y="4572001"/>
            <a:ext cx="3406140" cy="2286000"/>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464" y="19050"/>
            <a:ext cx="9779183" cy="836786"/>
          </a:xfrm>
        </p:spPr>
        <p:txBody>
          <a:bodyPr/>
          <a:lstStyle/>
          <a:p>
            <a:pPr algn="ctr"/>
            <a:r>
              <a:rPr lang="en-IN" dirty="0"/>
              <a:t>Table of content </a:t>
            </a:r>
          </a:p>
        </p:txBody>
      </p:sp>
      <p:sp>
        <p:nvSpPr>
          <p:cNvPr id="4" name="Slide Number Placeholder 3"/>
          <p:cNvSpPr>
            <a:spLocks noGrp="1"/>
          </p:cNvSpPr>
          <p:nvPr>
            <p:ph type="sldNum" sz="quarter" idx="4"/>
          </p:nvPr>
        </p:nvSpPr>
        <p:spPr/>
        <p:txBody>
          <a:bodyPr/>
          <a:lstStyle/>
          <a:p>
            <a:fld id="{294A09A9-5501-47C1-A89A-A340965A2BE2}" type="slidenum">
              <a:rPr lang="en-US" smtClean="0"/>
              <a:pPr/>
              <a:t>3</a:t>
            </a:fld>
            <a:endParaRPr lang="en-US" dirty="0"/>
          </a:p>
        </p:txBody>
      </p:sp>
      <p:sp>
        <p:nvSpPr>
          <p:cNvPr id="5" name="Rectangle 1"/>
          <p:cNvSpPr>
            <a:spLocks noGrp="1" noChangeArrowheads="1"/>
          </p:cNvSpPr>
          <p:nvPr>
            <p:ph idx="1"/>
          </p:nvPr>
        </p:nvSpPr>
        <p:spPr bwMode="auto">
          <a:xfrm>
            <a:off x="439510" y="1576421"/>
            <a:ext cx="6179897"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285750" lvl="0" indent="-285750" algn="just">
              <a:lnSpc>
                <a:spcPct val="150000"/>
              </a:lnSpc>
              <a:buFont typeface="Arial" panose="020B0604020202020204" pitchFamily="34" charset="0"/>
              <a:buChar char="•"/>
            </a:pPr>
            <a:r>
              <a:rPr lang="en-IN" altLang="en-US" sz="2400" dirty="0">
                <a:latin typeface="+mn-lt"/>
              </a:rPr>
              <a:t>INTRODUCTION	</a:t>
            </a:r>
          </a:p>
          <a:p>
            <a:pPr marL="285750" lvl="0" indent="-285750" algn="just">
              <a:lnSpc>
                <a:spcPct val="150000"/>
              </a:lnSpc>
              <a:buFont typeface="Arial" panose="020B0604020202020204" pitchFamily="34" charset="0"/>
              <a:buChar char="•"/>
            </a:pPr>
            <a:r>
              <a:rPr lang="en-IN" altLang="en-US" sz="2400" dirty="0">
                <a:latin typeface="+mn-lt"/>
              </a:rPr>
              <a:t>Bowlby’s Attachment Theory</a:t>
            </a:r>
          </a:p>
          <a:p>
            <a:pPr marL="285750" lvl="0" indent="-285750" algn="just">
              <a:lnSpc>
                <a:spcPct val="150000"/>
              </a:lnSpc>
              <a:buFont typeface="Arial" panose="020B0604020202020204" pitchFamily="34" charset="0"/>
              <a:buChar char="•"/>
            </a:pPr>
            <a:r>
              <a:rPr lang="en-IN" altLang="en-US" sz="2400" dirty="0">
                <a:latin typeface="+mn-lt"/>
              </a:rPr>
              <a:t>Bowlby’s Attachment Theory for Amira</a:t>
            </a:r>
          </a:p>
          <a:p>
            <a:pPr marL="285750" lvl="0" indent="-285750" algn="just">
              <a:lnSpc>
                <a:spcPct val="150000"/>
              </a:lnSpc>
              <a:buFont typeface="Arial" panose="020B0604020202020204" pitchFamily="34" charset="0"/>
              <a:buChar char="•"/>
            </a:pPr>
            <a:r>
              <a:rPr lang="en-IN" altLang="en-US" sz="2400" dirty="0">
                <a:latin typeface="+mn-lt"/>
              </a:rPr>
              <a:t>Practical strategies</a:t>
            </a:r>
          </a:p>
          <a:p>
            <a:pPr marL="285750" lvl="0" indent="-285750" algn="just">
              <a:lnSpc>
                <a:spcPct val="150000"/>
              </a:lnSpc>
              <a:buFont typeface="Arial" panose="020B0604020202020204" pitchFamily="34" charset="0"/>
              <a:buChar char="•"/>
            </a:pPr>
            <a:r>
              <a:rPr lang="en-IN" altLang="en-US" sz="2400" dirty="0">
                <a:latin typeface="+mn-lt"/>
              </a:rPr>
              <a:t>Biological and environmental influences</a:t>
            </a:r>
          </a:p>
          <a:p>
            <a:pPr marL="285750" lvl="0" indent="-285750" algn="just">
              <a:lnSpc>
                <a:spcPct val="150000"/>
              </a:lnSpc>
              <a:buFont typeface="Arial" panose="020B0604020202020204" pitchFamily="34" charset="0"/>
              <a:buChar char="•"/>
            </a:pPr>
            <a:r>
              <a:rPr lang="en-IN" altLang="en-US" sz="2400" dirty="0">
                <a:latin typeface="+mn-lt"/>
              </a:rPr>
              <a:t>Strengths and limitations	</a:t>
            </a:r>
          </a:p>
          <a:p>
            <a:pPr marL="285750" lvl="0" indent="-285750" algn="just">
              <a:lnSpc>
                <a:spcPct val="150000"/>
              </a:lnSpc>
              <a:buFont typeface="Arial" panose="020B0604020202020204" pitchFamily="34" charset="0"/>
              <a:buChar char="•"/>
            </a:pPr>
            <a:r>
              <a:rPr lang="en-IN" altLang="en-US" sz="2400" dirty="0">
                <a:latin typeface="+mn-lt"/>
              </a:rPr>
              <a:t>CONCLUSION	</a:t>
            </a:r>
          </a:p>
          <a:p>
            <a:pPr marL="285750" lvl="0" indent="-285750" algn="just">
              <a:lnSpc>
                <a:spcPct val="150000"/>
              </a:lnSpc>
              <a:buFont typeface="Arial" panose="020B0604020202020204" pitchFamily="34" charset="0"/>
              <a:buChar char="•"/>
            </a:pPr>
            <a:r>
              <a:rPr lang="en-IN" altLang="en-US" sz="2400" dirty="0">
                <a:latin typeface="+mn-lt"/>
              </a:rPr>
              <a:t>REFERENCES 	</a:t>
            </a:r>
          </a:p>
        </p:txBody>
      </p:sp>
    </p:spTree>
    <p:extLst>
      <p:ext uri="{BB962C8B-B14F-4D97-AF65-F5344CB8AC3E}">
        <p14:creationId xmlns:p14="http://schemas.microsoft.com/office/powerpoint/2010/main" val="31890867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64" y="0"/>
            <a:ext cx="9779183" cy="1046336"/>
          </a:xfrm>
        </p:spPr>
        <p:txBody>
          <a:bodyPr/>
          <a:lstStyle/>
          <a:p>
            <a:pPr algn="ctr"/>
            <a:r>
              <a:rPr lang="en-IN" dirty="0"/>
              <a:t>INTRODUCTION</a:t>
            </a:r>
          </a:p>
        </p:txBody>
      </p:sp>
      <p:sp>
        <p:nvSpPr>
          <p:cNvPr id="3" name="Content Placeholder 2"/>
          <p:cNvSpPr>
            <a:spLocks noGrp="1"/>
          </p:cNvSpPr>
          <p:nvPr>
            <p:ph idx="1"/>
          </p:nvPr>
        </p:nvSpPr>
        <p:spPr>
          <a:xfrm>
            <a:off x="304800" y="1791478"/>
            <a:ext cx="6019799" cy="4552171"/>
          </a:xfrm>
        </p:spPr>
        <p:txBody>
          <a:bodyPr>
            <a:noAutofit/>
          </a:bodyPr>
          <a:lstStyle/>
          <a:p>
            <a:pPr marL="285750" indent="-285750" algn="just">
              <a:lnSpc>
                <a:spcPct val="220000"/>
              </a:lnSpc>
              <a:buFont typeface="Arial" panose="020B0604020202020204" pitchFamily="34" charset="0"/>
              <a:buChar char="•"/>
            </a:pPr>
            <a:r>
              <a:rPr lang="en-IN" sz="1800" dirty="0"/>
              <a:t>Psychology in health and social care includes the psychological principles in order to improve the physical and psychological health and well-being (</a:t>
            </a:r>
            <a:r>
              <a:rPr lang="en-IN" sz="1800" dirty="0" err="1"/>
              <a:t>Bohlmeijer</a:t>
            </a:r>
            <a:r>
              <a:rPr lang="en-IN" sz="1800" dirty="0"/>
              <a:t>, and </a:t>
            </a:r>
            <a:r>
              <a:rPr lang="en-IN" sz="1800" dirty="0" err="1"/>
              <a:t>Westerhof</a:t>
            </a:r>
            <a:r>
              <a:rPr lang="en-IN" sz="1800" dirty="0"/>
              <a:t>, 2021). </a:t>
            </a:r>
          </a:p>
          <a:p>
            <a:pPr marL="285750" indent="-285750" algn="just">
              <a:lnSpc>
                <a:spcPct val="220000"/>
              </a:lnSpc>
              <a:buFont typeface="Arial" panose="020B0604020202020204" pitchFamily="34" charset="0"/>
              <a:buChar char="•"/>
            </a:pPr>
            <a:r>
              <a:rPr lang="en-IN" sz="1800" dirty="0"/>
              <a:t>This presentation will emphasises on the Bowlby’s attachment theory to understand the case of Amira, a 3 year old girl. </a:t>
            </a:r>
          </a:p>
        </p:txBody>
      </p:sp>
      <p:sp>
        <p:nvSpPr>
          <p:cNvPr id="4" name="Slide Number Placeholder 3"/>
          <p:cNvSpPr>
            <a:spLocks noGrp="1"/>
          </p:cNvSpPr>
          <p:nvPr>
            <p:ph type="sldNum" sz="quarter" idx="4"/>
          </p:nvPr>
        </p:nvSpPr>
        <p:spPr/>
        <p:txBody>
          <a:bodyPr/>
          <a:lstStyle/>
          <a:p>
            <a:fld id="{294A09A9-5501-47C1-A89A-A340965A2BE2}" type="slidenum">
              <a:rPr lang="en-US" smtClean="0"/>
              <a:pPr/>
              <a:t>4</a:t>
            </a:fld>
            <a:endParaRPr lang="en-US" dirty="0"/>
          </a:p>
        </p:txBody>
      </p:sp>
      <p:pic>
        <p:nvPicPr>
          <p:cNvPr id="6" name="Picture 5"/>
          <p:cNvPicPr>
            <a:picLocks noChangeAspect="1"/>
          </p:cNvPicPr>
          <p:nvPr/>
        </p:nvPicPr>
        <p:blipFill>
          <a:blip r:embed="rId3"/>
          <a:stretch>
            <a:fillRect/>
          </a:stretch>
        </p:blipFill>
        <p:spPr>
          <a:xfrm>
            <a:off x="7223761" y="2059622"/>
            <a:ext cx="3520440" cy="3283442"/>
          </a:xfrm>
          <a:prstGeom prst="rect">
            <a:avLst/>
          </a:prstGeom>
        </p:spPr>
      </p:pic>
    </p:spTree>
    <p:extLst>
      <p:ext uri="{BB962C8B-B14F-4D97-AF65-F5344CB8AC3E}">
        <p14:creationId xmlns:p14="http://schemas.microsoft.com/office/powerpoint/2010/main" val="36324572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5014" y="76200"/>
            <a:ext cx="9779183" cy="932036"/>
          </a:xfrm>
        </p:spPr>
        <p:txBody>
          <a:bodyPr/>
          <a:lstStyle/>
          <a:p>
            <a:r>
              <a:rPr lang="en-IN" dirty="0"/>
              <a:t>Bowlby’s Attachment Theory</a:t>
            </a:r>
          </a:p>
        </p:txBody>
      </p:sp>
      <p:sp>
        <p:nvSpPr>
          <p:cNvPr id="3" name="Content Placeholder 2"/>
          <p:cNvSpPr>
            <a:spLocks noGrp="1"/>
          </p:cNvSpPr>
          <p:nvPr>
            <p:ph idx="1"/>
          </p:nvPr>
        </p:nvSpPr>
        <p:spPr>
          <a:xfrm>
            <a:off x="304801" y="1791478"/>
            <a:ext cx="5638800" cy="4685521"/>
          </a:xfrm>
        </p:spPr>
        <p:txBody>
          <a:bodyPr>
            <a:noAutofit/>
          </a:bodyPr>
          <a:lstStyle/>
          <a:p>
            <a:pPr marL="285750" indent="-285750" algn="just">
              <a:lnSpc>
                <a:spcPct val="150000"/>
              </a:lnSpc>
              <a:buFont typeface="Arial" panose="020B0604020202020204" pitchFamily="34" charset="0"/>
              <a:buChar char="•"/>
            </a:pPr>
            <a:r>
              <a:rPr lang="en-IN" sz="1800" dirty="0"/>
              <a:t>The Bowlby’s Attachment Theory suggests that the innate requirement of a child for a safe and secure association with the main care taker is significant for healthy psychological and social development (Harlow, 2021). </a:t>
            </a:r>
          </a:p>
          <a:p>
            <a:pPr marL="285750" indent="-285750" algn="just">
              <a:lnSpc>
                <a:spcPct val="150000"/>
              </a:lnSpc>
              <a:buFont typeface="Arial" panose="020B0604020202020204" pitchFamily="34" charset="0"/>
              <a:buChar char="•"/>
            </a:pPr>
            <a:r>
              <a:rPr lang="en-IN" sz="1800" dirty="0"/>
              <a:t>The </a:t>
            </a:r>
            <a:r>
              <a:rPr lang="en-IN" sz="1800" b="1" dirty="0"/>
              <a:t>key concept </a:t>
            </a:r>
            <a:r>
              <a:rPr lang="en-IN" sz="1800" dirty="0"/>
              <a:t>of this theory include a secure place, as the caregiver performs as secure and safe point of care, maintenance of closeness and proximity and separation stress that the child faces (</a:t>
            </a:r>
            <a:r>
              <a:rPr lang="en-IN" sz="1800" dirty="0" err="1"/>
              <a:t>Scharfe</a:t>
            </a:r>
            <a:r>
              <a:rPr lang="en-IN" sz="1800" dirty="0"/>
              <a:t>, 2021).</a:t>
            </a:r>
          </a:p>
          <a:p>
            <a:pPr marL="285750" indent="-285750" algn="just">
              <a:lnSpc>
                <a:spcPct val="150000"/>
              </a:lnSpc>
              <a:buFont typeface="Arial" panose="020B0604020202020204" pitchFamily="34" charset="0"/>
              <a:buChar char="•"/>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5</a:t>
            </a:fld>
            <a:endParaRPr lang="en-US" dirty="0"/>
          </a:p>
        </p:txBody>
      </p:sp>
      <p:pic>
        <p:nvPicPr>
          <p:cNvPr id="6" name="Picture 5"/>
          <p:cNvPicPr>
            <a:picLocks noChangeAspect="1"/>
          </p:cNvPicPr>
          <p:nvPr/>
        </p:nvPicPr>
        <p:blipFill>
          <a:blip r:embed="rId3"/>
          <a:stretch>
            <a:fillRect/>
          </a:stretch>
        </p:blipFill>
        <p:spPr>
          <a:xfrm>
            <a:off x="7269480" y="1962948"/>
            <a:ext cx="3543299" cy="3134832"/>
          </a:xfrm>
          <a:prstGeom prst="rect">
            <a:avLst/>
          </a:prstGeom>
        </p:spPr>
      </p:pic>
    </p:spTree>
    <p:extLst>
      <p:ext uri="{BB962C8B-B14F-4D97-AF65-F5344CB8AC3E}">
        <p14:creationId xmlns:p14="http://schemas.microsoft.com/office/powerpoint/2010/main" val="24645688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4514" y="19050"/>
            <a:ext cx="9779183" cy="1389236"/>
          </a:xfrm>
        </p:spPr>
        <p:txBody>
          <a:bodyPr/>
          <a:lstStyle/>
          <a:p>
            <a:pPr algn="ctr"/>
            <a:r>
              <a:rPr lang="en-IN" dirty="0"/>
              <a:t>Bowlby’s Attachment Theory for Amira</a:t>
            </a:r>
          </a:p>
        </p:txBody>
      </p:sp>
      <p:sp>
        <p:nvSpPr>
          <p:cNvPr id="3" name="Content Placeholder 2"/>
          <p:cNvSpPr>
            <a:spLocks noGrp="1"/>
          </p:cNvSpPr>
          <p:nvPr>
            <p:ph idx="1"/>
          </p:nvPr>
        </p:nvSpPr>
        <p:spPr>
          <a:xfrm>
            <a:off x="209551" y="1581150"/>
            <a:ext cx="5524500" cy="4991099"/>
          </a:xfrm>
        </p:spPr>
        <p:txBody>
          <a:bodyPr>
            <a:normAutofit/>
          </a:bodyPr>
          <a:lstStyle/>
          <a:p>
            <a:pPr marL="285750" indent="-285750" algn="just">
              <a:lnSpc>
                <a:spcPct val="160000"/>
              </a:lnSpc>
              <a:buFont typeface="Arial" panose="020B0604020202020204" pitchFamily="34" charset="0"/>
              <a:buChar char="•"/>
            </a:pPr>
            <a:r>
              <a:rPr lang="en-IN" sz="1800" dirty="0"/>
              <a:t>Using the Bowlby’s Attachment Theory offers a clear model for considering the behaviour of Amira as normal and relevant, rather than signs of inherent issues. </a:t>
            </a:r>
          </a:p>
          <a:p>
            <a:pPr marL="285750" indent="-285750" algn="just">
              <a:lnSpc>
                <a:spcPct val="160000"/>
              </a:lnSpc>
              <a:buFont typeface="Arial" panose="020B0604020202020204" pitchFamily="34" charset="0"/>
              <a:buChar char="•"/>
            </a:pPr>
            <a:r>
              <a:rPr lang="en-IN" sz="1800" dirty="0"/>
              <a:t>The anxiety of Amira is a direct sign of the separation distress, the main concept of the theory (Diamond, and Keefe, 2024). </a:t>
            </a:r>
          </a:p>
        </p:txBody>
      </p:sp>
      <p:sp>
        <p:nvSpPr>
          <p:cNvPr id="4" name="Slide Number Placeholder 3"/>
          <p:cNvSpPr>
            <a:spLocks noGrp="1"/>
          </p:cNvSpPr>
          <p:nvPr>
            <p:ph type="sldNum" sz="quarter" idx="4"/>
          </p:nvPr>
        </p:nvSpPr>
        <p:spPr/>
        <p:txBody>
          <a:bodyPr/>
          <a:lstStyle/>
          <a:p>
            <a:fld id="{294A09A9-5501-47C1-A89A-A340965A2BE2}" type="slidenum">
              <a:rPr lang="en-US" smtClean="0"/>
              <a:pPr/>
              <a:t>6</a:t>
            </a:fld>
            <a:endParaRPr lang="en-US" dirty="0"/>
          </a:p>
        </p:txBody>
      </p:sp>
      <p:pic>
        <p:nvPicPr>
          <p:cNvPr id="6" name="Picture 5"/>
          <p:cNvPicPr>
            <a:picLocks noChangeAspect="1"/>
          </p:cNvPicPr>
          <p:nvPr/>
        </p:nvPicPr>
        <p:blipFill>
          <a:blip r:embed="rId3"/>
          <a:stretch>
            <a:fillRect/>
          </a:stretch>
        </p:blipFill>
        <p:spPr>
          <a:xfrm>
            <a:off x="7086600" y="1943100"/>
            <a:ext cx="3566159" cy="2811780"/>
          </a:xfrm>
          <a:prstGeom prst="rect">
            <a:avLst/>
          </a:prstGeom>
        </p:spPr>
      </p:pic>
    </p:spTree>
    <p:extLst>
      <p:ext uri="{BB962C8B-B14F-4D97-AF65-F5344CB8AC3E}">
        <p14:creationId xmlns:p14="http://schemas.microsoft.com/office/powerpoint/2010/main" val="370851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6414" y="57150"/>
            <a:ext cx="9779183" cy="1008236"/>
          </a:xfrm>
        </p:spPr>
        <p:txBody>
          <a:bodyPr/>
          <a:lstStyle/>
          <a:p>
            <a:pPr algn="ctr"/>
            <a:r>
              <a:rPr lang="en-IN" dirty="0"/>
              <a:t>Practical strategies</a:t>
            </a:r>
          </a:p>
        </p:txBody>
      </p:sp>
      <p:sp>
        <p:nvSpPr>
          <p:cNvPr id="3" name="Content Placeholder 2"/>
          <p:cNvSpPr>
            <a:spLocks noGrp="1"/>
          </p:cNvSpPr>
          <p:nvPr>
            <p:ph idx="1"/>
          </p:nvPr>
        </p:nvSpPr>
        <p:spPr>
          <a:xfrm>
            <a:off x="304800" y="2110586"/>
            <a:ext cx="5981700" cy="4385463"/>
          </a:xfrm>
        </p:spPr>
        <p:txBody>
          <a:bodyPr>
            <a:noAutofit/>
          </a:bodyPr>
          <a:lstStyle/>
          <a:p>
            <a:pPr marL="285750" indent="-285750" algn="just">
              <a:lnSpc>
                <a:spcPct val="150000"/>
              </a:lnSpc>
              <a:buFont typeface="Arial" panose="020B0604020202020204" pitchFamily="34" charset="0"/>
              <a:buChar char="•"/>
            </a:pPr>
            <a:r>
              <a:rPr lang="en-IN" sz="1800" dirty="0"/>
              <a:t>On the basis of the theory, the most efficient strategies focus on creating secure associations with the primary caregiver, social and verbal growth and trust with families (George, and </a:t>
            </a:r>
            <a:r>
              <a:rPr lang="en-IN" sz="1800" dirty="0" err="1"/>
              <a:t>Wargo</a:t>
            </a:r>
            <a:r>
              <a:rPr lang="en-IN" sz="1800" dirty="0"/>
              <a:t> </a:t>
            </a:r>
            <a:r>
              <a:rPr lang="en-IN" sz="1800" dirty="0" err="1"/>
              <a:t>Aikins</a:t>
            </a:r>
            <a:r>
              <a:rPr lang="en-IN" sz="1800" dirty="0"/>
              <a:t>, 2023).</a:t>
            </a:r>
          </a:p>
          <a:p>
            <a:pPr marL="285750" indent="-285750" algn="just">
              <a:lnSpc>
                <a:spcPct val="150000"/>
              </a:lnSpc>
              <a:buFont typeface="Arial" panose="020B0604020202020204" pitchFamily="34" charset="0"/>
              <a:buChar char="•"/>
            </a:pPr>
            <a:r>
              <a:rPr lang="en-IN" sz="1800" b="1" dirty="0"/>
              <a:t>Establishing a secure base</a:t>
            </a:r>
            <a:r>
              <a:rPr lang="en-IN" sz="1800" dirty="0"/>
              <a:t>: it is important to start short visits to the place where Amira’s caretaker stays with her and assign the child a responsible person who caters to the non-verbal signs and stress sensitively and warmly (Henning, 2025). </a:t>
            </a:r>
          </a:p>
          <a:p>
            <a:pPr marL="457200" indent="-457200" algn="just">
              <a:lnSpc>
                <a:spcPct val="150000"/>
              </a:lnSpc>
              <a:buFont typeface="Wingdings" pitchFamily="2" charset="2"/>
              <a:buChar char="v"/>
            </a:pPr>
            <a:endParaRPr lang="en-IN" sz="18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7</a:t>
            </a:fld>
            <a:endParaRPr lang="en-US" dirty="0"/>
          </a:p>
        </p:txBody>
      </p:sp>
      <p:pic>
        <p:nvPicPr>
          <p:cNvPr id="7" name="Picture 6"/>
          <p:cNvPicPr>
            <a:picLocks noChangeAspect="1"/>
          </p:cNvPicPr>
          <p:nvPr/>
        </p:nvPicPr>
        <p:blipFill>
          <a:blip r:embed="rId3"/>
          <a:stretch>
            <a:fillRect/>
          </a:stretch>
        </p:blipFill>
        <p:spPr>
          <a:xfrm>
            <a:off x="7383780" y="2110586"/>
            <a:ext cx="4000500" cy="2941474"/>
          </a:xfrm>
          <a:prstGeom prst="rect">
            <a:avLst/>
          </a:prstGeom>
        </p:spPr>
      </p:pic>
    </p:spTree>
    <p:extLst>
      <p:ext uri="{BB962C8B-B14F-4D97-AF65-F5344CB8AC3E}">
        <p14:creationId xmlns:p14="http://schemas.microsoft.com/office/powerpoint/2010/main" val="6151745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5464" y="38100"/>
            <a:ext cx="9779183" cy="951086"/>
          </a:xfrm>
        </p:spPr>
        <p:txBody>
          <a:bodyPr/>
          <a:lstStyle/>
          <a:p>
            <a:pPr algn="ctr"/>
            <a:r>
              <a:rPr lang="en-IN" dirty="0"/>
              <a:t>Biological and environmental influences </a:t>
            </a:r>
          </a:p>
        </p:txBody>
      </p:sp>
      <p:sp>
        <p:nvSpPr>
          <p:cNvPr id="3" name="Content Placeholder 2"/>
          <p:cNvSpPr>
            <a:spLocks noGrp="1"/>
          </p:cNvSpPr>
          <p:nvPr>
            <p:ph idx="1"/>
          </p:nvPr>
        </p:nvSpPr>
        <p:spPr>
          <a:xfrm>
            <a:off x="289561" y="1462056"/>
            <a:ext cx="5524499" cy="4894294"/>
          </a:xfrm>
        </p:spPr>
        <p:txBody>
          <a:bodyPr>
            <a:noAutofit/>
          </a:bodyPr>
          <a:lstStyle/>
          <a:p>
            <a:pPr marL="285750" indent="-285750" algn="just">
              <a:lnSpc>
                <a:spcPct val="150000"/>
              </a:lnSpc>
              <a:buFont typeface="Arial" panose="020B0604020202020204" pitchFamily="34" charset="0"/>
              <a:buChar char="•"/>
            </a:pPr>
            <a:r>
              <a:rPr lang="en-IN" sz="1800" dirty="0"/>
              <a:t>The psychological development is critically shaped by the constant interconnection of biological (nature) and environmental (nurture) impacts (Music, 2024). </a:t>
            </a:r>
          </a:p>
          <a:p>
            <a:pPr algn="just">
              <a:lnSpc>
                <a:spcPct val="150000"/>
              </a:lnSpc>
            </a:pPr>
            <a:r>
              <a:rPr lang="en-IN" sz="1800" b="1" dirty="0"/>
              <a:t>Biological (nature)</a:t>
            </a:r>
          </a:p>
          <a:p>
            <a:pPr marL="285750" indent="-285750" algn="just">
              <a:lnSpc>
                <a:spcPct val="150000"/>
              </a:lnSpc>
              <a:buFont typeface="Arial" panose="020B0604020202020204" pitchFamily="34" charset="0"/>
              <a:buChar char="•"/>
            </a:pPr>
            <a:r>
              <a:rPr lang="en-IN" sz="1800" dirty="0"/>
              <a:t>These factors offer the initial signs of development.</a:t>
            </a:r>
          </a:p>
          <a:p>
            <a:pPr algn="just">
              <a:lnSpc>
                <a:spcPct val="150000"/>
              </a:lnSpc>
            </a:pPr>
            <a:r>
              <a:rPr lang="en-IN" sz="1800" b="1" dirty="0"/>
              <a:t>Environmental (nurture)</a:t>
            </a:r>
          </a:p>
          <a:p>
            <a:pPr marL="285750" indent="-285750" algn="just">
              <a:lnSpc>
                <a:spcPct val="150000"/>
              </a:lnSpc>
              <a:buFont typeface="Arial" panose="020B0604020202020204" pitchFamily="34" charset="0"/>
              <a:buChar char="•"/>
            </a:pPr>
            <a:r>
              <a:rPr lang="en-IN" sz="1800" dirty="0"/>
              <a:t>These factors include all the exterior aspects which include the early associations, socio-economic factors and the cultural background (</a:t>
            </a:r>
            <a:r>
              <a:rPr lang="en-IN" sz="1800" dirty="0" err="1"/>
              <a:t>Kitayama</a:t>
            </a:r>
            <a:r>
              <a:rPr lang="en-IN" sz="1800" dirty="0"/>
              <a:t>, and Salvador, 2024).  </a:t>
            </a:r>
          </a:p>
        </p:txBody>
      </p:sp>
      <p:sp>
        <p:nvSpPr>
          <p:cNvPr id="4" name="Slide Number Placeholder 3"/>
          <p:cNvSpPr>
            <a:spLocks noGrp="1"/>
          </p:cNvSpPr>
          <p:nvPr>
            <p:ph type="sldNum" sz="quarter" idx="4"/>
          </p:nvPr>
        </p:nvSpPr>
        <p:spPr/>
        <p:txBody>
          <a:bodyPr/>
          <a:lstStyle/>
          <a:p>
            <a:fld id="{294A09A9-5501-47C1-A89A-A340965A2BE2}" type="slidenum">
              <a:rPr lang="en-US" smtClean="0"/>
              <a:pPr/>
              <a:t>8</a:t>
            </a:fld>
            <a:endParaRPr lang="en-US" dirty="0"/>
          </a:p>
        </p:txBody>
      </p:sp>
      <p:pic>
        <p:nvPicPr>
          <p:cNvPr id="6" name="Picture 5"/>
          <p:cNvPicPr>
            <a:picLocks noChangeAspect="1"/>
          </p:cNvPicPr>
          <p:nvPr/>
        </p:nvPicPr>
        <p:blipFill>
          <a:blip r:embed="rId3"/>
          <a:stretch>
            <a:fillRect/>
          </a:stretch>
        </p:blipFill>
        <p:spPr>
          <a:xfrm>
            <a:off x="7360921" y="1737360"/>
            <a:ext cx="3223260" cy="3360419"/>
          </a:xfrm>
          <a:prstGeom prst="rect">
            <a:avLst/>
          </a:prstGeom>
        </p:spPr>
      </p:pic>
    </p:spTree>
    <p:extLst>
      <p:ext uri="{BB962C8B-B14F-4D97-AF65-F5344CB8AC3E}">
        <p14:creationId xmlns:p14="http://schemas.microsoft.com/office/powerpoint/2010/main" val="4150177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64" y="152400"/>
            <a:ext cx="9779183" cy="912986"/>
          </a:xfrm>
        </p:spPr>
        <p:txBody>
          <a:bodyPr/>
          <a:lstStyle/>
          <a:p>
            <a:pPr algn="ctr"/>
            <a:r>
              <a:rPr lang="en-IN" dirty="0"/>
              <a:t>Strengths and limitations</a:t>
            </a:r>
          </a:p>
        </p:txBody>
      </p:sp>
      <p:sp>
        <p:nvSpPr>
          <p:cNvPr id="3" name="Content Placeholder 2"/>
          <p:cNvSpPr>
            <a:spLocks noGrp="1"/>
          </p:cNvSpPr>
          <p:nvPr>
            <p:ph idx="1"/>
          </p:nvPr>
        </p:nvSpPr>
        <p:spPr>
          <a:xfrm>
            <a:off x="476251" y="1905097"/>
            <a:ext cx="5886450" cy="4633815"/>
          </a:xfrm>
        </p:spPr>
        <p:txBody>
          <a:bodyPr>
            <a:normAutofit/>
          </a:bodyPr>
          <a:lstStyle/>
          <a:p>
            <a:pPr marL="285750" indent="-285750" algn="just">
              <a:lnSpc>
                <a:spcPct val="150000"/>
              </a:lnSpc>
              <a:buFont typeface="Arial" panose="020B0604020202020204" pitchFamily="34" charset="0"/>
              <a:buChar char="•"/>
            </a:pPr>
            <a:r>
              <a:rPr lang="en-IN" sz="1800" dirty="0"/>
              <a:t>As per Wright, and Kong, (2023), the Bowlby’s Attachment Theory offers a suitable framework for considering the factors causing distress for child such as Amira. </a:t>
            </a:r>
          </a:p>
          <a:p>
            <a:pPr marL="285750" indent="-285750" algn="just">
              <a:lnSpc>
                <a:spcPct val="150000"/>
              </a:lnSpc>
              <a:buFont typeface="Arial" panose="020B0604020202020204" pitchFamily="34" charset="0"/>
              <a:buChar char="•"/>
            </a:pPr>
            <a:r>
              <a:rPr lang="en-IN" sz="1800" dirty="0"/>
              <a:t>This transfers the emphasis of the practitioner from fixing the issue to addressing the unmet needs. </a:t>
            </a:r>
          </a:p>
          <a:p>
            <a:pPr marL="285750" indent="-285750" algn="just">
              <a:lnSpc>
                <a:spcPct val="150000"/>
              </a:lnSpc>
              <a:buFont typeface="Arial" panose="020B0604020202020204" pitchFamily="34" charset="0"/>
              <a:buChar char="•"/>
            </a:pPr>
            <a:r>
              <a:rPr lang="en-IN" sz="1800" dirty="0"/>
              <a:t>However, according to Whitty, (2022), there are also several limitations. The rigid understanding of the theory can be highly deterministic, proposing that the early experiences dominate the future of the child. </a:t>
            </a:r>
          </a:p>
        </p:txBody>
      </p:sp>
      <p:sp>
        <p:nvSpPr>
          <p:cNvPr id="4" name="Slide Number Placeholder 3"/>
          <p:cNvSpPr>
            <a:spLocks noGrp="1"/>
          </p:cNvSpPr>
          <p:nvPr>
            <p:ph type="sldNum" sz="quarter" idx="4"/>
          </p:nvPr>
        </p:nvSpPr>
        <p:spPr/>
        <p:txBody>
          <a:bodyPr/>
          <a:lstStyle/>
          <a:p>
            <a:fld id="{294A09A9-5501-47C1-A89A-A340965A2BE2}" type="slidenum">
              <a:rPr lang="en-US" smtClean="0"/>
              <a:pPr/>
              <a:t>9</a:t>
            </a:fld>
            <a:endParaRPr lang="en-US" dirty="0"/>
          </a:p>
        </p:txBody>
      </p:sp>
      <p:pic>
        <p:nvPicPr>
          <p:cNvPr id="6" name="Picture 5"/>
          <p:cNvPicPr>
            <a:picLocks noChangeAspect="1"/>
          </p:cNvPicPr>
          <p:nvPr/>
        </p:nvPicPr>
        <p:blipFill>
          <a:blip r:embed="rId3"/>
          <a:stretch>
            <a:fillRect/>
          </a:stretch>
        </p:blipFill>
        <p:spPr>
          <a:xfrm>
            <a:off x="7703820" y="2217420"/>
            <a:ext cx="3314700" cy="2766060"/>
          </a:xfrm>
          <a:prstGeom prst="rect">
            <a:avLst/>
          </a:prstGeom>
        </p:spPr>
      </p:pic>
    </p:spTree>
    <p:extLst>
      <p:ext uri="{BB962C8B-B14F-4D97-AF65-F5344CB8AC3E}">
        <p14:creationId xmlns:p14="http://schemas.microsoft.com/office/powerpoint/2010/main" val="25832097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CONCLUSION</a:t>
            </a:r>
          </a:p>
        </p:txBody>
      </p:sp>
      <p:sp>
        <p:nvSpPr>
          <p:cNvPr id="3" name="Content Placeholder 2"/>
          <p:cNvSpPr>
            <a:spLocks noGrp="1"/>
          </p:cNvSpPr>
          <p:nvPr>
            <p:ph idx="1"/>
          </p:nvPr>
        </p:nvSpPr>
        <p:spPr>
          <a:xfrm>
            <a:off x="1158865" y="2017467"/>
            <a:ext cx="5876417" cy="3366815"/>
          </a:xfrm>
        </p:spPr>
        <p:txBody>
          <a:bodyPr>
            <a:normAutofit/>
          </a:bodyPr>
          <a:lstStyle/>
          <a:p>
            <a:pPr marL="457200" indent="-457200" algn="just">
              <a:lnSpc>
                <a:spcPct val="150000"/>
              </a:lnSpc>
              <a:buFont typeface="Arial" panose="020B0604020202020204" pitchFamily="34" charset="0"/>
              <a:buChar char="•"/>
            </a:pPr>
            <a:r>
              <a:rPr lang="en-IN" sz="1800" dirty="0"/>
              <a:t>The presentation focused on the Bowlby's attachment theory to understand the situation of Amira. </a:t>
            </a:r>
          </a:p>
          <a:p>
            <a:pPr marL="457200" indent="-457200" algn="just">
              <a:lnSpc>
                <a:spcPct val="150000"/>
              </a:lnSpc>
              <a:buFont typeface="Arial" panose="020B0604020202020204" pitchFamily="34" charset="0"/>
              <a:buChar char="•"/>
            </a:pPr>
            <a:r>
              <a:rPr lang="en-IN" sz="1800" dirty="0"/>
              <a:t>It is summarised in the presentation that the anxiety of the child is resulted from the separation and lack of secure care giver.</a:t>
            </a:r>
          </a:p>
        </p:txBody>
      </p:sp>
      <p:sp>
        <p:nvSpPr>
          <p:cNvPr id="4" name="Slide Number Placeholder 3"/>
          <p:cNvSpPr>
            <a:spLocks noGrp="1"/>
          </p:cNvSpPr>
          <p:nvPr>
            <p:ph type="sldNum" sz="quarter" idx="4"/>
          </p:nvPr>
        </p:nvSpPr>
        <p:spPr/>
        <p:txBody>
          <a:bodyPr/>
          <a:lstStyle/>
          <a:p>
            <a:fld id="{294A09A9-5501-47C1-A89A-A340965A2BE2}" type="slidenum">
              <a:rPr lang="en-US" smtClean="0"/>
              <a:pPr/>
              <a:t>10</a:t>
            </a:fld>
            <a:endParaRPr lang="en-US" dirty="0"/>
          </a:p>
        </p:txBody>
      </p:sp>
      <p:pic>
        <p:nvPicPr>
          <p:cNvPr id="6" name="Picture 5"/>
          <p:cNvPicPr>
            <a:picLocks noChangeAspect="1"/>
          </p:cNvPicPr>
          <p:nvPr/>
        </p:nvPicPr>
        <p:blipFill>
          <a:blip r:embed="rId3"/>
          <a:stretch>
            <a:fillRect/>
          </a:stretch>
        </p:blipFill>
        <p:spPr>
          <a:xfrm>
            <a:off x="7566660" y="1846436"/>
            <a:ext cx="3371387" cy="2977023"/>
          </a:xfrm>
          <a:prstGeom prst="rect">
            <a:avLst/>
          </a:prstGeom>
        </p:spPr>
      </p:pic>
    </p:spTree>
    <p:extLst>
      <p:ext uri="{BB962C8B-B14F-4D97-AF65-F5344CB8AC3E}">
        <p14:creationId xmlns:p14="http://schemas.microsoft.com/office/powerpoint/2010/main" val="38551422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8864" y="102022"/>
            <a:ext cx="9779183" cy="1111924"/>
          </a:xfrm>
        </p:spPr>
        <p:txBody>
          <a:bodyPr/>
          <a:lstStyle/>
          <a:p>
            <a:r>
              <a:rPr lang="en-IN" sz="1800" dirty="0"/>
              <a:t>REFERENCES </a:t>
            </a:r>
            <a:br>
              <a:rPr lang="en-IN" dirty="0"/>
            </a:br>
            <a:endParaRPr lang="en-IN" dirty="0"/>
          </a:p>
        </p:txBody>
      </p:sp>
      <p:sp>
        <p:nvSpPr>
          <p:cNvPr id="3" name="Content Placeholder 2"/>
          <p:cNvSpPr>
            <a:spLocks noGrp="1"/>
          </p:cNvSpPr>
          <p:nvPr>
            <p:ph idx="1"/>
          </p:nvPr>
        </p:nvSpPr>
        <p:spPr>
          <a:xfrm>
            <a:off x="1158865" y="882869"/>
            <a:ext cx="9779182" cy="4918841"/>
          </a:xfrm>
        </p:spPr>
        <p:txBody>
          <a:bodyPr>
            <a:noAutofit/>
          </a:bodyPr>
          <a:lstStyle/>
          <a:p>
            <a:pPr algn="just">
              <a:lnSpc>
                <a:spcPct val="150000"/>
              </a:lnSpc>
            </a:pPr>
            <a:r>
              <a:rPr lang="en-IN" sz="1800" u="sng" dirty="0"/>
              <a:t>Books and Journal:</a:t>
            </a:r>
            <a:endParaRPr lang="en-IN" sz="1800" dirty="0"/>
          </a:p>
          <a:p>
            <a:pPr marL="285750" indent="-285750" algn="just">
              <a:buFont typeface="Arial" panose="020B0604020202020204" pitchFamily="34" charset="0"/>
              <a:buChar char="•"/>
            </a:pPr>
            <a:r>
              <a:rPr lang="en-IN" sz="1800" dirty="0" err="1"/>
              <a:t>Bohlmeijer</a:t>
            </a:r>
            <a:r>
              <a:rPr lang="en-IN" sz="1800" dirty="0"/>
              <a:t>, E., and </a:t>
            </a:r>
            <a:r>
              <a:rPr lang="en-IN" sz="1800" dirty="0" err="1"/>
              <a:t>Westerhof</a:t>
            </a:r>
            <a:r>
              <a:rPr lang="en-IN" sz="1800" dirty="0"/>
              <a:t>, G. (2021). The model for sustainable mental health: future directions for integrating positive psychology into mental health care. Frontiers in psychology, 12, 747999.</a:t>
            </a:r>
            <a:endParaRPr lang="en-GB" sz="1800" dirty="0"/>
          </a:p>
          <a:p>
            <a:pPr marL="285750" indent="-285750" algn="just">
              <a:buFont typeface="Arial" panose="020B0604020202020204" pitchFamily="34" charset="0"/>
              <a:buChar char="•"/>
            </a:pPr>
            <a:r>
              <a:rPr lang="en-IN" sz="1800" dirty="0"/>
              <a:t>Diamond, D., and Keefe, J. R. (2024). Separation anxiety: The core of attachment and separation-individuation. The Psychoanalytic Study of the Child, 77(1), 251-274.</a:t>
            </a:r>
            <a:endParaRPr lang="en-GB" sz="1800" dirty="0"/>
          </a:p>
          <a:p>
            <a:pPr marL="285750" indent="-285750" algn="just">
              <a:buFont typeface="Arial" panose="020B0604020202020204" pitchFamily="34" charset="0"/>
              <a:buChar char="•"/>
            </a:pPr>
            <a:r>
              <a:rPr lang="en-IN" sz="1800" dirty="0"/>
              <a:t>George, C., and </a:t>
            </a:r>
            <a:r>
              <a:rPr lang="en-IN" sz="1800" dirty="0" err="1"/>
              <a:t>Wargo</a:t>
            </a:r>
            <a:r>
              <a:rPr lang="en-IN" sz="1800" dirty="0"/>
              <a:t> </a:t>
            </a:r>
            <a:r>
              <a:rPr lang="en-IN" sz="1800" dirty="0" err="1"/>
              <a:t>Aikins</a:t>
            </a:r>
            <a:r>
              <a:rPr lang="en-IN" sz="1800" dirty="0"/>
              <a:t>, J. (2023). Developing a secure base in family intervention: using the adult attachment projective system to assess attachment in family relationships. Frontiers in Psychology, 14, 1291661.</a:t>
            </a:r>
            <a:endParaRPr lang="en-GB" sz="1800" dirty="0"/>
          </a:p>
          <a:p>
            <a:pPr marL="285750" indent="-285750" algn="just">
              <a:buFont typeface="Arial" panose="020B0604020202020204" pitchFamily="34" charset="0"/>
              <a:buChar char="•"/>
            </a:pPr>
            <a:r>
              <a:rPr lang="en-IN" sz="1800" dirty="0"/>
              <a:t>Harlow, E. (2021). Attachment theory: Developments, debates and recent applications in social work, social care and education. Journal of Social Work Practice, 35(1), 79-91.</a:t>
            </a:r>
          </a:p>
          <a:p>
            <a:pPr marL="285750" indent="-285750" algn="just">
              <a:buFont typeface="Arial" panose="020B0604020202020204" pitchFamily="34" charset="0"/>
              <a:buChar char="•"/>
            </a:pPr>
            <a:r>
              <a:rPr lang="en-IN" sz="1800" dirty="0"/>
              <a:t>Whitty, K. A. (2022). A Sticky Fixation: Adherence to Attachment Theory in Early Childhood Infant Practices</a:t>
            </a:r>
          </a:p>
          <a:p>
            <a:pPr marL="285750" indent="-285750" algn="just">
              <a:buFont typeface="Arial" panose="020B0604020202020204" pitchFamily="34" charset="0"/>
              <a:buChar char="•"/>
            </a:pPr>
            <a:r>
              <a:rPr lang="en-IN" sz="1800" dirty="0"/>
              <a:t> Wright, A. C., and Kong, P. (2023). Attachment theory. Working with families experiencing vulnerability: A partnership approach, 79.</a:t>
            </a:r>
            <a:endParaRPr lang="en-GB" sz="1800" dirty="0"/>
          </a:p>
          <a:p>
            <a:pPr marL="285750" indent="-285750" algn="just">
              <a:buFont typeface="Arial" panose="020B0604020202020204" pitchFamily="34" charset="0"/>
              <a:buChar char="•"/>
            </a:pPr>
            <a:endParaRPr lang="en-IN" sz="1400" dirty="0"/>
          </a:p>
          <a:p>
            <a:pPr marL="285750" indent="-285750" algn="just">
              <a:buFont typeface="Arial" panose="020B0604020202020204" pitchFamily="34" charset="0"/>
              <a:buChar char="•"/>
            </a:pPr>
            <a:endParaRPr lang="en-GB" sz="1400" dirty="0"/>
          </a:p>
          <a:p>
            <a:pPr algn="just">
              <a:lnSpc>
                <a:spcPct val="150000"/>
              </a:lnSpc>
            </a:pPr>
            <a:endParaRPr lang="en-IN" sz="1400" dirty="0"/>
          </a:p>
        </p:txBody>
      </p:sp>
      <p:sp>
        <p:nvSpPr>
          <p:cNvPr id="4" name="Slide Number Placeholder 3"/>
          <p:cNvSpPr>
            <a:spLocks noGrp="1"/>
          </p:cNvSpPr>
          <p:nvPr>
            <p:ph type="sldNum" sz="quarter" idx="4"/>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3453257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4"/>
          </p:nvPr>
        </p:nvSpPr>
        <p:spPr/>
        <p:txBody>
          <a:bodyPr/>
          <a:lstStyle/>
          <a:p>
            <a:fld id="{294A09A9-5501-47C1-A89A-A340965A2BE2}" type="slidenum">
              <a:rPr lang="en-US" smtClean="0"/>
              <a:pPr/>
              <a:t>12</a:t>
            </a:fld>
            <a:endParaRPr lang="en-US" dirty="0"/>
          </a:p>
        </p:txBody>
      </p:sp>
      <p:pic>
        <p:nvPicPr>
          <p:cNvPr id="6" name="Picture 5"/>
          <p:cNvPicPr>
            <a:picLocks noChangeAspect="1"/>
          </p:cNvPicPr>
          <p:nvPr/>
        </p:nvPicPr>
        <p:blipFill>
          <a:blip r:embed="rId3"/>
          <a:stretch>
            <a:fillRect/>
          </a:stretch>
        </p:blipFill>
        <p:spPr>
          <a:xfrm>
            <a:off x="2590800" y="1009650"/>
            <a:ext cx="6800849" cy="4495799"/>
          </a:xfrm>
          <a:prstGeom prst="rect">
            <a:avLst/>
          </a:prstGeom>
        </p:spPr>
      </p:pic>
    </p:spTree>
    <p:extLst>
      <p:ext uri="{BB962C8B-B14F-4D97-AF65-F5344CB8AC3E}">
        <p14:creationId xmlns:p14="http://schemas.microsoft.com/office/powerpoint/2010/main" val="3583149730"/>
      </p:ext>
    </p:extLst>
  </p:cSld>
  <p:clrMapOvr>
    <a:masterClrMapping/>
  </p:clrMapOvr>
</p:sld>
</file>

<file path=ppt/theme/theme1.xml><?xml version="1.0" encoding="utf-8"?>
<a:theme xmlns:a="http://schemas.openxmlformats.org/drawingml/2006/main" name="Custom">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3.xml><?xml version="1.0" encoding="utf-8"?>
<ds:datastoreItem xmlns:ds="http://schemas.openxmlformats.org/officeDocument/2006/customXml" ds:itemID="{61E98C35-9ECE-4425-BCBA-00E118C705CE}">
  <ds:schemaRefs>
    <ds:schemaRef ds:uri="71af3243-3dd4-4a8d-8c0d-dd76da1f02a5"/>
    <ds:schemaRef ds:uri="http://www.w3.org/XML/1998/namespace"/>
    <ds:schemaRef ds:uri="http://schemas.microsoft.com/office/2006/documentManagement/types"/>
    <ds:schemaRef ds:uri="http://schemas.microsoft.com/office/2006/metadata/properties"/>
    <ds:schemaRef ds:uri="http://purl.org/dc/terms/"/>
    <ds:schemaRef ds:uri="http://purl.org/dc/dcmitype/"/>
    <ds:schemaRef ds:uri="http://purl.org/dc/elements/1.1/"/>
    <ds:schemaRef ds:uri="16c05727-aa75-4e4a-9b5f-8a80a1165891"/>
    <ds:schemaRef ds:uri="http://schemas.microsoft.com/office/infopath/2007/PartnerControls"/>
    <ds:schemaRef ds:uri="http://schemas.openxmlformats.org/package/2006/metadata/core-properties"/>
    <ds:schemaRef ds:uri="230e9df3-be65-4c73-a93b-d1236ebd677e"/>
    <ds:schemaRef ds:uri="http://schemas.microsoft.com/sharepoint/v3"/>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828</TotalTime>
  <Words>1795</Words>
  <Application>Microsoft Office PowerPoint</Application>
  <PresentationFormat>Widescreen</PresentationFormat>
  <Paragraphs>94</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Times New Roman</vt:lpstr>
      <vt:lpstr>Wingdings</vt:lpstr>
      <vt:lpstr>Custom</vt:lpstr>
      <vt:lpstr>PowerPoint Presentation</vt:lpstr>
      <vt:lpstr>PSYCHOLOGY IN HEALTH AND SOCIAL CARE</vt:lpstr>
      <vt:lpstr>Table of content </vt:lpstr>
      <vt:lpstr>INTRODUCTION</vt:lpstr>
      <vt:lpstr>Bowlby’s Attachment Theory</vt:lpstr>
      <vt:lpstr>Bowlby’s Attachment Theory for Amira</vt:lpstr>
      <vt:lpstr>Practical strategies</vt:lpstr>
      <vt:lpstr>Biological and environmental influences </vt:lpstr>
      <vt:lpstr>Strengths and limitations</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Management and Organisational Development</dc:title>
  <dc:creator>Mahi Chundawat</dc:creator>
  <cp:lastModifiedBy>Zara Sheikh (2408419)</cp:lastModifiedBy>
  <cp:revision>573</cp:revision>
  <dcterms:created xsi:type="dcterms:W3CDTF">2025-03-13T06:58:37Z</dcterms:created>
  <dcterms:modified xsi:type="dcterms:W3CDTF">2025-10-10T09:55:26Z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