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20"/>
  </p:notesMasterIdLst>
  <p:handoutMasterIdLst>
    <p:handoutMasterId r:id="rId21"/>
  </p:handoutMasterIdLst>
  <p:sldIdLst>
    <p:sldId id="259" r:id="rId5"/>
    <p:sldId id="281" r:id="rId6"/>
    <p:sldId id="295" r:id="rId7"/>
    <p:sldId id="294" r:id="rId8"/>
    <p:sldId id="309" r:id="rId9"/>
    <p:sldId id="296" r:id="rId10"/>
    <p:sldId id="308" r:id="rId11"/>
    <p:sldId id="305" r:id="rId12"/>
    <p:sldId id="310" r:id="rId13"/>
    <p:sldId id="311" r:id="rId14"/>
    <p:sldId id="307" r:id="rId15"/>
    <p:sldId id="313" r:id="rId16"/>
    <p:sldId id="300" r:id="rId17"/>
    <p:sldId id="301" r:id="rId18"/>
    <p:sldId id="314"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8" autoAdjust="0"/>
    <p:restoredTop sz="94598" autoAdjust="0"/>
  </p:normalViewPr>
  <p:slideViewPr>
    <p:cSldViewPr snapToGrid="0">
      <p:cViewPr varScale="1">
        <p:scale>
          <a:sx n="82" d="100"/>
          <a:sy n="82" d="100"/>
        </p:scale>
        <p:origin x="490" y="72"/>
      </p:cViewPr>
      <p:guideLst/>
    </p:cSldViewPr>
  </p:slideViewPr>
  <p:notesTextViewPr>
    <p:cViewPr>
      <p:scale>
        <a:sx n="1" d="1"/>
        <a:sy n="1" d="1"/>
      </p:scale>
      <p:origin x="0" y="0"/>
    </p:cViewPr>
  </p:notesTextViewPr>
  <p:sorterViewPr>
    <p:cViewPr varScale="1">
      <p:scale>
        <a:sx n="100" d="100"/>
        <a:sy n="100" d="100"/>
      </p:scale>
      <p:origin x="0" y="-638"/>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CA90D-FAE5-4CC1-874C-F8C9E6C3EF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7087B5-F672-40FE-9915-815CBA9EB2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C26D27-016E-48F5-B33E-8A9AF3259A1C}" type="datetime1">
              <a:rPr lang="en-GB" smtClean="0"/>
              <a:t>04/04/2024</a:t>
            </a:fld>
            <a:endParaRPr lang="en-GB"/>
          </a:p>
        </p:txBody>
      </p:sp>
      <p:sp>
        <p:nvSpPr>
          <p:cNvPr id="4" name="Footer Placeholder 3">
            <a:extLst>
              <a:ext uri="{FF2B5EF4-FFF2-40B4-BE49-F238E27FC236}">
                <a16:creationId xmlns:a16="http://schemas.microsoft.com/office/drawing/2014/main" id="{8BE2D30A-24C7-499B-BF2A-8E5130AC9C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AD0FE9B-9EEE-4F4D-B5DD-0D553217C5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5765E75-2179-4AE0-B0C7-D97955CF45FE}" type="slidenum">
              <a:rPr lang="en-GB" smtClean="0"/>
              <a:t>‹#›</a:t>
            </a:fld>
            <a:endParaRPr lang="en-GB"/>
          </a:p>
        </p:txBody>
      </p:sp>
    </p:spTree>
    <p:extLst>
      <p:ext uri="{BB962C8B-B14F-4D97-AF65-F5344CB8AC3E}">
        <p14:creationId xmlns:p14="http://schemas.microsoft.com/office/powerpoint/2010/main" val="2252778674"/>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48F8AC0-B329-4373-BBD0-89392C5748D6}" type="datetime1">
              <a:rPr lang="en-GB" smtClean="0"/>
              <a:t>04/04/2024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61EF503-E31C-4FCE-86D9-0C61A5CBE283}" type="slidenum">
              <a:rPr lang="en-GB" smtClean="0"/>
              <a:t>‹#›</a:t>
            </a:fld>
            <a:endParaRPr lang="en-GB"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rtl="0">
              <a:buFont typeface="Arial" panose="020B0604020202020204" pitchFamily="34" charset="0"/>
              <a:buNone/>
            </a:pPr>
            <a:endParaRPr lang="en-GB"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rtlCol="0" anchor="t"/>
          <a:lstStyle/>
          <a:p>
            <a:pPr rtl="0"/>
            <a:r>
              <a:rPr lang="en-US"/>
              <a:t>Click to edit Master title style</a:t>
            </a:r>
            <a:endParaRPr lang="en-GB"/>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rtlCol="0">
            <a:normAutofit/>
          </a:bodyPr>
          <a:lstStyle>
            <a:lvl1pPr marL="0" indent="0">
              <a:buNone/>
              <a:defRPr sz="2400"/>
            </a:lvl1pPr>
            <a:lvl2pPr>
              <a:buNone/>
              <a:defRPr sz="1600"/>
            </a:lvl2pPr>
            <a:lvl3pPr>
              <a:buNone/>
              <a:defRPr sz="1600"/>
            </a:lvl3pPr>
            <a:lvl4pPr>
              <a:buNone/>
              <a:defRPr sz="1600"/>
            </a:lvl4pPr>
            <a:lvl5pPr>
              <a:buNone/>
              <a:defRPr sz="1600"/>
            </a:lvl5pPr>
          </a:lstStyle>
          <a:p>
            <a:pPr lvl="0" rtl="0"/>
            <a:r>
              <a:rPr lang="en-GB"/>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rtlCol="0" anchor="t">
            <a:normAutofit/>
          </a:bodyPr>
          <a:lstStyle>
            <a:lvl1pPr>
              <a:defRPr sz="4400"/>
            </a:lvl1pPr>
          </a:lstStyle>
          <a:p>
            <a:pPr rtl="0"/>
            <a:r>
              <a:rPr lang="en-US"/>
              <a:t>Click to edit Master title style</a:t>
            </a:r>
            <a:endParaRPr lang="en-GB"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rtlCol="0" anchor="ctr">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rtlCol="0"/>
          <a:lstStyle/>
          <a:p>
            <a:pPr rtl="0"/>
            <a:r>
              <a:rPr lang="en-US"/>
              <a:t>Click icon to add picture</a:t>
            </a:r>
            <a:endParaRPr lang="en-GB"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rtlCol="0">
            <a:normAutofit/>
          </a:bodyPr>
          <a:lstStyle>
            <a:lvl1pPr>
              <a:defRPr sz="4400"/>
            </a:lvl1pPr>
          </a:lstStyle>
          <a:p>
            <a:pPr rtl="0"/>
            <a:r>
              <a:rPr lang="en-US"/>
              <a:t>Click to edit Master title style</a:t>
            </a:r>
            <a:endParaRPr lang="en-GB"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rtlCol="0" anchor="ctr">
            <a:normAutofit/>
          </a:bodyPr>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rtlCol="0" anchor="b">
            <a:normAutofit/>
          </a:bodyPr>
          <a:lstStyle>
            <a:lvl1pPr>
              <a:buNone/>
              <a:defRPr/>
            </a:lvl1pPr>
          </a:lstStyle>
          <a:p>
            <a:pPr algn="l" rtl="0"/>
            <a:r>
              <a:rPr lang="en-US" sz="1600"/>
              <a:t>Click to edit Master subtitle style</a:t>
            </a:r>
            <a:endParaRPr lang="en-GB"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rtlCol="0">
            <a:normAutofit/>
          </a:bodyPr>
          <a:lstStyle>
            <a:lvl1pPr>
              <a:defRPr sz="4400"/>
            </a:lvl1pPr>
          </a:lstStyle>
          <a:p>
            <a:pPr rtl="0"/>
            <a:r>
              <a:rPr lang="en-US"/>
              <a:t>Click to edit Master title style</a:t>
            </a:r>
            <a:endParaRPr lang="en-GB"/>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rtlCol="0" anchor="t"/>
          <a:lstStyle/>
          <a:p>
            <a:pPr rtl="0"/>
            <a:r>
              <a:rPr lang="en-US"/>
              <a:t>Click to edit Master title style</a:t>
            </a:r>
            <a:endParaRPr lang="en-GB"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rtlCol="0" anchor="ctr">
            <a:normAutofit/>
          </a:bodyPr>
          <a:lstStyle/>
          <a:p>
            <a:pPr lvl="0" rtl="0"/>
            <a:r>
              <a:rPr lang="en-US"/>
              <a:t>Click to edit Master text styles</a:t>
            </a:r>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rtlCol="0"/>
          <a:lstStyle/>
          <a:p>
            <a:pPr rtl="0"/>
            <a:r>
              <a:rPr lang="en-US"/>
              <a:t>Click icon to add picture</a:t>
            </a:r>
            <a:endParaRPr lang="en-GB" dirty="0"/>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rtlCol="0"/>
          <a:lstStyle/>
          <a:p>
            <a:pPr rtl="0"/>
            <a:r>
              <a:rPr lang="en-US"/>
              <a:t>Click icon to add picture</a:t>
            </a:r>
            <a:endParaRPr lang="en-GB" dirty="0"/>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rtlCol="0"/>
          <a:lstStyle/>
          <a:p>
            <a:pPr rtl="0"/>
            <a:r>
              <a:rPr lang="en-US"/>
              <a:t>Click icon to add picture</a:t>
            </a:r>
            <a:endParaRPr lang="en-GB" dirty="0"/>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rtlCol="0"/>
          <a:lstStyle/>
          <a:p>
            <a:pPr rtl="0"/>
            <a:r>
              <a:rPr lang="en-US"/>
              <a:t>Click icon to add picture</a:t>
            </a:r>
            <a:endParaRPr lang="en-GB"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rtlCol="0"/>
          <a:lstStyle/>
          <a:p>
            <a:pPr rtl="0"/>
            <a:r>
              <a:rPr lang="en-US"/>
              <a:t>Click icon to add picture</a:t>
            </a:r>
            <a:endParaRPr lang="en-GB"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rtlCol="0"/>
          <a:lstStyle/>
          <a:p>
            <a:pPr rtl="0"/>
            <a:r>
              <a:rPr lang="en-US"/>
              <a:t>Click icon to add picture</a:t>
            </a:r>
            <a:endParaRPr lang="en-GB"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rtlCol="0"/>
          <a:lstStyle/>
          <a:p>
            <a:pPr rtl="0"/>
            <a:r>
              <a:rPr lang="en-US"/>
              <a:t>Click icon to add picture</a:t>
            </a:r>
            <a:endParaRPr lang="en-GB"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rtlCol="0">
            <a:normAutofit/>
          </a:bodyPr>
          <a:lstStyle>
            <a:lvl1pPr>
              <a:defRPr sz="4400"/>
            </a:lvl1pPr>
          </a:lstStyle>
          <a:p>
            <a:pPr rtl="0"/>
            <a:r>
              <a:rPr lang="en-US"/>
              <a:t>Click to edit Master title style</a:t>
            </a:r>
            <a:endParaRPr lang="en-GB"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rtlCol="0"/>
          <a:lstStyle/>
          <a:p>
            <a:pPr rtl="0"/>
            <a:r>
              <a:rPr lang="en-US"/>
              <a:t>Click icon to add picture</a:t>
            </a:r>
            <a:endParaRPr lang="en-GB"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rtlCol="0"/>
          <a:lstStyle/>
          <a:p>
            <a:pPr rtl="0"/>
            <a:r>
              <a:rPr lang="en-US"/>
              <a:t>Click icon to add picture</a:t>
            </a:r>
            <a:endParaRPr lang="en-GB"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rtlCol="0"/>
          <a:lstStyle/>
          <a:p>
            <a:pPr rtl="0"/>
            <a:r>
              <a:rPr lang="en-US"/>
              <a:t>Click icon to add picture</a:t>
            </a:r>
            <a:endParaRPr lang="en-GB"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lvl1pPr>
              <a:defRPr>
                <a:solidFill>
                  <a:schemeClr val="bg1"/>
                </a:solidFill>
              </a:defRPr>
            </a:lvl1pPr>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lvl1pPr>
              <a:defRPr>
                <a:solidFill>
                  <a:schemeClr val="bg1"/>
                </a:solidFill>
              </a:defRPr>
            </a:lvl1pPr>
          </a:lstStyle>
          <a:p>
            <a:pPr rtl="0"/>
            <a:fld id="{312CC964-A50B-4C29-B4E4-2C30BB34CCF3}" type="slidenum">
              <a:rPr lang="en-GB" smtClean="0"/>
              <a:pPr/>
              <a:t>‹#›</a:t>
            </a:fld>
            <a:endParaRPr lang="en-GB"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rtlCol="0">
            <a:normAutofit/>
          </a:bodyPr>
          <a:lstStyle>
            <a:lvl1pPr>
              <a:defRPr sz="4400"/>
            </a:lvl1pPr>
          </a:lstStyle>
          <a:p>
            <a:pPr rtl="0"/>
            <a:r>
              <a:rPr lang="en-US"/>
              <a:t>Click to edit Master title style</a:t>
            </a:r>
            <a:endParaRPr lang="en-GB"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rtlCol="0"/>
          <a:lstStyle>
            <a:lvl1pPr>
              <a:buNone/>
              <a:defRPr/>
            </a:lvl1pPr>
          </a:lstStyle>
          <a:p>
            <a:pPr lvl="0" rtl="0"/>
            <a:r>
              <a:rPr lang="en-US"/>
              <a:t>Click to edit Master text styles</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rtlCol="0" anchor="b">
            <a:normAutofit/>
          </a:bodyPr>
          <a:lstStyle>
            <a:lvl1pPr algn="ctr">
              <a:defRPr sz="66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rtlCol="0">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rtlCol="0" anchor="b"/>
          <a:lstStyle>
            <a:lvl1pPr>
              <a:defRPr sz="60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rtlCol="0">
            <a:normAutofit/>
          </a:bodyPr>
          <a:lstStyle>
            <a:lvl1pPr algn="l">
              <a:defRPr sz="4400"/>
            </a:lvl1pPr>
          </a:lstStyle>
          <a:p>
            <a:pPr algn="r" rtl="0"/>
            <a:r>
              <a:rPr lang="en-US"/>
              <a:t>Click to edit Master title style</a:t>
            </a:r>
            <a:endParaRPr lang="en-GB"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rtlCol="0"/>
          <a:lstStyle>
            <a:lvl1pPr>
              <a:buNone/>
              <a:defRPr/>
            </a:lvl1pPr>
          </a:lstStyle>
          <a:p>
            <a:pPr algn="r" rtl="0"/>
            <a:r>
              <a:rPr lang="en-US"/>
              <a:t>Click to edit Master subtitle style</a:t>
            </a:r>
            <a:endParaRPr lang="en-GB"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GB"/>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20052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r>
              <a:rPr lang="en-GB"/>
              <a:t>2/7/20XX</a:t>
            </a:r>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pPr rtl="0"/>
            <a:r>
              <a:rPr lang="en-GB"/>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Lst>
  <p:hf hdr="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2.xml"/><Relationship Id="rId5" Type="http://schemas.openxmlformats.org/officeDocument/2006/relationships/image" Target="../media/image17.jpeg"/><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8" Type="http://schemas.openxmlformats.org/officeDocument/2006/relationships/hyperlink" Target="https://www.udemy.com/" TargetMode="External"/><Relationship Id="rId3" Type="http://schemas.openxmlformats.org/officeDocument/2006/relationships/hyperlink" Target="https://www.coursera.org/individuals" TargetMode="External"/><Relationship Id="rId7" Type="http://schemas.openxmlformats.org/officeDocument/2006/relationships/hyperlink" Target="https://www.pluralsight.com/individuals" TargetMode="External"/><Relationship Id="rId2" Type="http://schemas.openxmlformats.org/officeDocument/2006/relationships/hyperlink" Target="https://www.coursera.org/business" TargetMode="External"/><Relationship Id="rId1" Type="http://schemas.openxmlformats.org/officeDocument/2006/relationships/slideLayout" Target="../slideLayouts/slideLayout14.xml"/><Relationship Id="rId6" Type="http://schemas.openxmlformats.org/officeDocument/2006/relationships/hyperlink" Target="https://www.pluralsight.com/business" TargetMode="External"/><Relationship Id="rId5" Type="http://schemas.openxmlformats.org/officeDocument/2006/relationships/hyperlink" Target="https://learning.linkedin.com/business" TargetMode="External"/><Relationship Id="rId4" Type="http://schemas.openxmlformats.org/officeDocument/2006/relationships/hyperlink" Target="https://learning.linkedin.com/individuals" TargetMode="External"/><Relationship Id="rId9" Type="http://schemas.openxmlformats.org/officeDocument/2006/relationships/hyperlink" Target="https://business.udem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low angle view of buildings in a city">
            <a:extLst>
              <a:ext uri="{FF2B5EF4-FFF2-40B4-BE49-F238E27FC236}">
                <a16:creationId xmlns:a16="http://schemas.microsoft.com/office/drawing/2014/main" id="{3CF2725B-8BAD-4651-8A3F-80E73387133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2623279" y="0"/>
            <a:ext cx="9568721" cy="6858000"/>
          </a:xfrm>
        </p:spPr>
      </p:pic>
      <p:sp>
        <p:nvSpPr>
          <p:cNvPr id="2" name="Title 1">
            <a:extLst>
              <a:ext uri="{FF2B5EF4-FFF2-40B4-BE49-F238E27FC236}">
                <a16:creationId xmlns:a16="http://schemas.microsoft.com/office/drawing/2014/main" id="{D9B36C10-A9EA-414E-B3D3-09BAD9FA950D}"/>
              </a:ext>
            </a:extLst>
          </p:cNvPr>
          <p:cNvSpPr>
            <a:spLocks noGrp="1"/>
          </p:cNvSpPr>
          <p:nvPr>
            <p:ph type="title"/>
          </p:nvPr>
        </p:nvSpPr>
        <p:spPr>
          <a:xfrm>
            <a:off x="1" y="1040001"/>
            <a:ext cx="3859322" cy="3150159"/>
          </a:xfrm>
        </p:spPr>
        <p:txBody>
          <a:bodyPr rtlCol="0">
            <a:normAutofit/>
          </a:bodyPr>
          <a:lstStyle/>
          <a:p>
            <a:pPr rtl="0"/>
            <a:r>
              <a:rPr lang="en-GB" dirty="0"/>
              <a:t>Individual</a:t>
            </a:r>
            <a:br>
              <a:rPr lang="en-GB" dirty="0"/>
            </a:br>
            <a:r>
              <a:rPr lang="en-GB" dirty="0"/>
              <a:t>Presentation</a:t>
            </a:r>
          </a:p>
        </p:txBody>
      </p:sp>
      <p:sp>
        <p:nvSpPr>
          <p:cNvPr id="3" name="Subtitle 2">
            <a:extLst>
              <a:ext uri="{FF2B5EF4-FFF2-40B4-BE49-F238E27FC236}">
                <a16:creationId xmlns:a16="http://schemas.microsoft.com/office/drawing/2014/main" id="{0A140D27-0E15-4434-A8B8-FC32761449B0}"/>
              </a:ext>
            </a:extLst>
          </p:cNvPr>
          <p:cNvSpPr>
            <a:spLocks noGrp="1"/>
          </p:cNvSpPr>
          <p:nvPr>
            <p:ph type="body" sz="quarter" idx="14"/>
          </p:nvPr>
        </p:nvSpPr>
        <p:spPr>
          <a:xfrm>
            <a:off x="0" y="4240213"/>
            <a:ext cx="3987800" cy="1801812"/>
          </a:xfrm>
        </p:spPr>
        <p:txBody>
          <a:bodyPr rtlCol="0"/>
          <a:lstStyle/>
          <a:p>
            <a:pPr rtl="0"/>
            <a:r>
              <a:rPr lang="en-GB" dirty="0"/>
              <a:t>Gabriela </a:t>
            </a:r>
          </a:p>
          <a:p>
            <a:pPr rtl="0"/>
            <a:r>
              <a:rPr lang="en-GB" dirty="0"/>
              <a:t>Gherasim</a:t>
            </a:r>
          </a:p>
          <a:p>
            <a:pPr rtl="0"/>
            <a:r>
              <a:rPr lang="en-GB" dirty="0"/>
              <a:t>2110945</a:t>
            </a:r>
          </a:p>
        </p:txBody>
      </p:sp>
    </p:spTree>
    <p:extLst>
      <p:ext uri="{BB962C8B-B14F-4D97-AF65-F5344CB8AC3E}">
        <p14:creationId xmlns:p14="http://schemas.microsoft.com/office/powerpoint/2010/main" val="170963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5E37-3C95-4E35-8624-CC190CC12235}"/>
              </a:ext>
            </a:extLst>
          </p:cNvPr>
          <p:cNvSpPr>
            <a:spLocks noGrp="1"/>
          </p:cNvSpPr>
          <p:nvPr>
            <p:ph type="title"/>
          </p:nvPr>
        </p:nvSpPr>
        <p:spPr>
          <a:xfrm>
            <a:off x="680485" y="675167"/>
            <a:ext cx="3761862" cy="3055078"/>
          </a:xfrm>
        </p:spPr>
        <p:txBody>
          <a:bodyPr rtlCol="0"/>
          <a:lstStyle/>
          <a:p>
            <a:pPr rtl="0"/>
            <a:r>
              <a:rPr lang="en-GB" dirty="0"/>
              <a:t>Agenda	</a:t>
            </a:r>
          </a:p>
        </p:txBody>
      </p:sp>
      <p:sp>
        <p:nvSpPr>
          <p:cNvPr id="3" name="Content Placeholder 2">
            <a:extLst>
              <a:ext uri="{FF2B5EF4-FFF2-40B4-BE49-F238E27FC236}">
                <a16:creationId xmlns:a16="http://schemas.microsoft.com/office/drawing/2014/main" id="{CF816715-277D-4042-B401-03CD007D7CDB}"/>
              </a:ext>
            </a:extLst>
          </p:cNvPr>
          <p:cNvSpPr>
            <a:spLocks noGrp="1"/>
          </p:cNvSpPr>
          <p:nvPr>
            <p:ph idx="1"/>
          </p:nvPr>
        </p:nvSpPr>
        <p:spPr>
          <a:xfrm>
            <a:off x="5150498" y="93998"/>
            <a:ext cx="4380599" cy="6469362"/>
          </a:xfrm>
        </p:spPr>
        <p:txBody>
          <a:bodyPr rtlCol="0">
            <a:normAutofit lnSpcReduction="10000"/>
          </a:bodyPr>
          <a:lstStyle/>
          <a:p>
            <a:pPr rtl="0"/>
            <a:r>
              <a:rPr lang="en-GB" dirty="0"/>
              <a:t>Introduction</a:t>
            </a:r>
          </a:p>
          <a:p>
            <a:pPr rtl="0"/>
            <a:endParaRPr lang="en-GB" dirty="0"/>
          </a:p>
          <a:p>
            <a:pPr rtl="0"/>
            <a:r>
              <a:rPr lang="en-GB" dirty="0"/>
              <a:t>The Importance of Technology on Learning and Development</a:t>
            </a:r>
          </a:p>
          <a:p>
            <a:pPr rtl="0"/>
            <a:endParaRPr lang="en-GB" dirty="0"/>
          </a:p>
          <a:p>
            <a:pPr rtl="0"/>
            <a:r>
              <a:rPr lang="en-GB" dirty="0"/>
              <a:t>Benefits of Technology-Based Training for Employees</a:t>
            </a:r>
          </a:p>
          <a:p>
            <a:pPr rtl="0"/>
            <a:endParaRPr lang="en-GB" dirty="0"/>
          </a:p>
          <a:p>
            <a:pPr rtl="0"/>
            <a:r>
              <a:rPr lang="en-GB" dirty="0"/>
              <a:t>Benefits of Technology-Based Training for Employers</a:t>
            </a:r>
          </a:p>
          <a:p>
            <a:pPr rtl="0"/>
            <a:endParaRPr lang="en-GB" dirty="0"/>
          </a:p>
          <a:p>
            <a:pPr rtl="0"/>
            <a:r>
              <a:rPr lang="en-GB" dirty="0"/>
              <a:t>Conclusion</a:t>
            </a:r>
          </a:p>
          <a:p>
            <a:pPr rtl="0"/>
            <a:endParaRPr lang="en-GB" dirty="0"/>
          </a:p>
          <a:p>
            <a:pPr rtl="0"/>
            <a:r>
              <a:rPr lang="en-GB" dirty="0"/>
              <a:t>References</a:t>
            </a:r>
          </a:p>
        </p:txBody>
      </p:sp>
      <p:pic>
        <p:nvPicPr>
          <p:cNvPr id="7" name="Picture Placeholder 6" descr="View of city buildings over the water">
            <a:extLst>
              <a:ext uri="{FF2B5EF4-FFF2-40B4-BE49-F238E27FC236}">
                <a16:creationId xmlns:a16="http://schemas.microsoft.com/office/drawing/2014/main" id="{4C61771D-5836-4E5C-A19A-3F15641B8794}"/>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9531096" y="0"/>
            <a:ext cx="2660904" cy="3429000"/>
          </a:xfrm>
        </p:spPr>
      </p:pic>
      <p:pic>
        <p:nvPicPr>
          <p:cNvPr id="9" name="Picture Placeholder 8" descr="Background Graphic with lights">
            <a:extLst>
              <a:ext uri="{FF2B5EF4-FFF2-40B4-BE49-F238E27FC236}">
                <a16:creationId xmlns:a16="http://schemas.microsoft.com/office/drawing/2014/main" id="{51C83C9C-B18C-4D14-8539-EBB0422AB0F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9531096" y="3383280"/>
            <a:ext cx="2660904" cy="3474720"/>
          </a:xfrm>
        </p:spPr>
      </p:pic>
      <p:sp>
        <p:nvSpPr>
          <p:cNvPr id="38" name="Date Placeholder 37">
            <a:extLst>
              <a:ext uri="{FF2B5EF4-FFF2-40B4-BE49-F238E27FC236}">
                <a16:creationId xmlns:a16="http://schemas.microsoft.com/office/drawing/2014/main" id="{4F07F2C9-B12E-4D08-B90F-5E6AA687A577}"/>
              </a:ext>
            </a:extLst>
          </p:cNvPr>
          <p:cNvSpPr>
            <a:spLocks noGrp="1"/>
          </p:cNvSpPr>
          <p:nvPr>
            <p:ph type="dt" sz="half" idx="10"/>
          </p:nvPr>
        </p:nvSpPr>
        <p:spPr>
          <a:xfrm>
            <a:off x="7337102" y="6398878"/>
            <a:ext cx="4193908" cy="365125"/>
          </a:xfrm>
        </p:spPr>
        <p:txBody>
          <a:bodyPr rtlCol="0"/>
          <a:lstStyle/>
          <a:p>
            <a:pPr rtl="0"/>
            <a:r>
              <a:rPr lang="en-GB" dirty="0"/>
              <a:t>06/04/2024</a:t>
            </a:r>
          </a:p>
        </p:txBody>
      </p:sp>
      <p:sp>
        <p:nvSpPr>
          <p:cNvPr id="37" name="Slide Number Placeholder 36">
            <a:extLst>
              <a:ext uri="{FF2B5EF4-FFF2-40B4-BE49-F238E27FC236}">
                <a16:creationId xmlns:a16="http://schemas.microsoft.com/office/drawing/2014/main" id="{D3141030-4F7D-4526-B0FC-1EA787D5BF2D}"/>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a:t>2</a:t>
            </a:fld>
            <a:endParaRPr lang="en-GB" dirty="0"/>
          </a:p>
        </p:txBody>
      </p:sp>
    </p:spTree>
    <p:extLst>
      <p:ext uri="{BB962C8B-B14F-4D97-AF65-F5344CB8AC3E}">
        <p14:creationId xmlns:p14="http://schemas.microsoft.com/office/powerpoint/2010/main" val="2976291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399C3-3EDC-4898-A2E4-D8ACEE6A32AA}"/>
              </a:ext>
            </a:extLst>
          </p:cNvPr>
          <p:cNvSpPr>
            <a:spLocks noGrp="1"/>
          </p:cNvSpPr>
          <p:nvPr>
            <p:ph type="title"/>
          </p:nvPr>
        </p:nvSpPr>
        <p:spPr>
          <a:xfrm>
            <a:off x="5693734" y="1"/>
            <a:ext cx="5355265" cy="1239520"/>
          </a:xfrm>
        </p:spPr>
        <p:txBody>
          <a:bodyPr rtlCol="0"/>
          <a:lstStyle/>
          <a:p>
            <a:pPr rtl="0"/>
            <a:r>
              <a:rPr lang="en-GB" b="1" dirty="0"/>
              <a:t>Introduction</a:t>
            </a:r>
          </a:p>
        </p:txBody>
      </p:sp>
      <p:pic>
        <p:nvPicPr>
          <p:cNvPr id="7" name="Picture Placeholder 6" descr="Aerial view of city buildings">
            <a:extLst>
              <a:ext uri="{FF2B5EF4-FFF2-40B4-BE49-F238E27FC236}">
                <a16:creationId xmlns:a16="http://schemas.microsoft.com/office/drawing/2014/main" id="{F718B2F1-208E-4A1D-9716-513B0D7093E4}"/>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1" y="0"/>
            <a:ext cx="4742121" cy="3434316"/>
          </a:xfrm>
        </p:spPr>
      </p:pic>
      <p:pic>
        <p:nvPicPr>
          <p:cNvPr id="9" name="Picture Placeholder 8" descr="A picture containing blue glass buildings with reflection">
            <a:extLst>
              <a:ext uri="{FF2B5EF4-FFF2-40B4-BE49-F238E27FC236}">
                <a16:creationId xmlns:a16="http://schemas.microsoft.com/office/drawing/2014/main" id="{D8F748D4-DB82-42E3-894A-0552C0FD2AB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5" y="3432620"/>
            <a:ext cx="5178056" cy="3425380"/>
          </a:xfrm>
        </p:spPr>
      </p:pic>
      <p:sp>
        <p:nvSpPr>
          <p:cNvPr id="3" name="Content Placeholder 2">
            <a:extLst>
              <a:ext uri="{FF2B5EF4-FFF2-40B4-BE49-F238E27FC236}">
                <a16:creationId xmlns:a16="http://schemas.microsoft.com/office/drawing/2014/main" id="{AF5130D8-AD6A-4638-9059-326759848895}"/>
              </a:ext>
            </a:extLst>
          </p:cNvPr>
          <p:cNvSpPr>
            <a:spLocks noGrp="1"/>
          </p:cNvSpPr>
          <p:nvPr>
            <p:ph idx="1"/>
          </p:nvPr>
        </p:nvSpPr>
        <p:spPr>
          <a:xfrm>
            <a:off x="5693734" y="2509520"/>
            <a:ext cx="5355266" cy="3795361"/>
          </a:xfrm>
        </p:spPr>
        <p:txBody>
          <a:bodyPr rtlCol="0"/>
          <a:lstStyle/>
          <a:p>
            <a:pPr rtl="0"/>
            <a:r>
              <a:rPr lang="en-GB" sz="1800" dirty="0">
                <a:latin typeface="Arial" panose="020B0604020202020204" pitchFamily="34" charset="0"/>
                <a:cs typeface="Arial" panose="020B0604020202020204" pitchFamily="34" charset="0"/>
              </a:rPr>
              <a:t>Today's learning and development environment is changing quickly. Technology is at the centre of this change, transforming traditional training models and ushering in a time of innovation and accessibility. As we learn more about how important technology is for training and development, it's clear that it has an effect on both employers and workers. This presentation aims to reveal the various advantages of technology-based training programmes and show how the companies like LinkedIn, Udemy, Coursera and Pluralsight  helps people and businesses succeed in the digital age.</a:t>
            </a:r>
          </a:p>
          <a:p>
            <a:pPr marL="342900" indent="-342900" rtl="0">
              <a:buFont typeface="Arial" panose="020B0604020202020204" pitchFamily="34" charset="0"/>
              <a:buChar char="•"/>
            </a:pPr>
            <a:endParaRPr lang="en-GB" sz="2000" dirty="0"/>
          </a:p>
          <a:p>
            <a:pPr rtl="0"/>
            <a:endParaRPr lang="en-GB" dirty="0"/>
          </a:p>
          <a:p>
            <a:pPr rtl="0"/>
            <a:endParaRPr lang="en-GB" dirty="0"/>
          </a:p>
        </p:txBody>
      </p:sp>
      <p:sp>
        <p:nvSpPr>
          <p:cNvPr id="183" name="Slide Number Placeholder 182">
            <a:extLst>
              <a:ext uri="{FF2B5EF4-FFF2-40B4-BE49-F238E27FC236}">
                <a16:creationId xmlns:a16="http://schemas.microsoft.com/office/drawing/2014/main" id="{29707739-DA1E-4E29-A977-FC44841FF2DF}"/>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a:t>3</a:t>
            </a:fld>
            <a:endParaRPr lang="en-GB" dirty="0"/>
          </a:p>
        </p:txBody>
      </p:sp>
    </p:spTree>
    <p:extLst>
      <p:ext uri="{BB962C8B-B14F-4D97-AF65-F5344CB8AC3E}">
        <p14:creationId xmlns:p14="http://schemas.microsoft.com/office/powerpoint/2010/main" val="17902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D8101-4ED5-4D91-9EFA-B0E7C1EA6E26}"/>
              </a:ext>
            </a:extLst>
          </p:cNvPr>
          <p:cNvSpPr>
            <a:spLocks noGrp="1"/>
          </p:cNvSpPr>
          <p:nvPr>
            <p:ph type="title"/>
          </p:nvPr>
        </p:nvSpPr>
        <p:spPr>
          <a:xfrm>
            <a:off x="599440" y="3215968"/>
            <a:ext cx="5316728" cy="2736775"/>
          </a:xfrm>
        </p:spPr>
        <p:txBody>
          <a:bodyPr rtlCol="0"/>
          <a:lstStyle/>
          <a:p>
            <a:pPr rtl="0"/>
            <a:r>
              <a:rPr lang="en-GB" sz="3600" b="1" dirty="0"/>
              <a:t>The Importance of Technology on Learning and Development</a:t>
            </a:r>
            <a:br>
              <a:rPr lang="en-GB" b="1" dirty="0"/>
            </a:br>
            <a:endParaRPr lang="en-GB" b="1" dirty="0"/>
          </a:p>
        </p:txBody>
      </p:sp>
      <p:pic>
        <p:nvPicPr>
          <p:cNvPr id="8" name="Picture Placeholder 7" descr="View of city buildings over the water from a track">
            <a:extLst>
              <a:ext uri="{FF2B5EF4-FFF2-40B4-BE49-F238E27FC236}">
                <a16:creationId xmlns:a16="http://schemas.microsoft.com/office/drawing/2014/main" id="{5A5996C8-9A00-4071-B24A-D1B22DDFAD6F}"/>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3208292" y="3"/>
            <a:ext cx="8997356" cy="4581079"/>
          </a:xfrm>
        </p:spPr>
      </p:pic>
      <p:pic>
        <p:nvPicPr>
          <p:cNvPr id="10" name="Picture Placeholder 9" descr="View of city buildings over the water">
            <a:extLst>
              <a:ext uri="{FF2B5EF4-FFF2-40B4-BE49-F238E27FC236}">
                <a16:creationId xmlns:a16="http://schemas.microsoft.com/office/drawing/2014/main" id="{C2C517CC-DCFE-4E86-A4E5-F5BFD7BF69FF}"/>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7243070" y="883420"/>
            <a:ext cx="4948931" cy="5974580"/>
          </a:xfrm>
        </p:spPr>
      </p:pic>
      <p:pic>
        <p:nvPicPr>
          <p:cNvPr id="12" name="Picture Placeholder 11" descr="A picture containing glass buildings with reflection">
            <a:extLst>
              <a:ext uri="{FF2B5EF4-FFF2-40B4-BE49-F238E27FC236}">
                <a16:creationId xmlns:a16="http://schemas.microsoft.com/office/drawing/2014/main" id="{90D6ECDF-A0E4-4308-967E-8BAC3E85A4B7}"/>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a:ext>
            </a:extLst>
          </a:blip>
          <a:srcRect/>
          <a:stretch/>
        </p:blipFill>
        <p:spPr>
          <a:xfrm>
            <a:off x="4234997" y="4574265"/>
            <a:ext cx="5074516" cy="2298983"/>
          </a:xfrm>
        </p:spPr>
      </p:pic>
    </p:spTree>
    <p:extLst>
      <p:ext uri="{BB962C8B-B14F-4D97-AF65-F5344CB8AC3E}">
        <p14:creationId xmlns:p14="http://schemas.microsoft.com/office/powerpoint/2010/main" val="3871568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3B7DCE3-A62E-497E-8A96-DF8D1A4904FD}"/>
              </a:ext>
            </a:extLst>
          </p:cNvPr>
          <p:cNvSpPr>
            <a:spLocks noGrp="1"/>
          </p:cNvSpPr>
          <p:nvPr>
            <p:ph type="title"/>
          </p:nvPr>
        </p:nvSpPr>
        <p:spPr>
          <a:xfrm>
            <a:off x="5146159" y="685800"/>
            <a:ext cx="6238688" cy="1382233"/>
          </a:xfrm>
        </p:spPr>
        <p:txBody>
          <a:bodyPr rtlCol="0" anchor="ctr">
            <a:normAutofit fontScale="90000"/>
          </a:bodyPr>
          <a:lstStyle/>
          <a:p>
            <a:pPr rtl="0"/>
            <a:r>
              <a:rPr lang="en-GB" sz="2800" b="1" dirty="0"/>
              <a:t>The importance of Technology on Learning and Development</a:t>
            </a:r>
            <a:br>
              <a:rPr lang="en-GB" sz="2800" dirty="0"/>
            </a:br>
            <a:endParaRPr lang="en-GB" sz="2800" dirty="0"/>
          </a:p>
        </p:txBody>
      </p:sp>
      <p:pic>
        <p:nvPicPr>
          <p:cNvPr id="7" name="Picture Placeholder 6" descr="A person holding a tablet with a globe and a city in the background&#10;&#10;Description automatically generated">
            <a:extLst>
              <a:ext uri="{FF2B5EF4-FFF2-40B4-BE49-F238E27FC236}">
                <a16:creationId xmlns:a16="http://schemas.microsoft.com/office/drawing/2014/main" id="{51E29380-246A-393E-D281-D5DCEEF3D812}"/>
              </a:ext>
            </a:extLst>
          </p:cNvPr>
          <p:cNvPicPr>
            <a:picLocks noGrp="1" noChangeAspect="1"/>
          </p:cNvPicPr>
          <p:nvPr>
            <p:ph type="pic" sz="quarter" idx="13"/>
          </p:nvPr>
        </p:nvPicPr>
        <p:blipFill>
          <a:blip r:embed="rId2"/>
          <a:stretch/>
        </p:blipFill>
        <p:spPr>
          <a:xfrm>
            <a:off x="0" y="1888571"/>
            <a:ext cx="4966447" cy="3054364"/>
          </a:xfrm>
          <a:noFill/>
        </p:spPr>
      </p:pic>
      <p:sp>
        <p:nvSpPr>
          <p:cNvPr id="6" name="Slide Number Placeholder 5">
            <a:extLst>
              <a:ext uri="{FF2B5EF4-FFF2-40B4-BE49-F238E27FC236}">
                <a16:creationId xmlns:a16="http://schemas.microsoft.com/office/drawing/2014/main" id="{F1D8EAF4-7E41-4FEA-B534-06CE08821DB2}"/>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5</a:t>
            </a:fld>
            <a:endParaRPr lang="en-GB"/>
          </a:p>
        </p:txBody>
      </p:sp>
      <p:sp>
        <p:nvSpPr>
          <p:cNvPr id="8" name="Content Placeholder 7">
            <a:extLst>
              <a:ext uri="{FF2B5EF4-FFF2-40B4-BE49-F238E27FC236}">
                <a16:creationId xmlns:a16="http://schemas.microsoft.com/office/drawing/2014/main" id="{FDA2E5CE-7310-A4BA-E7BA-E2B7FDF5AAC3}"/>
              </a:ext>
            </a:extLst>
          </p:cNvPr>
          <p:cNvSpPr>
            <a:spLocks noGrp="1"/>
          </p:cNvSpPr>
          <p:nvPr>
            <p:ph idx="1"/>
          </p:nvPr>
        </p:nvSpPr>
        <p:spPr>
          <a:xfrm>
            <a:off x="5146158" y="1888571"/>
            <a:ext cx="6238687" cy="4436028"/>
          </a:xfrm>
        </p:spPr>
        <p:txBody>
          <a:bodyPr>
            <a:normAutofit fontScale="92500" lnSpcReduction="10000"/>
          </a:bodyPr>
          <a:lstStyle/>
          <a:p>
            <a:r>
              <a:rPr lang="en-GB" sz="1500" dirty="0">
                <a:latin typeface="Arial" panose="020B0604020202020204" pitchFamily="34" charset="0"/>
                <a:cs typeface="Arial" panose="020B0604020202020204" pitchFamily="34" charset="0"/>
              </a:rPr>
              <a:t>In the digital age, technology has become synonymous with innovation and progress, revolutionising traditional training methods. Here are key reasons why technology is indispensable in training and development:</a:t>
            </a:r>
          </a:p>
          <a:p>
            <a:r>
              <a:rPr lang="en-GB" sz="1500" dirty="0">
                <a:latin typeface="Arial" panose="020B0604020202020204" pitchFamily="34" charset="0"/>
                <a:cs typeface="Arial" panose="020B0604020202020204" pitchFamily="34" charset="0"/>
              </a:rPr>
              <a:t>a)	Accessibility and Flexibility: </a:t>
            </a:r>
          </a:p>
          <a:p>
            <a:r>
              <a:rPr lang="en-GB" sz="1500" dirty="0">
                <a:latin typeface="Arial" panose="020B0604020202020204" pitchFamily="34" charset="0"/>
                <a:cs typeface="Arial" panose="020B0604020202020204" pitchFamily="34" charset="0"/>
              </a:rPr>
              <a:t>•	Technology facilitates anytime, anywhere learning, transcending geographical barriers and enabling employees to access training materials at their convenience. </a:t>
            </a:r>
          </a:p>
          <a:p>
            <a:r>
              <a:rPr lang="en-GB" sz="1500" dirty="0">
                <a:latin typeface="Arial" panose="020B0604020202020204" pitchFamily="34" charset="0"/>
                <a:cs typeface="Arial" panose="020B0604020202020204" pitchFamily="34" charset="0"/>
              </a:rPr>
              <a:t>•	Virtual classrooms, online courses, and mobile learning apps empower learners to engage with content at their own pace, fostering a culture of continuous learning.</a:t>
            </a:r>
          </a:p>
          <a:p>
            <a:r>
              <a:rPr lang="en-GB" sz="1500" dirty="0">
                <a:latin typeface="Arial" panose="020B0604020202020204" pitchFamily="34" charset="0"/>
                <a:cs typeface="Arial" panose="020B0604020202020204" pitchFamily="34" charset="0"/>
              </a:rPr>
              <a:t>b)	Interactive Learning Experiences:</a:t>
            </a:r>
          </a:p>
          <a:p>
            <a:r>
              <a:rPr lang="en-GB" sz="1500" dirty="0">
                <a:latin typeface="Arial" panose="020B0604020202020204" pitchFamily="34" charset="0"/>
                <a:cs typeface="Arial" panose="020B0604020202020204" pitchFamily="34" charset="0"/>
              </a:rPr>
              <a:t>•	Interactive multimedia elements such as videos, simulations, and gamification enhance learner engagement and retention (Brown &amp; Clark, 2019).</a:t>
            </a:r>
          </a:p>
          <a:p>
            <a:r>
              <a:rPr lang="en-GB" sz="1500" dirty="0">
                <a:latin typeface="Arial" panose="020B0604020202020204" pitchFamily="34" charset="0"/>
                <a:cs typeface="Arial" panose="020B0604020202020204" pitchFamily="34" charset="0"/>
              </a:rPr>
              <a:t>•	 Through immersive experiences, learners can practice real-world scenarios in a risk-free environment, honing their skills and boosting confidence.</a:t>
            </a:r>
          </a:p>
          <a:p>
            <a:endParaRPr lang="en-GB" dirty="0"/>
          </a:p>
        </p:txBody>
      </p:sp>
    </p:spTree>
    <p:extLst>
      <p:ext uri="{BB962C8B-B14F-4D97-AF65-F5344CB8AC3E}">
        <p14:creationId xmlns:p14="http://schemas.microsoft.com/office/powerpoint/2010/main" val="3382633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992A4-0D40-4A0F-BB3B-3E1AE6C3BF9D}"/>
              </a:ext>
            </a:extLst>
          </p:cNvPr>
          <p:cNvSpPr>
            <a:spLocks noGrp="1"/>
          </p:cNvSpPr>
          <p:nvPr>
            <p:ph type="title"/>
          </p:nvPr>
        </p:nvSpPr>
        <p:spPr>
          <a:xfrm>
            <a:off x="5146159" y="685800"/>
            <a:ext cx="6238688" cy="1382233"/>
          </a:xfrm>
        </p:spPr>
        <p:txBody>
          <a:bodyPr rtlCol="0" anchor="ctr">
            <a:normAutofit fontScale="90000"/>
          </a:bodyPr>
          <a:lstStyle/>
          <a:p>
            <a:pPr rtl="0"/>
            <a:r>
              <a:rPr lang="en-GB" sz="2800" b="1" dirty="0"/>
              <a:t>The Importance of Technology on Learning and Development</a:t>
            </a:r>
            <a:br>
              <a:rPr lang="en-GB" sz="2800" b="1" dirty="0"/>
            </a:br>
            <a:endParaRPr lang="en-GB" sz="2800" b="1" dirty="0"/>
          </a:p>
        </p:txBody>
      </p:sp>
      <p:pic>
        <p:nvPicPr>
          <p:cNvPr id="9" name="Picture 8">
            <a:extLst>
              <a:ext uri="{FF2B5EF4-FFF2-40B4-BE49-F238E27FC236}">
                <a16:creationId xmlns:a16="http://schemas.microsoft.com/office/drawing/2014/main" id="{66D2F33E-B665-E85E-B785-B91D4B29CDB2}"/>
              </a:ext>
            </a:extLst>
          </p:cNvPr>
          <p:cNvPicPr>
            <a:picLocks noChangeAspect="1"/>
          </p:cNvPicPr>
          <p:nvPr/>
        </p:nvPicPr>
        <p:blipFill rotWithShape="1">
          <a:blip r:embed="rId2"/>
          <a:srcRect l="26508" r="25072"/>
          <a:stretch/>
        </p:blipFill>
        <p:spPr>
          <a:xfrm>
            <a:off x="20" y="-7444"/>
            <a:ext cx="496642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noFill/>
        </p:spPr>
      </p:pic>
      <p:sp>
        <p:nvSpPr>
          <p:cNvPr id="4" name="Content Placeholder 3">
            <a:extLst>
              <a:ext uri="{FF2B5EF4-FFF2-40B4-BE49-F238E27FC236}">
                <a16:creationId xmlns:a16="http://schemas.microsoft.com/office/drawing/2014/main" id="{A9B31EE2-CF17-D62C-9F06-0C0291C49F96}"/>
              </a:ext>
            </a:extLst>
          </p:cNvPr>
          <p:cNvSpPr>
            <a:spLocks noGrp="1"/>
          </p:cNvSpPr>
          <p:nvPr>
            <p:ph idx="1"/>
          </p:nvPr>
        </p:nvSpPr>
        <p:spPr>
          <a:xfrm>
            <a:off x="5146158" y="2301949"/>
            <a:ext cx="6238687" cy="4022650"/>
          </a:xfrm>
        </p:spPr>
        <p:txBody>
          <a:bodyPr>
            <a:normAutofit/>
          </a:bodyPr>
          <a:lstStyle/>
          <a:p>
            <a:pPr>
              <a:lnSpc>
                <a:spcPct val="90000"/>
              </a:lnSpc>
            </a:pPr>
            <a:r>
              <a:rPr lang="en-GB" sz="1400" dirty="0">
                <a:latin typeface="Arial" panose="020B0604020202020204" pitchFamily="34" charset="0"/>
                <a:cs typeface="Arial" panose="020B0604020202020204" pitchFamily="34" charset="0"/>
              </a:rPr>
              <a:t>c)	Personalized Learning Paths: </a:t>
            </a:r>
          </a:p>
          <a:p>
            <a:pPr>
              <a:lnSpc>
                <a:spcPct val="90000"/>
              </a:lnSpc>
            </a:pPr>
            <a:r>
              <a:rPr lang="en-GB" sz="1400" dirty="0">
                <a:latin typeface="Arial" panose="020B0604020202020204" pitchFamily="34" charset="0"/>
                <a:cs typeface="Arial" panose="020B0604020202020204" pitchFamily="34" charset="0"/>
              </a:rPr>
              <a:t>•	Technology enables the customization of learning paths based on individual competencies, preferences, and learning styles (Davis &amp; Jenkins, 2020). </a:t>
            </a:r>
          </a:p>
          <a:p>
            <a:pPr>
              <a:lnSpc>
                <a:spcPct val="90000"/>
              </a:lnSpc>
            </a:pPr>
            <a:r>
              <a:rPr lang="en-GB" sz="1400" dirty="0">
                <a:latin typeface="Arial" panose="020B0604020202020204" pitchFamily="34" charset="0"/>
                <a:cs typeface="Arial" panose="020B0604020202020204" pitchFamily="34" charset="0"/>
              </a:rPr>
              <a:t>•	Adaptive learning algorithms analyse learner data to deliver tailored content, ensuring that employees receive targeted training interventions to address specific skill gaps.</a:t>
            </a:r>
          </a:p>
          <a:p>
            <a:pPr>
              <a:lnSpc>
                <a:spcPct val="90000"/>
              </a:lnSpc>
            </a:pPr>
            <a:r>
              <a:rPr lang="en-GB" sz="1400" dirty="0">
                <a:latin typeface="Arial" panose="020B0604020202020204" pitchFamily="34" charset="0"/>
                <a:cs typeface="Arial" panose="020B0604020202020204" pitchFamily="34" charset="0"/>
              </a:rPr>
              <a:t>d)	Real-time Feedback and Assessment: </a:t>
            </a:r>
          </a:p>
          <a:p>
            <a:pPr>
              <a:lnSpc>
                <a:spcPct val="90000"/>
              </a:lnSpc>
            </a:pPr>
            <a:r>
              <a:rPr lang="en-GB" sz="1400" dirty="0">
                <a:latin typeface="Arial" panose="020B0604020202020204" pitchFamily="34" charset="0"/>
                <a:cs typeface="Arial" panose="020B0604020202020204" pitchFamily="34" charset="0"/>
              </a:rPr>
              <a:t>•	Digital tools facilitate real-time feedback mechanisms, allowing learners to receive immediate assessment and performance insights (Johnson, 2018).</a:t>
            </a:r>
          </a:p>
          <a:p>
            <a:pPr>
              <a:lnSpc>
                <a:spcPct val="90000"/>
              </a:lnSpc>
            </a:pPr>
            <a:r>
              <a:rPr lang="en-GB" sz="1400" dirty="0">
                <a:latin typeface="Arial" panose="020B0604020202020204" pitchFamily="34" charset="0"/>
                <a:cs typeface="Arial" panose="020B0604020202020204" pitchFamily="34" charset="0"/>
              </a:rPr>
              <a:t>•	 From quizzes and assessments to analytics dashboards, technology empowers both learners and trainers to track progress, identify areas for improvement, and measure learning outcomes effectively.</a:t>
            </a:r>
          </a:p>
          <a:p>
            <a:pPr>
              <a:lnSpc>
                <a:spcPct val="90000"/>
              </a:lnSpc>
            </a:pPr>
            <a:endParaRPr lang="en-GB" sz="1700" dirty="0"/>
          </a:p>
        </p:txBody>
      </p:sp>
      <p:sp>
        <p:nvSpPr>
          <p:cNvPr id="7" name="Slide Number Placeholder 6">
            <a:extLst>
              <a:ext uri="{FF2B5EF4-FFF2-40B4-BE49-F238E27FC236}">
                <a16:creationId xmlns:a16="http://schemas.microsoft.com/office/drawing/2014/main" id="{2A40B6AB-E9B1-4B7E-BD4C-74C93ABF5CBC}"/>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6</a:t>
            </a:fld>
            <a:endParaRPr lang="en-GB"/>
          </a:p>
        </p:txBody>
      </p:sp>
    </p:spTree>
    <p:extLst>
      <p:ext uri="{BB962C8B-B14F-4D97-AF65-F5344CB8AC3E}">
        <p14:creationId xmlns:p14="http://schemas.microsoft.com/office/powerpoint/2010/main" val="2694395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icture containing blue glass buildings with reflection">
            <a:extLst>
              <a:ext uri="{FF2B5EF4-FFF2-40B4-BE49-F238E27FC236}">
                <a16:creationId xmlns:a16="http://schemas.microsoft.com/office/drawing/2014/main" id="{EB5E1FEF-1282-4779-83BA-2F3F6D476B6F}"/>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r="-1" b="3157"/>
          <a:stretch/>
        </p:blipFill>
        <p:spPr>
          <a:xfrm>
            <a:off x="20" y="-7444"/>
            <a:ext cx="4966427" cy="6846394"/>
          </a:xfrm>
          <a:noFill/>
        </p:spPr>
      </p:pic>
      <p:sp>
        <p:nvSpPr>
          <p:cNvPr id="6" name="Subtitle 5">
            <a:extLst>
              <a:ext uri="{FF2B5EF4-FFF2-40B4-BE49-F238E27FC236}">
                <a16:creationId xmlns:a16="http://schemas.microsoft.com/office/drawing/2014/main" id="{BD4CE57B-A125-4D72-839E-A7A6A044FC38}"/>
              </a:ext>
            </a:extLst>
          </p:cNvPr>
          <p:cNvSpPr>
            <a:spLocks noGrp="1"/>
          </p:cNvSpPr>
          <p:nvPr>
            <p:ph idx="1"/>
          </p:nvPr>
        </p:nvSpPr>
        <p:spPr>
          <a:xfrm>
            <a:off x="4733182" y="2873827"/>
            <a:ext cx="6238687" cy="3124199"/>
          </a:xfrm>
        </p:spPr>
        <p:txBody>
          <a:bodyPr rtlCol="0">
            <a:normAutofit/>
          </a:bodyPr>
          <a:lstStyle/>
          <a:p>
            <a:pPr algn="ctr" rtl="0"/>
            <a:r>
              <a:rPr lang="en-GB" sz="3600" b="1" dirty="0">
                <a:latin typeface="+mj-lt"/>
              </a:rPr>
              <a:t>Benefits of Technology-Based Training for Employees</a:t>
            </a:r>
          </a:p>
          <a:p>
            <a:pPr rtl="0"/>
            <a:endParaRPr lang="en-GB" dirty="0"/>
          </a:p>
        </p:txBody>
      </p:sp>
      <p:sp>
        <p:nvSpPr>
          <p:cNvPr id="4" name="Slide Number Placeholder 3">
            <a:extLst>
              <a:ext uri="{FF2B5EF4-FFF2-40B4-BE49-F238E27FC236}">
                <a16:creationId xmlns:a16="http://schemas.microsoft.com/office/drawing/2014/main" id="{05F8C04B-250D-4AE1-9F65-682FB4830BAF}"/>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7</a:t>
            </a:fld>
            <a:endParaRPr lang="en-GB"/>
          </a:p>
        </p:txBody>
      </p:sp>
    </p:spTree>
    <p:extLst>
      <p:ext uri="{BB962C8B-B14F-4D97-AF65-F5344CB8AC3E}">
        <p14:creationId xmlns:p14="http://schemas.microsoft.com/office/powerpoint/2010/main" val="718815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Slide Number Placeholder 33">
            <a:extLst>
              <a:ext uri="{FF2B5EF4-FFF2-40B4-BE49-F238E27FC236}">
                <a16:creationId xmlns:a16="http://schemas.microsoft.com/office/drawing/2014/main" id="{97124BB6-5243-455D-83FF-AE2077E38773}"/>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a:t>8</a:t>
            </a:fld>
            <a:endParaRPr lang="en-GB" dirty="0"/>
          </a:p>
        </p:txBody>
      </p:sp>
      <p:sp>
        <p:nvSpPr>
          <p:cNvPr id="22" name="Text Placeholder 21">
            <a:extLst>
              <a:ext uri="{FF2B5EF4-FFF2-40B4-BE49-F238E27FC236}">
                <a16:creationId xmlns:a16="http://schemas.microsoft.com/office/drawing/2014/main" id="{08217F4F-4925-7805-9DFD-1630369B99EF}"/>
              </a:ext>
            </a:extLst>
          </p:cNvPr>
          <p:cNvSpPr>
            <a:spLocks noGrp="1"/>
          </p:cNvSpPr>
          <p:nvPr>
            <p:ph type="body" idx="15"/>
          </p:nvPr>
        </p:nvSpPr>
        <p:spPr>
          <a:xfrm>
            <a:off x="898227" y="374883"/>
            <a:ext cx="10078720" cy="5921359"/>
          </a:xfrm>
        </p:spPr>
        <p:txBody>
          <a:bodyPr/>
          <a:lstStyle/>
          <a:p>
            <a:endParaRPr lang="en-GB" b="1" dirty="0">
              <a:solidFill>
                <a:schemeClr val="tx1"/>
              </a:solidFill>
              <a:latin typeface="Abadi" panose="020B0604020104020204" pitchFamily="34" charset="0"/>
            </a:endParaRPr>
          </a:p>
          <a:p>
            <a:endParaRPr lang="en-GB" b="1" dirty="0">
              <a:solidFill>
                <a:schemeClr val="tx1"/>
              </a:solidFill>
              <a:latin typeface="Abadi" panose="020B0604020104020204" pitchFamily="34" charset="0"/>
            </a:endParaRPr>
          </a:p>
          <a:p>
            <a:r>
              <a:rPr lang="en-GB" sz="1400" b="1" dirty="0">
                <a:solidFill>
                  <a:schemeClr val="tx1"/>
                </a:solidFill>
                <a:latin typeface="Arial" panose="020B0604020202020204" pitchFamily="34" charset="0"/>
                <a:cs typeface="Arial" panose="020B0604020202020204" pitchFamily="34" charset="0"/>
              </a:rPr>
              <a:t>LinkedIn Learning:</a:t>
            </a:r>
          </a:p>
          <a:p>
            <a:r>
              <a:rPr lang="en-GB" sz="1400" dirty="0">
                <a:solidFill>
                  <a:schemeClr val="tx1"/>
                </a:solidFill>
                <a:latin typeface="Arial" panose="020B0604020202020204" pitchFamily="34" charset="0"/>
                <a:cs typeface="Arial" panose="020B0604020202020204" pitchFamily="34" charset="0"/>
              </a:rPr>
              <a:t>  - LinkedIn Learning gives employees access to a huge library of courses on a wide range of themes.</a:t>
            </a:r>
          </a:p>
          <a:p>
            <a:r>
              <a:rPr lang="en-GB" sz="1400" dirty="0">
                <a:solidFill>
                  <a:schemeClr val="tx1"/>
                </a:solidFill>
                <a:latin typeface="Arial" panose="020B0604020202020204" pitchFamily="34" charset="0"/>
                <a:cs typeface="Arial" panose="020B0604020202020204" pitchFamily="34" charset="0"/>
              </a:rPr>
              <a:t>  - Employees can learn at their own pace and when it's most convenient for them with classes from LinkedIn Learning.  </a:t>
            </a:r>
          </a:p>
          <a:p>
            <a:r>
              <a:rPr lang="en-GB" sz="1400" dirty="0">
                <a:solidFill>
                  <a:schemeClr val="tx1"/>
                </a:solidFill>
                <a:latin typeface="Arial" panose="020B0604020202020204" pitchFamily="34" charset="0"/>
                <a:cs typeface="Arial" panose="020B0604020202020204" pitchFamily="34" charset="0"/>
              </a:rPr>
              <a:t>  - The employees can get to training materials on their computers or phones at any time and from anywhere.  </a:t>
            </a:r>
          </a:p>
          <a:p>
            <a:r>
              <a:rPr lang="en-GB" sz="1400" dirty="0">
                <a:solidFill>
                  <a:schemeClr val="tx1"/>
                </a:solidFill>
                <a:latin typeface="Arial" panose="020B0604020202020204" pitchFamily="34" charset="0"/>
                <a:cs typeface="Arial" panose="020B0604020202020204" pitchFamily="34" charset="0"/>
              </a:rPr>
              <a:t>  - They can create personalised learning programmes that are meant to help them reach their career goals and achieve their improvement needs (</a:t>
            </a:r>
            <a:r>
              <a:rPr lang="en-GB" sz="1400" dirty="0" err="1">
                <a:solidFill>
                  <a:schemeClr val="tx1"/>
                </a:solidFill>
                <a:latin typeface="Arial" panose="020B0604020202020204" pitchFamily="34" charset="0"/>
                <a:cs typeface="Arial" panose="020B0604020202020204" pitchFamily="34" charset="0"/>
              </a:rPr>
              <a:t>Linkedln</a:t>
            </a:r>
            <a:r>
              <a:rPr lang="en-GB" sz="1400" dirty="0">
                <a:solidFill>
                  <a:schemeClr val="tx1"/>
                </a:solidFill>
                <a:latin typeface="Arial" panose="020B0604020202020204" pitchFamily="34" charset="0"/>
                <a:cs typeface="Arial" panose="020B0604020202020204" pitchFamily="34" charset="0"/>
              </a:rPr>
              <a:t> Learning, 2024)</a:t>
            </a:r>
          </a:p>
          <a:p>
            <a:r>
              <a:rPr lang="en-GB" sz="1400" b="1" dirty="0">
                <a:solidFill>
                  <a:schemeClr val="tx1"/>
                </a:solidFill>
                <a:latin typeface="Arial" panose="020B0604020202020204" pitchFamily="34" charset="0"/>
                <a:cs typeface="Arial" panose="020B0604020202020204" pitchFamily="34" charset="0"/>
              </a:rPr>
              <a:t>Udemy:</a:t>
            </a:r>
          </a:p>
          <a:p>
            <a:r>
              <a:rPr lang="en-GB" sz="1400" dirty="0">
                <a:solidFill>
                  <a:schemeClr val="tx1"/>
                </a:solidFill>
                <a:latin typeface="Arial" panose="020B0604020202020204" pitchFamily="34" charset="0"/>
                <a:cs typeface="Arial" panose="020B0604020202020204" pitchFamily="34" charset="0"/>
              </a:rPr>
              <a:t>- With Udemy's on-demand classes, workers can learn when and how they want. </a:t>
            </a:r>
          </a:p>
          <a:p>
            <a:r>
              <a:rPr lang="en-GB" sz="1400" dirty="0">
                <a:solidFill>
                  <a:schemeClr val="tx1"/>
                </a:solidFill>
                <a:latin typeface="Arial" panose="020B0604020202020204" pitchFamily="34" charset="0"/>
                <a:cs typeface="Arial" panose="020B0604020202020204" pitchFamily="34" charset="0"/>
              </a:rPr>
              <a:t>- They can access course materials from anywhere at any time, which makes it easy for them to learn while also managing work and personal obligations.</a:t>
            </a:r>
          </a:p>
          <a:p>
            <a:r>
              <a:rPr lang="en-GB" sz="1400" dirty="0">
                <a:solidFill>
                  <a:schemeClr val="tx1"/>
                </a:solidFill>
                <a:latin typeface="Arial" panose="020B0604020202020204" pitchFamily="34" charset="0"/>
                <a:cs typeface="Arial" panose="020B0604020202020204" pitchFamily="34" charset="0"/>
              </a:rPr>
              <a:t>- The Udemy site often has sales and discounts that make it available to learners on a range of budgets.</a:t>
            </a:r>
          </a:p>
          <a:p>
            <a:r>
              <a:rPr lang="en-GB" sz="1400" dirty="0">
                <a:solidFill>
                  <a:schemeClr val="tx1"/>
                </a:solidFill>
                <a:latin typeface="Arial" panose="020B0604020202020204" pitchFamily="34" charset="0"/>
                <a:cs typeface="Arial" panose="020B0604020202020204" pitchFamily="34" charset="0"/>
              </a:rPr>
              <a:t>- Employees can get useful knowledge from Udemy courses that they can use right away in the workplace.</a:t>
            </a:r>
          </a:p>
          <a:p>
            <a:r>
              <a:rPr lang="en-GB" sz="1400" dirty="0">
                <a:solidFill>
                  <a:schemeClr val="tx1"/>
                </a:solidFill>
                <a:latin typeface="Arial" panose="020B0604020202020204" pitchFamily="34" charset="0"/>
                <a:cs typeface="Arial" panose="020B0604020202020204" pitchFamily="34" charset="0"/>
              </a:rPr>
              <a:t>-  Help them to focus on real-world applications and practical skills (Udemy, 2024).</a:t>
            </a:r>
          </a:p>
          <a:p>
            <a:r>
              <a:rPr lang="en-GB" dirty="0"/>
              <a:t> </a:t>
            </a:r>
          </a:p>
        </p:txBody>
      </p:sp>
    </p:spTree>
    <p:extLst>
      <p:ext uri="{BB962C8B-B14F-4D97-AF65-F5344CB8AC3E}">
        <p14:creationId xmlns:p14="http://schemas.microsoft.com/office/powerpoint/2010/main" val="276079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0A3CABF-07C6-4D28-9459-B48AE520A290}"/>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9</a:t>
            </a:fld>
            <a:endParaRPr lang="en-GB"/>
          </a:p>
        </p:txBody>
      </p:sp>
      <p:sp>
        <p:nvSpPr>
          <p:cNvPr id="7" name="Content Placeholder 6">
            <a:extLst>
              <a:ext uri="{FF2B5EF4-FFF2-40B4-BE49-F238E27FC236}">
                <a16:creationId xmlns:a16="http://schemas.microsoft.com/office/drawing/2014/main" id="{C63A4780-69A3-41A5-9EDE-1BF64121B5C9}"/>
              </a:ext>
            </a:extLst>
          </p:cNvPr>
          <p:cNvSpPr>
            <a:spLocks noGrp="1"/>
          </p:cNvSpPr>
          <p:nvPr>
            <p:ph idx="1"/>
          </p:nvPr>
        </p:nvSpPr>
        <p:spPr>
          <a:xfrm>
            <a:off x="860801" y="657445"/>
            <a:ext cx="10267245" cy="6009639"/>
          </a:xfrm>
        </p:spPr>
        <p:txBody>
          <a:bodyPr/>
          <a:lstStyle/>
          <a:p>
            <a:r>
              <a:rPr lang="en-GB" sz="1400" b="1" dirty="0">
                <a:latin typeface="Arial" panose="020B0604020202020204" pitchFamily="34" charset="0"/>
                <a:cs typeface="Arial" panose="020B0604020202020204" pitchFamily="34" charset="0"/>
              </a:rPr>
              <a:t>Coursera:</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Coursera gives employees access to top-notch education and knowledge by offering courses from prestigious colleges and organisations across the world.</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Employees on Coursera can customise their learning journeys to fit their interests and career goals by selecting from a wide range of specialisations and learning paths.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Employees can improve their credentials and professional prospects by earning industry-recognized certifications by completing Coursera courses and specialisations.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Coursera facilitates connections between staff members and instructors, promoting a feeling of community and teamwork along the educational journey (Coursera, 2024).</a:t>
            </a:r>
          </a:p>
          <a:p>
            <a:pPr>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Pluralsight:</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Pluralsight is a website that helps people improve their technical skills.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It has lessons and learning tracks in software development, IT, and data science, among other subjects.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Pluralsight says that employees can get better at skills in high-demand tech areas. </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Pluralsight gives its employees Skill IQ tests to find out how skilled they are and to suggest personalised learning paths.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This helps workers figure out what they need to work on and where they should put their learning efforts.</a:t>
            </a:r>
          </a:p>
          <a:p>
            <a:pPr marL="0" indent="0"/>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80447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ooter Placeholder 3">
            <a:extLst>
              <a:ext uri="{FF2B5EF4-FFF2-40B4-BE49-F238E27FC236}">
                <a16:creationId xmlns:a16="http://schemas.microsoft.com/office/drawing/2014/main" id="{B8FA1DB5-C0CB-B5FD-C743-BE69416B41FB}"/>
              </a:ext>
            </a:extLst>
          </p:cNvPr>
          <p:cNvSpPr>
            <a:spLocks noGrp="1"/>
          </p:cNvSpPr>
          <p:nvPr>
            <p:ph type="ftr" sz="quarter" idx="11"/>
          </p:nvPr>
        </p:nvSpPr>
        <p:spPr>
          <a:xfrm>
            <a:off x="154429" y="6398878"/>
            <a:ext cx="4497315" cy="365125"/>
          </a:xfrm>
        </p:spPr>
        <p:txBody>
          <a:bodyPr/>
          <a:lstStyle/>
          <a:p>
            <a:pPr rtl="0">
              <a:spcAft>
                <a:spcPts val="600"/>
              </a:spcAft>
            </a:pPr>
            <a:r>
              <a:rPr lang="en-GB"/>
              <a:t>Sample Footer Text</a:t>
            </a:r>
            <a:endParaRPr lang="en-GB">
              <a:solidFill>
                <a:schemeClr val="bg1"/>
              </a:solidFill>
            </a:endParaRPr>
          </a:p>
        </p:txBody>
      </p:sp>
      <p:sp>
        <p:nvSpPr>
          <p:cNvPr id="4" name="Text Placeholder 3">
            <a:extLst>
              <a:ext uri="{FF2B5EF4-FFF2-40B4-BE49-F238E27FC236}">
                <a16:creationId xmlns:a16="http://schemas.microsoft.com/office/drawing/2014/main" id="{97E02882-3DB1-21EA-B748-BB584F44D503}"/>
              </a:ext>
            </a:extLst>
          </p:cNvPr>
          <p:cNvSpPr>
            <a:spLocks noGrp="1"/>
          </p:cNvSpPr>
          <p:nvPr>
            <p:ph idx="1"/>
          </p:nvPr>
        </p:nvSpPr>
        <p:spPr>
          <a:xfrm>
            <a:off x="5519384" y="2098041"/>
            <a:ext cx="5293242" cy="1494245"/>
          </a:xfrm>
        </p:spPr>
        <p:txBody>
          <a:bodyPr>
            <a:normAutofit/>
          </a:bodyPr>
          <a:lstStyle/>
          <a:p>
            <a:pPr algn="ctr"/>
            <a:r>
              <a:rPr lang="en-GB" sz="3200" b="1" dirty="0"/>
              <a:t>Benefits of Technology-Based Training for Employers</a:t>
            </a:r>
          </a:p>
        </p:txBody>
      </p:sp>
      <p:sp>
        <p:nvSpPr>
          <p:cNvPr id="14" name="Slide Number Placeholder 6">
            <a:extLst>
              <a:ext uri="{FF2B5EF4-FFF2-40B4-BE49-F238E27FC236}">
                <a16:creationId xmlns:a16="http://schemas.microsoft.com/office/drawing/2014/main" id="{88C1FB34-E8B8-938E-13DC-3CFFDC8B7C72}"/>
              </a:ext>
            </a:extLst>
          </p:cNvPr>
          <p:cNvSpPr>
            <a:spLocks noGrp="1"/>
          </p:cNvSpPr>
          <p:nvPr>
            <p:ph type="sldNum" sz="quarter" idx="12"/>
          </p:nvPr>
        </p:nvSpPr>
        <p:spPr>
          <a:xfrm>
            <a:off x="11602477" y="6398878"/>
            <a:ext cx="470887" cy="365125"/>
          </a:xfrm>
        </p:spPr>
        <p:txBody>
          <a:bodyPr/>
          <a:lstStyle/>
          <a:p>
            <a:pPr rtl="0">
              <a:spcAft>
                <a:spcPts val="600"/>
              </a:spcAft>
            </a:pPr>
            <a:fld id="{312CC964-A50B-4C29-B4E4-2C30BB34CCF3}" type="slidenum">
              <a:rPr lang="en-GB" smtClean="0"/>
              <a:pPr rtl="0">
                <a:spcAft>
                  <a:spcPts val="600"/>
                </a:spcAft>
              </a:pPr>
              <a:t>10</a:t>
            </a:fld>
            <a:endParaRPr lang="en-GB"/>
          </a:p>
        </p:txBody>
      </p:sp>
      <p:pic>
        <p:nvPicPr>
          <p:cNvPr id="5" name="Picture 4" descr="Cross section of young plant and roots">
            <a:extLst>
              <a:ext uri="{FF2B5EF4-FFF2-40B4-BE49-F238E27FC236}">
                <a16:creationId xmlns:a16="http://schemas.microsoft.com/office/drawing/2014/main" id="{CFED9AB3-AA32-9370-04EE-8BBC660082AA}"/>
              </a:ext>
            </a:extLst>
          </p:cNvPr>
          <p:cNvPicPr>
            <a:picLocks noChangeAspect="1"/>
          </p:cNvPicPr>
          <p:nvPr/>
        </p:nvPicPr>
        <p:blipFill rotWithShape="1">
          <a:blip r:embed="rId2"/>
          <a:srcRect l="45556" r="2576" b="-2"/>
          <a:stretch/>
        </p:blipFill>
        <p:spPr>
          <a:xfrm>
            <a:off x="20" y="-7444"/>
            <a:ext cx="496642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noFill/>
        </p:spPr>
      </p:pic>
      <p:pic>
        <p:nvPicPr>
          <p:cNvPr id="7" name="Picture 6">
            <a:extLst>
              <a:ext uri="{FF2B5EF4-FFF2-40B4-BE49-F238E27FC236}">
                <a16:creationId xmlns:a16="http://schemas.microsoft.com/office/drawing/2014/main" id="{95243D46-32BB-F26C-9044-38C09F39EBBE}"/>
              </a:ext>
            </a:extLst>
          </p:cNvPr>
          <p:cNvPicPr>
            <a:picLocks noChangeAspect="1"/>
          </p:cNvPicPr>
          <p:nvPr/>
        </p:nvPicPr>
        <p:blipFill>
          <a:blip r:embed="rId3"/>
          <a:stretch>
            <a:fillRect/>
          </a:stretch>
        </p:blipFill>
        <p:spPr>
          <a:xfrm>
            <a:off x="0" y="0"/>
            <a:ext cx="4966427" cy="6838949"/>
          </a:xfrm>
          <a:prstGeom prst="rect">
            <a:avLst/>
          </a:prstGeom>
        </p:spPr>
      </p:pic>
    </p:spTree>
    <p:extLst>
      <p:ext uri="{BB962C8B-B14F-4D97-AF65-F5344CB8AC3E}">
        <p14:creationId xmlns:p14="http://schemas.microsoft.com/office/powerpoint/2010/main" val="1359418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9E736-254A-4657-A88B-DE71C47DA880}"/>
              </a:ext>
            </a:extLst>
          </p:cNvPr>
          <p:cNvSpPr>
            <a:spLocks noGrp="1"/>
          </p:cNvSpPr>
          <p:nvPr>
            <p:ph type="title"/>
          </p:nvPr>
        </p:nvSpPr>
        <p:spPr>
          <a:xfrm>
            <a:off x="839788" y="1"/>
            <a:ext cx="10515600" cy="792479"/>
          </a:xfrm>
        </p:spPr>
        <p:txBody>
          <a:bodyPr rtlCol="0">
            <a:normAutofit/>
          </a:bodyPr>
          <a:lstStyle/>
          <a:p>
            <a:pPr rtl="0"/>
            <a:r>
              <a:rPr lang="en-GB" sz="1800" dirty="0"/>
              <a:t> </a:t>
            </a:r>
            <a:endParaRPr lang="en-GB" sz="1600" i="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A1C3B4B-27E0-48C6-BD24-1444DD46ED0A}"/>
              </a:ext>
            </a:extLst>
          </p:cNvPr>
          <p:cNvSpPr>
            <a:spLocks noGrp="1"/>
          </p:cNvSpPr>
          <p:nvPr>
            <p:ph sz="half" idx="2"/>
          </p:nvPr>
        </p:nvSpPr>
        <p:spPr>
          <a:xfrm>
            <a:off x="839788" y="792480"/>
            <a:ext cx="10691222" cy="5450345"/>
          </a:xfrm>
        </p:spPr>
        <p:txBody>
          <a:bodyPr rtlCol="0">
            <a:normAutofit lnSpcReduction="10000"/>
          </a:bodyPr>
          <a:lstStyle/>
          <a:p>
            <a:pPr marL="0" lvl="0" indent="0" rtl="0">
              <a:buNone/>
            </a:pPr>
            <a:r>
              <a:rPr lang="en-GB" sz="1400" b="1" dirty="0">
                <a:latin typeface="Arial" panose="020B0604020202020204" pitchFamily="34" charset="0"/>
                <a:cs typeface="Arial" panose="020B0604020202020204" pitchFamily="34" charset="0"/>
              </a:rPr>
              <a:t>LinkedIn Learning:</a:t>
            </a:r>
          </a:p>
          <a:p>
            <a:r>
              <a:rPr lang="en-GB" sz="1400" dirty="0">
                <a:latin typeface="Arial" panose="020B0604020202020204" pitchFamily="34" charset="0"/>
                <a:cs typeface="Arial" panose="020B0604020202020204" pitchFamily="34" charset="0"/>
              </a:rPr>
              <a:t>LinkedIn Learning offers economical choices by giving subscribers access to a huge number of courses.</a:t>
            </a:r>
          </a:p>
          <a:p>
            <a:r>
              <a:rPr lang="en-GB" sz="1400" dirty="0">
                <a:latin typeface="Arial" panose="020B0604020202020204" pitchFamily="34" charset="0"/>
                <a:cs typeface="Arial" panose="020B0604020202020204" pitchFamily="34" charset="0"/>
              </a:rPr>
              <a:t>Employers provide employees with unlimited access to training materials in exchange for a set cost per user (LinkedIn Learning, 2024) </a:t>
            </a:r>
          </a:p>
          <a:p>
            <a:r>
              <a:rPr lang="en-GB" sz="1400" dirty="0">
                <a:latin typeface="Arial" panose="020B0604020202020204" pitchFamily="34" charset="0"/>
                <a:cs typeface="Arial" panose="020B0604020202020204" pitchFamily="34" charset="0"/>
              </a:rPr>
              <a:t>For businesses of all sizes, LinkedIn Learning's platform is appropriate since it can handle different user counts without sacrificing the calibre or accessibility of training content (LinkedIn Learning, 2024).</a:t>
            </a:r>
          </a:p>
          <a:p>
            <a:r>
              <a:rPr lang="en-GB" sz="1400" dirty="0">
                <a:latin typeface="Arial" panose="020B0604020202020204" pitchFamily="34" charset="0"/>
                <a:cs typeface="Arial" panose="020B0604020202020204" pitchFamily="34" charset="0"/>
              </a:rPr>
              <a:t>The training materials on LinkedIn Learning can be accessed by employees at any time and from anywhere using their computers or mobile devices. Which helps the employers make sure that all their employees are able to learn and train.</a:t>
            </a:r>
          </a:p>
          <a:p>
            <a:r>
              <a:rPr lang="en-GB" sz="1400" dirty="0">
                <a:latin typeface="Arial" panose="020B0604020202020204" pitchFamily="34" charset="0"/>
                <a:cs typeface="Arial" panose="020B0604020202020204" pitchFamily="34" charset="0"/>
              </a:rPr>
              <a:t>According to LinkedIn Learning (2024), companies can make training programmes fit their needs by customising them. </a:t>
            </a:r>
          </a:p>
          <a:p>
            <a:pPr marL="0" lvl="0" indent="0" rtl="0">
              <a:buNone/>
            </a:pPr>
            <a:endParaRPr lang="en-GB" sz="1400" dirty="0">
              <a:latin typeface="Arial" panose="020B0604020202020204" pitchFamily="34" charset="0"/>
              <a:cs typeface="Arial" panose="020B0604020202020204" pitchFamily="34" charset="0"/>
            </a:endParaRPr>
          </a:p>
          <a:p>
            <a:pPr marL="0" lvl="0" indent="0" rtl="0">
              <a:buNone/>
            </a:pPr>
            <a:r>
              <a:rPr lang="en-GB" sz="1400" b="1" dirty="0">
                <a:latin typeface="Arial" panose="020B0604020202020204" pitchFamily="34" charset="0"/>
                <a:cs typeface="Arial" panose="020B0604020202020204" pitchFamily="34" charset="0"/>
              </a:rPr>
              <a:t>Udemy: </a:t>
            </a:r>
          </a:p>
          <a:p>
            <a:r>
              <a:rPr lang="en-GB" sz="1400" dirty="0">
                <a:latin typeface="Arial" panose="020B0604020202020204" pitchFamily="34" charset="0"/>
                <a:cs typeface="Arial" panose="020B0604020202020204" pitchFamily="34" charset="0"/>
              </a:rPr>
              <a:t>Through its bulk subscription plan, Udemy offers training options that are both reliable and affordable. </a:t>
            </a:r>
          </a:p>
          <a:p>
            <a:r>
              <a:rPr lang="en-GB" sz="1400" dirty="0">
                <a:latin typeface="Arial" panose="020B0604020202020204" pitchFamily="34" charset="0"/>
                <a:cs typeface="Arial" panose="020B0604020202020204" pitchFamily="34" charset="0"/>
              </a:rPr>
              <a:t>Employers can buy packages at lower prices, which lets them give their employees full training, without having to pay a massive price. </a:t>
            </a:r>
          </a:p>
          <a:p>
            <a:r>
              <a:rPr lang="en-GB" sz="1400" dirty="0">
                <a:latin typeface="Arial" panose="020B0604020202020204" pitchFamily="34" charset="0"/>
                <a:cs typeface="Arial" panose="020B0604020202020204" pitchFamily="34" charset="0"/>
              </a:rPr>
              <a:t>Employers can add or remove users as needed to meet the needs of a growing staff because Udemy's platform is very flexible.</a:t>
            </a:r>
          </a:p>
          <a:p>
            <a:r>
              <a:rPr lang="en-GB" sz="1400" dirty="0">
                <a:latin typeface="Arial" panose="020B0604020202020204" pitchFamily="34" charset="0"/>
                <a:cs typeface="Arial" panose="020B0604020202020204" pitchFamily="34" charset="0"/>
              </a:rPr>
              <a:t>Employers have the ability to tailor training programmes by choosing courses that are in line with their organization's aims and objectives.</a:t>
            </a:r>
          </a:p>
          <a:p>
            <a:r>
              <a:rPr lang="en-GB" sz="1400" dirty="0">
                <a:latin typeface="Arial" panose="020B0604020202020204" pitchFamily="34" charset="0"/>
                <a:cs typeface="Arial" panose="020B0604020202020204" pitchFamily="34" charset="0"/>
              </a:rPr>
              <a:t>This allows them to provide focused training that addresses specific deficiencies in skills (Udemy, 2024).</a:t>
            </a:r>
          </a:p>
          <a:p>
            <a:pPr marL="0" lvl="0" indent="0" rtl="0">
              <a:buNone/>
            </a:pPr>
            <a:endParaRPr lang="en-GB" dirty="0"/>
          </a:p>
        </p:txBody>
      </p:sp>
      <p:sp>
        <p:nvSpPr>
          <p:cNvPr id="13" name="Slide Number Placeholder 12">
            <a:extLst>
              <a:ext uri="{FF2B5EF4-FFF2-40B4-BE49-F238E27FC236}">
                <a16:creationId xmlns:a16="http://schemas.microsoft.com/office/drawing/2014/main" id="{BF6287AF-451B-4FEA-A984-C734DD46F5F2}"/>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11</a:t>
            </a:fld>
            <a:endParaRPr lang="en-GB" dirty="0"/>
          </a:p>
        </p:txBody>
      </p:sp>
    </p:spTree>
    <p:extLst>
      <p:ext uri="{BB962C8B-B14F-4D97-AF65-F5344CB8AC3E}">
        <p14:creationId xmlns:p14="http://schemas.microsoft.com/office/powerpoint/2010/main" val="4081779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728F5C4-978C-39B5-E920-1EC9ABCEDB07}"/>
              </a:ext>
            </a:extLst>
          </p:cNvPr>
          <p:cNvSpPr>
            <a:spLocks noGrp="1"/>
          </p:cNvSpPr>
          <p:nvPr>
            <p:ph sz="half" idx="2"/>
          </p:nvPr>
        </p:nvSpPr>
        <p:spPr>
          <a:xfrm>
            <a:off x="853440" y="406400"/>
            <a:ext cx="10500360" cy="5770563"/>
          </a:xfrm>
        </p:spPr>
        <p:txBody>
          <a:bodyPr/>
          <a:lstStyle/>
          <a:p>
            <a:pPr marL="0" indent="0">
              <a:buNone/>
            </a:pPr>
            <a:r>
              <a:rPr lang="en-GB" sz="1400" b="1" dirty="0">
                <a:latin typeface="Arial" panose="020B0604020202020204" pitchFamily="34" charset="0"/>
                <a:cs typeface="Arial" panose="020B0604020202020204" pitchFamily="34" charset="0"/>
              </a:rPr>
              <a:t>Coursera: </a:t>
            </a:r>
          </a:p>
          <a:p>
            <a:r>
              <a:rPr lang="en-GB" sz="1400" dirty="0">
                <a:latin typeface="Arial" panose="020B0604020202020204" pitchFamily="34" charset="0"/>
                <a:cs typeface="Arial" panose="020B0604020202020204" pitchFamily="34" charset="0"/>
              </a:rPr>
              <a:t>The enterprise plans offered by Coursera for Business provide cost-effective training solutions, granting users access to top-tier courses offered by reputable colleges and institutes at competitive rates.</a:t>
            </a:r>
          </a:p>
          <a:p>
            <a:r>
              <a:rPr lang="en-GB" sz="1400" dirty="0">
                <a:latin typeface="Arial" panose="020B0604020202020204" pitchFamily="34" charset="0"/>
                <a:cs typeface="Arial" panose="020B0604020202020204" pitchFamily="34" charset="0"/>
              </a:rPr>
              <a:t>The corporate plans provided by Coursera's platform enable organisations to effectively scale their training programmes in response to evolving workforce requirements.</a:t>
            </a:r>
          </a:p>
          <a:p>
            <a:r>
              <a:rPr lang="en-GB" sz="1400" dirty="0">
                <a:latin typeface="Arial" panose="020B0604020202020204" pitchFamily="34" charset="0"/>
                <a:cs typeface="Arial" panose="020B0604020202020204" pitchFamily="34" charset="0"/>
              </a:rPr>
              <a:t>With Coursera's self-paced courses and on-demand content, staff members may learn at their own pace and access course materials whenever it's most convenient for them.</a:t>
            </a:r>
          </a:p>
          <a:p>
            <a:r>
              <a:rPr lang="en-GB" sz="1400" dirty="0">
                <a:latin typeface="Arial" panose="020B0604020202020204" pitchFamily="34" charset="0"/>
                <a:cs typeface="Arial" panose="020B0604020202020204" pitchFamily="34" charset="0"/>
              </a:rPr>
              <a:t>Employers can design personalised learning programmes that meet the demands of their company with Coursera's customisation possibilities available through its corporate plans (Coursera, 2024).</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Pluralsight: </a:t>
            </a:r>
          </a:p>
          <a:p>
            <a:r>
              <a:rPr lang="en-GB" sz="1400" dirty="0">
                <a:latin typeface="Arial" panose="020B0604020202020204" pitchFamily="34" charset="0"/>
                <a:cs typeface="Arial" panose="020B0604020202020204" pitchFamily="34" charset="0"/>
              </a:rPr>
              <a:t>Through its subscription-based business strategy, Pluralsight offers affordable training options.</a:t>
            </a:r>
          </a:p>
          <a:p>
            <a:r>
              <a:rPr lang="en-GB" sz="1400" dirty="0">
                <a:latin typeface="Arial" panose="020B0604020202020204" pitchFamily="34" charset="0"/>
                <a:cs typeface="Arial" panose="020B0604020202020204" pitchFamily="34" charset="0"/>
              </a:rPr>
              <a:t> For a fraction of the price of conventional training techniques, users can access a large library of courses, tests, and learning paths.</a:t>
            </a:r>
          </a:p>
          <a:p>
            <a:r>
              <a:rPr lang="en-GB" sz="1400" dirty="0">
                <a:latin typeface="Arial" panose="020B0604020202020204" pitchFamily="34" charset="0"/>
                <a:cs typeface="Arial" panose="020B0604020202020204" pitchFamily="34" charset="0"/>
              </a:rPr>
              <a:t>The technology offered by Pluralsight is built to grow with an organisation, so employers can add more people to their subscription plans as needed.</a:t>
            </a:r>
          </a:p>
          <a:p>
            <a:r>
              <a:rPr lang="en-GB" sz="1400" dirty="0">
                <a:latin typeface="Arial" panose="020B0604020202020204" pitchFamily="34" charset="0"/>
                <a:cs typeface="Arial" panose="020B0604020202020204" pitchFamily="34" charset="0"/>
              </a:rPr>
              <a:t>Workers are free to decide how and when to use Pluralsight's training resources, allowing them to manage their time between learning and other obligations and duties related to their jobs.</a:t>
            </a:r>
          </a:p>
          <a:p>
            <a:r>
              <a:rPr lang="en-GB" sz="1400" dirty="0">
                <a:latin typeface="Arial" panose="020B0604020202020204" pitchFamily="34" charset="0"/>
                <a:cs typeface="Arial" panose="020B0604020202020204" pitchFamily="34" charset="0"/>
              </a:rPr>
              <a:t>Employers can evaluate employees' talents and suggest personalised learning pathways to effectively address any skill gaps by using Pluralsight's personalised training solutions, which include Skill IQ evaluations and learning paths (Pluralsight, 2024).</a:t>
            </a:r>
          </a:p>
          <a:p>
            <a:pPr marL="0" indent="0">
              <a:buNone/>
            </a:pPr>
            <a:endParaRPr lang="en-GB" dirty="0"/>
          </a:p>
        </p:txBody>
      </p:sp>
      <p:sp>
        <p:nvSpPr>
          <p:cNvPr id="7" name="Slide Number Placeholder 6">
            <a:extLst>
              <a:ext uri="{FF2B5EF4-FFF2-40B4-BE49-F238E27FC236}">
                <a16:creationId xmlns:a16="http://schemas.microsoft.com/office/drawing/2014/main" id="{C11E6CA4-9339-AF32-AC17-A4AE3DB27614}"/>
              </a:ext>
            </a:extLst>
          </p:cNvPr>
          <p:cNvSpPr>
            <a:spLocks noGrp="1"/>
          </p:cNvSpPr>
          <p:nvPr>
            <p:ph type="sldNum" sz="quarter" idx="12"/>
          </p:nvPr>
        </p:nvSpPr>
        <p:spPr/>
        <p:txBody>
          <a:bodyPr/>
          <a:lstStyle/>
          <a:p>
            <a:pPr rtl="0"/>
            <a:fld id="{312CC964-A50B-4C29-B4E4-2C30BB34CCF3}" type="slidenum">
              <a:rPr lang="en-GB" smtClean="0"/>
              <a:t>12</a:t>
            </a:fld>
            <a:endParaRPr lang="en-GB" dirty="0"/>
          </a:p>
        </p:txBody>
      </p:sp>
    </p:spTree>
    <p:extLst>
      <p:ext uri="{BB962C8B-B14F-4D97-AF65-F5344CB8AC3E}">
        <p14:creationId xmlns:p14="http://schemas.microsoft.com/office/powerpoint/2010/main" val="752619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1143001" y="806910"/>
            <a:ext cx="5496636" cy="975360"/>
          </a:xfrm>
        </p:spPr>
        <p:txBody>
          <a:bodyPr rtlCol="0"/>
          <a:lstStyle/>
          <a:p>
            <a:pPr rtl="0"/>
            <a:r>
              <a:rPr lang="en-GB" b="1" dirty="0"/>
              <a:t>Summary</a:t>
            </a:r>
          </a:p>
        </p:txBody>
      </p:sp>
      <p:sp>
        <p:nvSpPr>
          <p:cNvPr id="3" name="Content Placeholder 2">
            <a:extLst>
              <a:ext uri="{FF2B5EF4-FFF2-40B4-BE49-F238E27FC236}">
                <a16:creationId xmlns:a16="http://schemas.microsoft.com/office/drawing/2014/main" id="{9925E272-AF60-4462-95A9-115739F781AE}"/>
              </a:ext>
            </a:extLst>
          </p:cNvPr>
          <p:cNvSpPr>
            <a:spLocks noGrp="1"/>
          </p:cNvSpPr>
          <p:nvPr>
            <p:ph idx="1"/>
          </p:nvPr>
        </p:nvSpPr>
        <p:spPr>
          <a:xfrm>
            <a:off x="1143001" y="2015412"/>
            <a:ext cx="5496636" cy="4035678"/>
          </a:xfrm>
        </p:spPr>
        <p:txBody>
          <a:bodyPr rtlCol="0">
            <a:normAutofit fontScale="92500" lnSpcReduction="20000"/>
          </a:bodyPr>
          <a:lstStyle/>
          <a:p>
            <a:pPr rtl="0"/>
            <a:r>
              <a:rPr lang="en-GB" dirty="0"/>
              <a:t>In conclusion, using technology in training and development programmes has many benefits for both employees and employers. </a:t>
            </a:r>
          </a:p>
          <a:p>
            <a:pPr rtl="0"/>
            <a:r>
              <a:rPr lang="en-GB" dirty="0"/>
              <a:t>These benefits include making training and development programmes more accessible and flexible, as well as saving money, helping employees with their work in real time, and making decisions based on data. </a:t>
            </a:r>
          </a:p>
          <a:p>
            <a:pPr rtl="0"/>
            <a:r>
              <a:rPr lang="en-GB" dirty="0"/>
              <a:t>By using technology-based training programmes, businesses can encourage their employees to keep learning and improving their skills, which will lead to better performance and an advantage in competition.</a:t>
            </a:r>
          </a:p>
          <a:p>
            <a:pPr rtl="0"/>
            <a:endParaRPr lang="en-GB" dirty="0"/>
          </a:p>
        </p:txBody>
      </p:sp>
      <p:pic>
        <p:nvPicPr>
          <p:cNvPr id="68" name="Picture Placeholder 67" descr="View of city buildings over the water">
            <a:extLst>
              <a:ext uri="{FF2B5EF4-FFF2-40B4-BE49-F238E27FC236}">
                <a16:creationId xmlns:a16="http://schemas.microsoft.com/office/drawing/2014/main" id="{C700B77F-91C5-4642-9ABF-EA81F3CF6916}"/>
              </a:ext>
            </a:extLst>
          </p:cNvPr>
          <p:cNvPicPr>
            <a:picLocks noGrp="1" noChangeAspect="1"/>
          </p:cNvPicPr>
          <p:nvPr>
            <p:ph type="pic" sz="quarter" idx="14"/>
          </p:nvPr>
        </p:nvPicPr>
        <p:blipFill rotWithShape="1">
          <a:blip r:embed="rId2">
            <a:extLst>
              <a:ext uri="{28A0092B-C50C-407E-A947-70E740481C1C}">
                <a14:useLocalDpi xmlns:a14="http://schemas.microsoft.com/office/drawing/2010/main"/>
              </a:ext>
            </a:extLst>
          </a:blip>
          <a:srcRect/>
          <a:stretch/>
        </p:blipFill>
        <p:spPr>
          <a:xfrm>
            <a:off x="7185258" y="0"/>
            <a:ext cx="2463897" cy="3429000"/>
          </a:xfrm>
        </p:spPr>
      </p:pic>
      <p:pic>
        <p:nvPicPr>
          <p:cNvPr id="72" name="Picture Placeholder 71" descr="A picture containing blue glass buildings with reflection">
            <a:extLst>
              <a:ext uri="{FF2B5EF4-FFF2-40B4-BE49-F238E27FC236}">
                <a16:creationId xmlns:a16="http://schemas.microsoft.com/office/drawing/2014/main" id="{781FD203-6B96-4232-92C2-850AD4DA0F7D}"/>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a:ext>
            </a:extLst>
          </a:blip>
          <a:srcRect/>
          <a:stretch/>
        </p:blipFill>
        <p:spPr>
          <a:xfrm>
            <a:off x="9649155" y="0"/>
            <a:ext cx="2539797" cy="3429000"/>
          </a:xfrm>
        </p:spPr>
      </p:pic>
      <p:pic>
        <p:nvPicPr>
          <p:cNvPr id="74" name="Picture Placeholder 73" descr="Aerial view of city buildings at sunset">
            <a:extLst>
              <a:ext uri="{FF2B5EF4-FFF2-40B4-BE49-F238E27FC236}">
                <a16:creationId xmlns:a16="http://schemas.microsoft.com/office/drawing/2014/main" id="{A84AF2F7-9744-4960-8C3C-77190198196B}"/>
              </a:ext>
            </a:extLst>
          </p:cNvPr>
          <p:cNvPicPr>
            <a:picLocks noGrp="1" noChangeAspect="1"/>
          </p:cNvPicPr>
          <p:nvPr>
            <p:ph type="pic" sz="quarter" idx="16"/>
          </p:nvPr>
        </p:nvPicPr>
        <p:blipFill rotWithShape="1">
          <a:blip r:embed="rId4">
            <a:extLst>
              <a:ext uri="{28A0092B-C50C-407E-A947-70E740481C1C}">
                <a14:useLocalDpi xmlns:a14="http://schemas.microsoft.com/office/drawing/2010/main"/>
              </a:ext>
            </a:extLst>
          </a:blip>
          <a:srcRect/>
          <a:stretch/>
        </p:blipFill>
        <p:spPr>
          <a:xfrm>
            <a:off x="7186070" y="3383280"/>
            <a:ext cx="2463897" cy="3474720"/>
          </a:xfrm>
        </p:spPr>
      </p:pic>
      <p:pic>
        <p:nvPicPr>
          <p:cNvPr id="78" name="Picture Placeholder 77" descr="View of city buildings over the water from a track">
            <a:extLst>
              <a:ext uri="{FF2B5EF4-FFF2-40B4-BE49-F238E27FC236}">
                <a16:creationId xmlns:a16="http://schemas.microsoft.com/office/drawing/2014/main" id="{D76BFBCE-A55E-4F19-9A0A-78307FDBE964}"/>
              </a:ext>
            </a:extLst>
          </p:cNvPr>
          <p:cNvPicPr>
            <a:picLocks noGrp="1" noChangeAspect="1"/>
          </p:cNvPicPr>
          <p:nvPr>
            <p:ph type="pic" sz="quarter" idx="15"/>
          </p:nvPr>
        </p:nvPicPr>
        <p:blipFill rotWithShape="1">
          <a:blip r:embed="rId5">
            <a:extLst>
              <a:ext uri="{28A0092B-C50C-407E-A947-70E740481C1C}">
                <a14:useLocalDpi xmlns:a14="http://schemas.microsoft.com/office/drawing/2010/main"/>
              </a:ext>
            </a:extLst>
          </a:blip>
          <a:srcRect/>
          <a:stretch/>
        </p:blipFill>
        <p:spPr>
          <a:xfrm>
            <a:off x="9649155" y="3383280"/>
            <a:ext cx="2539797" cy="3474720"/>
          </a:xfrm>
        </p:spPr>
      </p:pic>
      <p:sp>
        <p:nvSpPr>
          <p:cNvPr id="18" name="Slide Number Placeholder 17">
            <a:extLst>
              <a:ext uri="{FF2B5EF4-FFF2-40B4-BE49-F238E27FC236}">
                <a16:creationId xmlns:a16="http://schemas.microsoft.com/office/drawing/2014/main" id="{70961BC8-7B79-40B2-B578-4EB512140BBB}"/>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13</a:t>
            </a:fld>
            <a:endParaRPr lang="en-GB" dirty="0"/>
          </a:p>
        </p:txBody>
      </p:sp>
    </p:spTree>
    <p:extLst>
      <p:ext uri="{BB962C8B-B14F-4D97-AF65-F5344CB8AC3E}">
        <p14:creationId xmlns:p14="http://schemas.microsoft.com/office/powerpoint/2010/main" val="34952644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32718-615D-445E-861C-ADF040C4B2A4}"/>
              </a:ext>
            </a:extLst>
          </p:cNvPr>
          <p:cNvSpPr>
            <a:spLocks noGrp="1"/>
          </p:cNvSpPr>
          <p:nvPr>
            <p:ph type="title"/>
          </p:nvPr>
        </p:nvSpPr>
        <p:spPr>
          <a:xfrm>
            <a:off x="5146159" y="685800"/>
            <a:ext cx="6238688" cy="1382233"/>
          </a:xfrm>
        </p:spPr>
        <p:txBody>
          <a:bodyPr rtlCol="0"/>
          <a:lstStyle/>
          <a:p>
            <a:pPr rtl="0"/>
            <a:r>
              <a:rPr lang="en-GB" b="1" dirty="0"/>
              <a:t>Thank you</a:t>
            </a:r>
          </a:p>
        </p:txBody>
      </p:sp>
      <p:pic>
        <p:nvPicPr>
          <p:cNvPr id="6" name="Picture Placeholder 5" descr="A view of a bridge from below">
            <a:extLst>
              <a:ext uri="{FF2B5EF4-FFF2-40B4-BE49-F238E27FC236}">
                <a16:creationId xmlns:a16="http://schemas.microsoft.com/office/drawing/2014/main" id="{610B39E1-AAA7-4199-8B7C-D12DD364E6D7}"/>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0" y="-7444"/>
            <a:ext cx="4966447" cy="6846394"/>
          </a:xfrm>
        </p:spPr>
      </p:pic>
      <p:sp>
        <p:nvSpPr>
          <p:cNvPr id="3" name="Content Placeholder 2">
            <a:extLst>
              <a:ext uri="{FF2B5EF4-FFF2-40B4-BE49-F238E27FC236}">
                <a16:creationId xmlns:a16="http://schemas.microsoft.com/office/drawing/2014/main" id="{7137E6E0-B242-46D9-ABE6-B318CABC4509}"/>
              </a:ext>
            </a:extLst>
          </p:cNvPr>
          <p:cNvSpPr>
            <a:spLocks noGrp="1"/>
          </p:cNvSpPr>
          <p:nvPr>
            <p:ph idx="1"/>
          </p:nvPr>
        </p:nvSpPr>
        <p:spPr>
          <a:xfrm>
            <a:off x="5146158" y="2651761"/>
            <a:ext cx="6238687" cy="3672838"/>
          </a:xfrm>
        </p:spPr>
        <p:txBody>
          <a:bodyPr rtlCol="0"/>
          <a:lstStyle/>
          <a:p>
            <a:pPr rtl="0"/>
            <a:r>
              <a:rPr lang="en-GB" dirty="0"/>
              <a:t>Gabriela Gherasim</a:t>
            </a:r>
          </a:p>
          <a:p>
            <a:pPr rtl="0"/>
            <a:endParaRPr lang="en-GB" dirty="0"/>
          </a:p>
          <a:p>
            <a:pPr rtl="0"/>
            <a:endParaRPr lang="en-GB" dirty="0"/>
          </a:p>
          <a:p>
            <a:pPr rtl="0"/>
            <a:endParaRPr lang="en-GB" dirty="0"/>
          </a:p>
          <a:p>
            <a:pPr rtl="0"/>
            <a:r>
              <a:rPr lang="en-GB" sz="4000" dirty="0">
                <a:latin typeface="Arial" panose="020B0604020202020204" pitchFamily="34" charset="0"/>
                <a:cs typeface="Arial" panose="020B0604020202020204" pitchFamily="34" charset="0"/>
              </a:rPr>
              <a:t>            </a:t>
            </a:r>
          </a:p>
          <a:p>
            <a:pPr rtl="0"/>
            <a:r>
              <a:rPr lang="en-GB" sz="4000" dirty="0">
                <a:latin typeface="Arial" panose="020B0604020202020204" pitchFamily="34" charset="0"/>
                <a:cs typeface="Arial" panose="020B0604020202020204" pitchFamily="34" charset="0"/>
              </a:rPr>
              <a:t>                        Questions?</a:t>
            </a:r>
          </a:p>
        </p:txBody>
      </p:sp>
      <p:sp>
        <p:nvSpPr>
          <p:cNvPr id="9" name="Slide Number Placeholder 8">
            <a:extLst>
              <a:ext uri="{FF2B5EF4-FFF2-40B4-BE49-F238E27FC236}">
                <a16:creationId xmlns:a16="http://schemas.microsoft.com/office/drawing/2014/main" id="{219C547C-C2F1-493E-9B64-E089F9DBC6A3}"/>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14</a:t>
            </a:fld>
            <a:endParaRPr lang="en-GB" dirty="0"/>
          </a:p>
        </p:txBody>
      </p:sp>
    </p:spTree>
    <p:extLst>
      <p:ext uri="{BB962C8B-B14F-4D97-AF65-F5344CB8AC3E}">
        <p14:creationId xmlns:p14="http://schemas.microsoft.com/office/powerpoint/2010/main" val="30430709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FC9E21D-394C-8B5B-91B8-942A6F68A7C8}"/>
              </a:ext>
            </a:extLst>
          </p:cNvPr>
          <p:cNvSpPr>
            <a:spLocks noGrp="1"/>
          </p:cNvSpPr>
          <p:nvPr>
            <p:ph type="sldNum" sz="quarter" idx="12"/>
          </p:nvPr>
        </p:nvSpPr>
        <p:spPr/>
        <p:txBody>
          <a:bodyPr/>
          <a:lstStyle/>
          <a:p>
            <a:pPr rtl="0"/>
            <a:fld id="{312CC964-A50B-4C29-B4E4-2C30BB34CCF3}" type="slidenum">
              <a:rPr lang="en-GB" smtClean="0"/>
              <a:t>15</a:t>
            </a:fld>
            <a:endParaRPr lang="en-GB" dirty="0"/>
          </a:p>
        </p:txBody>
      </p:sp>
      <p:sp>
        <p:nvSpPr>
          <p:cNvPr id="6" name="TextBox 5">
            <a:extLst>
              <a:ext uri="{FF2B5EF4-FFF2-40B4-BE49-F238E27FC236}">
                <a16:creationId xmlns:a16="http://schemas.microsoft.com/office/drawing/2014/main" id="{DB590919-EB95-7093-5E06-DA16F9146B1E}"/>
              </a:ext>
            </a:extLst>
          </p:cNvPr>
          <p:cNvSpPr txBox="1"/>
          <p:nvPr/>
        </p:nvSpPr>
        <p:spPr>
          <a:xfrm>
            <a:off x="731519" y="637967"/>
            <a:ext cx="10870957" cy="5786199"/>
          </a:xfrm>
          <a:prstGeom prst="rect">
            <a:avLst/>
          </a:prstGeom>
          <a:noFill/>
        </p:spPr>
        <p:txBody>
          <a:bodyPr wrap="square">
            <a:spAutoFit/>
          </a:bodyPr>
          <a:lstStyle/>
          <a:p>
            <a:r>
              <a:rPr lang="en-GB" sz="1600" b="1" dirty="0">
                <a:latin typeface="Arial" panose="020B0604020202020204" pitchFamily="34" charset="0"/>
                <a:cs typeface="Arial" panose="020B0604020202020204" pitchFamily="34" charset="0"/>
              </a:rPr>
              <a:t>References: </a:t>
            </a:r>
          </a:p>
          <a:p>
            <a:endParaRPr lang="en-GB" dirty="0"/>
          </a:p>
          <a:p>
            <a:r>
              <a:rPr lang="en-GB" sz="1400" dirty="0">
                <a:latin typeface="Arial" panose="020B0604020202020204" pitchFamily="34" charset="0"/>
                <a:cs typeface="Arial" panose="020B0604020202020204" pitchFamily="34" charset="0"/>
              </a:rPr>
              <a:t>Brown, J. S., &amp; Clark, D. (2019). The Connected Company. Harvard Business Review Press.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Coursera. (2024). Coursera for Business. Retrieved from </a:t>
            </a:r>
            <a:r>
              <a:rPr lang="en-GB" sz="1400" dirty="0">
                <a:latin typeface="Arial" panose="020B0604020202020204" pitchFamily="34" charset="0"/>
                <a:cs typeface="Arial" panose="020B0604020202020204" pitchFamily="34" charset="0"/>
                <a:hlinkClick r:id="rId2"/>
              </a:rPr>
              <a:t>https://www.coursera.org/business</a:t>
            </a:r>
            <a:r>
              <a:rPr lang="en-GB" sz="1400" dirty="0">
                <a:latin typeface="Arial" panose="020B0604020202020204" pitchFamily="34" charset="0"/>
                <a:cs typeface="Arial" panose="020B0604020202020204" pitchFamily="34" charset="0"/>
              </a:rPr>
              <a:t> (Accessed 20.03.2024)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Coursera. (2024). Coursera for Individuals. Retrieved from </a:t>
            </a:r>
            <a:r>
              <a:rPr lang="en-GB" sz="1400" dirty="0">
                <a:latin typeface="Arial" panose="020B0604020202020204" pitchFamily="34" charset="0"/>
                <a:cs typeface="Arial" panose="020B0604020202020204" pitchFamily="34" charset="0"/>
                <a:hlinkClick r:id="rId3"/>
              </a:rPr>
              <a:t>https://www.coursera.org/individuals</a:t>
            </a:r>
            <a:r>
              <a:rPr lang="en-GB" sz="1400" dirty="0">
                <a:latin typeface="Arial" panose="020B0604020202020204" pitchFamily="34" charset="0"/>
                <a:cs typeface="Arial" panose="020B0604020202020204" pitchFamily="34" charset="0"/>
              </a:rPr>
              <a:t> (Accessed 20.03.2024)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Davis, R., &amp; Jenkins, M. (2020). Technology-Enhanced Learning: Principles and Products. Routledge.</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LinkedIn Learning. (2024). LinkedIn Learning for Individuals. Retrieved from </a:t>
            </a:r>
            <a:r>
              <a:rPr lang="en-GB" sz="1400" dirty="0">
                <a:latin typeface="Arial" panose="020B0604020202020204" pitchFamily="34" charset="0"/>
                <a:cs typeface="Arial" panose="020B0604020202020204" pitchFamily="34" charset="0"/>
                <a:hlinkClick r:id="rId4"/>
              </a:rPr>
              <a:t>https://learning.linkedin.com/individuals</a:t>
            </a:r>
            <a:r>
              <a:rPr lang="en-GB" sz="1400" dirty="0">
                <a:latin typeface="Arial" panose="020B0604020202020204" pitchFamily="34" charset="0"/>
                <a:cs typeface="Arial" panose="020B0604020202020204" pitchFamily="34" charset="0"/>
              </a:rPr>
              <a:t> (Accessed 18.03.2024)</a:t>
            </a:r>
          </a:p>
          <a:p>
            <a:r>
              <a:rPr lang="en-GB" sz="1400" dirty="0">
                <a:latin typeface="Arial" panose="020B0604020202020204" pitchFamily="34" charset="0"/>
                <a:cs typeface="Arial" panose="020B0604020202020204" pitchFamily="34" charset="0"/>
              </a:rPr>
              <a:t>LinkedIn Learning. (2024). LinkedIn Learning for Business. Retrieved from </a:t>
            </a:r>
            <a:r>
              <a:rPr lang="en-GB" sz="1400" dirty="0">
                <a:latin typeface="Arial" panose="020B0604020202020204" pitchFamily="34" charset="0"/>
                <a:cs typeface="Arial" panose="020B0604020202020204" pitchFamily="34" charset="0"/>
                <a:hlinkClick r:id="rId5"/>
              </a:rPr>
              <a:t>https://learning.linkedin.com/business</a:t>
            </a:r>
            <a:r>
              <a:rPr lang="en-GB" sz="1400" dirty="0">
                <a:latin typeface="Arial" panose="020B0604020202020204" pitchFamily="34" charset="0"/>
                <a:cs typeface="Arial" panose="020B0604020202020204" pitchFamily="34" charset="0"/>
              </a:rPr>
              <a:t> (Accessed 18.03.2024)</a:t>
            </a:r>
          </a:p>
          <a:p>
            <a:r>
              <a:rPr lang="en-GB" sz="1400" dirty="0">
                <a:latin typeface="Arial" panose="020B0604020202020204" pitchFamily="34" charset="0"/>
                <a:cs typeface="Arial" panose="020B0604020202020204" pitchFamily="34" charset="0"/>
              </a:rPr>
              <a:t> </a:t>
            </a:r>
          </a:p>
          <a:p>
            <a:r>
              <a:rPr lang="en-GB" sz="1400">
                <a:latin typeface="Arial" panose="020B0604020202020204" pitchFamily="34" charset="0"/>
                <a:cs typeface="Arial" panose="020B0604020202020204" pitchFamily="34" charset="0"/>
              </a:rPr>
              <a:t>Johnson</a:t>
            </a:r>
            <a:r>
              <a:rPr lang="en-GB" sz="1400" dirty="0">
                <a:latin typeface="Arial" panose="020B0604020202020204" pitchFamily="34" charset="0"/>
                <a:cs typeface="Arial" panose="020B0604020202020204" pitchFamily="34" charset="0"/>
              </a:rPr>
              <a:t>, L. (2018). Digital Learning Trends and Innovations. Educause Review.</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Pluralsight. (2024). Pluralsight for Business. Retrieved from </a:t>
            </a:r>
            <a:r>
              <a:rPr lang="en-GB" sz="1400" dirty="0">
                <a:latin typeface="Arial" panose="020B0604020202020204" pitchFamily="34" charset="0"/>
                <a:cs typeface="Arial" panose="020B0604020202020204" pitchFamily="34" charset="0"/>
                <a:hlinkClick r:id="rId6"/>
              </a:rPr>
              <a:t>https://www.pluralsight.com/business</a:t>
            </a:r>
            <a:r>
              <a:rPr lang="en-GB" sz="1400" dirty="0">
                <a:latin typeface="Arial" panose="020B0604020202020204" pitchFamily="34" charset="0"/>
                <a:cs typeface="Arial" panose="020B0604020202020204" pitchFamily="34" charset="0"/>
              </a:rPr>
              <a:t> (Accessed 21.03.2024)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Pluralsight. (2024). Pluralsight for Individuals. Retrieved from </a:t>
            </a:r>
            <a:r>
              <a:rPr lang="en-GB" sz="1400" dirty="0">
                <a:latin typeface="Arial" panose="020B0604020202020204" pitchFamily="34" charset="0"/>
                <a:cs typeface="Arial" panose="020B0604020202020204" pitchFamily="34" charset="0"/>
                <a:hlinkClick r:id="rId7"/>
              </a:rPr>
              <a:t>https://www.pluralsight.com/individuals</a:t>
            </a:r>
            <a:r>
              <a:rPr lang="en-GB" sz="1400" dirty="0">
                <a:latin typeface="Arial" panose="020B0604020202020204" pitchFamily="34" charset="0"/>
                <a:cs typeface="Arial" panose="020B0604020202020204" pitchFamily="34" charset="0"/>
              </a:rPr>
              <a:t> (Accessed 21.03.2024)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Udemy. (2024). Udemy for Individuals. Retrieved from </a:t>
            </a:r>
            <a:r>
              <a:rPr lang="en-GB" sz="1400" dirty="0">
                <a:latin typeface="Arial" panose="020B0604020202020204" pitchFamily="34" charset="0"/>
                <a:cs typeface="Arial" panose="020B0604020202020204" pitchFamily="34" charset="0"/>
                <a:hlinkClick r:id="rId8"/>
              </a:rPr>
              <a:t>https://www.udemy.com/</a:t>
            </a:r>
            <a:r>
              <a:rPr lang="en-GB" sz="1400" dirty="0">
                <a:latin typeface="Arial" panose="020B0604020202020204" pitchFamily="34" charset="0"/>
                <a:cs typeface="Arial" panose="020B0604020202020204" pitchFamily="34" charset="0"/>
              </a:rPr>
              <a:t> (Accessed 19.03.2024)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Udemy. (2024). Udemy for Business. Retrieved from </a:t>
            </a:r>
            <a:r>
              <a:rPr lang="en-GB" sz="1400" dirty="0">
                <a:latin typeface="Arial" panose="020B0604020202020204" pitchFamily="34" charset="0"/>
                <a:cs typeface="Arial" panose="020B0604020202020204" pitchFamily="34" charset="0"/>
                <a:hlinkClick r:id="rId9"/>
              </a:rPr>
              <a:t>https://business.udemy.com/</a:t>
            </a:r>
            <a:r>
              <a:rPr lang="en-GB" sz="1400" dirty="0">
                <a:latin typeface="Arial" panose="020B0604020202020204" pitchFamily="34" charset="0"/>
                <a:cs typeface="Arial" panose="020B0604020202020204" pitchFamily="34" charset="0"/>
              </a:rPr>
              <a:t> (Accessed 19.03.2024)</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2634145"/>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60.tgt.Office_50301404_TF22797433_Win32_OJ112196092" id="{2903BBB8-BE33-4839-B169-4F85AEBE70D9}" vid="{0C7966E0-5557-440A-B8C8-2E4B23DE76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207C1F5B-A1D0-429A-8E7C-3E271353D1E0}">
  <ds:schemaRefs>
    <ds:schemaRef ds:uri="http://schemas.microsoft.com/sharepoint/v3/contenttype/forms"/>
  </ds:schemaRefs>
</ds:datastoreItem>
</file>

<file path=customXml/itemProps2.xml><?xml version="1.0" encoding="utf-8"?>
<ds:datastoreItem xmlns:ds="http://schemas.openxmlformats.org/officeDocument/2006/customXml" ds:itemID="{AA1E8BDE-7A03-4563-82F6-53B214F895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15CABE4-909F-4611-A0E1-6E45080B3C9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{8FD87A52-337D-42F7-9A83-E81EA5B51664}tf22797433_win32</Template>
  <TotalTime>7064</TotalTime>
  <Words>1669</Words>
  <Application>Microsoft Office PowerPoint</Application>
  <PresentationFormat>Widescreen</PresentationFormat>
  <Paragraphs>137</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Abadi</vt:lpstr>
      <vt:lpstr>Arial</vt:lpstr>
      <vt:lpstr>Calibri</vt:lpstr>
      <vt:lpstr>Univers Condensed Light</vt:lpstr>
      <vt:lpstr>Walbaum Display Light</vt:lpstr>
      <vt:lpstr>AngleLinesVTI</vt:lpstr>
      <vt:lpstr>Individual Presentation</vt:lpstr>
      <vt:lpstr>Agenda </vt:lpstr>
      <vt:lpstr>Introduction</vt:lpstr>
      <vt:lpstr>The Importance of Technology on Learning and Development </vt:lpstr>
      <vt:lpstr>The importance of Technology on Learning and Development </vt:lpstr>
      <vt:lpstr>The Importance of Technology on Learning and Development </vt:lpstr>
      <vt:lpstr>PowerPoint Presentation</vt:lpstr>
      <vt:lpstr>PowerPoint Presentation</vt:lpstr>
      <vt:lpstr>PowerPoint Presentation</vt:lpstr>
      <vt:lpstr>PowerPoint Presentation</vt:lpstr>
      <vt:lpstr> </vt:lpstr>
      <vt:lpstr>PowerPoint Presentation</vt:lpstr>
      <vt:lpstr>Summary</vt:lpstr>
      <vt:lpstr>Thank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dc:title>
  <dc:creator>Vasilica Gherasim (2110943)</dc:creator>
  <cp:lastModifiedBy>Gabriela Gherasim</cp:lastModifiedBy>
  <cp:revision>6</cp:revision>
  <dcterms:created xsi:type="dcterms:W3CDTF">2024-03-12T11:31:32Z</dcterms:created>
  <dcterms:modified xsi:type="dcterms:W3CDTF">2024-04-04T20:24:04Z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