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1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9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62E2A-6AB7-46D9-E1EA-1AFCA2D9AF6E}" v="326" dt="2026-10-11T12:54:33.995"/>
    <p1510:client id="{2A288078-268C-3FCA-5344-F9AC8A5C59C7}" v="5" dt="2026-10-11T17:57:31.218"/>
    <p1510:client id="{C917AD69-CBC1-44DE-B921-A015A27F4FFA}" v="935" dt="2026-10-11T17:32:35.0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26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71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5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73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607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81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805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47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614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887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52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29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142" r:id="rId1"/>
    <p:sldLayoutId id="2147485143" r:id="rId2"/>
    <p:sldLayoutId id="2147485144" r:id="rId3"/>
    <p:sldLayoutId id="2147485145" r:id="rId4"/>
    <p:sldLayoutId id="2147485146" r:id="rId5"/>
    <p:sldLayoutId id="2147485147" r:id="rId6"/>
    <p:sldLayoutId id="2147485148" r:id="rId7"/>
    <p:sldLayoutId id="2147485149" r:id="rId8"/>
    <p:sldLayoutId id="2147485150" r:id="rId9"/>
    <p:sldLayoutId id="2147485151" r:id="rId10"/>
    <p:sldLayoutId id="2147485152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ireson.com/why-employees-prefer-to-work-in-microsoft-teams/" TargetMode="External"/><Relationship Id="rId7" Type="http://schemas.openxmlformats.org/officeDocument/2006/relationships/hyperlink" Target="https://techmonarch.com/in/blog/improving-incident-communication-between-it-and-departments-to-reduce-confusion/" TargetMode="External"/><Relationship Id="rId2" Type="http://schemas.openxmlformats.org/officeDocument/2006/relationships/hyperlink" Target="https://pulse.microsoft.com/en/work-productivity-en/na/fa2-reasons-why-you-should-start-using-microsoft-teams-toda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advancetec.co.uk/basecamp-software-review-2026-features-integrations-pros-cons/" TargetMode="External"/><Relationship Id="rId5" Type="http://schemas.openxmlformats.org/officeDocument/2006/relationships/hyperlink" Target="https://teams.handsontek.net/2020/04/03/use-special-effects-microsoft-teams-meetings/" TargetMode="External"/><Relationship Id="rId4" Type="http://schemas.openxmlformats.org/officeDocument/2006/relationships/hyperlink" Target="https://www.vecteezy.com/vector-art/42564195-action-plan-icons-containing-schedule-implementation-refine-planning-improvement-solution-flat-design-vector-set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0969" y="-401636"/>
            <a:ext cx="11918156" cy="2590006"/>
          </a:xfrm>
        </p:spPr>
        <p:txBody>
          <a:bodyPr>
            <a:normAutofit/>
          </a:bodyPr>
          <a:lstStyle/>
          <a:p>
            <a:pPr algn="ctr"/>
            <a:r>
              <a:rPr lang="en-US" sz="4400">
                <a:latin typeface="Sabon Next LT"/>
                <a:cs typeface="Sabon Next LT"/>
              </a:rPr>
              <a:t>Ashford Community Care Service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9156" y="3829844"/>
            <a:ext cx="10441781" cy="167957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800">
                <a:latin typeface="Sabon Next LT"/>
                <a:cs typeface="Sabon Next LT"/>
              </a:rPr>
              <a:t>Staff communication and daily updates </a:t>
            </a:r>
          </a:p>
          <a:p>
            <a:pPr algn="ctr"/>
            <a:endParaRPr lang="en-US" sz="4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52A228-4ECA-BFF7-E687-D707ADB9BAC3}"/>
              </a:ext>
            </a:extLst>
          </p:cNvPr>
          <p:cNvSpPr txBox="1"/>
          <p:nvPr/>
        </p:nvSpPr>
        <p:spPr>
          <a:xfrm>
            <a:off x="3711029" y="5698329"/>
            <a:ext cx="47580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Module: Digital Skills and Research Methods</a:t>
            </a:r>
          </a:p>
          <a:p>
            <a:pPr algn="ctr">
              <a:buClr>
                <a:schemeClr val="accent2"/>
              </a:buClr>
              <a:buSzPct val="92000"/>
            </a:pPr>
            <a:r>
              <a:rPr lang="en-GB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Lecturer Name: Justin Okoli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440D1-EA8F-51A4-C790-CB39954B6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br>
              <a:rPr lang="en-US"/>
            </a:br>
            <a:r>
              <a:rPr lang="en-US" sz="1400"/>
              <a:t>                           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CA809-1F04-1900-F946-8F582258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4281439"/>
            <a:ext cx="11029615" cy="15773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/>
              <a:t>Our chosen workplace task is communication between colleagues and daily updates at Ashford Community Care Service.</a:t>
            </a:r>
          </a:p>
          <a:p>
            <a:pPr marL="0" indent="0">
              <a:buNone/>
            </a:pPr>
            <a:r>
              <a:rPr lang="en-US"/>
              <a:t>Sharing important information between colleagues.  Writing daily updates about visits, appointments. Informing colleagues about completed tasks and problems that need attention. Making sure that the other colleague gets the right/accurate information.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4D825-150C-DDC4-DD60-3B977972C7FC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</p:spTree>
    <p:extLst>
      <p:ext uri="{BB962C8B-B14F-4D97-AF65-F5344CB8AC3E}">
        <p14:creationId xmlns:p14="http://schemas.microsoft.com/office/powerpoint/2010/main" val="3521170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B54C8-CF18-B985-6F82-AC66F897B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/>
              <a:t>What our chosen workplace task involves</a:t>
            </a:r>
            <a:br>
              <a:rPr lang="en-US"/>
            </a:br>
            <a:endParaRPr lang="en-US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4C6DB-6BD9-1B46-C91A-C8BABC91F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pPr marL="305435" indent="-305435"/>
            <a:r>
              <a:rPr lang="en-US"/>
              <a:t>Communication Activities and Current Challenges</a:t>
            </a:r>
          </a:p>
          <a:p>
            <a:pPr marL="305435" indent="-305435"/>
            <a:endParaRPr lang="en-US"/>
          </a:p>
          <a:p>
            <a:pPr marL="305435" indent="-305435"/>
            <a:r>
              <a:rPr lang="en-US"/>
              <a:t>Staff communication and daily updates involves exchanging information to make sure the service is working well.</a:t>
            </a:r>
          </a:p>
          <a:p>
            <a:pPr marL="305435" indent="-305435"/>
            <a:r>
              <a:rPr lang="en-US"/>
              <a:t>Examples of daily communication:</a:t>
            </a:r>
          </a:p>
          <a:p>
            <a:pPr marL="305435" indent="-305435"/>
            <a:r>
              <a:rPr lang="en-US"/>
              <a:t>Updating colleagues about completed tasks.</a:t>
            </a:r>
          </a:p>
          <a:p>
            <a:pPr marL="305435" indent="-305435"/>
            <a:endParaRPr lang="en-US"/>
          </a:p>
          <a:p>
            <a:pPr marL="305435" indent="-305435"/>
            <a:endParaRPr lang="en-US"/>
          </a:p>
          <a:p>
            <a:pPr marL="305435" indent="-305435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C115C8-5A3C-443D-3349-8140F56E4E31}"/>
              </a:ext>
            </a:extLst>
          </p:cNvPr>
          <p:cNvSpPr txBox="1"/>
          <p:nvPr/>
        </p:nvSpPr>
        <p:spPr>
          <a:xfrm>
            <a:off x="10868345" y="1592845"/>
            <a:ext cx="90120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Antonia Raica</a:t>
            </a:r>
          </a:p>
        </p:txBody>
      </p:sp>
    </p:spTree>
    <p:extLst>
      <p:ext uri="{BB962C8B-B14F-4D97-AF65-F5344CB8AC3E}">
        <p14:creationId xmlns:p14="http://schemas.microsoft.com/office/powerpoint/2010/main" val="2861056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1B982-5AB0-DE2E-81C8-39E4594B6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Which Microsoft 365 tool WE selected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3CCAF-B4E4-7331-3D77-1F1F81681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3424349"/>
            <a:ext cx="11029615" cy="46644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u="sng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 TEAMS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Teams provides a central place for staff to share daily updates and communicate.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The staff can communicate either through individual messages or can even create a dedicated channel where they all can communicate effectively.</a:t>
            </a:r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EXAMPLE: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Different teams can have different channels, a channel for Nurses, Support workers and even administrative staff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Important updates can be shared to the appropriate staff efficiently.</a:t>
            </a: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It takes away the need to use separate messaging apps and also ensures the staffs privacy as they can only communicate through a safe and secure service.</a:t>
            </a:r>
          </a:p>
          <a:p>
            <a:pPr marL="0" indent="0">
              <a:buNone/>
            </a:pPr>
            <a:endParaRPr lang="en-US" sz="14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en-US" sz="1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For the Ashford Community Care service this would be the best tool for communication between staff, you are able to chat, call and even set meetings up.</a:t>
            </a:r>
          </a:p>
          <a:p>
            <a:pPr marL="0" indent="0">
              <a:buNone/>
            </a:pPr>
            <a:endParaRPr lang="en-US" sz="1200" b="1">
              <a:solidFill>
                <a:srgbClr val="74B5A2"/>
              </a:solidFill>
            </a:endParaRPr>
          </a:p>
          <a:p>
            <a:pPr marL="0" indent="0">
              <a:buNone/>
            </a:pPr>
            <a:endParaRPr lang="en-US" sz="12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0" indent="0">
              <a:buNone/>
            </a:pPr>
            <a:endParaRPr lang="en-US" sz="1200"/>
          </a:p>
          <a:p>
            <a:pPr marL="305435" indent="-305435">
              <a:buFont typeface="Calibri" panose="05020102010507070707" pitchFamily="18" charset="2"/>
              <a:buChar char="-"/>
            </a:pPr>
            <a:endParaRPr lang="en-US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7A7BB2-23D3-4417-FBCE-9DB50E37CC84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31653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57597-6F7C-1C2C-4B31-4B630C9AE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5AC5B-77EC-F515-2CD4-42673D7999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u="sng"/>
              <a:t>Why is Teams appropriate for this task?</a:t>
            </a:r>
          </a:p>
          <a:p>
            <a:pPr marL="0" indent="0">
              <a:buNone/>
            </a:pPr>
            <a:r>
              <a:rPr lang="en-US"/>
              <a:t>Microsoft Teams would be perfect as it's main purpose is to ensure </a:t>
            </a:r>
            <a:r>
              <a:rPr lang="en-US" b="1"/>
              <a:t>quick</a:t>
            </a:r>
            <a:r>
              <a:rPr lang="en-US"/>
              <a:t> and </a:t>
            </a:r>
            <a:r>
              <a:rPr lang="en-US" b="1" err="1"/>
              <a:t>organised</a:t>
            </a:r>
            <a:r>
              <a:rPr lang="en-US"/>
              <a:t> communication between staff.</a:t>
            </a:r>
          </a:p>
          <a:p>
            <a:pPr marL="0" indent="0">
              <a:buNone/>
            </a:pPr>
            <a:r>
              <a:rPr lang="en-US"/>
              <a:t>Real time updates are available to all staff members as teams can be used not only on computers/laptops but also on mobile devices.</a:t>
            </a:r>
          </a:p>
          <a:p>
            <a:pPr marL="0" indent="0">
              <a:buNone/>
            </a:pPr>
            <a:r>
              <a:rPr lang="en-US"/>
              <a:t>As I mentioned in the previous slide it centralizes communication, it eliminates the need for any other apps such as </a:t>
            </a:r>
            <a:r>
              <a:rPr lang="en-US" err="1"/>
              <a:t>Whatsapp</a:t>
            </a:r>
            <a:r>
              <a:rPr lang="en-US"/>
              <a:t> or even normal text messages .</a:t>
            </a:r>
          </a:p>
          <a:p>
            <a:pPr marL="0" indent="0">
              <a:buNone/>
            </a:pPr>
            <a:r>
              <a:rPr lang="en-US"/>
              <a:t>Remote workers and mobile workers who are their at the care service are able to communicate without any barriers. </a:t>
            </a:r>
          </a:p>
          <a:p>
            <a:pPr marL="0" indent="0">
              <a:buNone/>
            </a:pPr>
            <a:r>
              <a:rPr lang="en-US"/>
              <a:t>Teams will make it easier for members of staff to receive important updates, it will reduce communication gaps and lower the chances of important information being missed.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15BFF-D635-CFCC-1DF0-0B8F22D5D025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4197248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707AF6-6F76-1BC4-DBD3-9357B8EF5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this tool is suitable for 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DE1D8-9B96-7E3C-CCD2-83D189144B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/>
              <a:t>The case study mainly identifies issues in communication.</a:t>
            </a:r>
          </a:p>
          <a:p>
            <a:pPr marL="0" indent="0">
              <a:buNone/>
            </a:pPr>
            <a:r>
              <a:rPr lang="en-US"/>
              <a:t>Missed updates – Teams allows staff to share updates with  each other through normal chats or dedicated channels.</a:t>
            </a:r>
          </a:p>
          <a:p>
            <a:pPr marL="0" indent="0">
              <a:buNone/>
            </a:pPr>
            <a:r>
              <a:rPr lang="en-US"/>
              <a:t>Unclear communication – Staff can communicate in one place, even if they are working at different locations.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 b="1" u="sng"/>
              <a:t>Overall</a:t>
            </a:r>
          </a:p>
          <a:p>
            <a:pPr marL="0" indent="0">
              <a:buNone/>
            </a:pPr>
            <a:endParaRPr lang="en-US" b="1" u="sng"/>
          </a:p>
          <a:p>
            <a:pPr marL="0" indent="0">
              <a:buNone/>
            </a:pPr>
            <a:r>
              <a:rPr lang="en-US"/>
              <a:t>For Ashford, the main benefit isn't simply having another communication tool, the main benefit is with teams the staff will know they have a consistent place where they can find and share updates, Information and </a:t>
            </a:r>
            <a:r>
              <a:rPr lang="en-US" err="1"/>
              <a:t>Communcation</a:t>
            </a:r>
            <a:r>
              <a:rPr lang="en-US"/>
              <a:t> is key for Ashford and their isn't a better tool to use than Microsoft Teams.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CBF572-E1AA-6E1C-150F-2CD10A1FD36F}"/>
              </a:ext>
            </a:extLst>
          </p:cNvPr>
          <p:cNvSpPr txBox="1"/>
          <p:nvPr/>
        </p:nvSpPr>
        <p:spPr>
          <a:xfrm>
            <a:off x="10745393" y="1592845"/>
            <a:ext cx="173082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</a:rPr>
              <a:t>Wasim Hussein</a:t>
            </a:r>
          </a:p>
        </p:txBody>
      </p:sp>
    </p:spTree>
    <p:extLst>
      <p:ext uri="{BB962C8B-B14F-4D97-AF65-F5344CB8AC3E}">
        <p14:creationId xmlns:p14="http://schemas.microsoft.com/office/powerpoint/2010/main" val="8572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E7B5E-AD7A-5F95-3E91-19369F398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D4F97-13CC-A32A-BDFA-F01F804E3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</a:p>
        </p:txBody>
      </p:sp>
    </p:spTree>
    <p:extLst>
      <p:ext uri="{BB962C8B-B14F-4D97-AF65-F5344CB8AC3E}">
        <p14:creationId xmlns:p14="http://schemas.microsoft.com/office/powerpoint/2010/main" val="3934144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E3B8D-E528-752F-4118-276313926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9536B-AE30-7CD5-1D35-694989C34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05435" indent="-305435"/>
            <a:r>
              <a:rPr lang="en-US" err="1"/>
              <a:t>Deddeh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341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D06A-64DA-5A15-2F8C-7E48BF0CC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99750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  <a:ea typeface="+mj-lt"/>
                <a:cs typeface="+mj-lt"/>
              </a:rPr>
              <a:t>Advantages of using </a:t>
            </a:r>
            <a:r>
              <a:rPr lang="en-US" err="1">
                <a:latin typeface="Bookman Old Style"/>
                <a:ea typeface="+mj-lt"/>
                <a:cs typeface="+mj-lt"/>
              </a:rPr>
              <a:t>microsoft</a:t>
            </a:r>
            <a:r>
              <a:rPr lang="en-US">
                <a:latin typeface="Bookman Old Style"/>
                <a:ea typeface="+mj-lt"/>
                <a:cs typeface="+mj-lt"/>
              </a:rPr>
              <a:t> teams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67C1F7-5FEA-4988-E460-459BF610FAA0}"/>
              </a:ext>
            </a:extLst>
          </p:cNvPr>
          <p:cNvSpPr txBox="1"/>
          <p:nvPr/>
        </p:nvSpPr>
        <p:spPr>
          <a:xfrm>
            <a:off x="577894" y="2099321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9CCDAF-5098-A8E9-78F9-B036ABBC54C7}"/>
              </a:ext>
            </a:extLst>
          </p:cNvPr>
          <p:cNvSpPr txBox="1"/>
          <p:nvPr/>
        </p:nvSpPr>
        <p:spPr>
          <a:xfrm>
            <a:off x="577894" y="4926050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Cost saving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D178FB-670F-1126-862B-1FD070A0932E}"/>
              </a:ext>
            </a:extLst>
          </p:cNvPr>
          <p:cNvSpPr txBox="1"/>
          <p:nvPr/>
        </p:nvSpPr>
        <p:spPr>
          <a:xfrm>
            <a:off x="7319133" y="2040033"/>
            <a:ext cx="457899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 and meeting tools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DB19D5-F9BC-76BF-BCB2-24AE865F087E}"/>
              </a:ext>
            </a:extLst>
          </p:cNvPr>
          <p:cNvSpPr txBox="1"/>
          <p:nvPr/>
        </p:nvSpPr>
        <p:spPr>
          <a:xfrm>
            <a:off x="7800293" y="4879587"/>
            <a:ext cx="322642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Supports staff training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C755321-5222-7D08-F208-3105E07F85D8}"/>
              </a:ext>
            </a:extLst>
          </p:cNvPr>
          <p:cNvSpPr txBox="1"/>
          <p:nvPr/>
        </p:nvSpPr>
        <p:spPr>
          <a:xfrm>
            <a:off x="584200" y="31115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Flexible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pPr algn="ctr"/>
            <a:endParaRPr lang="en-US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A66898-89CD-9BA7-B095-A2AB3C74E16B}"/>
              </a:ext>
            </a:extLst>
          </p:cNvPr>
          <p:cNvSpPr txBox="1"/>
          <p:nvPr/>
        </p:nvSpPr>
        <p:spPr>
          <a:xfrm>
            <a:off x="584200" y="24638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Improved​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643A71-032A-B5B2-B7B6-03711D14E0DA}"/>
              </a:ext>
            </a:extLst>
          </p:cNvPr>
          <p:cNvSpPr txBox="1"/>
          <p:nvPr/>
        </p:nvSpPr>
        <p:spPr>
          <a:xfrm>
            <a:off x="584200" y="2781300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lvl="0" indent="-285750" algn="l" rtl="0">
              <a:buFont typeface="Arial,Sans-Serif"/>
              <a:buChar char="•"/>
            </a:pPr>
            <a:r>
              <a:rPr lang="en-US" b="0" i="0" u="none" strike="noStrike" baseline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Centralised​</a:t>
            </a:r>
            <a:r>
              <a:rPr lang="en-US" b="0" i="0">
                <a:solidFill>
                  <a:srgbClr val="000000"/>
                </a:solidFill>
                <a:latin typeface="Sabon Next LT" panose="02000500000000000000" pitchFamily="2" charset="0"/>
                <a:ea typeface="Arial"/>
                <a:cs typeface="Sabon Next LT" panose="02000500000000000000" pitchFamily="2" charset="0"/>
              </a:rPr>
              <a:t>​</a:t>
            </a:r>
          </a:p>
          <a:p>
            <a:pPr algn="ctr"/>
            <a:endParaRPr lang="en-US" sz="2400"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9667FA-F03A-A55D-6469-70122FA98453}"/>
              </a:ext>
            </a:extLst>
          </p:cNvPr>
          <p:cNvSpPr txBox="1"/>
          <p:nvPr/>
        </p:nvSpPr>
        <p:spPr>
          <a:xfrm flipH="1">
            <a:off x="577893" y="5347120"/>
            <a:ext cx="176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Less travel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B326B7-8F67-8F55-BD55-730DAF424773}"/>
              </a:ext>
            </a:extLst>
          </p:cNvPr>
          <p:cNvSpPr txBox="1"/>
          <p:nvPr/>
        </p:nvSpPr>
        <p:spPr>
          <a:xfrm>
            <a:off x="577892" y="5716452"/>
            <a:ext cx="2090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Online meetings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104B1B-2A6C-2D62-6732-A89919C863A5}"/>
              </a:ext>
            </a:extLst>
          </p:cNvPr>
          <p:cNvSpPr txBox="1"/>
          <p:nvPr/>
        </p:nvSpPr>
        <p:spPr>
          <a:xfrm>
            <a:off x="7519272" y="2460508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Screen sharing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B5B3B99-36D1-45E2-A900-0BED095457A2}"/>
              </a:ext>
            </a:extLst>
          </p:cNvPr>
          <p:cNvSpPr txBox="1"/>
          <p:nvPr/>
        </p:nvSpPr>
        <p:spPr>
          <a:xfrm>
            <a:off x="7519272" y="2781300"/>
            <a:ext cx="21263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Video/audio calls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BB84EE-9AF0-0531-C2C3-F2D65408E453}"/>
              </a:ext>
            </a:extLst>
          </p:cNvPr>
          <p:cNvSpPr txBox="1"/>
          <p:nvPr/>
        </p:nvSpPr>
        <p:spPr>
          <a:xfrm>
            <a:off x="7519272" y="3099844"/>
            <a:ext cx="2816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Scheduling &amp; recording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FCC4F9-D6F3-3DAB-7766-F56D2FB38AF0}"/>
              </a:ext>
            </a:extLst>
          </p:cNvPr>
          <p:cNvSpPr txBox="1"/>
          <p:nvPr/>
        </p:nvSpPr>
        <p:spPr>
          <a:xfrm>
            <a:off x="7939684" y="5341252"/>
            <a:ext cx="1288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Webinar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5D4C884-B926-71D2-A798-D642C0E9428E}"/>
              </a:ext>
            </a:extLst>
          </p:cNvPr>
          <p:cNvSpPr txBox="1"/>
          <p:nvPr/>
        </p:nvSpPr>
        <p:spPr>
          <a:xfrm>
            <a:off x="7939684" y="5729169"/>
            <a:ext cx="3033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Sharing learning materials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D20F88C-EC25-2903-64BD-09E78D6285D6}"/>
              </a:ext>
            </a:extLst>
          </p:cNvPr>
          <p:cNvGrpSpPr/>
          <p:nvPr/>
        </p:nvGrpSpPr>
        <p:grpSpPr>
          <a:xfrm>
            <a:off x="2711494" y="1978413"/>
            <a:ext cx="6208950" cy="4773820"/>
            <a:chOff x="3095954" y="2040033"/>
            <a:chExt cx="6000092" cy="4792405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A14C528-925E-ABAF-E2BB-6BB5746A2E9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95954" y="2040033"/>
              <a:ext cx="6000092" cy="4792405"/>
            </a:xfrm>
            <a:prstGeom prst="rect">
              <a:avLst/>
            </a:prstGeom>
          </p:spPr>
        </p:pic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0EB619F-B995-ADC2-ED8A-638E53A30C76}"/>
                </a:ext>
              </a:extLst>
            </p:cNvPr>
            <p:cNvSpPr txBox="1"/>
            <p:nvPr/>
          </p:nvSpPr>
          <p:spPr>
            <a:xfrm>
              <a:off x="7437895" y="6464933"/>
              <a:ext cx="116730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Ferreira (2020)</a:t>
              </a:r>
            </a:p>
          </p:txBody>
        </p:sp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7D43F813-6C43-4A9B-8A4C-6B6355E33E34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21147893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202F087-4D67-B006-5098-BAE4DA3D15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580" y="2718927"/>
            <a:ext cx="7209060" cy="302966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05B70-E450-BBBA-07F9-55B7A0A3F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452125"/>
            <a:ext cx="11029616" cy="1013800"/>
          </a:xfrm>
        </p:spPr>
        <p:txBody>
          <a:bodyPr/>
          <a:lstStyle/>
          <a:p>
            <a:r>
              <a:rPr lang="en-US">
                <a:latin typeface="Bookman Old Style"/>
              </a:rPr>
              <a:t>limitations of using Microsoft teams</a:t>
            </a:r>
            <a:endParaRPr lang="en-US">
              <a:solidFill>
                <a:srgbClr val="FFFFFF"/>
              </a:solidFill>
              <a:latin typeface="Bookman Old Style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CC04E4-97BB-7384-2F56-AF20852AC741}"/>
              </a:ext>
            </a:extLst>
          </p:cNvPr>
          <p:cNvSpPr txBox="1"/>
          <p:nvPr/>
        </p:nvSpPr>
        <p:spPr>
          <a:xfrm>
            <a:off x="7402286" y="2162574"/>
            <a:ext cx="46858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Dependent on internet connection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87B5A35-0BEA-A1C3-E5FA-14797E193B9A}"/>
              </a:ext>
            </a:extLst>
          </p:cNvPr>
          <p:cNvSpPr txBox="1"/>
          <p:nvPr/>
        </p:nvSpPr>
        <p:spPr>
          <a:xfrm>
            <a:off x="580808" y="4890549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kern="1200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Some features require paid </a:t>
            </a:r>
            <a:r>
              <a:rPr lang="en-US" sz="1800" kern="1200" err="1">
                <a:solidFill>
                  <a:schemeClr val="tx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licences</a:t>
            </a:r>
            <a:endParaRPr lang="en-US" sz="1800" kern="1200">
              <a:solidFill>
                <a:schemeClr val="tx1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58FA43-014B-5876-EC2D-62672651939E}"/>
              </a:ext>
            </a:extLst>
          </p:cNvPr>
          <p:cNvSpPr txBox="1"/>
          <p:nvPr/>
        </p:nvSpPr>
        <p:spPr>
          <a:xfrm>
            <a:off x="7402286" y="4427282"/>
            <a:ext cx="3951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kern="12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Risk of information overload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A12E41-896D-C8AA-95BD-B22523F9CF3F}"/>
              </a:ext>
            </a:extLst>
          </p:cNvPr>
          <p:cNvSpPr txBox="1"/>
          <p:nvPr/>
        </p:nvSpPr>
        <p:spPr>
          <a:xfrm>
            <a:off x="581192" y="2162574"/>
            <a:ext cx="4628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implementation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D17827-A48C-8A1B-60D0-98B696EF5557}"/>
              </a:ext>
            </a:extLst>
          </p:cNvPr>
          <p:cNvSpPr txBox="1"/>
          <p:nvPr/>
        </p:nvSpPr>
        <p:spPr>
          <a:xfrm>
            <a:off x="581192" y="2624239"/>
            <a:ext cx="2929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Training may be required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B8B097-5D35-F841-37D8-A8AC1786FACB}"/>
              </a:ext>
            </a:extLst>
          </p:cNvPr>
          <p:cNvSpPr txBox="1"/>
          <p:nvPr/>
        </p:nvSpPr>
        <p:spPr>
          <a:xfrm>
            <a:off x="580808" y="2993571"/>
            <a:ext cx="289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Takes time to implement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F09B66-1ED3-7C39-874C-C66BBD6AFAB2}"/>
              </a:ext>
            </a:extLst>
          </p:cNvPr>
          <p:cNvSpPr txBox="1"/>
          <p:nvPr/>
        </p:nvSpPr>
        <p:spPr>
          <a:xfrm>
            <a:off x="7402286" y="2619993"/>
            <a:ext cx="3098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Stable connection required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0534DB-E3CA-ADF1-5E2C-B4E85833132B}"/>
              </a:ext>
            </a:extLst>
          </p:cNvPr>
          <p:cNvSpPr txBox="1"/>
          <p:nvPr/>
        </p:nvSpPr>
        <p:spPr>
          <a:xfrm>
            <a:off x="7402286" y="2956385"/>
            <a:ext cx="4759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Poor connection can affect calls and updates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BD338-7CB3-FD00-C3A0-1AD1D7006054}"/>
              </a:ext>
            </a:extLst>
          </p:cNvPr>
          <p:cNvSpPr txBox="1"/>
          <p:nvPr/>
        </p:nvSpPr>
        <p:spPr>
          <a:xfrm>
            <a:off x="580808" y="4428884"/>
            <a:ext cx="4455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Licensing and feature limitations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841487F-84CC-151A-069E-188210AD7988}"/>
              </a:ext>
            </a:extLst>
          </p:cNvPr>
          <p:cNvSpPr txBox="1"/>
          <p:nvPr/>
        </p:nvSpPr>
        <p:spPr>
          <a:xfrm>
            <a:off x="7402286" y="4888947"/>
            <a:ext cx="3911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Too many messages or notifications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71F6FB-D7EC-6A57-34FE-6059C88155D0}"/>
              </a:ext>
            </a:extLst>
          </p:cNvPr>
          <p:cNvSpPr txBox="1"/>
          <p:nvPr/>
        </p:nvSpPr>
        <p:spPr>
          <a:xfrm>
            <a:off x="7402286" y="5254033"/>
            <a:ext cx="374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Important updates may be missed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E8C5BEB-9865-1971-09ED-0CA8896E6165}"/>
              </a:ext>
            </a:extLst>
          </p:cNvPr>
          <p:cNvGrpSpPr/>
          <p:nvPr/>
        </p:nvGrpSpPr>
        <p:grpSpPr>
          <a:xfrm>
            <a:off x="3206362" y="2307336"/>
            <a:ext cx="5779275" cy="3852850"/>
            <a:chOff x="3206362" y="2393406"/>
            <a:chExt cx="5779275" cy="3852850"/>
          </a:xfrm>
        </p:grpSpPr>
        <p:pic>
          <p:nvPicPr>
            <p:cNvPr id="21" name="Picture 20" descr="Improving Incident Communication Between IT and Departments to Reduce ...">
              <a:extLst>
                <a:ext uri="{FF2B5EF4-FFF2-40B4-BE49-F238E27FC236}">
                  <a16:creationId xmlns:a16="http://schemas.microsoft.com/office/drawing/2014/main" id="{36552123-B5BA-20F4-0D81-5B7B9A699C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06362" y="2393406"/>
              <a:ext cx="5779275" cy="385285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59E2E02-7C88-3904-0A45-1D23730E6473}"/>
                </a:ext>
              </a:extLst>
            </p:cNvPr>
            <p:cNvSpPr txBox="1"/>
            <p:nvPr/>
          </p:nvSpPr>
          <p:spPr>
            <a:xfrm>
              <a:off x="7933746" y="6030812"/>
              <a:ext cx="1051891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kern="1200">
                  <a:solidFill>
                    <a:schemeClr val="tx1"/>
                  </a:solidFill>
                  <a:latin typeface="Sabon Next LT" panose="02000500000000000000" pitchFamily="2" charset="0"/>
                  <a:cs typeface="Sabon Next LT" panose="02000500000000000000" pitchFamily="2" charset="0"/>
                </a:rPr>
                <a:t>Source: Kalal (2025)</a:t>
              </a: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090DDDF-4FDE-EBA0-C937-1B623265E953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594675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77E3D-C3F8-B247-8F09-CC55CDD02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582675"/>
            <a:ext cx="11029616" cy="1013800"/>
          </a:xfrm>
        </p:spPr>
        <p:txBody>
          <a:bodyPr/>
          <a:lstStyle/>
          <a:p>
            <a:pPr algn="ctr"/>
            <a:r>
              <a:rPr lang="en-US">
                <a:latin typeface="Bookman Old Style"/>
                <a:ea typeface="+mj-lt"/>
                <a:cs typeface="+mj-lt"/>
              </a:rPr>
              <a:t>how Ashford can implement Microsoft teams;</a:t>
            </a:r>
            <a:br>
              <a:rPr lang="en-US">
                <a:latin typeface="Bookman Old Style"/>
                <a:ea typeface="+mj-lt"/>
                <a:cs typeface="+mj-lt"/>
              </a:rPr>
            </a:br>
            <a:r>
              <a:rPr lang="en-US">
                <a:latin typeface="Bookman Old Style"/>
                <a:ea typeface="+mj-lt"/>
                <a:cs typeface="+mj-lt"/>
              </a:rPr>
              <a:t>Recommendations</a:t>
            </a:r>
            <a:endParaRPr lang="en-US">
              <a:latin typeface="Bookman Old Style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C875AD-948C-4985-3A1F-CBB164C58850}"/>
              </a:ext>
            </a:extLst>
          </p:cNvPr>
          <p:cNvSpPr txBox="1"/>
          <p:nvPr/>
        </p:nvSpPr>
        <p:spPr>
          <a:xfrm>
            <a:off x="382579" y="2122560"/>
            <a:ext cx="3528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Staff training and support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52582C-0423-F87E-5070-3DB7D0521DF7}"/>
              </a:ext>
            </a:extLst>
          </p:cNvPr>
          <p:cNvSpPr txBox="1"/>
          <p:nvPr/>
        </p:nvSpPr>
        <p:spPr>
          <a:xfrm>
            <a:off x="434154" y="2860112"/>
            <a:ext cx="4357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Optional workshops and practice videos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EBD68E-BC6D-A1EE-D0C5-E43254B132CD}"/>
              </a:ext>
            </a:extLst>
          </p:cNvPr>
          <p:cNvSpPr txBox="1"/>
          <p:nvPr/>
        </p:nvSpPr>
        <p:spPr>
          <a:xfrm>
            <a:off x="445759" y="2536518"/>
            <a:ext cx="3015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Mandatory group training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E440329-9C02-8FCD-4D48-33708FF09531}"/>
              </a:ext>
            </a:extLst>
          </p:cNvPr>
          <p:cNvSpPr txBox="1"/>
          <p:nvPr/>
        </p:nvSpPr>
        <p:spPr>
          <a:xfrm>
            <a:off x="445759" y="3213486"/>
            <a:ext cx="4645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Extra support for staff who need more help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FC5D8F-B95A-331F-9B79-2288F43C5406}"/>
              </a:ext>
            </a:extLst>
          </p:cNvPr>
          <p:cNvSpPr txBox="1"/>
          <p:nvPr/>
        </p:nvSpPr>
        <p:spPr>
          <a:xfrm>
            <a:off x="445759" y="4522862"/>
            <a:ext cx="3387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Clear rules and guidance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F7AE7BA-33E2-5436-41A2-1A6AD3D52CC4}"/>
              </a:ext>
            </a:extLst>
          </p:cNvPr>
          <p:cNvSpPr txBox="1"/>
          <p:nvPr/>
        </p:nvSpPr>
        <p:spPr>
          <a:xfrm>
            <a:off x="6936149" y="4522862"/>
            <a:ext cx="49568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Separate channels for different teams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B5B09F3-C215-75F7-40BB-A274C4BA769B}"/>
              </a:ext>
            </a:extLst>
          </p:cNvPr>
          <p:cNvSpPr txBox="1"/>
          <p:nvPr/>
        </p:nvSpPr>
        <p:spPr>
          <a:xfrm>
            <a:off x="6936149" y="2104305"/>
            <a:ext cx="3488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Gradual implementation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32A134-C613-6EDF-E46E-7A2A4EC4BE98}"/>
              </a:ext>
            </a:extLst>
          </p:cNvPr>
          <p:cNvSpPr txBox="1"/>
          <p:nvPr/>
        </p:nvSpPr>
        <p:spPr>
          <a:xfrm>
            <a:off x="445759" y="4943715"/>
            <a:ext cx="5049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Set rules for how information should be shared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CDC8751-7945-0D92-152E-04ECCF105418}"/>
              </a:ext>
            </a:extLst>
          </p:cNvPr>
          <p:cNvSpPr txBox="1"/>
          <p:nvPr/>
        </p:nvSpPr>
        <p:spPr>
          <a:xfrm>
            <a:off x="7043243" y="4984527"/>
            <a:ext cx="4431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Create channels for different staff groups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9AEFEBD-C56B-186E-FCE4-F20A1CA1FCEC}"/>
              </a:ext>
            </a:extLst>
          </p:cNvPr>
          <p:cNvSpPr txBox="1"/>
          <p:nvPr/>
        </p:nvSpPr>
        <p:spPr>
          <a:xfrm>
            <a:off x="7043243" y="5313047"/>
            <a:ext cx="5083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Keep one shared channel for important updates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47AEA58-43A1-B4B2-5E34-C946FFD78EA5}"/>
              </a:ext>
            </a:extLst>
          </p:cNvPr>
          <p:cNvSpPr txBox="1"/>
          <p:nvPr/>
        </p:nvSpPr>
        <p:spPr>
          <a:xfrm>
            <a:off x="7037939" y="2501977"/>
            <a:ext cx="3269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Introduce Teams step by step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BA8D04-7EA4-0B9A-71C7-5EA4424D8EBD}"/>
              </a:ext>
            </a:extLst>
          </p:cNvPr>
          <p:cNvSpPr txBox="1"/>
          <p:nvPr/>
        </p:nvSpPr>
        <p:spPr>
          <a:xfrm>
            <a:off x="7037939" y="2797230"/>
            <a:ext cx="4923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Sabon Next LT" panose="02000500000000000000" pitchFamily="2" charset="0"/>
                <a:cs typeface="Sabon Next LT" panose="02000500000000000000" pitchFamily="2" charset="0"/>
              </a:rPr>
              <a:t>Review staff feedback and improve the system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C4F9239-9F06-E7B3-9C18-00D012B0AD75}"/>
              </a:ext>
            </a:extLst>
          </p:cNvPr>
          <p:cNvGrpSpPr/>
          <p:nvPr/>
        </p:nvGrpSpPr>
        <p:grpSpPr>
          <a:xfrm>
            <a:off x="3075347" y="5682379"/>
            <a:ext cx="6041306" cy="1227835"/>
            <a:chOff x="2787302" y="5682379"/>
            <a:chExt cx="6041306" cy="1227835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E579A9B-1FD8-988B-77A2-E7A5A55C208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87302" y="5682379"/>
              <a:ext cx="5950256" cy="1168460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4A6DA8B-42F3-0922-3EC1-59B51C00FF6B}"/>
                </a:ext>
              </a:extLst>
            </p:cNvPr>
            <p:cNvSpPr txBox="1"/>
            <p:nvPr/>
          </p:nvSpPr>
          <p:spPr>
            <a:xfrm>
              <a:off x="7654889" y="6651874"/>
              <a:ext cx="1173719" cy="25834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US" sz="800">
                  <a:latin typeface="Sabon Next LT" panose="02000500000000000000" pitchFamily="2" charset="0"/>
                  <a:cs typeface="Sabon Next LT" panose="02000500000000000000" pitchFamily="2" charset="0"/>
                </a:rPr>
                <a:t>Source: AI Hanif (n.d.)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7AFDEF3-6DCF-1390-16EB-C40B801B4DC1}"/>
              </a:ext>
            </a:extLst>
          </p:cNvPr>
          <p:cNvSpPr txBox="1"/>
          <p:nvPr/>
        </p:nvSpPr>
        <p:spPr>
          <a:xfrm>
            <a:off x="10668000" y="1575105"/>
            <a:ext cx="1103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Konstantina Ivan</a:t>
            </a:r>
          </a:p>
        </p:txBody>
      </p:sp>
    </p:spTree>
    <p:extLst>
      <p:ext uri="{BB962C8B-B14F-4D97-AF65-F5344CB8AC3E}">
        <p14:creationId xmlns:p14="http://schemas.microsoft.com/office/powerpoint/2010/main" val="37035626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14" grpId="0"/>
      <p:bldP spid="16" grpId="0"/>
      <p:bldP spid="18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3DD1ED9-7847-4E1F-8455-6A5ECF646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A3DFEF-67D3-4CCE-BFE8-397D542A4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E4445D-D137-4867-B463-009D641E9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239343D-682B-4C59-A34A-69D332A71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E2B7D02C-F642-492B-8E97-FDE1C0FDA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49BBC-E107-9FB2-69D6-AC3D97B5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286" y="800658"/>
            <a:ext cx="5120255" cy="8308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2D0BA34-24BC-4C63-945A-90AA854E1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0647415D-11C2-4BA0-A3EE-E0DA219B3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F65F89-6869-D155-F683-84DC87211BED}"/>
              </a:ext>
            </a:extLst>
          </p:cNvPr>
          <p:cNvSpPr txBox="1"/>
          <p:nvPr/>
        </p:nvSpPr>
        <p:spPr>
          <a:xfrm>
            <a:off x="440286" y="4743760"/>
            <a:ext cx="9824943" cy="923330"/>
          </a:xfrm>
          <a:prstGeom prst="rect">
            <a:avLst/>
          </a:prstGeom>
          <a:ln w="57150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</a:pPr>
            <a:r>
              <a:rPr lang="en-US" sz="1500">
                <a:latin typeface="Aptos" panose="020B0004020202020204" pitchFamily="34" charset="0"/>
              </a:rPr>
              <a:t>Winquist, J. (2026) </a:t>
            </a:r>
            <a:r>
              <a:rPr lang="en-US" sz="1500" i="1">
                <a:latin typeface="Aptos" panose="020B0004020202020204" pitchFamily="34" charset="0"/>
              </a:rPr>
              <a:t>5 reasons why you should start using Microsoft Teams today</a:t>
            </a:r>
            <a:r>
              <a:rPr lang="en-US" sz="1500">
                <a:latin typeface="Aptos" panose="020B0004020202020204" pitchFamily="34" charset="0"/>
              </a:rPr>
              <a:t>. 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https://pulse.microsoft.com/en/work-productivity-en/na/fa2-reasons-why-you-should-start-using-microsoft-teams-today/</a:t>
            </a:r>
            <a:r>
              <a:rPr lang="en-US" sz="1500">
                <a:latin typeface="Aptos" panose="020B0004020202020204" pitchFamily="34" charset="0"/>
              </a:rPr>
              <a:t> (Accessed: 1 October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F0DD36-8222-D6F7-EC36-DD4DCE660B69}"/>
              </a:ext>
            </a:extLst>
          </p:cNvPr>
          <p:cNvSpPr txBox="1"/>
          <p:nvPr/>
        </p:nvSpPr>
        <p:spPr>
          <a:xfrm>
            <a:off x="440286" y="4024085"/>
            <a:ext cx="8632371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500">
                <a:latin typeface="Aptos" panose="020B0004020202020204" pitchFamily="34" charset="0"/>
              </a:rPr>
              <a:t>Team Cireson (22 December 2025) </a:t>
            </a:r>
            <a:r>
              <a:rPr lang="en-US" sz="1500" i="1">
                <a:latin typeface="Aptos" panose="020B0004020202020204" pitchFamily="34" charset="0"/>
              </a:rPr>
              <a:t>Top 7 Microsoft Teams Benefits: Key Advantages for Companies and Their Employees</a:t>
            </a:r>
            <a:r>
              <a:rPr lang="en-US" sz="1500">
                <a:latin typeface="Aptos" panose="020B0004020202020204" pitchFamily="34" charset="0"/>
              </a:rPr>
              <a:t>. 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https://cireson.com/why-employees-prefer-to-work-in-microsoft-teams/</a:t>
            </a:r>
            <a:r>
              <a:rPr lang="en-US" sz="1500">
                <a:latin typeface="Aptos" panose="020B0004020202020204" pitchFamily="34" charset="0"/>
              </a:rPr>
              <a:t> (Accessed: 1 October 2026).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C0C22E7-988D-30D3-18B3-04038661C837}"/>
              </a:ext>
            </a:extLst>
          </p:cNvPr>
          <p:cNvSpPr txBox="1"/>
          <p:nvPr/>
        </p:nvSpPr>
        <p:spPr>
          <a:xfrm>
            <a:off x="440286" y="1288455"/>
            <a:ext cx="1168450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</a:b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Al Hanif, A.R. (n.d.)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Action plan icons containing schedule, implementation, refine, planning, improvement, solution. 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4" tooltip="https://www.vecteezy.com/vector-art/42564195-action-plan-icons-containing-schedule-implementation-refine-planning-improvement-solution-flat-design-vector-se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https://www.vecteezy.com/vector-art/42564195-action-plan-icons-containing-schedule-implementation-refine-planning-improvement-solution-flat-design-vector-set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F24C17-7F10-ED79-B0ED-3711F095FE0F}"/>
              </a:ext>
            </a:extLst>
          </p:cNvPr>
          <p:cNvSpPr txBox="1"/>
          <p:nvPr/>
        </p:nvSpPr>
        <p:spPr>
          <a:xfrm>
            <a:off x="440286" y="2709131"/>
            <a:ext cx="90895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Ferreira, J. (2020)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How to use special effects in Microsoft Teams meetings; 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5" tooltip="https://teams.handsontek.net/2020/04/03/use-special-effects-microsoft-teams-meeting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https://teams.handsontek.net/2020/04/03/use-special-effects-microsoft-teams-meetings/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endParaRPr lang="en-US" sz="15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414CCD-E4F9-4428-0B01-4DCD7C8BC8D5}"/>
              </a:ext>
            </a:extLst>
          </p:cNvPr>
          <p:cNvSpPr txBox="1"/>
          <p:nvPr/>
        </p:nvSpPr>
        <p:spPr>
          <a:xfrm>
            <a:off x="440286" y="2221203"/>
            <a:ext cx="102915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 err="1">
                <a:latin typeface="Aptos" panose="020B0004020202020204" pitchFamily="34" charset="0"/>
                <a:cs typeface="Sabon Next LT" panose="02000500000000000000" pitchFamily="2" charset="0"/>
              </a:rPr>
              <a:t>Beldad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, A. (2026)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Basecamp Software Review 2026: Features, Integrations, Pros &amp; Cons; 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6" tooltip="https://advancetec.co.uk/basecamp-software-review-2026-features-integrations-pros-c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https://advancetec.co.uk/basecamp-software-review-2026-features-integrations-pros-cons/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4CB8BB-8E2B-C226-62C7-AEA508A8AF42}"/>
              </a:ext>
            </a:extLst>
          </p:cNvPr>
          <p:cNvSpPr txBox="1"/>
          <p:nvPr/>
        </p:nvSpPr>
        <p:spPr>
          <a:xfrm>
            <a:off x="440286" y="3362799"/>
            <a:ext cx="111747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Kalal, S. (2025) </a:t>
            </a:r>
            <a:r>
              <a:rPr lang="en-US" sz="1500" i="1">
                <a:latin typeface="Aptos" panose="020B0004020202020204" pitchFamily="34" charset="0"/>
                <a:cs typeface="Sabon Next LT" panose="02000500000000000000" pitchFamily="2" charset="0"/>
              </a:rPr>
              <a:t>Improving incident communication between IT and departments to reduce confusion.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Available at: </a:t>
            </a:r>
            <a:r>
              <a:rPr lang="en-US" sz="1500">
                <a:solidFill>
                  <a:srgbClr val="002060"/>
                </a:solidFill>
                <a:latin typeface="Aptos" panose="020B0004020202020204" pitchFamily="34" charset="0"/>
                <a:cs typeface="Sabon Next LT" panose="02000500000000000000" pitchFamily="2" charset="0"/>
                <a:hlinkClick r:id="rId7" tooltip="https://techmonarch.com/in/blog/improving-incident-communication-between-it-and-departments-to-reduce-confus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https://techmonarch.com/in/blog/improving-incident-communication-between-it-and-departments-to-reduce-confusion/</a:t>
            </a:r>
            <a: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  <a:t> (Accessed: 9 October 2026).</a:t>
            </a:r>
            <a:br>
              <a:rPr lang="en-US" sz="1500">
                <a:latin typeface="Aptos" panose="020B0004020202020204" pitchFamily="34" charset="0"/>
                <a:cs typeface="Sabon Next LT" panose="02000500000000000000" pitchFamily="2" charset="0"/>
              </a:rPr>
            </a:b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315858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8DFD4DB-4197-CBDE-A9F3-9D6DF557ED8D}"/>
              </a:ext>
            </a:extLst>
          </p:cNvPr>
          <p:cNvSpPr txBox="1"/>
          <p:nvPr/>
        </p:nvSpPr>
        <p:spPr>
          <a:xfrm>
            <a:off x="4485623" y="2835667"/>
            <a:ext cx="3220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Thank you! </a:t>
            </a:r>
            <a:r>
              <a:rPr lang="en-US" sz="4000">
                <a:solidFill>
                  <a:schemeClr val="accent1">
                    <a:lumMod val="75000"/>
                  </a:schemeClr>
                </a:solidFill>
                <a:latin typeface="Sabon Next LT" panose="02000500000000000000" pitchFamily="2" charset="0"/>
                <a:cs typeface="Sabon Next LT" panose="02000500000000000000" pitchFamily="2" charset="0"/>
                <a:sym typeface="Wingdings" panose="05000000000000000000" pitchFamily="2" charset="2"/>
              </a:rPr>
              <a:t></a:t>
            </a:r>
            <a:endParaRPr lang="en-US" sz="4000">
              <a:solidFill>
                <a:schemeClr val="accent1">
                  <a:lumMod val="75000"/>
                </a:schemeClr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28A541-FD4C-6C6C-EB30-A73CA65CF36B}"/>
              </a:ext>
            </a:extLst>
          </p:cNvPr>
          <p:cNvSpPr txBox="1"/>
          <p:nvPr/>
        </p:nvSpPr>
        <p:spPr>
          <a:xfrm>
            <a:off x="555172" y="6043527"/>
            <a:ext cx="11408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Antonia-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Dialita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Raica(2605005) | Wasim Hussain(2607955) | </a:t>
            </a:r>
            <a:r>
              <a:rPr lang="en-US" err="1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Deddeh</a:t>
            </a:r>
            <a:r>
              <a:rPr lang="en-US">
                <a:solidFill>
                  <a:schemeClr val="bg1"/>
                </a:solidFill>
                <a:latin typeface="Sabon Next LT" panose="02000500000000000000" pitchFamily="2" charset="0"/>
                <a:cs typeface="Sabon Next LT" panose="02000500000000000000" pitchFamily="2" charset="0"/>
              </a:rPr>
              <a:t> Cham(2612774) | Konstantina Ivan(2613419)</a:t>
            </a:r>
          </a:p>
          <a:p>
            <a:endParaRPr lang="en-US" b="1">
              <a:latin typeface="Sabon Next LT" panose="02000500000000000000" pitchFamily="2" charset="0"/>
              <a:cs typeface="Sabon Next LT" panose="02000500000000000000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89542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ividend">
  <a:themeElements>
    <a:clrScheme name="Custom 1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1007</Words>
  <Application>Microsoft Office PowerPoint</Application>
  <PresentationFormat>Widescreen</PresentationFormat>
  <Paragraphs>126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Dividend</vt:lpstr>
      <vt:lpstr>Ashford Community Care Service</vt:lpstr>
      <vt:lpstr>What our chosen workplace task involves                               </vt:lpstr>
      <vt:lpstr>What our chosen workplace task involves </vt:lpstr>
      <vt:lpstr>Which Microsoft 365 tool WE selected</vt:lpstr>
      <vt:lpstr>Why this tool is suitable for the task</vt:lpstr>
      <vt:lpstr>Why this tool is suitable for the task</vt:lpstr>
      <vt:lpstr>How it improves efficiency or communication</vt:lpstr>
      <vt:lpstr>How it improves efficiency or communication</vt:lpstr>
      <vt:lpstr>Advantages of using microsoft teams</vt:lpstr>
      <vt:lpstr>limitations of using Microsoft teams</vt:lpstr>
      <vt:lpstr>how Ashford can implement Microsoft teams; Recommendations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Konstantina-Andrea Ivan (2613419)</cp:lastModifiedBy>
  <cp:revision>2</cp:revision>
  <dcterms:created xsi:type="dcterms:W3CDTF">2026-09-25T18:44:53Z</dcterms:created>
  <dcterms:modified xsi:type="dcterms:W3CDTF">2026-10-12T01:03:27Z</dcterms:modified>
</cp:coreProperties>
</file>