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2" r:id="rId8"/>
    <p:sldId id="261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04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48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B38AE-DF40-8F8E-FB36-69DAAF9460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392043-AF9E-0696-DEEB-69559F1E99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E3189-733C-614C-0DB9-C37BF05563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13A02-FC30-4029-8744-2021EE61E7F5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6218B8-DF7E-BD6A-1EDC-79CE98EDD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25E7EF-B25E-B6C5-939A-49ECF3055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631-3086-498C-86F9-484C3365C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52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27BF1-814C-A6D3-6B54-2E0F553AC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23763-0723-189C-638A-7D64091BAC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319460-F7B7-7AB2-CC18-AB533DF58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13A02-FC30-4029-8744-2021EE61E7F5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0F1B73-32A3-D946-E6EE-816F17F4C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DCCCBF-C9AC-9746-1A98-16B989205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631-3086-498C-86F9-484C3365C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086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96760-2002-193A-123B-A6788F86C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6E07EF-1385-D27A-CB33-8A66FD04F9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09AAC9-2608-D0B5-D27D-C2A296AB9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13A02-FC30-4029-8744-2021EE61E7F5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DBB91-D221-84D5-A5C9-FE263DFDA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387A7-EF8A-5002-1FFE-5702F8F9F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631-3086-498C-86F9-484C3365C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478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6DD04-C3B0-097B-EEA0-FCCF826BA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51400-AC70-14EF-34CE-B23E92617D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299C16-AE14-3835-57D7-2F82817F84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C7D5F5-7682-92A3-7118-C9CD375BD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13A02-FC30-4029-8744-2021EE61E7F5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B3FF4A-3D8F-7D4A-F244-B28EF5817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813B0E-6EEE-0325-6D47-E353446FB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631-3086-498C-86F9-484C3365C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551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861F5-14E6-76D8-33EA-B4AED178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79E6E-9B24-DB32-9AF2-0272381560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008A0C-382A-259B-D46E-E5541D3F89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4A3174-87B6-40C0-165B-DC85E582DE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896B7F-EEF1-2697-8E92-5B0414660E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A72942-ED2F-098B-5B80-B466A14F44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13A02-FC30-4029-8744-2021EE61E7F5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40EAE7-21B5-51F1-02D9-8F7160C87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042DB4-A6F5-1B7D-60C8-FEBB28F42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631-3086-498C-86F9-484C3365C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959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DF8A9-807B-3644-5E53-78BAAFCE1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22D401-4024-6278-101D-4DD70CAAD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13A02-FC30-4029-8744-2021EE61E7F5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A7A93A-35C7-AB2C-354F-3C084227E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FDF55A-CADC-7412-FE41-6571466B7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631-3086-498C-86F9-484C3365C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957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FF445C-F1DA-6BE0-B032-F7137AE49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13A02-FC30-4029-8744-2021EE61E7F5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5F08A-B3A5-1CF1-C55B-224EEA6E7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374423-3CB7-F601-9521-77349A8E4D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631-3086-498C-86F9-484C3365C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466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7480B-D08C-7CA8-B3C3-0C35BB976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F9818-5284-B15B-FD22-AF73339B9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433428-4309-9E4C-9460-7098411014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A47A85-453B-0562-7A24-C2AAD244C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13A02-FC30-4029-8744-2021EE61E7F5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4A88C9-2B41-1180-0D5F-A535F007C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34CE31-464D-12C9-2156-874981B76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631-3086-498C-86F9-484C3365C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829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9EB86-38BC-7D3E-6804-5DD2491B1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0BA4D2-B154-00CD-A328-33F6E5F7A0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CA66AA-A6CA-007C-EE35-8D237AA988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9987CF-B7D9-FB7F-8A97-77110173D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13A02-FC30-4029-8744-2021EE61E7F5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75CD80-9B70-D360-5979-903166E361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F4CB7C-3FD6-9F9A-CBBC-35EBC64AE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631-3086-498C-86F9-484C3365C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692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BBD6F-8BC8-56E9-87CE-F630D7D9D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7E090F-BB3B-FE06-ED07-D6B601BDFA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B76E9-799E-3A8F-792E-57DADAA03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13A02-FC30-4029-8744-2021EE61E7F5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D0FF1-458A-DE25-72F4-0BE431FFF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16F546-BB73-66DE-6384-3BE244117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631-3086-498C-86F9-484C3365C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311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4331FC-0C7C-3FFA-AE98-BCB0454ACD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146A92-0517-43F2-23BF-25049B8803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D14F0A-7659-7E48-25CE-A820C1341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13A02-FC30-4029-8744-2021EE61E7F5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37591-F707-9BBD-5E59-B7E2CF11C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E64133-2C7C-6AAA-1BFB-30D940F06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631-3086-498C-86F9-484C3365C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205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30D112-D40A-FEBF-84E8-198907306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5AE336-C581-75A3-126A-7A6B3E5DC7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66E768-73A7-7779-6EF7-3B480A2A51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313A02-FC30-4029-8744-2021EE61E7F5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C74A3-92F6-4183-84ED-98C8686C7A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B7C3F-B67E-C2CC-622E-85BE56E6EE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99631-3086-498C-86F9-484C3365C6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09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E42565C-E3CC-4EF0-8093-88FCC788A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2F429C4-ABC9-46FC-818A-B5429CDE4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270325" y="3369273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CEF98E4-3709-4952-8F42-2305CCE34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74475" y="1040470"/>
            <a:ext cx="6858003" cy="477704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10BCCF5-D685-47FF-B675-647EAEB72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7914" y="857786"/>
            <a:ext cx="8027347" cy="5208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8D7D8-D6C5-C0A6-CB8C-174D2FB507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9620" y="1471351"/>
            <a:ext cx="7108911" cy="4016621"/>
          </a:xfrm>
        </p:spPr>
        <p:txBody>
          <a:bodyPr anchor="ctr">
            <a:normAutofit/>
          </a:bodyPr>
          <a:lstStyle/>
          <a:p>
            <a:pPr algn="l"/>
            <a:r>
              <a:rPr lang="en-GB" sz="6600"/>
              <a:t>Porthkerry Country Park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0EE8A42-107A-4D4C-8D56-BBAE95C7F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524009" y="3366125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348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9FF464-9D15-2AD8-B2BE-A8B7C8DA9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Location of the park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978DA-9A32-6C8C-0125-C3CBA8E2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Vale of Glamorgan</a:t>
            </a:r>
          </a:p>
          <a:p>
            <a:r>
              <a:rPr lang="en-GB" sz="2200" dirty="0"/>
              <a:t>On the coast</a:t>
            </a:r>
          </a:p>
          <a:p>
            <a:r>
              <a:rPr lang="en-GB" sz="2200" dirty="0"/>
              <a:t>Stretches along the whole western side of Barry</a:t>
            </a:r>
          </a:p>
          <a:p>
            <a:r>
              <a:rPr lang="en-GB" sz="2200" dirty="0"/>
              <a:t>On the beach front</a:t>
            </a:r>
          </a:p>
          <a:p>
            <a:r>
              <a:rPr lang="en-GB" sz="2200" dirty="0"/>
              <a:t>Surrounded by different habitats</a:t>
            </a:r>
          </a:p>
          <a:p>
            <a:r>
              <a:rPr lang="en-GB" sz="2200" dirty="0"/>
              <a:t>Was the old golf course</a:t>
            </a:r>
          </a:p>
        </p:txBody>
      </p:sp>
      <p:pic>
        <p:nvPicPr>
          <p:cNvPr id="1026" name="Picture 2" descr="Download Guides &amp; Apps | Visit The Vale">
            <a:extLst>
              <a:ext uri="{FF2B5EF4-FFF2-40B4-BE49-F238E27FC236}">
                <a16:creationId xmlns:a16="http://schemas.microsoft.com/office/drawing/2014/main" id="{F02FBD84-036E-80CD-2C43-8B75851350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55" r="24549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047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438F8-6586-4183-FF8E-6A3763EEB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History of the site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774E5-008C-CDDF-4515-46ADA0AE7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900" dirty="0"/>
              <a:t>Farmland</a:t>
            </a:r>
          </a:p>
          <a:p>
            <a:pPr lvl="1"/>
            <a:r>
              <a:rPr lang="en-GB" sz="1900" dirty="0"/>
              <a:t>Fresh food</a:t>
            </a:r>
          </a:p>
          <a:p>
            <a:pPr lvl="1"/>
            <a:r>
              <a:rPr lang="en-GB" sz="1900" dirty="0"/>
              <a:t>Sawmill</a:t>
            </a:r>
          </a:p>
          <a:p>
            <a:r>
              <a:rPr lang="en-GB" sz="1900" dirty="0"/>
              <a:t>Viaduct in 1897</a:t>
            </a:r>
          </a:p>
          <a:p>
            <a:r>
              <a:rPr lang="en-GB" sz="1900" dirty="0"/>
              <a:t>Opened to the public before WWII</a:t>
            </a:r>
          </a:p>
          <a:p>
            <a:pPr lvl="1"/>
            <a:r>
              <a:rPr lang="en-GB" sz="1900" dirty="0"/>
              <a:t>Left farming equipment deserted</a:t>
            </a:r>
          </a:p>
          <a:p>
            <a:r>
              <a:rPr lang="en-GB" sz="1900" dirty="0"/>
              <a:t>Tree planting throughout 20</a:t>
            </a:r>
            <a:r>
              <a:rPr lang="en-GB" sz="1900" baseline="30000" dirty="0"/>
              <a:t>th</a:t>
            </a:r>
            <a:r>
              <a:rPr lang="en-GB" sz="1900" dirty="0"/>
              <a:t> century</a:t>
            </a:r>
          </a:p>
          <a:p>
            <a:r>
              <a:rPr lang="en-GB" sz="1900" dirty="0"/>
              <a:t>Recognised by multiple statuses </a:t>
            </a:r>
          </a:p>
        </p:txBody>
      </p:sp>
      <p:pic>
        <p:nvPicPr>
          <p:cNvPr id="5" name="Picture 4" descr="Aerial View of Plowing Fields">
            <a:extLst>
              <a:ext uri="{FF2B5EF4-FFF2-40B4-BE49-F238E27FC236}">
                <a16:creationId xmlns:a16="http://schemas.microsoft.com/office/drawing/2014/main" id="{AA463B54-64DE-ED65-4526-1BBAA736B7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98" r="983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03925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F9CA9-B6BC-04CA-BEF8-D1D735F30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Habitats within the area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BDB33-9E27-8F21-1C02-9D3E7979F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 dirty="0"/>
              <a:t>Salt marsh</a:t>
            </a:r>
          </a:p>
          <a:p>
            <a:pPr lvl="1"/>
            <a:r>
              <a:rPr lang="en-GB" sz="1700" dirty="0"/>
              <a:t>New wildlife</a:t>
            </a:r>
          </a:p>
          <a:p>
            <a:r>
              <a:rPr lang="en-GB" sz="1700" dirty="0"/>
              <a:t>Woodland</a:t>
            </a:r>
          </a:p>
          <a:p>
            <a:pPr lvl="1"/>
            <a:r>
              <a:rPr lang="en-GB" sz="1700" dirty="0"/>
              <a:t>Allows grass flowers to grow</a:t>
            </a:r>
          </a:p>
          <a:p>
            <a:r>
              <a:rPr lang="en-GB" sz="1700" dirty="0"/>
              <a:t>Coastline</a:t>
            </a:r>
          </a:p>
          <a:p>
            <a:pPr lvl="1"/>
            <a:r>
              <a:rPr lang="en-GB" sz="1700" dirty="0"/>
              <a:t>Can cause flooding across the area</a:t>
            </a:r>
          </a:p>
          <a:p>
            <a:r>
              <a:rPr lang="en-GB" sz="1700" dirty="0"/>
              <a:t>Meadow Greens</a:t>
            </a:r>
          </a:p>
          <a:p>
            <a:pPr lvl="1"/>
            <a:r>
              <a:rPr lang="en-GB" sz="1700" dirty="0"/>
              <a:t>Large greens across the parks</a:t>
            </a:r>
          </a:p>
          <a:p>
            <a:r>
              <a:rPr lang="en-GB" sz="1700" dirty="0"/>
              <a:t>Lakes and Ponds</a:t>
            </a:r>
          </a:p>
          <a:p>
            <a:pPr lvl="1"/>
            <a:r>
              <a:rPr lang="en-GB" sz="1700" dirty="0"/>
              <a:t>Newly developed</a:t>
            </a:r>
          </a:p>
        </p:txBody>
      </p:sp>
      <p:pic>
        <p:nvPicPr>
          <p:cNvPr id="5" name="Picture 4" descr="Path winding through a grassy field">
            <a:extLst>
              <a:ext uri="{FF2B5EF4-FFF2-40B4-BE49-F238E27FC236}">
                <a16:creationId xmlns:a16="http://schemas.microsoft.com/office/drawing/2014/main" id="{12A7A895-98E9-F590-0EFF-B398DDD65D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32" r="10015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2F257B-5C2C-2A1D-C2A8-51CDB88280FD}"/>
              </a:ext>
            </a:extLst>
          </p:cNvPr>
          <p:cNvSpPr txBox="1"/>
          <p:nvPr/>
        </p:nvSpPr>
        <p:spPr>
          <a:xfrm>
            <a:off x="0" y="6596390"/>
            <a:ext cx="327161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(Habitats and wildlife, 2023)</a:t>
            </a:r>
          </a:p>
        </p:txBody>
      </p:sp>
    </p:spTree>
    <p:extLst>
      <p:ext uri="{BB962C8B-B14F-4D97-AF65-F5344CB8AC3E}">
        <p14:creationId xmlns:p14="http://schemas.microsoft.com/office/powerpoint/2010/main" val="1674041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DD743-4C4D-A289-53CC-557409FF1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3467"/>
            <a:ext cx="3840480" cy="5571066"/>
          </a:xfrm>
        </p:spPr>
        <p:txBody>
          <a:bodyPr anchor="ctr">
            <a:normAutofit/>
          </a:bodyPr>
          <a:lstStyle/>
          <a:p>
            <a:r>
              <a:rPr lang="en-GB" sz="5000"/>
              <a:t>Past managements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39686" y="0"/>
            <a:ext cx="7152315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19D96-AC77-40A0-503E-8A1552871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696" y="643467"/>
            <a:ext cx="5788152" cy="5571066"/>
          </a:xfrm>
        </p:spPr>
        <p:txBody>
          <a:bodyPr anchor="ctr"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Most still continuing</a:t>
            </a:r>
          </a:p>
          <a:p>
            <a:r>
              <a:rPr lang="en-GB" sz="2200" dirty="0">
                <a:solidFill>
                  <a:srgbClr val="FFFFFF"/>
                </a:solidFill>
              </a:rPr>
              <a:t>Boardwalk across the saltmarsh</a:t>
            </a:r>
          </a:p>
          <a:p>
            <a:pPr lvl="1"/>
            <a:r>
              <a:rPr lang="en-GB" sz="2200" dirty="0">
                <a:solidFill>
                  <a:srgbClr val="FFFFFF"/>
                </a:solidFill>
              </a:rPr>
              <a:t>Accessibility </a:t>
            </a:r>
          </a:p>
          <a:p>
            <a:r>
              <a:rPr lang="en-GB" sz="2200" dirty="0">
                <a:solidFill>
                  <a:srgbClr val="FFFFFF"/>
                </a:solidFill>
              </a:rPr>
              <a:t>Habitat monitoring</a:t>
            </a:r>
          </a:p>
          <a:p>
            <a:pPr lvl="1"/>
            <a:r>
              <a:rPr lang="en-GB" sz="2200" dirty="0">
                <a:solidFill>
                  <a:srgbClr val="FFFFFF"/>
                </a:solidFill>
              </a:rPr>
              <a:t>Across new salt marsh</a:t>
            </a:r>
          </a:p>
          <a:p>
            <a:r>
              <a:rPr lang="en-GB" sz="2200" dirty="0">
                <a:solidFill>
                  <a:srgbClr val="FFFFFF"/>
                </a:solidFill>
              </a:rPr>
              <a:t>Ash Die Back Plan</a:t>
            </a:r>
          </a:p>
          <a:p>
            <a:pPr lvl="1"/>
            <a:r>
              <a:rPr lang="en-GB" sz="2200" dirty="0">
                <a:solidFill>
                  <a:srgbClr val="FFFFFF"/>
                </a:solidFill>
              </a:rPr>
              <a:t>Large scale important scheme</a:t>
            </a:r>
          </a:p>
          <a:p>
            <a:r>
              <a:rPr lang="en-GB" sz="2200" dirty="0">
                <a:solidFill>
                  <a:srgbClr val="FFFFFF"/>
                </a:solidFill>
              </a:rPr>
              <a:t>Improve biodiversity</a:t>
            </a:r>
          </a:p>
          <a:p>
            <a:r>
              <a:rPr lang="en-GB" sz="2200" dirty="0">
                <a:solidFill>
                  <a:srgbClr val="FFFFFF"/>
                </a:solidFill>
              </a:rPr>
              <a:t>Create new maps and leaflets </a:t>
            </a:r>
          </a:p>
          <a:p>
            <a:pPr lvl="1"/>
            <a:r>
              <a:rPr lang="en-GB" sz="2200" dirty="0">
                <a:solidFill>
                  <a:srgbClr val="FFFFFF"/>
                </a:solidFill>
              </a:rPr>
              <a:t>Show new changes</a:t>
            </a:r>
          </a:p>
          <a:p>
            <a:endParaRPr lang="en-GB" sz="220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A23A9F-B31F-778F-3D5A-0B961D793973}"/>
              </a:ext>
            </a:extLst>
          </p:cNvPr>
          <p:cNvSpPr txBox="1"/>
          <p:nvPr/>
        </p:nvSpPr>
        <p:spPr>
          <a:xfrm>
            <a:off x="-3049" y="648866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(Vale of Glamorgan Council, 2021) </a:t>
            </a:r>
          </a:p>
        </p:txBody>
      </p:sp>
    </p:spTree>
    <p:extLst>
      <p:ext uri="{BB962C8B-B14F-4D97-AF65-F5344CB8AC3E}">
        <p14:creationId xmlns:p14="http://schemas.microsoft.com/office/powerpoint/2010/main" val="291512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1647D5-E73F-C05A-D7DF-1A147847C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3467"/>
            <a:ext cx="3840480" cy="5571066"/>
          </a:xfrm>
        </p:spPr>
        <p:txBody>
          <a:bodyPr anchor="ctr">
            <a:normAutofit/>
          </a:bodyPr>
          <a:lstStyle/>
          <a:p>
            <a:r>
              <a:rPr lang="en-GB" sz="5000"/>
              <a:t>New managements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39686" y="0"/>
            <a:ext cx="7152315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85C12-E90A-8B32-B367-41147D190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696" y="643467"/>
            <a:ext cx="5788152" cy="5571066"/>
          </a:xfrm>
        </p:spPr>
        <p:txBody>
          <a:bodyPr anchor="ctr"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Flood control with pathways</a:t>
            </a:r>
          </a:p>
          <a:p>
            <a:pPr lvl="1"/>
            <a:r>
              <a:rPr lang="en-GB" sz="2200" dirty="0">
                <a:solidFill>
                  <a:srgbClr val="FFFFFF"/>
                </a:solidFill>
              </a:rPr>
              <a:t>Pathways continuing to be waterlogged</a:t>
            </a:r>
          </a:p>
          <a:p>
            <a:r>
              <a:rPr lang="en-GB" sz="2200" dirty="0">
                <a:solidFill>
                  <a:srgbClr val="FFFFFF"/>
                </a:solidFill>
              </a:rPr>
              <a:t>Change the directions of some pathways</a:t>
            </a:r>
          </a:p>
          <a:p>
            <a:pPr lvl="1"/>
            <a:r>
              <a:rPr lang="en-GB" sz="2200" dirty="0">
                <a:solidFill>
                  <a:srgbClr val="FFFFFF"/>
                </a:solidFill>
              </a:rPr>
              <a:t>Pathways aren’t fully linked to each other or beach front</a:t>
            </a:r>
          </a:p>
          <a:p>
            <a:r>
              <a:rPr lang="en-GB" sz="2200" dirty="0">
                <a:solidFill>
                  <a:srgbClr val="FFFFFF"/>
                </a:solidFill>
              </a:rPr>
              <a:t>Safety of the paths</a:t>
            </a:r>
          </a:p>
          <a:p>
            <a:pPr lvl="1"/>
            <a:r>
              <a:rPr lang="en-GB" sz="2200" dirty="0">
                <a:solidFill>
                  <a:srgbClr val="FFFFFF"/>
                </a:solidFill>
              </a:rPr>
              <a:t>Become risks in wet weather</a:t>
            </a:r>
          </a:p>
        </p:txBody>
      </p:sp>
    </p:spTree>
    <p:extLst>
      <p:ext uri="{BB962C8B-B14F-4D97-AF65-F5344CB8AC3E}">
        <p14:creationId xmlns:p14="http://schemas.microsoft.com/office/powerpoint/2010/main" val="2377666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4" descr="Moonlight over the creek">
            <a:extLst>
              <a:ext uri="{FF2B5EF4-FFF2-40B4-BE49-F238E27FC236}">
                <a16:creationId xmlns:a16="http://schemas.microsoft.com/office/drawing/2014/main" id="{62A3CEE5-DA94-AFCA-858B-8B5461132A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5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D0C6C-600A-7B88-FE61-1C2974018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How it would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BF5DE-2B65-9B7E-70D4-B7DC62A3EE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Creating underground drainage systems for pathways</a:t>
            </a:r>
          </a:p>
          <a:p>
            <a:pPr lvl="1"/>
            <a:r>
              <a:rPr lang="en-GB" sz="2000" dirty="0"/>
              <a:t>Allow surface flow into streams</a:t>
            </a:r>
          </a:p>
          <a:p>
            <a:pPr lvl="1"/>
            <a:r>
              <a:rPr lang="en-GB" sz="2000" dirty="0"/>
              <a:t>Make use of the salt marsh</a:t>
            </a:r>
          </a:p>
          <a:p>
            <a:pPr lvl="1"/>
            <a:r>
              <a:rPr lang="en-GB" sz="2000" dirty="0"/>
              <a:t>Could cause short term issues</a:t>
            </a:r>
          </a:p>
          <a:p>
            <a:r>
              <a:rPr lang="en-GB" sz="2000" dirty="0"/>
              <a:t>Increasing pathways</a:t>
            </a:r>
          </a:p>
          <a:p>
            <a:pPr lvl="1"/>
            <a:r>
              <a:rPr lang="en-GB" sz="2000" dirty="0"/>
              <a:t>Avoid walking on the grass </a:t>
            </a:r>
          </a:p>
          <a:p>
            <a:pPr lvl="1"/>
            <a:r>
              <a:rPr lang="en-GB" sz="2000" dirty="0"/>
              <a:t>Stops gathering water at the end of the path</a:t>
            </a:r>
          </a:p>
          <a:p>
            <a:r>
              <a:rPr lang="en-GB" sz="2400" dirty="0"/>
              <a:t>Rain barrels </a:t>
            </a:r>
          </a:p>
          <a:p>
            <a:pPr lvl="1"/>
            <a:r>
              <a:rPr lang="en-GB" sz="2000" dirty="0"/>
              <a:t>Plants within barrels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688AEF-6297-1B55-452F-91133855BDE1}"/>
              </a:ext>
            </a:extLst>
          </p:cNvPr>
          <p:cNvSpPr txBox="1"/>
          <p:nvPr/>
        </p:nvSpPr>
        <p:spPr>
          <a:xfrm>
            <a:off x="-1772" y="6580991"/>
            <a:ext cx="609777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Sulpizo</a:t>
            </a:r>
            <a:r>
              <a:rPr lang="en-GB" sz="1200" dirty="0"/>
              <a:t>, </a:t>
            </a:r>
            <a:r>
              <a:rPr lang="en-GB" sz="1200" dirty="0" err="1"/>
              <a:t>n.d</a:t>
            </a:r>
            <a:r>
              <a:rPr lang="en-GB" sz="1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89361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944ECB-8536-04E7-B70A-6917EA7266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9664"/>
            <a:ext cx="4915092" cy="27336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D303D7-8D01-55BE-3D5F-881D9E60E6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8922" y="0"/>
            <a:ext cx="3153077" cy="422393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BAB2CAF-62E5-C322-B710-3BF588901107}"/>
              </a:ext>
            </a:extLst>
          </p:cNvPr>
          <p:cNvSpPr/>
          <p:nvPr/>
        </p:nvSpPr>
        <p:spPr>
          <a:xfrm>
            <a:off x="-535668" y="103054"/>
            <a:ext cx="5986427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Where buckets could go</a:t>
            </a: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07661B-2BF6-3A67-7790-D25DC697F57D}"/>
              </a:ext>
            </a:extLst>
          </p:cNvPr>
          <p:cNvSpPr txBox="1"/>
          <p:nvPr/>
        </p:nvSpPr>
        <p:spPr>
          <a:xfrm>
            <a:off x="9409815" y="4823244"/>
            <a:ext cx="2583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Flooding on pathways</a:t>
            </a:r>
          </a:p>
        </p:txBody>
      </p:sp>
      <p:pic>
        <p:nvPicPr>
          <p:cNvPr id="9" name="Picture 8" descr="A picture containing grass, outdoor, cloud, sky&#10;&#10;Description automatically generated">
            <a:extLst>
              <a:ext uri="{FF2B5EF4-FFF2-40B4-BE49-F238E27FC236}">
                <a16:creationId xmlns:a16="http://schemas.microsoft.com/office/drawing/2014/main" id="{9A22D8AE-2EF8-AB1D-7094-DF8B39D29D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5526" y="2217583"/>
            <a:ext cx="3482632" cy="464041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2F34C07-1F61-623E-2CEA-04049CBC4B61}"/>
              </a:ext>
            </a:extLst>
          </p:cNvPr>
          <p:cNvSpPr txBox="1"/>
          <p:nvPr/>
        </p:nvSpPr>
        <p:spPr>
          <a:xfrm>
            <a:off x="5335856" y="1927300"/>
            <a:ext cx="3095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Ponds created on top of marsh</a:t>
            </a:r>
          </a:p>
        </p:txBody>
      </p:sp>
    </p:spTree>
    <p:extLst>
      <p:ext uri="{BB962C8B-B14F-4D97-AF65-F5344CB8AC3E}">
        <p14:creationId xmlns:p14="http://schemas.microsoft.com/office/powerpoint/2010/main" val="1661537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BBD5B30-C741-4E67-AFD8-17917090A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8BCE7D-2B67-1420-A5A1-2B37538999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7" r="12766"/>
          <a:stretch/>
        </p:blipFill>
        <p:spPr>
          <a:xfrm>
            <a:off x="7817583" y="10"/>
            <a:ext cx="4374417" cy="6857990"/>
          </a:xfrm>
          <a:custGeom>
            <a:avLst/>
            <a:gdLst/>
            <a:ahLst/>
            <a:cxnLst/>
            <a:rect l="l" t="t" r="r" b="b"/>
            <a:pathLst>
              <a:path w="4374417" h="6858000">
                <a:moveTo>
                  <a:pt x="22719" y="0"/>
                </a:moveTo>
                <a:lnTo>
                  <a:pt x="4374417" y="0"/>
                </a:lnTo>
                <a:lnTo>
                  <a:pt x="4374417" y="6858000"/>
                </a:lnTo>
                <a:lnTo>
                  <a:pt x="0" y="6858000"/>
                </a:lnTo>
                <a:lnTo>
                  <a:pt x="6670" y="6845555"/>
                </a:lnTo>
                <a:cubicBezTo>
                  <a:pt x="495881" y="5886487"/>
                  <a:pt x="785588" y="4695963"/>
                  <a:pt x="785588" y="3406233"/>
                </a:cubicBezTo>
                <a:cubicBezTo>
                  <a:pt x="785588" y="2215714"/>
                  <a:pt x="538737" y="1109724"/>
                  <a:pt x="115983" y="192283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DE6A54-08A5-E3A2-0AA5-3E3D3E47B13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611" b="25053"/>
          <a:stretch/>
        </p:blipFill>
        <p:spPr>
          <a:xfrm>
            <a:off x="357231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6" name="Picture 5" descr="A picture containing grass, outdoor, sky, plant&#10;&#10;Description automatically generated">
            <a:extLst>
              <a:ext uri="{FF2B5EF4-FFF2-40B4-BE49-F238E27FC236}">
                <a16:creationId xmlns:a16="http://schemas.microsoft.com/office/drawing/2014/main" id="{78E36012-D9B6-3D83-1BFE-6CFABE37C31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30" r="2" b="3091"/>
          <a:stretch/>
        </p:blipFill>
        <p:spPr>
          <a:xfrm>
            <a:off x="362535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189BBEAA-BB93-4878-8C95-3C8AADE2E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D529C0C6-AAEB-4982-A9E6-BC6A8B2AE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310DA5-C00B-F730-A0DD-F93B09417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2" y="1508760"/>
            <a:ext cx="3429000" cy="2898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0D36F24-5EC0-4A09-9836-6580E1D4B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C0B334E-66E0-442A-8306-19629EC2D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9463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726798-6B41-FEC5-B6C8-19CA5662EA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899" b="2537"/>
          <a:stretch/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9277D8-CB26-216F-4AA2-EF3F76507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228" y="743447"/>
            <a:ext cx="3973385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1038241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7E586-23FF-0B69-6F07-237AC33C9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1F1DC-B2E0-C2E1-E769-2C83908A9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effectLst/>
              </a:rPr>
              <a:t>Gill, V. (2021) </a:t>
            </a:r>
            <a:r>
              <a:rPr lang="en-GB" i="1" dirty="0">
                <a:effectLst/>
              </a:rPr>
              <a:t>Coastal Saltmarsh ‘engineered’ to fight climate change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BBC News</a:t>
            </a:r>
            <a:r>
              <a:rPr lang="en-GB" dirty="0">
                <a:effectLst/>
              </a:rPr>
              <a:t>. Available at: https://www.bbc.co.uk/news/science-environment-59241053. </a:t>
            </a:r>
            <a:endParaRPr lang="en-GB" dirty="0"/>
          </a:p>
          <a:p>
            <a:r>
              <a:rPr lang="en-GB" dirty="0"/>
              <a:t>Habitats and wildlife (2023) Home. Available at: https://www.valeofglamorgan.gov.uk/en/enjoying/Coast-and-Countryside/Habitats-and-Wildlife/Habitats-and-Wildlife.aspx. </a:t>
            </a:r>
          </a:p>
          <a:p>
            <a:r>
              <a:rPr lang="en-GB" i="1" dirty="0">
                <a:effectLst/>
              </a:rPr>
              <a:t>Porthkerry Country Park</a:t>
            </a:r>
            <a:r>
              <a:rPr lang="en-GB" dirty="0">
                <a:effectLst/>
              </a:rPr>
              <a:t> (2023) </a:t>
            </a:r>
            <a:r>
              <a:rPr lang="en-GB" i="1" dirty="0">
                <a:effectLst/>
              </a:rPr>
              <a:t>Home</a:t>
            </a:r>
            <a:r>
              <a:rPr lang="en-GB" dirty="0">
                <a:effectLst/>
              </a:rPr>
              <a:t>. Available at: https://www.valeofglamorgan.gov.uk/en/enjoying/Coast-and-Countryside/Porthkerry-Country-Park/porthkerry-country-park.aspx. </a:t>
            </a:r>
            <a:endParaRPr lang="en-GB" dirty="0"/>
          </a:p>
          <a:p>
            <a:r>
              <a:rPr lang="en-GB" dirty="0" err="1">
                <a:effectLst/>
              </a:rPr>
              <a:t>Sulpizo</a:t>
            </a:r>
            <a:r>
              <a:rPr lang="en-GB" dirty="0">
                <a:effectLst/>
              </a:rPr>
              <a:t>, J. (no date) </a:t>
            </a:r>
            <a:r>
              <a:rPr lang="en-GB" i="1" dirty="0">
                <a:effectLst/>
              </a:rPr>
              <a:t>Why use a rain barrel?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Penn State Extension</a:t>
            </a:r>
            <a:r>
              <a:rPr lang="en-GB" dirty="0">
                <a:effectLst/>
              </a:rPr>
              <a:t>. Available at: https://extension.psu.edu/why-use-a-rain-barrel.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University of Groningen. "Grazing management of salt marshes contributes to coastal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 Neue"/>
              </a:rPr>
              <a:t>defense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." ScienceDaily. ScienceDaily, 18 May 2021. &lt;www.sciencedaily.com/releases/2021/05/210518114151.htm&gt;.</a:t>
            </a:r>
            <a:endParaRPr lang="en-GB" dirty="0">
              <a:effectLst/>
            </a:endParaRPr>
          </a:p>
          <a:p>
            <a:r>
              <a:rPr lang="en-GB" dirty="0"/>
              <a:t>Vale of Glamorgan Council. (2021) General Management Plan 2021 – 2025, Pages 1-49</a:t>
            </a:r>
          </a:p>
          <a:p>
            <a:r>
              <a:rPr lang="en-GB" i="1" dirty="0">
                <a:effectLst/>
              </a:rPr>
              <a:t>Why are salt marshes important?</a:t>
            </a:r>
            <a:r>
              <a:rPr lang="en-GB" dirty="0">
                <a:effectLst/>
              </a:rPr>
              <a:t> (2021) </a:t>
            </a:r>
            <a:r>
              <a:rPr lang="en-GB" i="1" dirty="0">
                <a:effectLst/>
              </a:rPr>
              <a:t>The Nature Conservancy</a:t>
            </a:r>
            <a:r>
              <a:rPr lang="en-GB" dirty="0">
                <a:effectLst/>
              </a:rPr>
              <a:t>. Available at: https://www.nature.org/en-us/about-us/where-we-work/united-states/maine/stories-in-maine/why-salt-marshes-important</a:t>
            </a:r>
            <a:r>
              <a:rPr lang="en-GB">
                <a:effectLst/>
              </a:rPr>
              <a:t>/. 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48629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477</Words>
  <Application>Microsoft Macintosh PowerPoint</Application>
  <PresentationFormat>Widescreen</PresentationFormat>
  <Paragraphs>72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Helvetica Neue</vt:lpstr>
      <vt:lpstr>Office Theme</vt:lpstr>
      <vt:lpstr>Porthkerry Country Park</vt:lpstr>
      <vt:lpstr>Location of the park</vt:lpstr>
      <vt:lpstr>History of the site</vt:lpstr>
      <vt:lpstr>Habitats within the area</vt:lpstr>
      <vt:lpstr>Past managements</vt:lpstr>
      <vt:lpstr>New managements</vt:lpstr>
      <vt:lpstr>How it would work</vt:lpstr>
      <vt:lpstr>PowerPoint Presentation</vt:lpstr>
      <vt:lpstr>Conclusion</vt:lpstr>
      <vt:lpstr>Questions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Porthkerry Country Park</dc:title>
  <dc:creator>JONES F. (1906335)</dc:creator>
  <cp:lastModifiedBy>joe allwood</cp:lastModifiedBy>
  <cp:revision>2</cp:revision>
  <dcterms:created xsi:type="dcterms:W3CDTF">2023-05-10T00:14:27Z</dcterms:created>
  <dcterms:modified xsi:type="dcterms:W3CDTF">2023-05-10T09:54:30Z</dcterms:modified>
</cp:coreProperties>
</file>