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6" r:id="rId1"/>
  </p:sldMasterIdLst>
  <p:handoutMasterIdLst>
    <p:handoutMasterId r:id="rId23"/>
  </p:handoutMasterIdLst>
  <p:sldIdLst>
    <p:sldId id="256" r:id="rId2"/>
    <p:sldId id="286" r:id="rId3"/>
    <p:sldId id="302" r:id="rId4"/>
    <p:sldId id="268" r:id="rId5"/>
    <p:sldId id="287" r:id="rId6"/>
    <p:sldId id="288" r:id="rId7"/>
    <p:sldId id="289" r:id="rId8"/>
    <p:sldId id="290" r:id="rId9"/>
    <p:sldId id="291" r:id="rId10"/>
    <p:sldId id="304" r:id="rId11"/>
    <p:sldId id="292" r:id="rId12"/>
    <p:sldId id="298" r:id="rId13"/>
    <p:sldId id="300" r:id="rId14"/>
    <p:sldId id="293" r:id="rId15"/>
    <p:sldId id="299" r:id="rId16"/>
    <p:sldId id="294" r:id="rId17"/>
    <p:sldId id="297" r:id="rId18"/>
    <p:sldId id="295" r:id="rId19"/>
    <p:sldId id="296" r:id="rId20"/>
    <p:sldId id="301" r:id="rId21"/>
    <p:sldId id="303" r:id="rId22"/>
  </p:sldIdLst>
  <p:sldSz cx="12192000" cy="6858000"/>
  <p:notesSz cx="6864350" cy="9750425"/>
  <p:defaultTextStyle>
    <a:defPPr>
      <a:defRPr lang="en-US"/>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23624"/>
    <a:srgbClr val="1B5136"/>
    <a:srgbClr val="112D35"/>
    <a:srgbClr val="1D003A"/>
    <a:srgbClr val="2C0058"/>
    <a:srgbClr val="713605"/>
    <a:srgbClr val="0000CC"/>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100" autoAdjust="0"/>
    <p:restoredTop sz="94570" autoAdjust="0"/>
  </p:normalViewPr>
  <p:slideViewPr>
    <p:cSldViewPr>
      <p:cViewPr varScale="1">
        <p:scale>
          <a:sx n="93" d="100"/>
          <a:sy n="93" d="100"/>
        </p:scale>
        <p:origin x="102" y="330"/>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25" d="100"/>
        <a:sy n="125" d="100"/>
      </p:scale>
      <p:origin x="0" y="-333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Rectangle 2"/>
          <p:cNvSpPr>
            <a:spLocks noGrp="1" noChangeArrowheads="1"/>
          </p:cNvSpPr>
          <p:nvPr>
            <p:ph type="hdr" sz="quarter"/>
          </p:nvPr>
        </p:nvSpPr>
        <p:spPr bwMode="auto">
          <a:xfrm>
            <a:off x="0" y="0"/>
            <a:ext cx="2974975"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vl1pPr>
          </a:lstStyle>
          <a:p>
            <a:pPr>
              <a:defRPr/>
            </a:pPr>
            <a:endParaRPr lang="en-GB"/>
          </a:p>
        </p:txBody>
      </p:sp>
      <p:sp>
        <p:nvSpPr>
          <p:cNvPr id="33795" name="Rectangle 3"/>
          <p:cNvSpPr>
            <a:spLocks noGrp="1" noChangeArrowheads="1"/>
          </p:cNvSpPr>
          <p:nvPr>
            <p:ph type="dt" sz="quarter" idx="1"/>
          </p:nvPr>
        </p:nvSpPr>
        <p:spPr bwMode="auto">
          <a:xfrm>
            <a:off x="3887788" y="0"/>
            <a:ext cx="2974975"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vl1pPr>
          </a:lstStyle>
          <a:p>
            <a:pPr>
              <a:defRPr/>
            </a:pPr>
            <a:fld id="{47BF2195-44F1-4C14-97D2-04418A04E757}" type="datetimeFigureOut">
              <a:rPr lang="en-GB"/>
              <a:pPr>
                <a:defRPr/>
              </a:pPr>
              <a:t>06/04/2020</a:t>
            </a:fld>
            <a:endParaRPr lang="en-GB"/>
          </a:p>
        </p:txBody>
      </p:sp>
      <p:sp>
        <p:nvSpPr>
          <p:cNvPr id="33796" name="Rectangle 4"/>
          <p:cNvSpPr>
            <a:spLocks noGrp="1" noChangeArrowheads="1"/>
          </p:cNvSpPr>
          <p:nvPr>
            <p:ph type="ftr" sz="quarter" idx="2"/>
          </p:nvPr>
        </p:nvSpPr>
        <p:spPr bwMode="auto">
          <a:xfrm>
            <a:off x="0" y="9261475"/>
            <a:ext cx="2974975" cy="4873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vl1pPr>
          </a:lstStyle>
          <a:p>
            <a:pPr>
              <a:defRPr/>
            </a:pPr>
            <a:endParaRPr lang="en-GB"/>
          </a:p>
        </p:txBody>
      </p:sp>
      <p:sp>
        <p:nvSpPr>
          <p:cNvPr id="33797" name="Rectangle 5"/>
          <p:cNvSpPr>
            <a:spLocks noGrp="1" noChangeArrowheads="1"/>
          </p:cNvSpPr>
          <p:nvPr>
            <p:ph type="sldNum" sz="quarter" idx="3"/>
          </p:nvPr>
        </p:nvSpPr>
        <p:spPr bwMode="auto">
          <a:xfrm>
            <a:off x="3887788" y="9261475"/>
            <a:ext cx="2974975" cy="4873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vl1pPr>
          </a:lstStyle>
          <a:p>
            <a:pPr>
              <a:defRPr/>
            </a:pPr>
            <a:fld id="{9BA34787-6102-4A93-AB3F-209C4F7BB2F8}" type="slidenum">
              <a:rPr lang="en-GB"/>
              <a:pPr>
                <a:defRPr/>
              </a:pPr>
              <a:t>‹#›</a:t>
            </a:fld>
            <a:endParaRPr lang="en-GB"/>
          </a:p>
        </p:txBody>
      </p:sp>
    </p:spTree>
    <p:extLst>
      <p:ext uri="{BB962C8B-B14F-4D97-AF65-F5344CB8AC3E}">
        <p14:creationId xmlns:p14="http://schemas.microsoft.com/office/powerpoint/2010/main" val="421842605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6"/>
          <p:cNvSpPr>
            <a:spLocks/>
          </p:cNvSpPr>
          <p:nvPr/>
        </p:nvSpPr>
        <p:spPr bwMode="auto">
          <a:xfrm>
            <a:off x="0" y="4752126"/>
            <a:ext cx="12192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8140701" y="0"/>
            <a:ext cx="40513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8"/>
          <p:cNvSpPr>
            <a:spLocks noGrp="1"/>
          </p:cNvSpPr>
          <p:nvPr>
            <p:ph type="ctrTitle"/>
          </p:nvPr>
        </p:nvSpPr>
        <p:spPr>
          <a:xfrm>
            <a:off x="572085" y="3337560"/>
            <a:ext cx="8640064"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a:t>Click to edit Master title style</a:t>
            </a:r>
          </a:p>
        </p:txBody>
      </p:sp>
      <p:sp>
        <p:nvSpPr>
          <p:cNvPr id="17" name="Subtitle 16"/>
          <p:cNvSpPr>
            <a:spLocks noGrp="1"/>
          </p:cNvSpPr>
          <p:nvPr>
            <p:ph type="subTitle" idx="1"/>
          </p:nvPr>
        </p:nvSpPr>
        <p:spPr>
          <a:xfrm>
            <a:off x="577400" y="1544812"/>
            <a:ext cx="8640064"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pPr>
              <a:defRPr/>
            </a:pPr>
            <a:endParaRPr lang="en-GB"/>
          </a:p>
        </p:txBody>
      </p:sp>
      <p:sp>
        <p:nvSpPr>
          <p:cNvPr id="19" name="Footer Placeholder 18"/>
          <p:cNvSpPr>
            <a:spLocks noGrp="1"/>
          </p:cNvSpPr>
          <p:nvPr>
            <p:ph type="ftr" sz="quarter" idx="11"/>
          </p:nvPr>
        </p:nvSpPr>
        <p:spPr/>
        <p:txBody>
          <a:bodyPr/>
          <a:lstStyle/>
          <a:p>
            <a:pPr>
              <a:defRPr/>
            </a:pPr>
            <a:endParaRPr lang="en-GB"/>
          </a:p>
        </p:txBody>
      </p:sp>
      <p:sp>
        <p:nvSpPr>
          <p:cNvPr id="27" name="Slide Number Placeholder 26"/>
          <p:cNvSpPr>
            <a:spLocks noGrp="1"/>
          </p:cNvSpPr>
          <p:nvPr>
            <p:ph type="sldNum" sz="quarter" idx="12"/>
          </p:nvPr>
        </p:nvSpPr>
        <p:spPr/>
        <p:txBody>
          <a:bodyPr/>
          <a:lstStyle/>
          <a:p>
            <a:pPr>
              <a:defRPr/>
            </a:pPr>
            <a:fld id="{71B04827-39AD-462F-96E8-E684945A3AC8}" type="slidenum">
              <a:rPr lang="en-GB" smtClean="0"/>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Freeform 6"/>
          <p:cNvSpPr>
            <a:spLocks/>
          </p:cNvSpPr>
          <p:nvPr/>
        </p:nvSpPr>
        <p:spPr bwMode="auto">
          <a:xfrm>
            <a:off x="0" y="4752126"/>
            <a:ext cx="12192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8140701" y="0"/>
            <a:ext cx="40513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Title 1"/>
          <p:cNvSpPr>
            <a:spLocks noGrp="1"/>
          </p:cNvSpPr>
          <p:nvPr>
            <p:ph type="title"/>
          </p:nvPr>
        </p:nvSpPr>
        <p:spPr>
          <a:xfrm>
            <a:off x="914400" y="3583838"/>
            <a:ext cx="88392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a:t>Click to edit Master title style</a:t>
            </a:r>
          </a:p>
        </p:txBody>
      </p:sp>
      <p:sp>
        <p:nvSpPr>
          <p:cNvPr id="3" name="Text Placeholder 2"/>
          <p:cNvSpPr>
            <a:spLocks noGrp="1"/>
          </p:cNvSpPr>
          <p:nvPr>
            <p:ph type="body" idx="1"/>
          </p:nvPr>
        </p:nvSpPr>
        <p:spPr>
          <a:xfrm>
            <a:off x="914400" y="2485800"/>
            <a:ext cx="88392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9956800" cy="1143000"/>
          </a:xfrm>
        </p:spPr>
        <p:txBody>
          <a:bodyPr/>
          <a:lstStyle/>
          <a:p>
            <a:r>
              <a:rPr kumimoji="0" lang="en-US"/>
              <a:t>Click to edit Master title style</a:t>
            </a:r>
          </a:p>
        </p:txBody>
      </p:sp>
      <p:sp>
        <p:nvSpPr>
          <p:cNvPr id="3" name="Content Placeholder 2"/>
          <p:cNvSpPr>
            <a:spLocks noGrp="1"/>
          </p:cNvSpPr>
          <p:nvPr>
            <p:ph sz="half" idx="1"/>
          </p:nvPr>
        </p:nvSpPr>
        <p:spPr>
          <a:xfrm>
            <a:off x="609600" y="1600201"/>
            <a:ext cx="48768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5689600" y="1600201"/>
            <a:ext cx="48768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609600" y="5486400"/>
            <a:ext cx="5386917"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8" y="5486400"/>
            <a:ext cx="5389033"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1516912"/>
            <a:ext cx="5386917"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1516912"/>
            <a:ext cx="5389033"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320"/>
            <a:ext cx="9960864" cy="1143000"/>
          </a:xfrm>
        </p:spPr>
        <p:txBody>
          <a:bodyPr anchor="ctr"/>
          <a:lstStyle>
            <a:lvl1pPr algn="l">
              <a:defRPr sz="4600"/>
            </a:lvl1pPr>
          </a:lstStyle>
          <a:p>
            <a:r>
              <a:rPr kumimoji="0" lang="en-US"/>
              <a:t>Click to edit Master title style</a:t>
            </a:r>
          </a:p>
        </p:txBody>
      </p:sp>
      <p:sp>
        <p:nvSpPr>
          <p:cNvPr id="7" name="Date Placeholder 6"/>
          <p:cNvSpPr>
            <a:spLocks noGrp="1"/>
          </p:cNvSpPr>
          <p:nvPr>
            <p:ph type="dt" sz="half" idx="10"/>
          </p:nvPr>
        </p:nvSpPr>
        <p:spPr/>
        <p:txBody>
          <a:bodyPr/>
          <a:lstStyle/>
          <a:p>
            <a:pPr>
              <a:defRPr/>
            </a:pPr>
            <a:endParaRPr lang="en-GB"/>
          </a:p>
        </p:txBody>
      </p:sp>
      <p:sp>
        <p:nvSpPr>
          <p:cNvPr id="8" name="Slide Number Placeholder 7"/>
          <p:cNvSpPr>
            <a:spLocks noGrp="1"/>
          </p:cNvSpPr>
          <p:nvPr>
            <p:ph type="sldNum" sz="quarter" idx="11"/>
          </p:nvPr>
        </p:nvSpPr>
        <p:spPr/>
        <p:txBody>
          <a:bodyPr/>
          <a:lstStyle/>
          <a:p>
            <a:pPr>
              <a:defRPr/>
            </a:pPr>
            <a:fld id="{B9FE6EC2-85D8-4DB1-A473-4209EFAF4DE6}" type="slidenum">
              <a:rPr lang="en-GB" smtClean="0"/>
              <a:pPr>
                <a:defRPr/>
              </a:pPr>
              <a:t>‹#›</a:t>
            </a:fld>
            <a:endParaRPr lang="en-GB"/>
          </a:p>
        </p:txBody>
      </p:sp>
      <p:sp>
        <p:nvSpPr>
          <p:cNvPr id="9" name="Footer Placeholder 8"/>
          <p:cNvSpPr>
            <a:spLocks noGrp="1"/>
          </p:cNvSpPr>
          <p:nvPr>
            <p:ph type="ftr" sz="quarter" idx="12"/>
          </p:nvPr>
        </p:nvSpPr>
        <p:spPr/>
        <p:txBody>
          <a:bodyPr/>
          <a:lstStyle/>
          <a:p>
            <a:pPr>
              <a:defRPr/>
            </a:pP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1185528"/>
            <a:ext cx="4267200" cy="730250"/>
          </a:xfrm>
        </p:spPr>
        <p:txBody>
          <a:bodyPr tIns="0" bIns="0" anchor="t"/>
          <a:lstStyle>
            <a:lvl1pPr algn="l">
              <a:buNone/>
              <a:defRPr sz="1800" b="1">
                <a:solidFill>
                  <a:schemeClr val="accent1"/>
                </a:solidFill>
              </a:defRPr>
            </a:lvl1pPr>
          </a:lstStyle>
          <a:p>
            <a:r>
              <a:rPr kumimoji="0" lang="en-US"/>
              <a:t>Click to edit Master title style</a:t>
            </a:r>
          </a:p>
        </p:txBody>
      </p:sp>
      <p:sp>
        <p:nvSpPr>
          <p:cNvPr id="3" name="Text Placeholder 2"/>
          <p:cNvSpPr>
            <a:spLocks noGrp="1"/>
          </p:cNvSpPr>
          <p:nvPr>
            <p:ph type="body" idx="2"/>
          </p:nvPr>
        </p:nvSpPr>
        <p:spPr>
          <a:xfrm>
            <a:off x="609600" y="214424"/>
            <a:ext cx="36576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609600" y="1981200"/>
            <a:ext cx="94488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a:xfrm>
            <a:off x="10875264" y="6422065"/>
            <a:ext cx="1016000" cy="365125"/>
          </a:xfrm>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408976" y="1705709"/>
            <a:ext cx="4071824" cy="1253808"/>
          </a:xfrm>
        </p:spPr>
        <p:txBody>
          <a:bodyPr anchor="b"/>
          <a:lstStyle>
            <a:lvl1pPr algn="l">
              <a:buNone/>
              <a:defRPr sz="2200" b="1">
                <a:solidFill>
                  <a:schemeClr val="accent1"/>
                </a:solidFill>
              </a:defRPr>
            </a:lvl1pPr>
          </a:lstStyle>
          <a:p>
            <a:r>
              <a:rPr kumimoji="0" lang="en-US"/>
              <a:t>Click to edit Master title style</a:t>
            </a:r>
          </a:p>
        </p:txBody>
      </p:sp>
      <p:sp>
        <p:nvSpPr>
          <p:cNvPr id="3" name="Picture Placeholder 2"/>
          <p:cNvSpPr>
            <a:spLocks noGrp="1"/>
          </p:cNvSpPr>
          <p:nvPr>
            <p:ph type="pic" idx="1"/>
          </p:nvPr>
        </p:nvSpPr>
        <p:spPr>
          <a:xfrm>
            <a:off x="1420837" y="1019907"/>
            <a:ext cx="54864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7408979" y="2998765"/>
            <a:ext cx="4071821"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609600" y="6422065"/>
            <a:ext cx="2844800" cy="365125"/>
          </a:xfrm>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1D003A"/>
        </a:solidFill>
        <a:effectLst/>
      </p:bgPr>
    </p:bg>
    <p:spTree>
      <p:nvGrpSpPr>
        <p:cNvPr id="1" name=""/>
        <p:cNvGrpSpPr/>
        <p:nvPr/>
      </p:nvGrpSpPr>
      <p:grpSpPr>
        <a:xfrm>
          <a:off x="0" y="0"/>
          <a:ext cx="0" cy="0"/>
          <a:chOff x="0" y="0"/>
          <a:chExt cx="0" cy="0"/>
        </a:xfrm>
      </p:grpSpPr>
      <p:sp>
        <p:nvSpPr>
          <p:cNvPr id="12" name="Freeform 11"/>
          <p:cNvSpPr>
            <a:spLocks/>
          </p:cNvSpPr>
          <p:nvPr/>
        </p:nvSpPr>
        <p:spPr bwMode="auto">
          <a:xfrm>
            <a:off x="0" y="4752126"/>
            <a:ext cx="12192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9753600" y="0"/>
            <a:ext cx="24384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Placeholder 8"/>
          <p:cNvSpPr>
            <a:spLocks noGrp="1"/>
          </p:cNvSpPr>
          <p:nvPr>
            <p:ph type="title"/>
          </p:nvPr>
        </p:nvSpPr>
        <p:spPr>
          <a:xfrm>
            <a:off x="609600" y="274638"/>
            <a:ext cx="9956800" cy="1143000"/>
          </a:xfrm>
          <a:prstGeom prst="rect">
            <a:avLst/>
          </a:prstGeom>
        </p:spPr>
        <p:txBody>
          <a:bodyPr vert="horz" lIns="45720" rIns="45720" anchor="ctr">
            <a:normAutofit/>
          </a:bodyPr>
          <a:lstStyle/>
          <a:p>
            <a:r>
              <a:rPr kumimoji="0" lang="en-US"/>
              <a:t>Click to edit Master title style</a:t>
            </a:r>
          </a:p>
        </p:txBody>
      </p:sp>
      <p:sp>
        <p:nvSpPr>
          <p:cNvPr id="30" name="Text Placeholder 29"/>
          <p:cNvSpPr>
            <a:spLocks noGrp="1"/>
          </p:cNvSpPr>
          <p:nvPr>
            <p:ph type="body" idx="1"/>
          </p:nvPr>
        </p:nvSpPr>
        <p:spPr>
          <a:xfrm>
            <a:off x="609600" y="1600201"/>
            <a:ext cx="99568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09600" y="6422065"/>
            <a:ext cx="28448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pPr>
              <a:defRPr/>
            </a:pPr>
            <a:endParaRPr lang="en-GB"/>
          </a:p>
        </p:txBody>
      </p:sp>
      <p:sp>
        <p:nvSpPr>
          <p:cNvPr id="22" name="Footer Placeholder 21"/>
          <p:cNvSpPr>
            <a:spLocks noGrp="1"/>
          </p:cNvSpPr>
          <p:nvPr>
            <p:ph type="ftr" sz="quarter" idx="3"/>
          </p:nvPr>
        </p:nvSpPr>
        <p:spPr>
          <a:xfrm>
            <a:off x="4165600" y="6422065"/>
            <a:ext cx="38608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pPr>
              <a:defRPr/>
            </a:pPr>
            <a:endParaRPr lang="en-GB"/>
          </a:p>
        </p:txBody>
      </p:sp>
      <p:sp>
        <p:nvSpPr>
          <p:cNvPr id="18" name="Slide Number Placeholder 17"/>
          <p:cNvSpPr>
            <a:spLocks noGrp="1"/>
          </p:cNvSpPr>
          <p:nvPr>
            <p:ph type="sldNum" sz="quarter" idx="4"/>
          </p:nvPr>
        </p:nvSpPr>
        <p:spPr>
          <a:xfrm>
            <a:off x="10871200" y="6422065"/>
            <a:ext cx="1016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pPr>
              <a:defRPr/>
            </a:pPr>
            <a:fld id="{B9FE6EC2-85D8-4DB1-A473-4209EFAF4DE6}" type="slidenum">
              <a:rPr lang="en-GB" smtClean="0"/>
              <a:pPr>
                <a:defRPr/>
              </a:pPr>
              <a:t>‹#›</a:t>
            </a:fld>
            <a:endParaRPr lang="en-GB"/>
          </a:p>
        </p:txBody>
      </p:sp>
    </p:spTree>
  </p:cSld>
  <p:clrMap bg1="dk1" tx1="lt1" bg2="dk2" tx2="lt2" accent1="accent1" accent2="accent2" accent3="accent3" accent4="accent4" accent5="accent5" accent6="accent6" hlink="hlink" folHlink="folHlink"/>
  <p:sldLayoutIdLst>
    <p:sldLayoutId id="2147483927" r:id="rId1"/>
    <p:sldLayoutId id="2147483928" r:id="rId2"/>
    <p:sldLayoutId id="2147483929" r:id="rId3"/>
    <p:sldLayoutId id="2147483930" r:id="rId4"/>
    <p:sldLayoutId id="2147483931" r:id="rId5"/>
    <p:sldLayoutId id="2147483932" r:id="rId6"/>
    <p:sldLayoutId id="2147483933" r:id="rId7"/>
    <p:sldLayoutId id="2147483934" r:id="rId8"/>
    <p:sldLayoutId id="2147483935" r:id="rId9"/>
    <p:sldLayoutId id="2147483936" r:id="rId10"/>
    <p:sldLayoutId id="2147483937" r:id="rId11"/>
  </p:sldLayoutIdLst>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5" name="Rectangle 3"/>
          <p:cNvSpPr>
            <a:spLocks noGrp="1" noChangeArrowheads="1"/>
          </p:cNvSpPr>
          <p:nvPr>
            <p:ph type="subTitle" idx="1"/>
          </p:nvPr>
        </p:nvSpPr>
        <p:spPr>
          <a:xfrm>
            <a:off x="4947113" y="116632"/>
            <a:ext cx="6975425" cy="384040"/>
          </a:xfrm>
        </p:spPr>
        <p:txBody>
          <a:bodyPr>
            <a:normAutofit fontScale="92500" lnSpcReduction="10000"/>
          </a:bodyPr>
          <a:lstStyle/>
          <a:p>
            <a:r>
              <a:rPr lang="en-GB" sz="2800" b="1" dirty="0">
                <a:solidFill>
                  <a:srgbClr val="FFFF00"/>
                </a:solidFill>
                <a:latin typeface="Felix Titling" pitchFamily="82" charset="0"/>
              </a:rPr>
              <a:t>  </a:t>
            </a:r>
            <a:r>
              <a:rPr lang="en-GB" dirty="0">
                <a:solidFill>
                  <a:srgbClr val="92D050"/>
                </a:solidFill>
                <a:latin typeface="Perpetua Titling MT" pitchFamily="18" charset="0"/>
              </a:rPr>
              <a:t>HPEN6008/5008: MODERNISM &amp; MODERNISMS</a:t>
            </a:r>
            <a:endParaRPr lang="en-GB" sz="2800" dirty="0">
              <a:solidFill>
                <a:srgbClr val="92D050"/>
              </a:solidFill>
              <a:latin typeface="Perpetua Titling MT" pitchFamily="18" charset="0"/>
            </a:endParaRPr>
          </a:p>
        </p:txBody>
      </p:sp>
      <p:sp>
        <p:nvSpPr>
          <p:cNvPr id="2" name="Rectangle 1">
            <a:extLst>
              <a:ext uri="{FF2B5EF4-FFF2-40B4-BE49-F238E27FC236}">
                <a16:creationId xmlns:a16="http://schemas.microsoft.com/office/drawing/2014/main" id="{F3633A91-77F3-486A-B31F-6593EA435389}"/>
              </a:ext>
            </a:extLst>
          </p:cNvPr>
          <p:cNvSpPr/>
          <p:nvPr/>
        </p:nvSpPr>
        <p:spPr>
          <a:xfrm>
            <a:off x="479376" y="4725144"/>
            <a:ext cx="10585176" cy="1754326"/>
          </a:xfrm>
          <a:prstGeom prst="rect">
            <a:avLst/>
          </a:prstGeom>
        </p:spPr>
        <p:txBody>
          <a:bodyPr wrap="square">
            <a:spAutoFit/>
          </a:bodyPr>
          <a:lstStyle/>
          <a:p>
            <a:pPr>
              <a:spcAft>
                <a:spcPts val="0"/>
              </a:spcAft>
            </a:pPr>
            <a:r>
              <a:rPr lang="en-GB" sz="3600" dirty="0">
                <a:solidFill>
                  <a:srgbClr val="92D050"/>
                </a:solidFill>
                <a:latin typeface="Goudy Old Style" panose="02020502050305020303" pitchFamily="18" charset="0"/>
                <a:ea typeface="Times New Roman" panose="02020603050405020304" pitchFamily="18" charset="0"/>
                <a:cs typeface="Times New Roman" panose="02020603050405020304" pitchFamily="18" charset="0"/>
              </a:rPr>
              <a:t>The Romance Plot, the Angel of the House &amp; the Gender of Writing: </a:t>
            </a:r>
          </a:p>
          <a:p>
            <a:pPr>
              <a:spcAft>
                <a:spcPts val="0"/>
              </a:spcAft>
            </a:pPr>
            <a:r>
              <a:rPr lang="en-GB" sz="3600" dirty="0">
                <a:solidFill>
                  <a:srgbClr val="92D050"/>
                </a:solidFill>
                <a:latin typeface="Goudy Old Style" panose="02020502050305020303" pitchFamily="18" charset="0"/>
                <a:ea typeface="Times New Roman" panose="02020603050405020304" pitchFamily="18" charset="0"/>
                <a:cs typeface="Times New Roman" panose="02020603050405020304" pitchFamily="18" charset="0"/>
              </a:rPr>
              <a:t>Virginia Woolf, </a:t>
            </a:r>
            <a:r>
              <a:rPr lang="en-GB" sz="3600" i="1" dirty="0">
                <a:solidFill>
                  <a:srgbClr val="92D050"/>
                </a:solidFill>
                <a:latin typeface="Goudy Old Style" panose="02020502050305020303" pitchFamily="18" charset="0"/>
                <a:ea typeface="Times New Roman" panose="02020603050405020304" pitchFamily="18" charset="0"/>
                <a:cs typeface="Times New Roman" panose="02020603050405020304" pitchFamily="18" charset="0"/>
              </a:rPr>
              <a:t>A Room of One’s Own</a:t>
            </a:r>
            <a:r>
              <a:rPr lang="en-GB" sz="3600" dirty="0">
                <a:solidFill>
                  <a:srgbClr val="92D050"/>
                </a:solidFill>
                <a:latin typeface="Goudy Old Style" panose="02020502050305020303" pitchFamily="18" charset="0"/>
                <a:ea typeface="Times New Roman" panose="02020603050405020304" pitchFamily="18" charset="0"/>
                <a:cs typeface="Times New Roman" panose="02020603050405020304" pitchFamily="18" charset="0"/>
              </a:rPr>
              <a:t> (1929)</a:t>
            </a:r>
            <a:endParaRPr lang="en-GB" sz="2800" b="1" dirty="0">
              <a:solidFill>
                <a:srgbClr val="92D050"/>
              </a:solidFill>
              <a:latin typeface="Goudy Old Style" panose="02020502050305020303" pitchFamily="18" charset="0"/>
              <a:ea typeface="Times New Roman" panose="02020603050405020304" pitchFamily="18" charset="0"/>
              <a:cs typeface="Times New Roman" panose="02020603050405020304" pitchFamily="18" charset="0"/>
            </a:endParaRPr>
          </a:p>
        </p:txBody>
      </p:sp>
      <p:sp>
        <p:nvSpPr>
          <p:cNvPr id="5" name="Title 4">
            <a:extLst>
              <a:ext uri="{FF2B5EF4-FFF2-40B4-BE49-F238E27FC236}">
                <a16:creationId xmlns:a16="http://schemas.microsoft.com/office/drawing/2014/main" id="{AA0175B4-1ABF-45E0-AE61-128F7BA1EC4F}"/>
              </a:ext>
            </a:extLst>
          </p:cNvPr>
          <p:cNvSpPr>
            <a:spLocks noGrp="1"/>
          </p:cNvSpPr>
          <p:nvPr>
            <p:ph type="ctrTitle"/>
          </p:nvPr>
        </p:nvSpPr>
        <p:spPr>
          <a:xfrm>
            <a:off x="1775968" y="1969028"/>
            <a:ext cx="8640064" cy="1551792"/>
          </a:xfrm>
        </p:spPr>
        <p:txBody>
          <a:bodyPr>
            <a:normAutofit fontScale="90000"/>
          </a:bodyPr>
          <a:lstStyle/>
          <a:p>
            <a:pPr algn="l"/>
            <a:r>
              <a:rPr lang="en-GB" sz="4800" b="0" dirty="0">
                <a:solidFill>
                  <a:srgbClr val="7030A0"/>
                </a:solidFill>
                <a:effectLst/>
              </a:rPr>
              <a:t>Rethinking nineteenth-century legacies: </a:t>
            </a:r>
          </a:p>
        </p:txBody>
      </p:sp>
      <p:sp>
        <p:nvSpPr>
          <p:cNvPr id="6" name="Rectangle 5">
            <a:extLst>
              <a:ext uri="{FF2B5EF4-FFF2-40B4-BE49-F238E27FC236}">
                <a16:creationId xmlns:a16="http://schemas.microsoft.com/office/drawing/2014/main" id="{430D6B45-3A3D-43B3-B154-CA8DEF400A3A}"/>
              </a:ext>
            </a:extLst>
          </p:cNvPr>
          <p:cNvSpPr/>
          <p:nvPr/>
        </p:nvSpPr>
        <p:spPr>
          <a:xfrm>
            <a:off x="191344" y="764704"/>
            <a:ext cx="11809312" cy="5976664"/>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59396" y="1412776"/>
            <a:ext cx="10873208" cy="4104456"/>
          </a:xfrm>
        </p:spPr>
        <p:txBody>
          <a:bodyPr>
            <a:normAutofit/>
          </a:bodyPr>
          <a:lstStyle/>
          <a:p>
            <a:pPr algn="l"/>
            <a:r>
              <a:rPr lang="en-GB" sz="2400" i="1" dirty="0"/>
              <a:t>Upon the successful completion of this module, the student should be able to demonstrate:</a:t>
            </a:r>
          </a:p>
          <a:p>
            <a:pPr algn="l"/>
            <a:endParaRPr lang="en-GB" sz="800" i="1" dirty="0"/>
          </a:p>
          <a:p>
            <a:pPr marL="342900" indent="-342900" algn="l">
              <a:spcBef>
                <a:spcPts val="0"/>
              </a:spcBef>
              <a:buFont typeface="Arial" panose="020B0604020202020204" pitchFamily="34" charset="0"/>
              <a:buChar char="•"/>
            </a:pPr>
            <a:r>
              <a:rPr lang="en-GB" sz="2400" dirty="0"/>
              <a:t>an ability to exhibit a systematic understanding of the key concepts  associated with literary Modernism;</a:t>
            </a:r>
          </a:p>
          <a:p>
            <a:pPr marL="171450" indent="-171450" algn="l">
              <a:spcBef>
                <a:spcPts val="0"/>
              </a:spcBef>
              <a:buFont typeface="Arial" panose="020B0604020202020204" pitchFamily="34" charset="0"/>
              <a:buChar char="•"/>
            </a:pPr>
            <a:endParaRPr lang="en-GB" sz="900" dirty="0"/>
          </a:p>
          <a:p>
            <a:pPr marL="342900" indent="-342900" algn="l">
              <a:spcBef>
                <a:spcPts val="0"/>
              </a:spcBef>
              <a:buFont typeface="Arial" panose="020B0604020202020204" pitchFamily="34" charset="0"/>
              <a:buChar char="•"/>
            </a:pPr>
            <a:r>
              <a:rPr lang="en-GB" sz="2400" dirty="0"/>
              <a:t>a coherent and detailed knowledge of a varied </a:t>
            </a:r>
            <a:r>
              <a:rPr lang="en-GB" sz="2400" dirty="0">
                <a:solidFill>
                  <a:srgbClr val="92D050"/>
                </a:solidFill>
              </a:rPr>
              <a:t>range</a:t>
            </a:r>
            <a:r>
              <a:rPr lang="en-GB" sz="2400" dirty="0">
                <a:solidFill>
                  <a:srgbClr val="FFFF00"/>
                </a:solidFill>
              </a:rPr>
              <a:t> </a:t>
            </a:r>
            <a:r>
              <a:rPr lang="en-GB" sz="2400" dirty="0"/>
              <a:t>of Modernist texts;</a:t>
            </a:r>
            <a:endParaRPr lang="en-GB" sz="900" dirty="0"/>
          </a:p>
          <a:p>
            <a:pPr marL="171450" indent="-171450" algn="l">
              <a:spcBef>
                <a:spcPts val="0"/>
              </a:spcBef>
              <a:buFont typeface="Arial" panose="020B0604020202020204" pitchFamily="34" charset="0"/>
              <a:buChar char="•"/>
            </a:pPr>
            <a:endParaRPr lang="en-GB" sz="900" dirty="0"/>
          </a:p>
          <a:p>
            <a:pPr marL="342900" indent="-342900" algn="l">
              <a:spcBef>
                <a:spcPts val="0"/>
              </a:spcBef>
              <a:buFont typeface="Arial" panose="020B0604020202020204" pitchFamily="34" charset="0"/>
              <a:buChar char="•"/>
            </a:pPr>
            <a:r>
              <a:rPr lang="en-GB" sz="2400" dirty="0"/>
              <a:t>an ability to discuss the characteristic </a:t>
            </a:r>
            <a:r>
              <a:rPr lang="en-GB" sz="2400" dirty="0">
                <a:solidFill>
                  <a:srgbClr val="92D050"/>
                </a:solidFill>
              </a:rPr>
              <a:t>formal and thematic </a:t>
            </a:r>
            <a:r>
              <a:rPr lang="en-GB" sz="2400" dirty="0"/>
              <a:t>features associated with Modernism;</a:t>
            </a:r>
            <a:endParaRPr lang="en-GB" sz="900" dirty="0"/>
          </a:p>
          <a:p>
            <a:pPr marL="171450" indent="-171450" algn="l">
              <a:spcBef>
                <a:spcPts val="0"/>
              </a:spcBef>
              <a:buFont typeface="Arial" panose="020B0604020202020204" pitchFamily="34" charset="0"/>
              <a:buChar char="•"/>
            </a:pPr>
            <a:r>
              <a:rPr lang="en-GB" sz="900" b="1" dirty="0"/>
              <a:t> </a:t>
            </a:r>
          </a:p>
          <a:p>
            <a:pPr marL="342900" indent="-342900" algn="l">
              <a:spcBef>
                <a:spcPts val="0"/>
              </a:spcBef>
              <a:buFont typeface="Arial" panose="020B0604020202020204" pitchFamily="34" charset="0"/>
              <a:buChar char="•"/>
            </a:pPr>
            <a:r>
              <a:rPr lang="en-GB" sz="2400" dirty="0"/>
              <a:t>an ability to display a thorough familiarity with the </a:t>
            </a:r>
            <a:r>
              <a:rPr lang="en-GB" sz="2400" dirty="0">
                <a:solidFill>
                  <a:srgbClr val="92D050"/>
                </a:solidFill>
              </a:rPr>
              <a:t>historical and socio-cultural contexts</a:t>
            </a:r>
            <a:r>
              <a:rPr lang="en-GB" sz="2400" dirty="0">
                <a:solidFill>
                  <a:srgbClr val="FFFF00"/>
                </a:solidFill>
              </a:rPr>
              <a:t> </a:t>
            </a:r>
            <a:r>
              <a:rPr lang="en-GB" sz="2400" dirty="0"/>
              <a:t>of Modernism generally and individual texts in particular;</a:t>
            </a:r>
            <a:endParaRPr lang="en-GB" sz="3200" dirty="0"/>
          </a:p>
        </p:txBody>
      </p:sp>
      <p:sp>
        <p:nvSpPr>
          <p:cNvPr id="4" name="Title 1"/>
          <p:cNvSpPr txBox="1">
            <a:spLocks/>
          </p:cNvSpPr>
          <p:nvPr/>
        </p:nvSpPr>
        <p:spPr bwMode="auto">
          <a:xfrm>
            <a:off x="1499723" y="383994"/>
            <a:ext cx="8229600" cy="70609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normAutofit fontScale="97500"/>
          </a:bodyPr>
          <a:lstStyle/>
          <a:p>
            <a:pPr algn="ctr" eaLnBrk="0" hangingPunct="0">
              <a:defRPr/>
            </a:pPr>
            <a:r>
              <a:rPr lang="en-GB" sz="3200" kern="0" dirty="0">
                <a:solidFill>
                  <a:srgbClr val="92D050"/>
                </a:solidFill>
                <a:latin typeface="Felix Titling" pitchFamily="82" charset="0"/>
                <a:ea typeface="+mj-ea"/>
                <a:cs typeface="+mj-cs"/>
              </a:rPr>
              <a:t>LEARNING OUTCOMES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0721A-2ECE-4095-B1BC-9319AE46A842}"/>
              </a:ext>
            </a:extLst>
          </p:cNvPr>
          <p:cNvSpPr>
            <a:spLocks noGrp="1"/>
          </p:cNvSpPr>
          <p:nvPr>
            <p:ph type="title"/>
          </p:nvPr>
        </p:nvSpPr>
        <p:spPr>
          <a:xfrm>
            <a:off x="609600" y="145579"/>
            <a:ext cx="9956800" cy="706090"/>
          </a:xfrm>
        </p:spPr>
        <p:txBody>
          <a:bodyPr>
            <a:normAutofit/>
          </a:bodyPr>
          <a:lstStyle/>
          <a:p>
            <a:r>
              <a:rPr lang="en-GB" sz="3200" dirty="0">
                <a:solidFill>
                  <a:srgbClr val="92D050"/>
                </a:solidFill>
              </a:rPr>
              <a:t>a room of one's own</a:t>
            </a:r>
          </a:p>
        </p:txBody>
      </p:sp>
      <p:sp>
        <p:nvSpPr>
          <p:cNvPr id="3" name="Content Placeholder 2">
            <a:extLst>
              <a:ext uri="{FF2B5EF4-FFF2-40B4-BE49-F238E27FC236}">
                <a16:creationId xmlns:a16="http://schemas.microsoft.com/office/drawing/2014/main" id="{DA086992-E4D2-4C8C-9BF1-C07146CC266D}"/>
              </a:ext>
            </a:extLst>
          </p:cNvPr>
          <p:cNvSpPr>
            <a:spLocks noGrp="1"/>
          </p:cNvSpPr>
          <p:nvPr>
            <p:ph idx="1"/>
          </p:nvPr>
        </p:nvSpPr>
        <p:spPr>
          <a:xfrm>
            <a:off x="609600" y="908720"/>
            <a:ext cx="10382944" cy="5949279"/>
          </a:xfrm>
        </p:spPr>
        <p:txBody>
          <a:bodyPr>
            <a:normAutofit fontScale="70000" lnSpcReduction="20000"/>
          </a:bodyPr>
          <a:lstStyle/>
          <a:p>
            <a:pPr marL="36576" indent="0">
              <a:lnSpc>
                <a:spcPct val="120000"/>
              </a:lnSpc>
              <a:spcBef>
                <a:spcPts val="0"/>
              </a:spcBef>
              <a:buNone/>
            </a:pPr>
            <a:r>
              <a:rPr lang="en-GB" dirty="0"/>
              <a:t>But, you may say, we asked you to speak about women and fiction--what, has that got to do with a room of one's own? I will try to explain. When you asked me to speak about women and fiction I sat down on the banks of a river and began to wonder what the words meant. </a:t>
            </a:r>
            <a:r>
              <a:rPr lang="en-GB" dirty="0">
                <a:solidFill>
                  <a:srgbClr val="92D050"/>
                </a:solidFill>
              </a:rPr>
              <a:t>They might mean </a:t>
            </a:r>
            <a:r>
              <a:rPr lang="en-GB" dirty="0"/>
              <a:t>simply a few remarks about Fanny Burney; a few more about Jane Austen; a tribute to the </a:t>
            </a:r>
            <a:r>
              <a:rPr lang="en-GB" dirty="0" err="1"/>
              <a:t>Brontės</a:t>
            </a:r>
            <a:r>
              <a:rPr lang="en-GB" dirty="0"/>
              <a:t> and a sketch of Haworth Parsonage under snow; some witticisms if possible about Miss Mitford; a respectful allusion to George Eliot; a reference to Mrs Gaskell and one would have done. But at second sight the words seemed not so simple. The title women and fiction might mean, and you </a:t>
            </a:r>
            <a:r>
              <a:rPr lang="en-GB" dirty="0">
                <a:solidFill>
                  <a:srgbClr val="92D050"/>
                </a:solidFill>
              </a:rPr>
              <a:t>may have meant it to mean</a:t>
            </a:r>
            <a:r>
              <a:rPr lang="en-GB" dirty="0"/>
              <a:t>, women and what they are like, </a:t>
            </a:r>
            <a:r>
              <a:rPr lang="en-GB" dirty="0">
                <a:solidFill>
                  <a:srgbClr val="92D050"/>
                </a:solidFill>
              </a:rPr>
              <a:t>or it might mean</a:t>
            </a:r>
            <a:r>
              <a:rPr lang="en-GB" dirty="0"/>
              <a:t> women and the fiction that they write; </a:t>
            </a:r>
            <a:r>
              <a:rPr lang="en-GB" dirty="0">
                <a:solidFill>
                  <a:srgbClr val="92D050"/>
                </a:solidFill>
              </a:rPr>
              <a:t>or it might mean </a:t>
            </a:r>
            <a:r>
              <a:rPr lang="en-GB" dirty="0"/>
              <a:t>women and the fiction that is written about them, </a:t>
            </a:r>
            <a:r>
              <a:rPr lang="en-GB" dirty="0">
                <a:solidFill>
                  <a:srgbClr val="92D050"/>
                </a:solidFill>
              </a:rPr>
              <a:t>or it might mean </a:t>
            </a:r>
            <a:r>
              <a:rPr lang="en-GB" dirty="0"/>
              <a:t>that somehow all three are inextricably mixed together and you want me to consider them in that light. But when I began to consider the subject in this last way, which seemed the most interesting, I soon saw that it had one fatal drawback. I should never be able to come to a conclusion. </a:t>
            </a:r>
            <a:r>
              <a:rPr lang="en-GB" dirty="0">
                <a:solidFill>
                  <a:srgbClr val="92D050"/>
                </a:solidFill>
              </a:rPr>
              <a:t>I should never be able to fulfil what is, I understand, the first duty of a lecturer to hand you after an hour's discourse a nugget of pure truth to wrap up between the pages of your notebooks and keep on the mantelpiece for ever. </a:t>
            </a:r>
          </a:p>
        </p:txBody>
      </p:sp>
    </p:spTree>
    <p:extLst>
      <p:ext uri="{BB962C8B-B14F-4D97-AF65-F5344CB8AC3E}">
        <p14:creationId xmlns:p14="http://schemas.microsoft.com/office/powerpoint/2010/main" val="34583368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5" name="Rectangle 3"/>
          <p:cNvSpPr>
            <a:spLocks noGrp="1" noChangeArrowheads="1"/>
          </p:cNvSpPr>
          <p:nvPr>
            <p:ph type="subTitle" idx="1"/>
          </p:nvPr>
        </p:nvSpPr>
        <p:spPr>
          <a:xfrm>
            <a:off x="714850" y="1340768"/>
            <a:ext cx="10200456" cy="5133238"/>
          </a:xfrm>
          <a:noFill/>
        </p:spPr>
        <p:txBody>
          <a:bodyPr>
            <a:normAutofit/>
          </a:bodyPr>
          <a:lstStyle/>
          <a:p>
            <a:pPr algn="l"/>
            <a:r>
              <a:rPr lang="en-GB" sz="2400" dirty="0"/>
              <a:t>Shifts in gender relations at the turn of the century were a key factor in the emergence of Modernism. </a:t>
            </a:r>
            <a:r>
              <a:rPr lang="en-GB" sz="2400" dirty="0">
                <a:solidFill>
                  <a:srgbClr val="92D050"/>
                </a:solidFill>
              </a:rPr>
              <a:t>The period from 1880-1920, within which Modernism emerged and rose to pre-eminence as the dominant art form in the West […], was also the heyday of the first wave of feminism, consolidated in the woman suffrage movement.</a:t>
            </a:r>
            <a:r>
              <a:rPr lang="en-GB" sz="2400" dirty="0">
                <a:solidFill>
                  <a:srgbClr val="FFFF00"/>
                </a:solidFill>
              </a:rPr>
              <a:t> </a:t>
            </a:r>
            <a:r>
              <a:rPr lang="en-GB" sz="2400" dirty="0"/>
              <a:t>The protagonist of this movement was known as the “New Woman”: independent, educated, (relatively) sexually liberated, oriented more toward productive life in the public sphere than toward reproductive life in the home.</a:t>
            </a:r>
          </a:p>
          <a:p>
            <a:pPr algn="l"/>
            <a:endParaRPr lang="en-GB" dirty="0"/>
          </a:p>
          <a:p>
            <a:pPr lvl="1" algn="l"/>
            <a:r>
              <a:rPr lang="en-GB" sz="2000" dirty="0"/>
              <a:t>Marianne </a:t>
            </a:r>
            <a:r>
              <a:rPr lang="en-GB" sz="2000" dirty="0" err="1"/>
              <a:t>Dekoven</a:t>
            </a:r>
            <a:r>
              <a:rPr lang="en-GB" sz="2000" dirty="0"/>
              <a:t>, ‘Modernism and gender,’ Michael Levenson, ed., </a:t>
            </a:r>
            <a:r>
              <a:rPr lang="en-GB" sz="2000" i="1" dirty="0"/>
              <a:t>The Cambridge Companion to Modernism</a:t>
            </a:r>
            <a:r>
              <a:rPr lang="en-GB" sz="2000" dirty="0"/>
              <a:t> (Cambridge: Cambridge University Press, 1999), p. 174.</a:t>
            </a:r>
          </a:p>
          <a:p>
            <a:pPr algn="l"/>
            <a:r>
              <a:rPr lang="en-GB" sz="2400" dirty="0"/>
              <a:t> </a:t>
            </a:r>
          </a:p>
          <a:p>
            <a:pPr algn="l">
              <a:buFont typeface="Wingdings" pitchFamily="2" charset="2"/>
              <a:buNone/>
            </a:pPr>
            <a:endParaRPr lang="en-GB" sz="2200" i="1" dirty="0">
              <a:latin typeface="Garamond" pitchFamily="18" charset="0"/>
            </a:endParaRPr>
          </a:p>
        </p:txBody>
      </p:sp>
      <p:sp>
        <p:nvSpPr>
          <p:cNvPr id="2" name="Title 1">
            <a:extLst>
              <a:ext uri="{FF2B5EF4-FFF2-40B4-BE49-F238E27FC236}">
                <a16:creationId xmlns:a16="http://schemas.microsoft.com/office/drawing/2014/main" id="{DECA711F-1525-4D7B-A980-0EE2677EC0BE}"/>
              </a:ext>
            </a:extLst>
          </p:cNvPr>
          <p:cNvSpPr txBox="1">
            <a:spLocks/>
          </p:cNvSpPr>
          <p:nvPr/>
        </p:nvSpPr>
        <p:spPr bwMode="auto">
          <a:xfrm>
            <a:off x="335360" y="383994"/>
            <a:ext cx="10560496" cy="70609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normAutofit fontScale="60000" lnSpcReduction="20000"/>
          </a:bodyPr>
          <a:lstStyle/>
          <a:p>
            <a:pPr algn="ctr" eaLnBrk="0" hangingPunct="0">
              <a:defRPr/>
            </a:pPr>
            <a:r>
              <a:rPr lang="en-GB" sz="5300" kern="0" dirty="0">
                <a:solidFill>
                  <a:srgbClr val="92D050"/>
                </a:solidFill>
                <a:latin typeface="Felix Titling" pitchFamily="82" charset="0"/>
                <a:ea typeface="+mj-ea"/>
                <a:cs typeface="+mj-cs"/>
              </a:rPr>
              <a:t>1. </a:t>
            </a:r>
            <a:r>
              <a:rPr lang="en-GB" sz="4700" kern="0" dirty="0">
                <a:solidFill>
                  <a:srgbClr val="92D050"/>
                </a:solidFill>
                <a:latin typeface="Felix Titling" pitchFamily="82" charset="0"/>
                <a:ea typeface="+mj-ea"/>
                <a:cs typeface="+mj-cs"/>
              </a:rPr>
              <a:t>Gender relations at the turn of the century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1BE30-969E-470D-B811-AC8217D1EC3D}"/>
              </a:ext>
            </a:extLst>
          </p:cNvPr>
          <p:cNvSpPr>
            <a:spLocks noGrp="1"/>
          </p:cNvSpPr>
          <p:nvPr>
            <p:ph type="title"/>
          </p:nvPr>
        </p:nvSpPr>
        <p:spPr>
          <a:xfrm>
            <a:off x="7752184" y="260648"/>
            <a:ext cx="3614192" cy="1143000"/>
          </a:xfrm>
        </p:spPr>
        <p:txBody>
          <a:bodyPr/>
          <a:lstStyle/>
          <a:p>
            <a:r>
              <a:rPr lang="en-GB" dirty="0"/>
              <a:t> </a:t>
            </a:r>
          </a:p>
        </p:txBody>
      </p:sp>
      <p:sp>
        <p:nvSpPr>
          <p:cNvPr id="3" name="Content Placeholder 2">
            <a:extLst>
              <a:ext uri="{FF2B5EF4-FFF2-40B4-BE49-F238E27FC236}">
                <a16:creationId xmlns:a16="http://schemas.microsoft.com/office/drawing/2014/main" id="{B54C1989-8B32-4903-8383-1BC816A74943}"/>
              </a:ext>
            </a:extLst>
          </p:cNvPr>
          <p:cNvSpPr>
            <a:spLocks noGrp="1"/>
          </p:cNvSpPr>
          <p:nvPr>
            <p:ph idx="1"/>
          </p:nvPr>
        </p:nvSpPr>
        <p:spPr>
          <a:xfrm>
            <a:off x="191344" y="1628800"/>
            <a:ext cx="4968552" cy="5112568"/>
          </a:xfrm>
        </p:spPr>
        <p:txBody>
          <a:bodyPr>
            <a:normAutofit/>
          </a:bodyPr>
          <a:lstStyle/>
          <a:p>
            <a:pPr marL="36576" indent="0">
              <a:buNone/>
            </a:pPr>
            <a:r>
              <a:rPr lang="en-GB" sz="2000" dirty="0">
                <a:solidFill>
                  <a:srgbClr val="92D050"/>
                </a:solidFill>
                <a:latin typeface="Palatino Linotype" panose="02040502050505030304" pitchFamily="18" charset="0"/>
              </a:rPr>
              <a:t>Man must be pleased; but him to please</a:t>
            </a:r>
            <a:br>
              <a:rPr lang="en-GB" sz="2000" dirty="0">
                <a:solidFill>
                  <a:srgbClr val="92D050"/>
                </a:solidFill>
                <a:latin typeface="Palatino Linotype" panose="02040502050505030304" pitchFamily="18" charset="0"/>
              </a:rPr>
            </a:br>
            <a:r>
              <a:rPr lang="en-GB" sz="2000" dirty="0">
                <a:solidFill>
                  <a:srgbClr val="92D050"/>
                </a:solidFill>
                <a:latin typeface="Palatino Linotype" panose="02040502050505030304" pitchFamily="18" charset="0"/>
              </a:rPr>
              <a:t>  Is woman's pleasure; </a:t>
            </a:r>
            <a:r>
              <a:rPr lang="en-GB" sz="2000" dirty="0">
                <a:latin typeface="Palatino Linotype" panose="02040502050505030304" pitchFamily="18" charset="0"/>
              </a:rPr>
              <a:t>down the gulf</a:t>
            </a:r>
            <a:br>
              <a:rPr lang="en-GB" sz="2000" dirty="0">
                <a:latin typeface="Palatino Linotype" panose="02040502050505030304" pitchFamily="18" charset="0"/>
              </a:rPr>
            </a:br>
            <a:r>
              <a:rPr lang="en-GB" sz="2000" dirty="0">
                <a:latin typeface="Palatino Linotype" panose="02040502050505030304" pitchFamily="18" charset="0"/>
              </a:rPr>
              <a:t>Of his condoled necessities</a:t>
            </a:r>
            <a:br>
              <a:rPr lang="en-GB" sz="2000" dirty="0">
                <a:latin typeface="Palatino Linotype" panose="02040502050505030304" pitchFamily="18" charset="0"/>
              </a:rPr>
            </a:br>
            <a:r>
              <a:rPr lang="en-GB" sz="2000" dirty="0">
                <a:latin typeface="Palatino Linotype" panose="02040502050505030304" pitchFamily="18" charset="0"/>
              </a:rPr>
              <a:t>  She casts her best, she flings herself.</a:t>
            </a:r>
            <a:br>
              <a:rPr lang="en-GB" sz="2000" dirty="0">
                <a:latin typeface="Palatino Linotype" panose="02040502050505030304" pitchFamily="18" charset="0"/>
              </a:rPr>
            </a:br>
            <a:r>
              <a:rPr lang="en-GB" sz="2000" dirty="0">
                <a:latin typeface="Palatino Linotype" panose="02040502050505030304" pitchFamily="18" charset="0"/>
              </a:rPr>
              <a:t>How often flings for nought! and yokes</a:t>
            </a:r>
            <a:br>
              <a:rPr lang="en-GB" sz="2000" dirty="0">
                <a:latin typeface="Palatino Linotype" panose="02040502050505030304" pitchFamily="18" charset="0"/>
              </a:rPr>
            </a:br>
            <a:r>
              <a:rPr lang="en-GB" sz="2000" dirty="0">
                <a:latin typeface="Palatino Linotype" panose="02040502050505030304" pitchFamily="18" charset="0"/>
              </a:rPr>
              <a:t>  Her heart to an icicle or whim,</a:t>
            </a:r>
            <a:br>
              <a:rPr lang="en-GB" sz="2000" dirty="0">
                <a:latin typeface="Palatino Linotype" panose="02040502050505030304" pitchFamily="18" charset="0"/>
              </a:rPr>
            </a:br>
            <a:r>
              <a:rPr lang="en-GB" sz="2000" dirty="0">
                <a:latin typeface="Palatino Linotype" panose="02040502050505030304" pitchFamily="18" charset="0"/>
              </a:rPr>
              <a:t>Whose each impatient word provokes</a:t>
            </a:r>
            <a:br>
              <a:rPr lang="en-GB" sz="2000" dirty="0">
                <a:latin typeface="Palatino Linotype" panose="02040502050505030304" pitchFamily="18" charset="0"/>
              </a:rPr>
            </a:br>
            <a:r>
              <a:rPr lang="en-GB" sz="2000" dirty="0">
                <a:latin typeface="Palatino Linotype" panose="02040502050505030304" pitchFamily="18" charset="0"/>
              </a:rPr>
              <a:t>  Another, not from her, but him;</a:t>
            </a:r>
            <a:br>
              <a:rPr lang="en-GB" sz="2000" dirty="0">
                <a:latin typeface="Palatino Linotype" panose="02040502050505030304" pitchFamily="18" charset="0"/>
              </a:rPr>
            </a:br>
            <a:r>
              <a:rPr lang="en-GB" sz="2000" dirty="0">
                <a:latin typeface="Palatino Linotype" panose="02040502050505030304" pitchFamily="18" charset="0"/>
              </a:rPr>
              <a:t>While </a:t>
            </a:r>
            <a:r>
              <a:rPr lang="en-GB" sz="2000" dirty="0">
                <a:solidFill>
                  <a:srgbClr val="92D050"/>
                </a:solidFill>
                <a:latin typeface="Palatino Linotype" panose="02040502050505030304" pitchFamily="18" charset="0"/>
              </a:rPr>
              <a:t>she, too gentle even to force</a:t>
            </a:r>
            <a:br>
              <a:rPr lang="en-GB" sz="2000" dirty="0">
                <a:solidFill>
                  <a:srgbClr val="92D050"/>
                </a:solidFill>
                <a:latin typeface="Palatino Linotype" panose="02040502050505030304" pitchFamily="18" charset="0"/>
              </a:rPr>
            </a:br>
            <a:r>
              <a:rPr lang="en-GB" sz="2000" dirty="0">
                <a:solidFill>
                  <a:srgbClr val="92D050"/>
                </a:solidFill>
                <a:latin typeface="Palatino Linotype" panose="02040502050505030304" pitchFamily="18" charset="0"/>
              </a:rPr>
              <a:t>  His penitence by kind replies,</a:t>
            </a:r>
            <a:br>
              <a:rPr lang="en-GB" sz="2000" dirty="0">
                <a:solidFill>
                  <a:srgbClr val="92D050"/>
                </a:solidFill>
                <a:latin typeface="Palatino Linotype" panose="02040502050505030304" pitchFamily="18" charset="0"/>
              </a:rPr>
            </a:br>
            <a:r>
              <a:rPr lang="en-GB" sz="2000" dirty="0">
                <a:solidFill>
                  <a:srgbClr val="92D050"/>
                </a:solidFill>
                <a:latin typeface="Palatino Linotype" panose="02040502050505030304" pitchFamily="18" charset="0"/>
              </a:rPr>
              <a:t>Waits by, expecting his remorse,</a:t>
            </a:r>
            <a:br>
              <a:rPr lang="en-GB" sz="2000" dirty="0">
                <a:solidFill>
                  <a:srgbClr val="92D050"/>
                </a:solidFill>
                <a:latin typeface="Palatino Linotype" panose="02040502050505030304" pitchFamily="18" charset="0"/>
              </a:rPr>
            </a:br>
            <a:r>
              <a:rPr lang="en-GB" sz="2000" dirty="0">
                <a:solidFill>
                  <a:srgbClr val="92D050"/>
                </a:solidFill>
                <a:latin typeface="Palatino Linotype" panose="02040502050505030304" pitchFamily="18" charset="0"/>
              </a:rPr>
              <a:t>  With pardon in her pitying eyes;</a:t>
            </a:r>
          </a:p>
          <a:p>
            <a:pPr marL="36576" indent="0">
              <a:buNone/>
            </a:pPr>
            <a:endParaRPr lang="en-GB" sz="2200" dirty="0">
              <a:latin typeface="Palatino Linotype" panose="02040502050505030304" pitchFamily="18" charset="0"/>
            </a:endParaRPr>
          </a:p>
          <a:p>
            <a:pPr marL="36576" indent="0">
              <a:buNone/>
            </a:pPr>
            <a:r>
              <a:rPr lang="en-GB" sz="1800" dirty="0">
                <a:latin typeface="Palatino Linotype" panose="02040502050505030304" pitchFamily="18" charset="0"/>
              </a:rPr>
              <a:t>   Coventry Patmore, ‘The Angel of the House’</a:t>
            </a:r>
            <a:endParaRPr lang="en-GB" sz="2000" dirty="0">
              <a:latin typeface="Palatino Linotype" panose="02040502050505030304" pitchFamily="18" charset="0"/>
            </a:endParaRPr>
          </a:p>
        </p:txBody>
      </p:sp>
      <p:sp>
        <p:nvSpPr>
          <p:cNvPr id="5" name="Title 1">
            <a:extLst>
              <a:ext uri="{FF2B5EF4-FFF2-40B4-BE49-F238E27FC236}">
                <a16:creationId xmlns:a16="http://schemas.microsoft.com/office/drawing/2014/main" id="{A08F5656-A1BC-40F3-B969-A95EF0539686}"/>
              </a:ext>
            </a:extLst>
          </p:cNvPr>
          <p:cNvSpPr txBox="1">
            <a:spLocks/>
          </p:cNvSpPr>
          <p:nvPr/>
        </p:nvSpPr>
        <p:spPr bwMode="auto">
          <a:xfrm>
            <a:off x="191345" y="479103"/>
            <a:ext cx="5328591" cy="70609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normAutofit fontScale="75000" lnSpcReduction="20000"/>
          </a:bodyPr>
          <a:lstStyle/>
          <a:p>
            <a:pPr eaLnBrk="0" hangingPunct="0">
              <a:defRPr/>
            </a:pPr>
            <a:r>
              <a:rPr lang="en-GB" sz="3200" kern="0" dirty="0">
                <a:solidFill>
                  <a:srgbClr val="92D050"/>
                </a:solidFill>
                <a:latin typeface="Felix Titling" pitchFamily="82" charset="0"/>
                <a:ea typeface="+mj-ea"/>
                <a:cs typeface="+mj-cs"/>
              </a:rPr>
              <a:t>The Victorian ideal &amp; its ongoing impact </a:t>
            </a:r>
          </a:p>
        </p:txBody>
      </p:sp>
      <p:sp>
        <p:nvSpPr>
          <p:cNvPr id="4" name="Rectangle 3">
            <a:extLst>
              <a:ext uri="{FF2B5EF4-FFF2-40B4-BE49-F238E27FC236}">
                <a16:creationId xmlns:a16="http://schemas.microsoft.com/office/drawing/2014/main" id="{6AFDCBE9-073E-43CB-B9C5-E7F9B1A35CAE}"/>
              </a:ext>
            </a:extLst>
          </p:cNvPr>
          <p:cNvSpPr/>
          <p:nvPr/>
        </p:nvSpPr>
        <p:spPr>
          <a:xfrm>
            <a:off x="5519936" y="260648"/>
            <a:ext cx="6336704" cy="6247864"/>
          </a:xfrm>
          <a:prstGeom prst="rect">
            <a:avLst/>
          </a:prstGeom>
          <a:solidFill>
            <a:srgbClr val="123624"/>
          </a:solidFill>
        </p:spPr>
        <p:txBody>
          <a:bodyPr wrap="square">
            <a:spAutoFit/>
          </a:bodyPr>
          <a:lstStyle/>
          <a:p>
            <a:endParaRPr lang="en-GB" sz="1000" dirty="0">
              <a:latin typeface="+mn-lt"/>
            </a:endParaRPr>
          </a:p>
          <a:p>
            <a:r>
              <a:rPr lang="en-GB" sz="2000" dirty="0">
                <a:latin typeface="+mn-lt"/>
              </a:rPr>
              <a:t>nor did I at first understand that the gesticulations of a curious-looking object, in a cut-away coat and evening shirt, were aimed at me. His face expressed horror and indignation. </a:t>
            </a:r>
            <a:r>
              <a:rPr lang="en-GB" sz="2000" dirty="0">
                <a:solidFill>
                  <a:srgbClr val="92D050"/>
                </a:solidFill>
                <a:latin typeface="+mn-lt"/>
              </a:rPr>
              <a:t>Instinct rather than reason came to my help, he was a Beadle; I was a woman. This was the turf; there was the path. Only the Fellows and Scholars are allowed here; the gravel is the place for me. </a:t>
            </a:r>
            <a:r>
              <a:rPr lang="en-GB" sz="2000" dirty="0">
                <a:latin typeface="+mn-lt"/>
              </a:rPr>
              <a:t>Such thoughts were the work of a moment. As I regained the path the arms of the Beadle sank, his face assumed its usual repose, and though turf is better walking than gravel, no very great harm was done. The only charge I could bring against the Fellows and Scholars of whatever the college might happen to be was that in protection of their turf, which has been rolled for 300 years in succession they had sent my little fish into hiding.    …The spirit of peace descended like a cloud from heaven, for if the spirit of peace dwells anywhere, it is in the courts and quadrangles of Oxbridge on a fine October morning.</a:t>
            </a:r>
          </a:p>
        </p:txBody>
      </p:sp>
    </p:spTree>
    <p:extLst>
      <p:ext uri="{BB962C8B-B14F-4D97-AF65-F5344CB8AC3E}">
        <p14:creationId xmlns:p14="http://schemas.microsoft.com/office/powerpoint/2010/main" val="11512655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35FE3-D425-4ECD-BAF6-23CD63F69478}"/>
              </a:ext>
            </a:extLst>
          </p:cNvPr>
          <p:cNvSpPr>
            <a:spLocks noGrp="1"/>
          </p:cNvSpPr>
          <p:nvPr>
            <p:ph type="title"/>
          </p:nvPr>
        </p:nvSpPr>
        <p:spPr>
          <a:xfrm>
            <a:off x="609600" y="274638"/>
            <a:ext cx="9956800" cy="994122"/>
          </a:xfrm>
        </p:spPr>
        <p:txBody>
          <a:bodyPr>
            <a:normAutofit fontScale="90000"/>
          </a:bodyPr>
          <a:lstStyle/>
          <a:p>
            <a:r>
              <a:rPr lang="en-GB" sz="3600" dirty="0">
                <a:solidFill>
                  <a:srgbClr val="92D050"/>
                </a:solidFill>
              </a:rPr>
              <a:t>2. understanding </a:t>
            </a:r>
            <a:r>
              <a:rPr lang="en-GB" sz="3600" i="1" dirty="0">
                <a:solidFill>
                  <a:srgbClr val="92D050"/>
                </a:solidFill>
              </a:rPr>
              <a:t>Room</a:t>
            </a:r>
            <a:r>
              <a:rPr lang="en-GB" sz="3600" dirty="0">
                <a:solidFill>
                  <a:srgbClr val="92D050"/>
                </a:solidFill>
              </a:rPr>
              <a:t> on its own terms</a:t>
            </a:r>
            <a:endParaRPr lang="en-GB" dirty="0">
              <a:solidFill>
                <a:srgbClr val="92D050"/>
              </a:solidFill>
            </a:endParaRPr>
          </a:p>
        </p:txBody>
      </p:sp>
      <p:sp>
        <p:nvSpPr>
          <p:cNvPr id="3" name="Content Placeholder 2">
            <a:extLst>
              <a:ext uri="{FF2B5EF4-FFF2-40B4-BE49-F238E27FC236}">
                <a16:creationId xmlns:a16="http://schemas.microsoft.com/office/drawing/2014/main" id="{AD1B94E3-FE5A-4A5A-BBF1-780DCCDC35DE}"/>
              </a:ext>
            </a:extLst>
          </p:cNvPr>
          <p:cNvSpPr>
            <a:spLocks noGrp="1"/>
          </p:cNvSpPr>
          <p:nvPr>
            <p:ph idx="1"/>
          </p:nvPr>
        </p:nvSpPr>
        <p:spPr/>
        <p:txBody>
          <a:bodyPr>
            <a:normAutofit/>
          </a:bodyPr>
          <a:lstStyle/>
          <a:p>
            <a:pPr lvl="0">
              <a:buFont typeface="Arial" panose="020B0604020202020204" pitchFamily="34" charset="0"/>
              <a:buChar char="•"/>
            </a:pPr>
            <a:r>
              <a:rPr lang="en-GB" sz="2400" u="sng" dirty="0">
                <a:solidFill>
                  <a:srgbClr val="92D050"/>
                </a:solidFill>
              </a:rPr>
              <a:t>influence on writers </a:t>
            </a:r>
            <a:r>
              <a:rPr lang="en-GB" sz="2400" dirty="0"/>
              <a:t>- </a:t>
            </a:r>
          </a:p>
          <a:p>
            <a:pPr marL="621792" lvl="2" indent="0">
              <a:buNone/>
            </a:pPr>
            <a:r>
              <a:rPr lang="en-GB" dirty="0"/>
              <a:t>a) on establishing series of </a:t>
            </a:r>
            <a:r>
              <a:rPr lang="en-GB" dirty="0">
                <a:solidFill>
                  <a:srgbClr val="92D050"/>
                </a:solidFill>
              </a:rPr>
              <a:t>republication</a:t>
            </a:r>
            <a:r>
              <a:rPr lang="en-GB" dirty="0"/>
              <a:t>: </a:t>
            </a:r>
            <a:r>
              <a:rPr lang="en-GB" i="1" dirty="0"/>
              <a:t>Mothers of the Novel</a:t>
            </a:r>
            <a:r>
              <a:rPr lang="en-GB" dirty="0"/>
              <a:t> (US) </a:t>
            </a:r>
            <a:r>
              <a:rPr lang="en-GB" i="1" dirty="0"/>
              <a:t>&amp;</a:t>
            </a:r>
            <a:r>
              <a:rPr lang="en-GB" dirty="0"/>
              <a:t> </a:t>
            </a:r>
            <a:r>
              <a:rPr lang="en-GB" i="1" dirty="0"/>
              <a:t>Virago Classics</a:t>
            </a:r>
            <a:r>
              <a:rPr lang="en-GB" dirty="0"/>
              <a:t> (UK) </a:t>
            </a:r>
          </a:p>
          <a:p>
            <a:pPr marL="621792" lvl="2" indent="0">
              <a:buNone/>
            </a:pPr>
            <a:r>
              <a:rPr lang="en-GB" dirty="0"/>
              <a:t>b) on </a:t>
            </a:r>
            <a:r>
              <a:rPr lang="en-GB" dirty="0">
                <a:solidFill>
                  <a:srgbClr val="92D050"/>
                </a:solidFill>
              </a:rPr>
              <a:t>feminist criticism </a:t>
            </a:r>
            <a:r>
              <a:rPr lang="en-GB" dirty="0"/>
              <a:t>- both rejection (Elaine Showalter) and espousal (</a:t>
            </a:r>
            <a:r>
              <a:rPr lang="en-GB" dirty="0" err="1"/>
              <a:t>Toril</a:t>
            </a:r>
            <a:r>
              <a:rPr lang="en-GB" dirty="0"/>
              <a:t> Moi)</a:t>
            </a:r>
          </a:p>
          <a:p>
            <a:pPr marL="621792" lvl="2" indent="0">
              <a:buNone/>
            </a:pPr>
            <a:endParaRPr lang="en-GB" dirty="0"/>
          </a:p>
          <a:p>
            <a:pPr>
              <a:buFont typeface="Arial" panose="020B0604020202020204" pitchFamily="34" charset="0"/>
              <a:buChar char="•"/>
            </a:pPr>
            <a:r>
              <a:rPr lang="en-GB" sz="2400" u="sng" dirty="0">
                <a:solidFill>
                  <a:srgbClr val="92D050"/>
                </a:solidFill>
              </a:rPr>
              <a:t>Art as truth </a:t>
            </a:r>
            <a:r>
              <a:rPr lang="en-GB" sz="2400" dirty="0"/>
              <a:t>– perception and analysis compared to official history - the loss of belief in those in control. (Compare Pound in another sphere)</a:t>
            </a:r>
          </a:p>
          <a:p>
            <a:pPr marL="36576" indent="0">
              <a:buNone/>
            </a:pPr>
            <a:endParaRPr lang="en-GB" sz="2400" dirty="0"/>
          </a:p>
        </p:txBody>
      </p:sp>
    </p:spTree>
    <p:extLst>
      <p:ext uri="{BB962C8B-B14F-4D97-AF65-F5344CB8AC3E}">
        <p14:creationId xmlns:p14="http://schemas.microsoft.com/office/powerpoint/2010/main" val="5801623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17187-A827-4E50-B26D-BC0D95C79B68}"/>
              </a:ext>
            </a:extLst>
          </p:cNvPr>
          <p:cNvSpPr>
            <a:spLocks noGrp="1"/>
          </p:cNvSpPr>
          <p:nvPr>
            <p:ph type="title"/>
          </p:nvPr>
        </p:nvSpPr>
        <p:spPr>
          <a:xfrm>
            <a:off x="304800" y="333361"/>
            <a:ext cx="11582400" cy="796950"/>
          </a:xfrm>
        </p:spPr>
        <p:txBody>
          <a:bodyPr>
            <a:normAutofit fontScale="90000"/>
          </a:bodyPr>
          <a:lstStyle/>
          <a:p>
            <a:r>
              <a:rPr lang="en-GB" sz="3600" dirty="0">
                <a:solidFill>
                  <a:srgbClr val="92D050"/>
                </a:solidFill>
              </a:rPr>
              <a:t>A. QUESTION OF </a:t>
            </a:r>
            <a:r>
              <a:rPr lang="en-GB" sz="3600" b="1" u="sng" dirty="0">
                <a:solidFill>
                  <a:srgbClr val="92D050"/>
                </a:solidFill>
              </a:rPr>
              <a:t>LEGACIES</a:t>
            </a:r>
            <a:r>
              <a:rPr lang="en-GB" sz="3600" dirty="0">
                <a:solidFill>
                  <a:srgbClr val="92D050"/>
                </a:solidFill>
              </a:rPr>
              <a:t> - ACTUAL AND DESIRED ONE. </a:t>
            </a:r>
            <a:endParaRPr lang="en-GB" dirty="0">
              <a:solidFill>
                <a:srgbClr val="92D050"/>
              </a:solidFill>
            </a:endParaRPr>
          </a:p>
        </p:txBody>
      </p:sp>
      <p:sp>
        <p:nvSpPr>
          <p:cNvPr id="3" name="Content Placeholder 2">
            <a:extLst>
              <a:ext uri="{FF2B5EF4-FFF2-40B4-BE49-F238E27FC236}">
                <a16:creationId xmlns:a16="http://schemas.microsoft.com/office/drawing/2014/main" id="{156DDD56-B372-4B11-BCFA-B74586103A96}"/>
              </a:ext>
            </a:extLst>
          </p:cNvPr>
          <p:cNvSpPr>
            <a:spLocks noGrp="1"/>
          </p:cNvSpPr>
          <p:nvPr>
            <p:ph idx="1"/>
          </p:nvPr>
        </p:nvSpPr>
        <p:spPr>
          <a:xfrm>
            <a:off x="609600" y="1600201"/>
            <a:ext cx="10454952" cy="4525963"/>
          </a:xfrm>
        </p:spPr>
        <p:txBody>
          <a:bodyPr>
            <a:normAutofit lnSpcReduction="10000"/>
          </a:bodyPr>
          <a:lstStyle/>
          <a:p>
            <a:pPr marL="36576" indent="0">
              <a:buNone/>
            </a:pPr>
            <a:r>
              <a:rPr lang="en-GB" sz="2400" dirty="0"/>
              <a:t>Starting point – what you need is ‘a room of one’s own’ </a:t>
            </a:r>
          </a:p>
          <a:p>
            <a:pPr marL="36576" indent="0">
              <a:buNone/>
            </a:pPr>
            <a:r>
              <a:rPr lang="en-GB" sz="2400" dirty="0"/>
              <a:t>There are no mothers so a maiden aunt will do.</a:t>
            </a:r>
          </a:p>
          <a:p>
            <a:pPr marL="36576" indent="0">
              <a:buNone/>
            </a:pPr>
            <a:endParaRPr lang="en-GB" sz="2400" dirty="0"/>
          </a:p>
          <a:p>
            <a:pPr marL="36576" indent="0">
              <a:buNone/>
            </a:pPr>
            <a:r>
              <a:rPr lang="en-GB" sz="2400" dirty="0"/>
              <a:t>New kinds of writing – journalism – essay – her own call for women to write everything,  not just novels</a:t>
            </a:r>
          </a:p>
          <a:p>
            <a:pPr marL="36576" indent="0">
              <a:buNone/>
            </a:pPr>
            <a:endParaRPr lang="en-GB" sz="2400" dirty="0"/>
          </a:p>
          <a:p>
            <a:pPr marL="36576" indent="0">
              <a:buNone/>
            </a:pPr>
            <a:r>
              <a:rPr lang="en-GB" sz="2400" dirty="0"/>
              <a:t>The importance of self reflection and foregrounding the self rather than making claims for objective truth. </a:t>
            </a:r>
          </a:p>
          <a:p>
            <a:pPr marL="36576" indent="0">
              <a:buNone/>
            </a:pPr>
            <a:r>
              <a:rPr lang="en-GB" sz="2400" dirty="0"/>
              <a:t> </a:t>
            </a:r>
          </a:p>
          <a:p>
            <a:pPr marL="36576" indent="0">
              <a:buNone/>
            </a:pPr>
            <a:r>
              <a:rPr lang="en-GB" sz="2400" dirty="0"/>
              <a:t>Opposed to rhetorical statement stories as ways of telling truth </a:t>
            </a:r>
          </a:p>
          <a:p>
            <a:pPr marL="36576" indent="0">
              <a:buNone/>
            </a:pPr>
            <a:r>
              <a:rPr lang="en-GB" sz="2400" dirty="0"/>
              <a:t>Relies on art rather than empiricism. </a:t>
            </a:r>
          </a:p>
        </p:txBody>
      </p:sp>
    </p:spTree>
    <p:extLst>
      <p:ext uri="{BB962C8B-B14F-4D97-AF65-F5344CB8AC3E}">
        <p14:creationId xmlns:p14="http://schemas.microsoft.com/office/powerpoint/2010/main" val="31065320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7DF04-8D3F-4900-9F0F-1199E20F10E5}"/>
              </a:ext>
            </a:extLst>
          </p:cNvPr>
          <p:cNvSpPr>
            <a:spLocks noGrp="1"/>
          </p:cNvSpPr>
          <p:nvPr>
            <p:ph type="title"/>
          </p:nvPr>
        </p:nvSpPr>
        <p:spPr>
          <a:xfrm>
            <a:off x="609600" y="274638"/>
            <a:ext cx="10742984" cy="1143000"/>
          </a:xfrm>
        </p:spPr>
        <p:txBody>
          <a:bodyPr>
            <a:normAutofit fontScale="90000"/>
          </a:bodyPr>
          <a:lstStyle/>
          <a:p>
            <a:r>
              <a:rPr lang="en-GB" sz="3600" dirty="0">
                <a:solidFill>
                  <a:srgbClr val="92D050"/>
                </a:solidFill>
              </a:rPr>
              <a:t>B.</a:t>
            </a:r>
            <a:r>
              <a:rPr lang="en-GB" sz="3600" b="1" dirty="0">
                <a:solidFill>
                  <a:srgbClr val="92D050"/>
                </a:solidFill>
              </a:rPr>
              <a:t> </a:t>
            </a:r>
            <a:r>
              <a:rPr lang="en-GB" sz="3600" dirty="0">
                <a:solidFill>
                  <a:srgbClr val="92D050"/>
                </a:solidFill>
              </a:rPr>
              <a:t>WRITING AND STYLE - here related to POLITICS</a:t>
            </a:r>
            <a:endParaRPr lang="en-GB" dirty="0">
              <a:solidFill>
                <a:srgbClr val="92D050"/>
              </a:solidFill>
            </a:endParaRPr>
          </a:p>
        </p:txBody>
      </p:sp>
      <p:sp>
        <p:nvSpPr>
          <p:cNvPr id="3" name="Content Placeholder 2">
            <a:extLst>
              <a:ext uri="{FF2B5EF4-FFF2-40B4-BE49-F238E27FC236}">
                <a16:creationId xmlns:a16="http://schemas.microsoft.com/office/drawing/2014/main" id="{E66E8598-0FC3-49EE-B883-BA57B4DBF9D1}"/>
              </a:ext>
            </a:extLst>
          </p:cNvPr>
          <p:cNvSpPr>
            <a:spLocks noGrp="1"/>
          </p:cNvSpPr>
          <p:nvPr>
            <p:ph idx="1"/>
          </p:nvPr>
        </p:nvSpPr>
        <p:spPr>
          <a:xfrm>
            <a:off x="625422" y="1700808"/>
            <a:ext cx="10871178" cy="4525963"/>
          </a:xfrm>
        </p:spPr>
        <p:txBody>
          <a:bodyPr>
            <a:normAutofit/>
          </a:bodyPr>
          <a:lstStyle/>
          <a:p>
            <a:pPr lvl="0">
              <a:buFont typeface="Arial" panose="020B0604020202020204" pitchFamily="34" charset="0"/>
              <a:buChar char="•"/>
            </a:pPr>
            <a:r>
              <a:rPr lang="en-GB" sz="2600" dirty="0">
                <a:solidFill>
                  <a:srgbClr val="92D050"/>
                </a:solidFill>
              </a:rPr>
              <a:t>Wit</a:t>
            </a:r>
            <a:r>
              <a:rPr lang="en-GB" sz="2600" dirty="0"/>
              <a:t> – teases the reader instead of presenting facts</a:t>
            </a:r>
          </a:p>
          <a:p>
            <a:pPr lvl="0">
              <a:buFont typeface="Arial" panose="020B0604020202020204" pitchFamily="34" charset="0"/>
              <a:buChar char="•"/>
            </a:pPr>
            <a:r>
              <a:rPr lang="en-GB" sz="2600" dirty="0">
                <a:solidFill>
                  <a:srgbClr val="92D050"/>
                </a:solidFill>
              </a:rPr>
              <a:t>Fragments/collage </a:t>
            </a:r>
            <a:r>
              <a:rPr lang="en-GB" sz="2600" dirty="0"/>
              <a:t>– there is no whole picture</a:t>
            </a:r>
          </a:p>
          <a:p>
            <a:pPr lvl="0">
              <a:buFont typeface="Arial" panose="020B0604020202020204" pitchFamily="34" charset="0"/>
              <a:buChar char="•"/>
            </a:pPr>
            <a:r>
              <a:rPr lang="en-GB" sz="2600" dirty="0">
                <a:solidFill>
                  <a:srgbClr val="92D050"/>
                </a:solidFill>
              </a:rPr>
              <a:t>Self conscious aesthetics </a:t>
            </a:r>
            <a:r>
              <a:rPr lang="en-GB" sz="2600" dirty="0"/>
              <a:t>– awareness of how things are MADE </a:t>
            </a:r>
          </a:p>
          <a:p>
            <a:pPr lvl="0">
              <a:buFont typeface="Arial" panose="020B0604020202020204" pitchFamily="34" charset="0"/>
              <a:buChar char="•"/>
            </a:pPr>
            <a:r>
              <a:rPr lang="en-GB" sz="2600" dirty="0"/>
              <a:t>Overt emphasis on</a:t>
            </a:r>
            <a:r>
              <a:rPr lang="en-GB" sz="2600" dirty="0">
                <a:solidFill>
                  <a:srgbClr val="92D050"/>
                </a:solidFill>
              </a:rPr>
              <a:t> </a:t>
            </a:r>
            <a:r>
              <a:rPr lang="en-GB" sz="2600" i="1" dirty="0">
                <a:solidFill>
                  <a:srgbClr val="92D050"/>
                </a:solidFill>
              </a:rPr>
              <a:t>Imagery</a:t>
            </a:r>
            <a:r>
              <a:rPr lang="en-GB" sz="2600" dirty="0"/>
              <a:t>– water imagery throughout her writing </a:t>
            </a:r>
          </a:p>
          <a:p>
            <a:pPr lvl="0">
              <a:buFont typeface="Arial" panose="020B0604020202020204" pitchFamily="34" charset="0"/>
              <a:buChar char="•"/>
            </a:pPr>
            <a:r>
              <a:rPr lang="en-GB" sz="2600" dirty="0">
                <a:solidFill>
                  <a:srgbClr val="92D050"/>
                </a:solidFill>
              </a:rPr>
              <a:t>Tone and pitch of language </a:t>
            </a:r>
            <a:r>
              <a:rPr lang="en-GB" sz="2600" dirty="0"/>
              <a:t>(addressed in the discussion of Lamb and Thackeray)</a:t>
            </a:r>
          </a:p>
          <a:p>
            <a:pPr lvl="0">
              <a:buFont typeface="Arial" panose="020B0604020202020204" pitchFamily="34" charset="0"/>
              <a:buChar char="•"/>
            </a:pPr>
            <a:r>
              <a:rPr lang="en-GB" sz="2600" dirty="0"/>
              <a:t>The </a:t>
            </a:r>
            <a:r>
              <a:rPr lang="en-GB" sz="2600" dirty="0">
                <a:solidFill>
                  <a:srgbClr val="92D050"/>
                </a:solidFill>
              </a:rPr>
              <a:t>shape of sentences </a:t>
            </a:r>
            <a:r>
              <a:rPr lang="en-GB" sz="2600" dirty="0"/>
              <a:t>as carrying meaning – look at the ‘men’s sentence’ as well as women’s sentence</a:t>
            </a:r>
          </a:p>
          <a:p>
            <a:pPr marL="36576" indent="0">
              <a:buNone/>
            </a:pPr>
            <a:endParaRPr lang="en-GB" dirty="0"/>
          </a:p>
        </p:txBody>
      </p:sp>
    </p:spTree>
    <p:extLst>
      <p:ext uri="{BB962C8B-B14F-4D97-AF65-F5344CB8AC3E}">
        <p14:creationId xmlns:p14="http://schemas.microsoft.com/office/powerpoint/2010/main" val="36919478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EA7DB-F826-414C-A587-1C7FE728F4A9}"/>
              </a:ext>
            </a:extLst>
          </p:cNvPr>
          <p:cNvSpPr>
            <a:spLocks noGrp="1"/>
          </p:cNvSpPr>
          <p:nvPr>
            <p:ph type="title"/>
          </p:nvPr>
        </p:nvSpPr>
        <p:spPr/>
        <p:txBody>
          <a:bodyPr>
            <a:normAutofit/>
          </a:bodyPr>
          <a:lstStyle/>
          <a:p>
            <a:r>
              <a:rPr lang="en-GB" sz="3600" dirty="0">
                <a:solidFill>
                  <a:srgbClr val="92D050"/>
                </a:solidFill>
              </a:rPr>
              <a:t>C. RELATIONSHIP WITH THE READER</a:t>
            </a:r>
            <a:endParaRPr lang="en-GB" dirty="0">
              <a:solidFill>
                <a:srgbClr val="92D050"/>
              </a:solidFill>
            </a:endParaRPr>
          </a:p>
        </p:txBody>
      </p:sp>
      <p:sp>
        <p:nvSpPr>
          <p:cNvPr id="3" name="Content Placeholder 2">
            <a:extLst>
              <a:ext uri="{FF2B5EF4-FFF2-40B4-BE49-F238E27FC236}">
                <a16:creationId xmlns:a16="http://schemas.microsoft.com/office/drawing/2014/main" id="{B6BA1CE9-D4D8-4177-97AF-8553FC4941EE}"/>
              </a:ext>
            </a:extLst>
          </p:cNvPr>
          <p:cNvSpPr>
            <a:spLocks noGrp="1"/>
          </p:cNvSpPr>
          <p:nvPr>
            <p:ph idx="1"/>
          </p:nvPr>
        </p:nvSpPr>
        <p:spPr>
          <a:xfrm>
            <a:off x="609600" y="1700808"/>
            <a:ext cx="10454952" cy="4525963"/>
          </a:xfrm>
        </p:spPr>
        <p:txBody>
          <a:bodyPr>
            <a:normAutofit/>
          </a:bodyPr>
          <a:lstStyle/>
          <a:p>
            <a:pPr>
              <a:buFont typeface="Arial" panose="020B0604020202020204" pitchFamily="34" charset="0"/>
              <a:buChar char="•"/>
            </a:pPr>
            <a:r>
              <a:rPr lang="en-GB" sz="2400" dirty="0"/>
              <a:t>Importance of making individual decisions - relation to context - </a:t>
            </a:r>
            <a:r>
              <a:rPr lang="en-GB" sz="2400" dirty="0">
                <a:solidFill>
                  <a:srgbClr val="92D050"/>
                </a:solidFill>
              </a:rPr>
              <a:t>refusal to accept - nugget of pure truth</a:t>
            </a:r>
          </a:p>
          <a:p>
            <a:pPr>
              <a:buFont typeface="Arial" panose="020B0604020202020204" pitchFamily="34" charset="0"/>
              <a:buChar char="•"/>
            </a:pPr>
            <a:r>
              <a:rPr lang="en-GB" sz="2400" dirty="0"/>
              <a:t>model of society - question of friendship rather than authority- gives </a:t>
            </a:r>
            <a:r>
              <a:rPr lang="en-GB" sz="2400" dirty="0">
                <a:solidFill>
                  <a:srgbClr val="92D050"/>
                </a:solidFill>
              </a:rPr>
              <a:t>an object lesson in ‘how to read’ </a:t>
            </a:r>
            <a:r>
              <a:rPr lang="en-GB" sz="2400" dirty="0"/>
              <a:t>in Mary Carmichael</a:t>
            </a:r>
          </a:p>
          <a:p>
            <a:pPr lvl="0">
              <a:buFont typeface="Arial" panose="020B0604020202020204" pitchFamily="34" charset="0"/>
              <a:buChar char="•"/>
            </a:pPr>
            <a:r>
              <a:rPr lang="en-GB" sz="2400" dirty="0"/>
              <a:t>Teasing – </a:t>
            </a:r>
            <a:r>
              <a:rPr lang="en-GB" sz="2400" dirty="0">
                <a:solidFill>
                  <a:srgbClr val="92D050"/>
                </a:solidFill>
              </a:rPr>
              <a:t>meaning determined by context </a:t>
            </a:r>
            <a:r>
              <a:rPr lang="en-GB" sz="2400" dirty="0"/>
              <a:t>discrete units (hiding behind the curtain) truth dependent on motive – this is what this woman who had these experiences would think. </a:t>
            </a:r>
          </a:p>
          <a:p>
            <a:pPr lvl="0">
              <a:buFont typeface="Arial" panose="020B0604020202020204" pitchFamily="34" charset="0"/>
              <a:buChar char="•"/>
            </a:pPr>
            <a:r>
              <a:rPr lang="en-GB" sz="2400" dirty="0"/>
              <a:t>3 Marys</a:t>
            </a:r>
          </a:p>
          <a:p>
            <a:pPr lvl="0">
              <a:buFont typeface="Arial" panose="020B0604020202020204" pitchFamily="34" charset="0"/>
              <a:buChar char="•"/>
            </a:pPr>
            <a:r>
              <a:rPr lang="en-GB" sz="2400" dirty="0"/>
              <a:t>Relation to the idea of </a:t>
            </a:r>
            <a:r>
              <a:rPr lang="en-GB" sz="2400" dirty="0">
                <a:solidFill>
                  <a:srgbClr val="92D050"/>
                </a:solidFill>
              </a:rPr>
              <a:t>fascism - refusal of choice and of democracy</a:t>
            </a:r>
            <a:r>
              <a:rPr lang="en-GB" sz="2400" dirty="0"/>
              <a:t> </a:t>
            </a:r>
          </a:p>
          <a:p>
            <a:pPr lvl="0">
              <a:buFont typeface="Arial" panose="020B0604020202020204" pitchFamily="34" charset="0"/>
              <a:buChar char="•"/>
            </a:pPr>
            <a:r>
              <a:rPr lang="en-GB" sz="2400" dirty="0"/>
              <a:t>final link with Quiller Couch – writing and poverty</a:t>
            </a:r>
          </a:p>
          <a:p>
            <a:pPr marL="36576" indent="0">
              <a:buNone/>
            </a:pPr>
            <a:endParaRPr lang="en-GB" dirty="0"/>
          </a:p>
        </p:txBody>
      </p:sp>
    </p:spTree>
    <p:extLst>
      <p:ext uri="{BB962C8B-B14F-4D97-AF65-F5344CB8AC3E}">
        <p14:creationId xmlns:p14="http://schemas.microsoft.com/office/powerpoint/2010/main" val="19268457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12362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79C4D-DCCA-4DA7-AF33-D9BBA871B173}"/>
              </a:ext>
            </a:extLst>
          </p:cNvPr>
          <p:cNvSpPr>
            <a:spLocks noGrp="1"/>
          </p:cNvSpPr>
          <p:nvPr>
            <p:ph type="title"/>
          </p:nvPr>
        </p:nvSpPr>
        <p:spPr>
          <a:xfrm>
            <a:off x="609600" y="116633"/>
            <a:ext cx="9956800" cy="634082"/>
          </a:xfrm>
        </p:spPr>
        <p:txBody>
          <a:bodyPr>
            <a:normAutofit/>
          </a:bodyPr>
          <a:lstStyle/>
          <a:p>
            <a:r>
              <a:rPr lang="en-GB" sz="3200" dirty="0">
                <a:solidFill>
                  <a:srgbClr val="92D050"/>
                </a:solidFill>
              </a:rPr>
              <a:t>Chloe &amp; </a:t>
            </a:r>
            <a:r>
              <a:rPr lang="en-GB" sz="3200" dirty="0" err="1">
                <a:solidFill>
                  <a:srgbClr val="92D050"/>
                </a:solidFill>
              </a:rPr>
              <a:t>olivia</a:t>
            </a:r>
            <a:r>
              <a:rPr lang="en-GB" sz="3200" dirty="0">
                <a:solidFill>
                  <a:srgbClr val="92D050"/>
                </a:solidFill>
              </a:rPr>
              <a:t> </a:t>
            </a:r>
          </a:p>
        </p:txBody>
      </p:sp>
      <p:sp>
        <p:nvSpPr>
          <p:cNvPr id="3" name="Content Placeholder 2">
            <a:extLst>
              <a:ext uri="{FF2B5EF4-FFF2-40B4-BE49-F238E27FC236}">
                <a16:creationId xmlns:a16="http://schemas.microsoft.com/office/drawing/2014/main" id="{2A6FB782-6987-4C4C-93E8-3DA332A8843F}"/>
              </a:ext>
            </a:extLst>
          </p:cNvPr>
          <p:cNvSpPr>
            <a:spLocks noGrp="1"/>
          </p:cNvSpPr>
          <p:nvPr>
            <p:ph idx="1"/>
          </p:nvPr>
        </p:nvSpPr>
        <p:spPr>
          <a:xfrm>
            <a:off x="367916" y="750715"/>
            <a:ext cx="11456168" cy="5990652"/>
          </a:xfrm>
        </p:spPr>
        <p:txBody>
          <a:bodyPr>
            <a:normAutofit fontScale="77500" lnSpcReduction="20000"/>
          </a:bodyPr>
          <a:lstStyle/>
          <a:p>
            <a:pPr marL="36576" indent="0">
              <a:lnSpc>
                <a:spcPct val="120000"/>
              </a:lnSpc>
              <a:spcBef>
                <a:spcPts val="0"/>
              </a:spcBef>
              <a:buNone/>
            </a:pPr>
            <a:r>
              <a:rPr lang="en-GB" sz="2400" dirty="0"/>
              <a:t>Mary is tampering with the expected sequence. First she broke the sentence; now she has broken the sequence. Very well, she has every right to do both these things if she does them not for the sake of breaking, but for the sake of creating. Which of the two it is I cannot be sure until she has faced herself with a situation. …And, determined to do my duty by her as reader if she would do her duty by me as writer, I turned the page and read...I am sorry to break off so abruptly. </a:t>
            </a:r>
            <a:r>
              <a:rPr lang="en-GB" sz="2400" dirty="0">
                <a:solidFill>
                  <a:srgbClr val="92D050"/>
                </a:solidFill>
              </a:rPr>
              <a:t>Are there no men present? Do you promise me that behind that red curtain over there the figure of Sir Charles Biron is not concealed? We are all women you assure me? Then I may tell you that the very next words I read were these--'Chloe liked Olivia...' Do not start. Do not blush. Let us admit in the privacy of our own society that these things sometimes happen. Sometimes women do like women.</a:t>
            </a:r>
          </a:p>
          <a:p>
            <a:pPr marL="36576" indent="0">
              <a:lnSpc>
                <a:spcPct val="120000"/>
              </a:lnSpc>
              <a:spcBef>
                <a:spcPts val="0"/>
              </a:spcBef>
              <a:buNone/>
            </a:pPr>
            <a:endParaRPr lang="en-GB" sz="1000" dirty="0"/>
          </a:p>
          <a:p>
            <a:pPr marL="36576" indent="0">
              <a:lnSpc>
                <a:spcPct val="120000"/>
              </a:lnSpc>
              <a:spcBef>
                <a:spcPts val="0"/>
              </a:spcBef>
              <a:buNone/>
            </a:pPr>
            <a:r>
              <a:rPr lang="en-GB" sz="2500" dirty="0"/>
              <a:t>'Chloe liked Olivia,' I read. And then it struck me how immense a change was there. Chloe liked Olivia perhaps for the first time in literature. Cleopatra did not like Octavia. And how completely ANTONY AND CLEOPATRA would have been altered had she done so! As it is, I thought, letting my mind, I am afraid, wander a little from LIFE'S ADVENTURE, the whole thing is simplified, conventionalized, if one dared say it, absurdly. </a:t>
            </a:r>
            <a:r>
              <a:rPr lang="en-GB" sz="2500" dirty="0">
                <a:solidFill>
                  <a:srgbClr val="92D050"/>
                </a:solidFill>
              </a:rPr>
              <a:t>Cleopatra's only feeling about Octavia is one of jealousy. Is she taller than I am? How does she do her hair? The play, perhaps, required no more</a:t>
            </a:r>
            <a:r>
              <a:rPr lang="en-GB" sz="2500" dirty="0"/>
              <a:t>. But how interesting it would have been if the relationship between the two women had been more complicated. All these relationships between women, I thought, rapidly recalling the splendid gallery of fictitious women, are too simple. …I tried to remember any case in the course of my reading </a:t>
            </a:r>
            <a:r>
              <a:rPr lang="en-GB" sz="2500" dirty="0">
                <a:solidFill>
                  <a:srgbClr val="92D050"/>
                </a:solidFill>
              </a:rPr>
              <a:t>where two women are represented as friends.</a:t>
            </a:r>
          </a:p>
        </p:txBody>
      </p:sp>
    </p:spTree>
    <p:extLst>
      <p:ext uri="{BB962C8B-B14F-4D97-AF65-F5344CB8AC3E}">
        <p14:creationId xmlns:p14="http://schemas.microsoft.com/office/powerpoint/2010/main" val="13243057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020CA-DF6C-4FA3-A186-0C9DBCAD8C6C}"/>
              </a:ext>
            </a:extLst>
          </p:cNvPr>
          <p:cNvSpPr>
            <a:spLocks noGrp="1"/>
          </p:cNvSpPr>
          <p:nvPr>
            <p:ph type="title"/>
          </p:nvPr>
        </p:nvSpPr>
        <p:spPr>
          <a:xfrm>
            <a:off x="911424" y="529209"/>
            <a:ext cx="9956800" cy="1143000"/>
          </a:xfrm>
        </p:spPr>
        <p:txBody>
          <a:bodyPr>
            <a:normAutofit fontScale="90000"/>
          </a:bodyPr>
          <a:lstStyle/>
          <a:p>
            <a:r>
              <a:rPr lang="en-GB" sz="3600" dirty="0">
                <a:solidFill>
                  <a:srgbClr val="92D050"/>
                </a:solidFill>
              </a:rPr>
              <a:t>D. QUESTIONS OF THE NATURE OF HISTORY </a:t>
            </a:r>
            <a:r>
              <a:rPr lang="en-GB" sz="3600" b="1" dirty="0">
                <a:solidFill>
                  <a:srgbClr val="92D050"/>
                </a:solidFill>
              </a:rPr>
              <a:t>– </a:t>
            </a:r>
            <a:r>
              <a:rPr lang="en-GB" sz="3600" dirty="0">
                <a:solidFill>
                  <a:srgbClr val="92D050"/>
                </a:solidFill>
                <a:latin typeface="Palatino Linotype" panose="02040502050505030304" pitchFamily="18" charset="0"/>
              </a:rPr>
              <a:t>What is it? Who tells it? How do we know about it? </a:t>
            </a:r>
            <a:endParaRPr lang="en-GB" dirty="0">
              <a:solidFill>
                <a:srgbClr val="92D050"/>
              </a:solidFill>
            </a:endParaRPr>
          </a:p>
        </p:txBody>
      </p:sp>
      <p:sp>
        <p:nvSpPr>
          <p:cNvPr id="3" name="Content Placeholder 2">
            <a:extLst>
              <a:ext uri="{FF2B5EF4-FFF2-40B4-BE49-F238E27FC236}">
                <a16:creationId xmlns:a16="http://schemas.microsoft.com/office/drawing/2014/main" id="{BB627702-B6DE-46C7-8C8B-CB37DD055E07}"/>
              </a:ext>
            </a:extLst>
          </p:cNvPr>
          <p:cNvSpPr>
            <a:spLocks noGrp="1"/>
          </p:cNvSpPr>
          <p:nvPr>
            <p:ph idx="1"/>
          </p:nvPr>
        </p:nvSpPr>
        <p:spPr>
          <a:xfrm>
            <a:off x="637321" y="2276872"/>
            <a:ext cx="9956800" cy="2908919"/>
          </a:xfrm>
        </p:spPr>
        <p:txBody>
          <a:bodyPr>
            <a:normAutofit/>
          </a:bodyPr>
          <a:lstStyle/>
          <a:p>
            <a:pPr lvl="0">
              <a:buFont typeface="Arial" panose="020B0604020202020204" pitchFamily="34" charset="0"/>
              <a:buChar char="•"/>
            </a:pPr>
            <a:r>
              <a:rPr lang="en-GB" sz="2400" dirty="0"/>
              <a:t>Chap 3– </a:t>
            </a:r>
            <a:r>
              <a:rPr lang="en-GB" sz="2400" dirty="0" err="1"/>
              <a:t>esp</a:t>
            </a:r>
            <a:r>
              <a:rPr lang="en-GB" sz="2400" dirty="0"/>
              <a:t> rewriting history – not solid thing – </a:t>
            </a:r>
          </a:p>
          <a:p>
            <a:pPr lvl="0">
              <a:buFont typeface="Arial" panose="020B0604020202020204" pitchFamily="34" charset="0"/>
              <a:buChar char="•"/>
            </a:pPr>
            <a:r>
              <a:rPr lang="en-GB" sz="2400" dirty="0"/>
              <a:t>Difference between fiction and fact– history of women</a:t>
            </a:r>
          </a:p>
          <a:p>
            <a:pPr lvl="0">
              <a:buFont typeface="Arial" panose="020B0604020202020204" pitchFamily="34" charset="0"/>
              <a:buChar char="•"/>
            </a:pPr>
            <a:r>
              <a:rPr lang="en-GB" sz="2400" dirty="0"/>
              <a:t>Value of women’s contribution</a:t>
            </a:r>
          </a:p>
          <a:p>
            <a:pPr lvl="0">
              <a:buFont typeface="Arial" panose="020B0604020202020204" pitchFamily="34" charset="0"/>
              <a:buChar char="•"/>
            </a:pPr>
            <a:r>
              <a:rPr lang="en-GB" sz="2400" dirty="0"/>
              <a:t>Story of Judith Shakespeare </a:t>
            </a:r>
          </a:p>
          <a:p>
            <a:pPr>
              <a:buFont typeface="Arial" panose="020B0604020202020204" pitchFamily="34" charset="0"/>
              <a:buChar char="•"/>
            </a:pPr>
            <a:endParaRPr lang="en-GB" sz="2400" dirty="0"/>
          </a:p>
          <a:p>
            <a:pPr marL="36576" indent="0">
              <a:buNone/>
            </a:pPr>
            <a:endParaRPr lang="en-GB" dirty="0"/>
          </a:p>
        </p:txBody>
      </p:sp>
    </p:spTree>
    <p:extLst>
      <p:ext uri="{BB962C8B-B14F-4D97-AF65-F5344CB8AC3E}">
        <p14:creationId xmlns:p14="http://schemas.microsoft.com/office/powerpoint/2010/main" val="6351075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12362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62D27-FAC0-4878-A365-70E244D8B269}"/>
              </a:ext>
            </a:extLst>
          </p:cNvPr>
          <p:cNvSpPr>
            <a:spLocks noGrp="1"/>
          </p:cNvSpPr>
          <p:nvPr>
            <p:ph type="title"/>
          </p:nvPr>
        </p:nvSpPr>
        <p:spPr/>
        <p:txBody>
          <a:bodyPr>
            <a:normAutofit/>
          </a:bodyPr>
          <a:lstStyle/>
          <a:p>
            <a:r>
              <a:rPr lang="en-GB" sz="3600" dirty="0">
                <a:solidFill>
                  <a:srgbClr val="92D050"/>
                </a:solidFill>
              </a:rPr>
              <a:t>Judith Shakespeare 1</a:t>
            </a:r>
          </a:p>
        </p:txBody>
      </p:sp>
      <p:sp>
        <p:nvSpPr>
          <p:cNvPr id="3" name="Content Placeholder 2">
            <a:extLst>
              <a:ext uri="{FF2B5EF4-FFF2-40B4-BE49-F238E27FC236}">
                <a16:creationId xmlns:a16="http://schemas.microsoft.com/office/drawing/2014/main" id="{27E09885-23BA-4812-B7FE-6E9E6D05BCA8}"/>
              </a:ext>
            </a:extLst>
          </p:cNvPr>
          <p:cNvSpPr>
            <a:spLocks noGrp="1"/>
          </p:cNvSpPr>
          <p:nvPr>
            <p:ph idx="1"/>
          </p:nvPr>
        </p:nvSpPr>
        <p:spPr>
          <a:xfrm>
            <a:off x="609600" y="1600201"/>
            <a:ext cx="11175032" cy="4853135"/>
          </a:xfrm>
        </p:spPr>
        <p:txBody>
          <a:bodyPr>
            <a:normAutofit fontScale="70000" lnSpcReduction="20000"/>
          </a:bodyPr>
          <a:lstStyle/>
          <a:p>
            <a:pPr marL="36576" indent="0">
              <a:lnSpc>
                <a:spcPct val="120000"/>
              </a:lnSpc>
              <a:buNone/>
            </a:pPr>
            <a:r>
              <a:rPr lang="en-GB" dirty="0"/>
              <a:t>Here am I asking </a:t>
            </a:r>
            <a:r>
              <a:rPr lang="en-GB" dirty="0">
                <a:solidFill>
                  <a:srgbClr val="92D050"/>
                </a:solidFill>
              </a:rPr>
              <a:t>why women did not write poetry in the Elizabethan age</a:t>
            </a:r>
            <a:r>
              <a:rPr lang="en-GB" dirty="0"/>
              <a:t>, and I am not sure how they were educated; whether they were taught to write; whether they had sitting-rooms to themselves; how many women had children before they were twenty-one; what, in short, they did from eight in the morning till eight at night. They had no money evidently; according to Professor Trevelyan they were married whether they liked it or not before they were out of the nursery, at fifteen or sixteen very likely. It would have been extremely odd, even upon this showing, had one of them suddenly written the plays of Shakespeare, I concluded, and I thought of that old gentleman, who is dead now, but was a bishop, I think, who declared that </a:t>
            </a:r>
            <a:r>
              <a:rPr lang="en-GB" dirty="0">
                <a:solidFill>
                  <a:srgbClr val="92D050"/>
                </a:solidFill>
              </a:rPr>
              <a:t>it was impossible for any woman, past, present, or to come, to have the genius of Shakespeare</a:t>
            </a:r>
            <a:r>
              <a:rPr lang="en-GB" dirty="0"/>
              <a:t>. He wrote to the papers about it. </a:t>
            </a:r>
            <a:r>
              <a:rPr lang="en-GB" dirty="0">
                <a:solidFill>
                  <a:srgbClr val="92D050"/>
                </a:solidFill>
              </a:rPr>
              <a:t>He also told a lady who applied to him for information that cats do not as a matter of fact go to heaven, though they have, he</a:t>
            </a:r>
          </a:p>
          <a:p>
            <a:pPr marL="36576" indent="0">
              <a:lnSpc>
                <a:spcPct val="120000"/>
              </a:lnSpc>
              <a:buNone/>
            </a:pPr>
            <a:r>
              <a:rPr lang="en-GB" dirty="0">
                <a:solidFill>
                  <a:srgbClr val="92D050"/>
                </a:solidFill>
              </a:rPr>
              <a:t>added, souls of a sort. </a:t>
            </a:r>
            <a:r>
              <a:rPr lang="en-GB" dirty="0"/>
              <a:t>How much thinking those old gentlemen used to save one! How the borders of ignorance shrank back at their approach! Cats do not go to heaven. Women cannot write the plays of Shakespeare.</a:t>
            </a:r>
          </a:p>
          <a:p>
            <a:pPr marL="36576" indent="0">
              <a:buNone/>
            </a:pPr>
            <a:endParaRPr lang="en-GB" dirty="0"/>
          </a:p>
        </p:txBody>
      </p:sp>
    </p:spTree>
    <p:extLst>
      <p:ext uri="{BB962C8B-B14F-4D97-AF65-F5344CB8AC3E}">
        <p14:creationId xmlns:p14="http://schemas.microsoft.com/office/powerpoint/2010/main" val="12336904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12362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62D27-FAC0-4878-A365-70E244D8B269}"/>
              </a:ext>
            </a:extLst>
          </p:cNvPr>
          <p:cNvSpPr>
            <a:spLocks noGrp="1"/>
          </p:cNvSpPr>
          <p:nvPr>
            <p:ph type="title"/>
          </p:nvPr>
        </p:nvSpPr>
        <p:spPr>
          <a:xfrm>
            <a:off x="0" y="116632"/>
            <a:ext cx="445840" cy="692696"/>
          </a:xfrm>
        </p:spPr>
        <p:txBody>
          <a:bodyPr>
            <a:normAutofit/>
          </a:bodyPr>
          <a:lstStyle/>
          <a:p>
            <a:r>
              <a:rPr lang="en-GB" sz="3200" dirty="0">
                <a:solidFill>
                  <a:srgbClr val="92D050"/>
                </a:solidFill>
              </a:rPr>
              <a:t>2</a:t>
            </a:r>
          </a:p>
        </p:txBody>
      </p:sp>
      <p:sp>
        <p:nvSpPr>
          <p:cNvPr id="3" name="Content Placeholder 2">
            <a:extLst>
              <a:ext uri="{FF2B5EF4-FFF2-40B4-BE49-F238E27FC236}">
                <a16:creationId xmlns:a16="http://schemas.microsoft.com/office/drawing/2014/main" id="{27E09885-23BA-4812-B7FE-6E9E6D05BCA8}"/>
              </a:ext>
            </a:extLst>
          </p:cNvPr>
          <p:cNvSpPr>
            <a:spLocks noGrp="1"/>
          </p:cNvSpPr>
          <p:nvPr>
            <p:ph idx="1"/>
          </p:nvPr>
        </p:nvSpPr>
        <p:spPr>
          <a:xfrm>
            <a:off x="371364" y="152636"/>
            <a:ext cx="11449272" cy="6552728"/>
          </a:xfrm>
        </p:spPr>
        <p:txBody>
          <a:bodyPr>
            <a:normAutofit lnSpcReduction="10000"/>
          </a:bodyPr>
          <a:lstStyle/>
          <a:p>
            <a:pPr marL="36576" indent="0">
              <a:lnSpc>
                <a:spcPct val="120000"/>
              </a:lnSpc>
              <a:buNone/>
            </a:pPr>
            <a:r>
              <a:rPr lang="en-GB" sz="1600" dirty="0"/>
              <a:t>…what would have happened </a:t>
            </a:r>
            <a:r>
              <a:rPr lang="en-GB" sz="1600" dirty="0">
                <a:solidFill>
                  <a:srgbClr val="92D050"/>
                </a:solidFill>
              </a:rPr>
              <a:t>had Shakespeare had a wonderfully gifted sister, called JUDITH</a:t>
            </a:r>
            <a:r>
              <a:rPr lang="en-GB" sz="1600" dirty="0"/>
              <a:t>, let us say. </a:t>
            </a:r>
            <a:r>
              <a:rPr lang="en-GB" sz="1600" dirty="0">
                <a:solidFill>
                  <a:srgbClr val="92D050"/>
                </a:solidFill>
              </a:rPr>
              <a:t>SHAKESPEARE</a:t>
            </a:r>
            <a:r>
              <a:rPr lang="en-GB" sz="1600" dirty="0"/>
              <a:t> himself went, very probably,--his mother was an heiress--to the grammar school, where he may have learnt Latin--Ovid, Virgil and Horace--and the elements of grammar and logic. He was, it is well known, a wild boy who poached rabbits, perhaps shot a deer, and had, rather sooner than he should have done, to marry a woman in the neighbourhood, who bore him a child rather quicker than was right. That escapade sent him to seek his fortune in London. He had …a taste for the theatre; he began by holding horses at the stage door. Very soon he got work in the theatre, became a successful actor, and lived at the hub of the universe, meeting every body, knowing everybody, practising his art on the boards, exercising his wits in  the streets, and even getting access to the palace of the queen. </a:t>
            </a:r>
            <a:r>
              <a:rPr lang="en-GB" sz="1600" dirty="0">
                <a:solidFill>
                  <a:srgbClr val="92D050"/>
                </a:solidFill>
              </a:rPr>
              <a:t>Meanwhile his extraordinarily gifted sister, let us suppose, remained at home. She was as adventurous, as imaginative, as agog to see the world as he was.</a:t>
            </a:r>
            <a:r>
              <a:rPr lang="en-GB" sz="1600" dirty="0"/>
              <a:t> But she was not sent to school. She had no chance of learning grammar and logic, let alone of reading Horace and Virgil. She picked up a book now and then, one of her brother's perhaps, and read a few pages. But then her parents came in and told her to mend the stockings or mind the stew and not moon about with books and papers. They … loved their daughter--indeed, more likely than not she was the apple of her father's eye. Perhaps she scribbled some pages up in an apple loft on the sly but was careful to hide them or set fire to them. …she was to be betrothed to the son of a neighbouring wool-stapler. She cried out that marriage was hateful to her, and for that she was severely beaten by her father. …He begged her instead not to hurt him, not to shame him in this matter of her marriage. …How could she disobey him? How could she break his heart? The force of her own gift alone drove her to it. She … took the road to London. She was not seventeen. …She had the quickest fancy, </a:t>
            </a:r>
            <a:r>
              <a:rPr lang="en-GB" sz="1600" dirty="0">
                <a:solidFill>
                  <a:srgbClr val="92D050"/>
                </a:solidFill>
              </a:rPr>
              <a:t>a gift like her brother's, for the tune of words. Like him, she had a taste for the theatre</a:t>
            </a:r>
            <a:r>
              <a:rPr lang="en-GB" sz="1600" dirty="0"/>
              <a:t>. She stood at the stage door; she wanted to act, she said. …The manager--a fat, </a:t>
            </a:r>
            <a:r>
              <a:rPr lang="en-GB" sz="1600" dirty="0" err="1"/>
              <a:t>looselipped</a:t>
            </a:r>
            <a:r>
              <a:rPr lang="en-GB" sz="1600" dirty="0"/>
              <a:t> man--guffawed. He bellowed something about poodles dancing and women acting—no woman, he said, could possibly be an actress. He hinted--you can imagine what. </a:t>
            </a:r>
            <a:r>
              <a:rPr lang="en-GB" sz="1600" dirty="0">
                <a:solidFill>
                  <a:srgbClr val="92D050"/>
                </a:solidFill>
              </a:rPr>
              <a:t>She could get no training </a:t>
            </a:r>
            <a:r>
              <a:rPr lang="en-GB" sz="1600" dirty="0"/>
              <a:t>in her craft. </a:t>
            </a:r>
            <a:r>
              <a:rPr lang="en-GB" sz="1600" dirty="0">
                <a:solidFill>
                  <a:srgbClr val="92D050"/>
                </a:solidFill>
              </a:rPr>
              <a:t>Could she even seek her dinner in a tavern or roam the streets at midnight? </a:t>
            </a:r>
            <a:r>
              <a:rPr lang="en-GB" sz="1600" dirty="0"/>
              <a:t>Yet her genius was for fiction and lusted to feed abundantly upon the lives of men and women and the study of their ways. At last… </a:t>
            </a:r>
            <a:r>
              <a:rPr lang="en-GB" sz="1600" dirty="0">
                <a:solidFill>
                  <a:srgbClr val="92D050"/>
                </a:solidFill>
              </a:rPr>
              <a:t>Nick Greene the actor-manager took pity on her; she found herself with child by that gentleman</a:t>
            </a:r>
            <a:r>
              <a:rPr lang="en-GB" sz="1600" dirty="0"/>
              <a:t> and so--who shall measure the heat and violence of the poet's heart when caught and tangled in a woman’s body?--</a:t>
            </a:r>
            <a:r>
              <a:rPr lang="en-GB" sz="1600" dirty="0">
                <a:solidFill>
                  <a:srgbClr val="92D050"/>
                </a:solidFill>
              </a:rPr>
              <a:t>killed herself one winter's night</a:t>
            </a:r>
            <a:endParaRPr lang="en-GB" sz="1600" dirty="0"/>
          </a:p>
        </p:txBody>
      </p:sp>
    </p:spTree>
    <p:extLst>
      <p:ext uri="{BB962C8B-B14F-4D97-AF65-F5344CB8AC3E}">
        <p14:creationId xmlns:p14="http://schemas.microsoft.com/office/powerpoint/2010/main" val="34567466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312A1-AA5B-4790-A5E8-F7CE1A55095F}"/>
              </a:ext>
            </a:extLst>
          </p:cNvPr>
          <p:cNvSpPr>
            <a:spLocks noGrp="1"/>
          </p:cNvSpPr>
          <p:nvPr>
            <p:ph type="title"/>
          </p:nvPr>
        </p:nvSpPr>
        <p:spPr>
          <a:xfrm>
            <a:off x="609600" y="160336"/>
            <a:ext cx="11103024" cy="892400"/>
          </a:xfrm>
        </p:spPr>
        <p:txBody>
          <a:bodyPr>
            <a:normAutofit fontScale="90000"/>
          </a:bodyPr>
          <a:lstStyle/>
          <a:p>
            <a:r>
              <a:rPr lang="en-GB" sz="4000" dirty="0">
                <a:solidFill>
                  <a:srgbClr val="92D050"/>
                </a:solidFill>
              </a:rPr>
              <a:t>E. ART – REPRESENTATION </a:t>
            </a:r>
            <a:r>
              <a:rPr lang="en-GB" sz="4000" dirty="0">
                <a:solidFill>
                  <a:srgbClr val="92D050"/>
                </a:solidFill>
                <a:latin typeface="Palatino Linotype" panose="02040502050505030304" pitchFamily="18" charset="0"/>
              </a:rPr>
              <a:t>versus</a:t>
            </a:r>
            <a:r>
              <a:rPr lang="en-GB" sz="4000" dirty="0">
                <a:solidFill>
                  <a:srgbClr val="92D050"/>
                </a:solidFill>
              </a:rPr>
              <a:t> REFLECTION</a:t>
            </a:r>
            <a:endParaRPr lang="en-GB" dirty="0">
              <a:solidFill>
                <a:srgbClr val="92D050"/>
              </a:solidFill>
            </a:endParaRPr>
          </a:p>
        </p:txBody>
      </p:sp>
      <p:sp>
        <p:nvSpPr>
          <p:cNvPr id="3" name="Content Placeholder 2">
            <a:extLst>
              <a:ext uri="{FF2B5EF4-FFF2-40B4-BE49-F238E27FC236}">
                <a16:creationId xmlns:a16="http://schemas.microsoft.com/office/drawing/2014/main" id="{2EF3B9B3-096A-4D32-9286-982BBC47CBFC}"/>
              </a:ext>
            </a:extLst>
          </p:cNvPr>
          <p:cNvSpPr>
            <a:spLocks noGrp="1"/>
          </p:cNvSpPr>
          <p:nvPr>
            <p:ph idx="1"/>
          </p:nvPr>
        </p:nvSpPr>
        <p:spPr>
          <a:xfrm>
            <a:off x="407368" y="1196752"/>
            <a:ext cx="11103024" cy="5500912"/>
          </a:xfrm>
        </p:spPr>
        <p:txBody>
          <a:bodyPr>
            <a:normAutofit fontScale="77500" lnSpcReduction="20000"/>
          </a:bodyPr>
          <a:lstStyle/>
          <a:p>
            <a:pPr lvl="0">
              <a:lnSpc>
                <a:spcPct val="120000"/>
              </a:lnSpc>
              <a:buFont typeface="Arial" panose="020B0604020202020204" pitchFamily="34" charset="0"/>
              <a:buChar char="•"/>
            </a:pPr>
            <a:r>
              <a:rPr lang="en-GB" dirty="0"/>
              <a:t>fiction contains more truth than fact – Victorian father and son  - </a:t>
            </a:r>
            <a:r>
              <a:rPr lang="en-GB" dirty="0">
                <a:solidFill>
                  <a:srgbClr val="92D050"/>
                </a:solidFill>
              </a:rPr>
              <a:t>stories as ‘lies’ </a:t>
            </a:r>
            <a:r>
              <a:rPr lang="en-GB" dirty="0"/>
              <a:t>for those obsessed with empirical truths…lies will flow from my lips</a:t>
            </a:r>
          </a:p>
          <a:p>
            <a:pPr lvl="0">
              <a:lnSpc>
                <a:spcPct val="120000"/>
              </a:lnSpc>
              <a:buFont typeface="Arial" panose="020B0604020202020204" pitchFamily="34" charset="0"/>
              <a:buChar char="•"/>
            </a:pPr>
            <a:r>
              <a:rPr lang="en-GB" dirty="0">
                <a:solidFill>
                  <a:srgbClr val="92D050"/>
                </a:solidFill>
              </a:rPr>
              <a:t>Creation of worlds rather than reflection </a:t>
            </a:r>
            <a:r>
              <a:rPr lang="en-GB" dirty="0"/>
              <a:t>(see the autumn - spring passage in </a:t>
            </a:r>
            <a:r>
              <a:rPr lang="en-GB" i="1" dirty="0"/>
              <a:t>Room</a:t>
            </a:r>
            <a:r>
              <a:rPr lang="en-GB" dirty="0"/>
              <a:t>)</a:t>
            </a:r>
          </a:p>
          <a:p>
            <a:pPr lvl="0">
              <a:lnSpc>
                <a:spcPct val="120000"/>
              </a:lnSpc>
              <a:buFont typeface="Arial" panose="020B0604020202020204" pitchFamily="34" charset="0"/>
              <a:buChar char="•"/>
            </a:pPr>
            <a:r>
              <a:rPr lang="en-GB" dirty="0">
                <a:solidFill>
                  <a:srgbClr val="92D050"/>
                </a:solidFill>
              </a:rPr>
              <a:t>Questioning of preconceptions </a:t>
            </a:r>
            <a:r>
              <a:rPr lang="en-GB" dirty="0"/>
              <a:t>(being locked in as well as locked out – fish and crustacean; Lycidas as drowning at sea) </a:t>
            </a:r>
          </a:p>
          <a:p>
            <a:pPr lvl="0">
              <a:lnSpc>
                <a:spcPct val="120000"/>
              </a:lnSpc>
              <a:buFont typeface="Arial" panose="020B0604020202020204" pitchFamily="34" charset="0"/>
              <a:buChar char="•"/>
            </a:pPr>
            <a:r>
              <a:rPr lang="en-GB" dirty="0">
                <a:solidFill>
                  <a:srgbClr val="92D050"/>
                </a:solidFill>
              </a:rPr>
              <a:t>Manx cat</a:t>
            </a:r>
          </a:p>
          <a:p>
            <a:pPr lvl="0">
              <a:lnSpc>
                <a:spcPct val="120000"/>
              </a:lnSpc>
              <a:buFont typeface="Arial" panose="020B0604020202020204" pitchFamily="34" charset="0"/>
              <a:buChar char="•"/>
            </a:pPr>
            <a:r>
              <a:rPr lang="en-GB" dirty="0"/>
              <a:t>The war – ugliness not of French or Germans but </a:t>
            </a:r>
            <a:r>
              <a:rPr lang="en-GB" dirty="0">
                <a:solidFill>
                  <a:srgbClr val="92D050"/>
                </a:solidFill>
              </a:rPr>
              <a:t>‘our rulers’</a:t>
            </a:r>
          </a:p>
          <a:p>
            <a:pPr lvl="0">
              <a:lnSpc>
                <a:spcPct val="120000"/>
              </a:lnSpc>
              <a:buFont typeface="Arial" panose="020B0604020202020204" pitchFamily="34" charset="0"/>
              <a:buChar char="•"/>
            </a:pPr>
            <a:r>
              <a:rPr lang="en-GB" i="1" dirty="0">
                <a:solidFill>
                  <a:srgbClr val="92D050"/>
                </a:solidFill>
              </a:rPr>
              <a:t> True</a:t>
            </a:r>
            <a:r>
              <a:rPr lang="en-GB" dirty="0">
                <a:solidFill>
                  <a:srgbClr val="92D050"/>
                </a:solidFill>
              </a:rPr>
              <a:t> meaning of man or woman </a:t>
            </a:r>
            <a:r>
              <a:rPr lang="en-GB" dirty="0"/>
              <a:t>– impossible – nothing is only one thing and the way manipulated by those in power (see some truth we men have lived with since the dawn of time – can’t let women know – </a:t>
            </a:r>
            <a:r>
              <a:rPr lang="en-GB" i="1" dirty="0"/>
              <a:t>Heart of Darkness</a:t>
            </a:r>
            <a:r>
              <a:rPr lang="en-GB" dirty="0"/>
              <a:t>) </a:t>
            </a:r>
          </a:p>
          <a:p>
            <a:pPr lvl="0">
              <a:lnSpc>
                <a:spcPct val="120000"/>
              </a:lnSpc>
              <a:buFont typeface="Arial" panose="020B0604020202020204" pitchFamily="34" charset="0"/>
              <a:buChar char="•"/>
            </a:pPr>
            <a:r>
              <a:rPr lang="en-GB" dirty="0"/>
              <a:t>The establishment of a </a:t>
            </a:r>
            <a:r>
              <a:rPr lang="en-GB" dirty="0">
                <a:solidFill>
                  <a:srgbClr val="92D050"/>
                </a:solidFill>
              </a:rPr>
              <a:t>university</a:t>
            </a:r>
            <a:r>
              <a:rPr lang="en-GB" dirty="0"/>
              <a:t> not </a:t>
            </a:r>
            <a:r>
              <a:rPr lang="en-GB" i="1" dirty="0"/>
              <a:t>natural</a:t>
            </a:r>
            <a:r>
              <a:rPr lang="en-GB" dirty="0"/>
              <a:t> – but </a:t>
            </a:r>
            <a:r>
              <a:rPr lang="en-GB" dirty="0">
                <a:solidFill>
                  <a:srgbClr val="92D050"/>
                </a:solidFill>
              </a:rPr>
              <a:t>requires concrete things </a:t>
            </a:r>
          </a:p>
          <a:p>
            <a:pPr marL="36576" indent="0">
              <a:buNone/>
            </a:pPr>
            <a:endParaRPr lang="en-GB" dirty="0"/>
          </a:p>
          <a:p>
            <a:pPr marL="36576" indent="0">
              <a:buNone/>
            </a:pPr>
            <a:endParaRPr lang="en-GB" dirty="0"/>
          </a:p>
        </p:txBody>
      </p:sp>
    </p:spTree>
    <p:extLst>
      <p:ext uri="{BB962C8B-B14F-4D97-AF65-F5344CB8AC3E}">
        <p14:creationId xmlns:p14="http://schemas.microsoft.com/office/powerpoint/2010/main" val="495957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12362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0BF98-863B-43E4-9637-DBBD788BEE43}"/>
              </a:ext>
            </a:extLst>
          </p:cNvPr>
          <p:cNvSpPr>
            <a:spLocks noGrp="1"/>
          </p:cNvSpPr>
          <p:nvPr>
            <p:ph type="title"/>
          </p:nvPr>
        </p:nvSpPr>
        <p:spPr/>
        <p:txBody>
          <a:bodyPr>
            <a:normAutofit/>
          </a:bodyPr>
          <a:lstStyle/>
          <a:p>
            <a:r>
              <a:rPr lang="en-GB" sz="3200" dirty="0">
                <a:solidFill>
                  <a:srgbClr val="92D050"/>
                </a:solidFill>
              </a:rPr>
              <a:t>The </a:t>
            </a:r>
            <a:r>
              <a:rPr lang="en-GB" sz="3200" dirty="0" err="1">
                <a:solidFill>
                  <a:srgbClr val="92D050"/>
                </a:solidFill>
              </a:rPr>
              <a:t>manx</a:t>
            </a:r>
            <a:r>
              <a:rPr lang="en-GB" sz="3200" dirty="0">
                <a:solidFill>
                  <a:srgbClr val="92D050"/>
                </a:solidFill>
              </a:rPr>
              <a:t> cat</a:t>
            </a:r>
          </a:p>
        </p:txBody>
      </p:sp>
      <p:sp>
        <p:nvSpPr>
          <p:cNvPr id="3" name="Content Placeholder 2">
            <a:extLst>
              <a:ext uri="{FF2B5EF4-FFF2-40B4-BE49-F238E27FC236}">
                <a16:creationId xmlns:a16="http://schemas.microsoft.com/office/drawing/2014/main" id="{8CC82CE6-9FFD-40B4-8ED1-7A3813D29715}"/>
              </a:ext>
            </a:extLst>
          </p:cNvPr>
          <p:cNvSpPr>
            <a:spLocks noGrp="1"/>
          </p:cNvSpPr>
          <p:nvPr>
            <p:ph idx="1"/>
          </p:nvPr>
        </p:nvSpPr>
        <p:spPr>
          <a:xfrm>
            <a:off x="609600" y="1600201"/>
            <a:ext cx="10454952" cy="3701007"/>
          </a:xfrm>
        </p:spPr>
        <p:txBody>
          <a:bodyPr>
            <a:normAutofit fontScale="92500" lnSpcReduction="10000"/>
          </a:bodyPr>
          <a:lstStyle/>
          <a:p>
            <a:pPr marL="36576" indent="0">
              <a:lnSpc>
                <a:spcPct val="110000"/>
              </a:lnSpc>
              <a:buNone/>
            </a:pPr>
            <a:r>
              <a:rPr lang="en-GB" sz="2600" dirty="0"/>
              <a:t>There was something so ludicrous in thinking of people humming such things even under their breath at luncheon parties before the war that I burst out laughing and had to explain my laughter by pointing at the Manx cat, who did look a little absurd, poor beast, without a tail, in the middle  of the lawn. Was he really born so, or had he lost his tail in an accident? </a:t>
            </a:r>
            <a:r>
              <a:rPr lang="en-GB" sz="2600" dirty="0">
                <a:solidFill>
                  <a:srgbClr val="92D050"/>
                </a:solidFill>
              </a:rPr>
              <a:t>The tailless cat, though some are said to exist in the Isle of Man, is rarer than one thinks. It is a queer animal, quaint rather than beautiful. It is strange what a difference a tail makes</a:t>
            </a:r>
            <a:r>
              <a:rPr lang="en-GB" sz="2600" dirty="0"/>
              <a:t>—you know the sort of things one says as a lunch party breaks up and people are finding their coats and </a:t>
            </a:r>
            <a:r>
              <a:rPr lang="en-GB" dirty="0"/>
              <a:t>hats. </a:t>
            </a:r>
          </a:p>
        </p:txBody>
      </p:sp>
    </p:spTree>
    <p:extLst>
      <p:ext uri="{BB962C8B-B14F-4D97-AF65-F5344CB8AC3E}">
        <p14:creationId xmlns:p14="http://schemas.microsoft.com/office/powerpoint/2010/main" val="32399275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12362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B8059-3C00-48DF-ACA1-3FEB255EDB26}"/>
              </a:ext>
            </a:extLst>
          </p:cNvPr>
          <p:cNvSpPr>
            <a:spLocks noGrp="1"/>
          </p:cNvSpPr>
          <p:nvPr>
            <p:ph type="title"/>
          </p:nvPr>
        </p:nvSpPr>
        <p:spPr/>
        <p:txBody>
          <a:bodyPr>
            <a:noAutofit/>
          </a:bodyPr>
          <a:lstStyle/>
          <a:p>
            <a:r>
              <a:rPr lang="en-GB" sz="3200" dirty="0">
                <a:solidFill>
                  <a:srgbClr val="92D050"/>
                </a:solidFill>
              </a:rPr>
              <a:t>the Woman’s sentence</a:t>
            </a:r>
            <a:br>
              <a:rPr lang="en-GB" sz="3200" dirty="0">
                <a:solidFill>
                  <a:srgbClr val="00B050"/>
                </a:solidFill>
              </a:rPr>
            </a:br>
            <a:endParaRPr lang="en-GB" sz="3200" dirty="0">
              <a:solidFill>
                <a:srgbClr val="00B050"/>
              </a:solidFill>
            </a:endParaRPr>
          </a:p>
        </p:txBody>
      </p:sp>
      <p:sp>
        <p:nvSpPr>
          <p:cNvPr id="3" name="Content Placeholder 2">
            <a:extLst>
              <a:ext uri="{FF2B5EF4-FFF2-40B4-BE49-F238E27FC236}">
                <a16:creationId xmlns:a16="http://schemas.microsoft.com/office/drawing/2014/main" id="{B2E93471-7CFD-4A28-BB68-DAD020DBC8FC}"/>
              </a:ext>
            </a:extLst>
          </p:cNvPr>
          <p:cNvSpPr>
            <a:spLocks noGrp="1"/>
          </p:cNvSpPr>
          <p:nvPr>
            <p:ph idx="1"/>
          </p:nvPr>
        </p:nvSpPr>
        <p:spPr>
          <a:xfrm>
            <a:off x="371364" y="980728"/>
            <a:ext cx="11449272" cy="5691982"/>
          </a:xfrm>
        </p:spPr>
        <p:txBody>
          <a:bodyPr>
            <a:normAutofit fontScale="70000" lnSpcReduction="20000"/>
          </a:bodyPr>
          <a:lstStyle/>
          <a:p>
            <a:pPr marL="36576" indent="0">
              <a:lnSpc>
                <a:spcPct val="120000"/>
              </a:lnSpc>
              <a:spcBef>
                <a:spcPts val="0"/>
              </a:spcBef>
              <a:buNone/>
            </a:pPr>
            <a:r>
              <a:rPr lang="en-GB" dirty="0"/>
              <a:t>1. ‘To begin with, there is the technical difficulty – so simple, apparently; in reality, so baffling – that the very form of the sentence does not fit her</a:t>
            </a:r>
            <a:r>
              <a:rPr lang="en-GB" dirty="0">
                <a:solidFill>
                  <a:srgbClr val="92D050"/>
                </a:solidFill>
              </a:rPr>
              <a:t>. It is a sentence made by men; it is too loose, too heavy, too pompous for a woman’s use. </a:t>
            </a:r>
            <a:r>
              <a:rPr lang="en-GB" dirty="0"/>
              <a:t>Yet in a novel, which covers so wide a stretch of ground, an ordinary and usual type of sentence has to be found to carry the reader on easily and naturally from one end of the book to the other. And this a woman must make for herself, altering and adapting the current shape of her thought without crushing or distorting it.’ </a:t>
            </a:r>
          </a:p>
          <a:p>
            <a:pPr marL="338328" lvl="1" indent="0">
              <a:lnSpc>
                <a:spcPct val="120000"/>
              </a:lnSpc>
              <a:spcBef>
                <a:spcPts val="0"/>
              </a:spcBef>
              <a:buNone/>
            </a:pPr>
            <a:r>
              <a:rPr lang="en-GB" dirty="0"/>
              <a:t>Virginia Woolf, ‘Women and Fiction,’ Michele Barrett, ed., </a:t>
            </a:r>
            <a:r>
              <a:rPr lang="en-GB" i="1" dirty="0"/>
              <a:t>Virginia Woolf: Women &amp; Writing</a:t>
            </a:r>
            <a:r>
              <a:rPr lang="en-GB" dirty="0"/>
              <a:t> (London: Women’s Press, 1979), p. 48.</a:t>
            </a:r>
          </a:p>
          <a:p>
            <a:pPr marL="36576" indent="0">
              <a:lnSpc>
                <a:spcPct val="120000"/>
              </a:lnSpc>
              <a:spcBef>
                <a:spcPts val="0"/>
              </a:spcBef>
              <a:buNone/>
            </a:pPr>
            <a:r>
              <a:rPr lang="en-GB" dirty="0"/>
              <a:t> </a:t>
            </a:r>
          </a:p>
          <a:p>
            <a:pPr marL="36576" indent="0">
              <a:lnSpc>
                <a:spcPct val="120000"/>
              </a:lnSpc>
              <a:spcBef>
                <a:spcPts val="0"/>
              </a:spcBef>
              <a:buNone/>
            </a:pPr>
            <a:r>
              <a:rPr lang="en-GB" dirty="0"/>
              <a:t>2</a:t>
            </a:r>
            <a:r>
              <a:rPr lang="en-GB" dirty="0">
                <a:solidFill>
                  <a:srgbClr val="92D050"/>
                </a:solidFill>
              </a:rPr>
              <a:t>. ‘It is fatal to be a man or woman pure and simple; </a:t>
            </a:r>
            <a:r>
              <a:rPr lang="en-GB" dirty="0"/>
              <a:t>one must be woman-manly or man-womanly. It is fatal for a woman to lay the least stress on any grievance; to plead even with justice any cause; in any way to speak as a woman. […] Some collaboration has to take place in the mind of the woman and the man before the art of creation can be accomplished. Some marriage of opposites has to be consummated. </a:t>
            </a:r>
            <a:r>
              <a:rPr lang="en-GB" dirty="0">
                <a:solidFill>
                  <a:srgbClr val="92D050"/>
                </a:solidFill>
              </a:rPr>
              <a:t>The whole of the mind must lie wide open if we are to get the sense that the writer is communicating his [sic] experience with perfect fullness.’ </a:t>
            </a:r>
          </a:p>
          <a:p>
            <a:pPr marL="338328" lvl="1" indent="0">
              <a:lnSpc>
                <a:spcPct val="120000"/>
              </a:lnSpc>
              <a:spcBef>
                <a:spcPts val="0"/>
              </a:spcBef>
              <a:buNone/>
            </a:pPr>
            <a:r>
              <a:rPr lang="en-GB" dirty="0"/>
              <a:t>Virginia Woolf, </a:t>
            </a:r>
            <a:r>
              <a:rPr lang="en-GB" i="1" dirty="0"/>
              <a:t>A Room of One’s Own and Three Guineas</a:t>
            </a:r>
            <a:r>
              <a:rPr lang="en-GB" dirty="0"/>
              <a:t> ed., Morag </a:t>
            </a:r>
            <a:r>
              <a:rPr lang="en-GB" dirty="0" err="1"/>
              <a:t>Shirach</a:t>
            </a:r>
            <a:r>
              <a:rPr lang="en-GB" dirty="0"/>
              <a:t> (Oxford: Oxford University Press, 2000), p. 136.</a:t>
            </a:r>
          </a:p>
          <a:p>
            <a:pPr marL="36576" indent="0">
              <a:buNone/>
            </a:pPr>
            <a:endParaRPr lang="en-GB" dirty="0"/>
          </a:p>
        </p:txBody>
      </p:sp>
    </p:spTree>
    <p:extLst>
      <p:ext uri="{BB962C8B-B14F-4D97-AF65-F5344CB8AC3E}">
        <p14:creationId xmlns:p14="http://schemas.microsoft.com/office/powerpoint/2010/main" val="38709255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bg>
      <p:bgPr>
        <a:solidFill>
          <a:srgbClr val="123624"/>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CFC078-FC7E-4B8E-A8FC-10865DA33C74}"/>
              </a:ext>
            </a:extLst>
          </p:cNvPr>
          <p:cNvSpPr>
            <a:spLocks noGrp="1"/>
          </p:cNvSpPr>
          <p:nvPr>
            <p:ph idx="1"/>
          </p:nvPr>
        </p:nvSpPr>
        <p:spPr>
          <a:xfrm>
            <a:off x="407368" y="303498"/>
            <a:ext cx="11377264" cy="6251004"/>
          </a:xfrm>
        </p:spPr>
        <p:txBody>
          <a:bodyPr>
            <a:normAutofit fontScale="92500" lnSpcReduction="10000"/>
          </a:bodyPr>
          <a:lstStyle/>
          <a:p>
            <a:pPr marL="36576" indent="0">
              <a:lnSpc>
                <a:spcPct val="120000"/>
              </a:lnSpc>
              <a:buNone/>
            </a:pPr>
            <a:r>
              <a:rPr lang="en-GB" sz="2000" dirty="0"/>
              <a:t>it was delightful to read a man’s writing again. It was so direct, so straightforward after the writing of women. It indicated such freedom of mind, such liberty of person, such confidence in himself. One had a sense of physical well–being in the presence of this well–nourished, well–educated, free mind, which had never been thwarted or opposed, but had had full liberty from birth to stretch itself in whatever way it liked. All this was admirable. But </a:t>
            </a:r>
            <a:r>
              <a:rPr lang="en-GB" sz="2000" dirty="0">
                <a:solidFill>
                  <a:srgbClr val="92D050"/>
                </a:solidFill>
              </a:rPr>
              <a:t>after reading a chapter or two a shadow seemed to lie across the page. it was a straight dark bar, a shadow shaped something like the letter ‘I’. One began dodging this way and that to catch a glimpse of the landscape behind it. Whether that was indeed a tree or a woman walking I was not quite sure. Back one was always hailed to the letter ‘I</a:t>
            </a:r>
            <a:r>
              <a:rPr lang="en-GB" sz="2000" dirty="0">
                <a:solidFill>
                  <a:srgbClr val="FFFF00"/>
                </a:solidFill>
              </a:rPr>
              <a:t>’. </a:t>
            </a:r>
            <a:r>
              <a:rPr lang="en-GB" sz="2000" dirty="0"/>
              <a:t>One began to be tired of ‘I’. Not but what this ‘I’ was a most respectable ‘I’; honest and logical; as hard as a nut, and polished for centuries by good teaching and good feeding. I respect and admire that ‘I’ from the bottom of my heart. But—here I turned a page or two, looking for something or other </a:t>
            </a:r>
            <a:r>
              <a:rPr lang="en-GB" sz="2000" dirty="0">
                <a:solidFill>
                  <a:srgbClr val="92D050"/>
                </a:solidFill>
              </a:rPr>
              <a:t>the worst of it is that in the shadow of the letter ‘I’ all is shapeless as mist. Is that a tree? No, it is a woman. But . . . she has not a bone in her body, </a:t>
            </a:r>
            <a:r>
              <a:rPr lang="en-GB" sz="2000" dirty="0"/>
              <a:t>I thought, watching Phoebe, for that was her name, coming across the beach. Then Alan got up and the shadow of Alan at once obliterated Phoebe. For </a:t>
            </a:r>
            <a:r>
              <a:rPr lang="en-GB" sz="2000" dirty="0">
                <a:solidFill>
                  <a:srgbClr val="92D050"/>
                </a:solidFill>
              </a:rPr>
              <a:t>Alan had views </a:t>
            </a:r>
            <a:r>
              <a:rPr lang="en-GB" sz="2000" dirty="0"/>
              <a:t>and Phoebe was quenched in the flood of his views. And then </a:t>
            </a:r>
            <a:r>
              <a:rPr lang="en-GB" sz="2000" dirty="0">
                <a:solidFill>
                  <a:srgbClr val="92D050"/>
                </a:solidFill>
              </a:rPr>
              <a:t>Alan, I thought, has passions</a:t>
            </a:r>
            <a:r>
              <a:rPr lang="en-GB" sz="2000" dirty="0"/>
              <a:t>; and here I turned page after page very fast, feeling that the crisis was approaching, and so it was. It took place on the beach under the sun. It was done very openly. It was done very vigorously. Nothing could have been more indecent. But . . . I had said ‘but’ too often.. …‘But—I am bored!’ But </a:t>
            </a:r>
            <a:r>
              <a:rPr lang="en-GB" sz="2000" dirty="0">
                <a:solidFill>
                  <a:srgbClr val="92D050"/>
                </a:solidFill>
              </a:rPr>
              <a:t>why was I bored? Partly because of the dominance of the letter ‘I’ and the aridity, which, like the giant beech tree, it casts within its shade</a:t>
            </a:r>
            <a:r>
              <a:rPr lang="en-GB" sz="2000" dirty="0"/>
              <a:t>. </a:t>
            </a:r>
          </a:p>
        </p:txBody>
      </p:sp>
    </p:spTree>
    <p:extLst>
      <p:ext uri="{BB962C8B-B14F-4D97-AF65-F5344CB8AC3E}">
        <p14:creationId xmlns:p14="http://schemas.microsoft.com/office/powerpoint/2010/main" val="10269572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A610B-0C4C-4411-A12B-2365389F497E}"/>
              </a:ext>
            </a:extLst>
          </p:cNvPr>
          <p:cNvSpPr>
            <a:spLocks noGrp="1"/>
          </p:cNvSpPr>
          <p:nvPr>
            <p:ph type="title"/>
          </p:nvPr>
        </p:nvSpPr>
        <p:spPr>
          <a:xfrm>
            <a:off x="609600" y="274638"/>
            <a:ext cx="10742984" cy="778098"/>
          </a:xfrm>
        </p:spPr>
        <p:txBody>
          <a:bodyPr>
            <a:normAutofit fontScale="90000"/>
          </a:bodyPr>
          <a:lstStyle/>
          <a:p>
            <a:r>
              <a:rPr lang="en-GB" sz="3600" b="1" dirty="0">
                <a:solidFill>
                  <a:srgbClr val="92D050"/>
                </a:solidFill>
              </a:rPr>
              <a:t>Victorian women &amp; the world of feeling</a:t>
            </a:r>
            <a:endParaRPr lang="en-GB" dirty="0">
              <a:solidFill>
                <a:srgbClr val="92D050"/>
              </a:solidFill>
            </a:endParaRPr>
          </a:p>
        </p:txBody>
      </p:sp>
      <p:sp>
        <p:nvSpPr>
          <p:cNvPr id="3" name="Content Placeholder 2">
            <a:extLst>
              <a:ext uri="{FF2B5EF4-FFF2-40B4-BE49-F238E27FC236}">
                <a16:creationId xmlns:a16="http://schemas.microsoft.com/office/drawing/2014/main" id="{B52E4338-482D-4370-A617-4A861B867237}"/>
              </a:ext>
            </a:extLst>
          </p:cNvPr>
          <p:cNvSpPr>
            <a:spLocks noGrp="1"/>
          </p:cNvSpPr>
          <p:nvPr>
            <p:ph idx="1"/>
          </p:nvPr>
        </p:nvSpPr>
        <p:spPr>
          <a:xfrm>
            <a:off x="609600" y="1600201"/>
            <a:ext cx="10382944" cy="4525963"/>
          </a:xfrm>
        </p:spPr>
        <p:txBody>
          <a:bodyPr>
            <a:normAutofit/>
          </a:bodyPr>
          <a:lstStyle/>
          <a:p>
            <a:pPr marL="36576" indent="0">
              <a:buNone/>
            </a:pPr>
            <a:r>
              <a:rPr lang="en-GB" sz="2400" dirty="0"/>
              <a:t>Indeed, she had the whole of the other sex under her protection; for reasons she could not explain, for their chivalry and valour, for the fact that they negotiated treaties, ruled India, controlled finance; finally for an attitude towards herself which no woman could fail to feel or to find agreeable, something trustful, childlike, reverential; which an old woman could take from a young man without loss of dignity, and woe betide the girl—pray Heaven it was none of her daughters!--who did not feel the worth of it, and all that it implied, to the marrow of her bones! </a:t>
            </a:r>
          </a:p>
          <a:p>
            <a:pPr marL="36576" indent="0">
              <a:buNone/>
            </a:pPr>
            <a:endParaRPr lang="en-GB" sz="2400" dirty="0"/>
          </a:p>
          <a:p>
            <a:pPr marL="36576" indent="0">
              <a:buNone/>
            </a:pPr>
            <a:r>
              <a:rPr lang="en-GB" sz="2600" dirty="0"/>
              <a:t>	</a:t>
            </a:r>
            <a:r>
              <a:rPr lang="en-GB" sz="2400" dirty="0"/>
              <a:t>Mrs Ramsay in ‘The Window’, </a:t>
            </a:r>
            <a:r>
              <a:rPr lang="en-GB" sz="2400" i="1" dirty="0"/>
              <a:t>To the Lighthouse</a:t>
            </a:r>
            <a:r>
              <a:rPr lang="en-GB" sz="2400" dirty="0"/>
              <a:t>, 1927</a:t>
            </a:r>
          </a:p>
          <a:p>
            <a:pPr marL="36576" indent="0">
              <a:buNone/>
            </a:pPr>
            <a:endParaRPr lang="en-GB" dirty="0"/>
          </a:p>
        </p:txBody>
      </p:sp>
    </p:spTree>
    <p:extLst>
      <p:ext uri="{BB962C8B-B14F-4D97-AF65-F5344CB8AC3E}">
        <p14:creationId xmlns:p14="http://schemas.microsoft.com/office/powerpoint/2010/main" val="294661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FAC4F-D700-4EAB-A54E-90B1CAAA7F09}"/>
              </a:ext>
            </a:extLst>
          </p:cNvPr>
          <p:cNvSpPr>
            <a:spLocks noGrp="1"/>
          </p:cNvSpPr>
          <p:nvPr>
            <p:ph type="title"/>
          </p:nvPr>
        </p:nvSpPr>
        <p:spPr>
          <a:xfrm>
            <a:off x="609600" y="274638"/>
            <a:ext cx="9956800" cy="706090"/>
          </a:xfrm>
        </p:spPr>
        <p:txBody>
          <a:bodyPr>
            <a:normAutofit/>
          </a:bodyPr>
          <a:lstStyle/>
          <a:p>
            <a:pPr algn="ctr"/>
            <a:r>
              <a:rPr lang="en-GB" sz="3200" dirty="0">
                <a:solidFill>
                  <a:srgbClr val="92D050"/>
                </a:solidFill>
              </a:rPr>
              <a:t>Victorian men &amp; exploration</a:t>
            </a:r>
          </a:p>
        </p:txBody>
      </p:sp>
      <p:sp>
        <p:nvSpPr>
          <p:cNvPr id="3" name="Content Placeholder 2">
            <a:extLst>
              <a:ext uri="{FF2B5EF4-FFF2-40B4-BE49-F238E27FC236}">
                <a16:creationId xmlns:a16="http://schemas.microsoft.com/office/drawing/2014/main" id="{19DF1268-B9E5-444A-ACC2-3119CE497201}"/>
              </a:ext>
            </a:extLst>
          </p:cNvPr>
          <p:cNvSpPr>
            <a:spLocks noGrp="1"/>
          </p:cNvSpPr>
          <p:nvPr>
            <p:ph idx="1"/>
          </p:nvPr>
        </p:nvSpPr>
        <p:spPr>
          <a:xfrm>
            <a:off x="335360" y="980728"/>
            <a:ext cx="11377264" cy="5760640"/>
          </a:xfrm>
        </p:spPr>
        <p:txBody>
          <a:bodyPr>
            <a:normAutofit fontScale="70000" lnSpcReduction="20000"/>
          </a:bodyPr>
          <a:lstStyle/>
          <a:p>
            <a:pPr marL="36576" indent="0">
              <a:lnSpc>
                <a:spcPct val="120000"/>
              </a:lnSpc>
              <a:buNone/>
            </a:pPr>
            <a:r>
              <a:rPr lang="en-GB" dirty="0"/>
              <a:t>‘Qualities that would have saved a ship’s company exposed on a broiling sea with six biscuits and a flask of water—endurance and justice, foresight, devotion, skill, came to his help. R is then—what is R?</a:t>
            </a:r>
          </a:p>
          <a:p>
            <a:pPr marL="36576" indent="0">
              <a:lnSpc>
                <a:spcPct val="120000"/>
              </a:lnSpc>
              <a:buNone/>
            </a:pPr>
            <a:r>
              <a:rPr lang="en-GB" dirty="0"/>
              <a:t>A shutter, like the leathern eyelid of a lizard, flickered over the intensity of his gaze and obscured the letter R. In that flash of darkness he heard people saying—he was a failure—that R was beyond him. He would never reach R. On to R, once more. R—</a:t>
            </a:r>
          </a:p>
          <a:p>
            <a:pPr marL="36576" indent="0">
              <a:lnSpc>
                <a:spcPct val="120000"/>
              </a:lnSpc>
              <a:buNone/>
            </a:pPr>
            <a:r>
              <a:rPr lang="en-GB" dirty="0"/>
              <a:t>Qualities that in a desolate expedition across the icy solitudes of the Polar region would have made him the leader, the guide, the counsellor, whose temper, neither sanguine nor despondent, surveys with equanimity what is to be and faces it, came to his help again. R—</a:t>
            </a:r>
          </a:p>
          <a:p>
            <a:pPr marL="36576" indent="0">
              <a:lnSpc>
                <a:spcPct val="120000"/>
              </a:lnSpc>
              <a:buNone/>
            </a:pPr>
            <a:r>
              <a:rPr lang="en-GB" dirty="0"/>
              <a:t>The lizard’s eye flickered once more. The veins on his forehead bulged. The geranium in the urn became startlingly visible and, displayed among its leaves, he could see, without wishing it, that old, that obvious distinction between the two classes of men; on the one hand the steady goers of superhuman strength who, plodding and persevering, repeat the whole alphabet in order, twenty-six letters in all, from start to finish; on the other the gifted, the inspired who, miraculously, lump all the letters together in one flash—the way of genius.</a:t>
            </a:r>
          </a:p>
          <a:p>
            <a:pPr marL="36576" indent="0">
              <a:lnSpc>
                <a:spcPct val="120000"/>
              </a:lnSpc>
              <a:buNone/>
            </a:pPr>
            <a:r>
              <a:rPr lang="en-GB" dirty="0"/>
              <a:t>			</a:t>
            </a:r>
            <a:r>
              <a:rPr lang="en-GB" sz="3200" dirty="0"/>
              <a:t> ‘The Window’, </a:t>
            </a:r>
            <a:r>
              <a:rPr lang="en-GB" sz="3200" i="1" dirty="0"/>
              <a:t>To the Lighthouse</a:t>
            </a:r>
            <a:r>
              <a:rPr lang="en-GB" sz="3200" dirty="0"/>
              <a:t>, 1927</a:t>
            </a:r>
            <a:endParaRPr lang="en-GB" i="1" dirty="0"/>
          </a:p>
        </p:txBody>
      </p:sp>
    </p:spTree>
    <p:extLst>
      <p:ext uri="{BB962C8B-B14F-4D97-AF65-F5344CB8AC3E}">
        <p14:creationId xmlns:p14="http://schemas.microsoft.com/office/powerpoint/2010/main" val="4075073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12362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6597C-B951-40F9-B86A-ABF443649139}"/>
              </a:ext>
            </a:extLst>
          </p:cNvPr>
          <p:cNvSpPr>
            <a:spLocks noGrp="1"/>
          </p:cNvSpPr>
          <p:nvPr>
            <p:ph type="title"/>
          </p:nvPr>
        </p:nvSpPr>
        <p:spPr>
          <a:xfrm>
            <a:off x="476424" y="116632"/>
            <a:ext cx="11036920" cy="457198"/>
          </a:xfrm>
        </p:spPr>
        <p:txBody>
          <a:bodyPr>
            <a:normAutofit fontScale="90000"/>
          </a:bodyPr>
          <a:lstStyle/>
          <a:p>
            <a:r>
              <a:rPr lang="en-GB" sz="3200" dirty="0">
                <a:solidFill>
                  <a:srgbClr val="92D050"/>
                </a:solidFill>
              </a:rPr>
              <a:t>Changing times: Shall we lay the blame on the war? </a:t>
            </a:r>
          </a:p>
        </p:txBody>
      </p:sp>
      <p:sp>
        <p:nvSpPr>
          <p:cNvPr id="3" name="Content Placeholder 2">
            <a:extLst>
              <a:ext uri="{FF2B5EF4-FFF2-40B4-BE49-F238E27FC236}">
                <a16:creationId xmlns:a16="http://schemas.microsoft.com/office/drawing/2014/main" id="{5271EDA4-E9DC-4B99-B1E8-DF6A487D624B}"/>
              </a:ext>
            </a:extLst>
          </p:cNvPr>
          <p:cNvSpPr>
            <a:spLocks noGrp="1"/>
          </p:cNvSpPr>
          <p:nvPr>
            <p:ph idx="1"/>
          </p:nvPr>
        </p:nvSpPr>
        <p:spPr>
          <a:xfrm>
            <a:off x="335360" y="700384"/>
            <a:ext cx="11319048" cy="6157616"/>
          </a:xfrm>
        </p:spPr>
        <p:txBody>
          <a:bodyPr>
            <a:normAutofit/>
          </a:bodyPr>
          <a:lstStyle/>
          <a:p>
            <a:pPr marL="36576" indent="0">
              <a:spcBef>
                <a:spcPts val="0"/>
              </a:spcBef>
              <a:buNone/>
            </a:pPr>
            <a:r>
              <a:rPr lang="en-GB" sz="2000" dirty="0"/>
              <a:t>As I have said already that it was an October day, I dare not forfeit your respect and imperil the fair name of fiction by changing the season and describing lilacs hanging over garden walls, crocuses, tulips and other flowers of spring. Fiction must stick to facts, and the truer the facts the better the fiction--so we are told. Therefore </a:t>
            </a:r>
            <a:r>
              <a:rPr lang="en-GB" sz="2000" dirty="0">
                <a:solidFill>
                  <a:srgbClr val="92D050"/>
                </a:solidFill>
              </a:rPr>
              <a:t>it was still autumn and the leaves were still yellow and falling, if anything, a little faster than before, because it was now evening </a:t>
            </a:r>
            <a:r>
              <a:rPr lang="en-GB" sz="2000" dirty="0"/>
              <a:t>(seven twenty-three to be precise) and a breeze (from the south-west to be exact) had risen. But for all that there was something odd at work […]</a:t>
            </a:r>
          </a:p>
          <a:p>
            <a:pPr marL="36576" indent="0">
              <a:spcBef>
                <a:spcPts val="0"/>
              </a:spcBef>
              <a:buNone/>
            </a:pPr>
            <a:endParaRPr lang="en-GB" sz="1000" dirty="0"/>
          </a:p>
          <a:p>
            <a:pPr marL="36576" indent="0">
              <a:spcBef>
                <a:spcPts val="0"/>
              </a:spcBef>
              <a:buNone/>
            </a:pPr>
            <a:r>
              <a:rPr lang="en-GB" sz="2000" dirty="0"/>
              <a:t>it was nothing of course but a fancy--that the lilac was shaking its flowers over the garden walls, and the brimstone butterflies were scudding hither and thither, and the dust of the pollen was in the air. A wind blew, from what quarter I know not, but it lifted the half-grown leaves so that there was a flash of silver grey in the air. It was the time between the lights when colours undergo their intensification and purples and golds burn in window-panes like the beat of an excitable heart; when for some reason the beauty of the world revealed and yet soon to perish (here I pushed into the garden, for, unwisely, the door was left open and no beadles seemed about), the beauty of the world which is so soon to perish, has two edges, one of laughter, one of anguish, cutting the heart asunder. </a:t>
            </a:r>
            <a:r>
              <a:rPr lang="en-GB" sz="2000" dirty="0">
                <a:solidFill>
                  <a:srgbClr val="92D050"/>
                </a:solidFill>
              </a:rPr>
              <a:t>The gardens of </a:t>
            </a:r>
            <a:r>
              <a:rPr lang="en-GB" sz="2000" dirty="0" err="1">
                <a:solidFill>
                  <a:srgbClr val="92D050"/>
                </a:solidFill>
              </a:rPr>
              <a:t>Fernham</a:t>
            </a:r>
            <a:r>
              <a:rPr lang="en-GB" sz="2000" dirty="0">
                <a:solidFill>
                  <a:srgbClr val="92D050"/>
                </a:solidFill>
              </a:rPr>
              <a:t> lay before me in the spring twilight, wild and open, and in the long grass, sprinkled and carelessly flung, were daffodils and bluebells, not orderly perhaps at the best of times, and now wind-blown and waving as they tugged at their roots. </a:t>
            </a:r>
            <a:r>
              <a:rPr lang="en-GB" sz="2000" dirty="0"/>
              <a:t>  </a:t>
            </a:r>
          </a:p>
        </p:txBody>
      </p:sp>
    </p:spTree>
    <p:extLst>
      <p:ext uri="{BB962C8B-B14F-4D97-AF65-F5344CB8AC3E}">
        <p14:creationId xmlns:p14="http://schemas.microsoft.com/office/powerpoint/2010/main" val="37853241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12362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65672-84BA-4116-ADDB-BC14FEB7D5CE}"/>
              </a:ext>
            </a:extLst>
          </p:cNvPr>
          <p:cNvSpPr>
            <a:spLocks noGrp="1"/>
          </p:cNvSpPr>
          <p:nvPr>
            <p:ph type="title"/>
          </p:nvPr>
        </p:nvSpPr>
        <p:spPr>
          <a:xfrm>
            <a:off x="609600" y="274638"/>
            <a:ext cx="11103024" cy="457198"/>
          </a:xfrm>
        </p:spPr>
        <p:txBody>
          <a:bodyPr>
            <a:normAutofit fontScale="90000"/>
          </a:bodyPr>
          <a:lstStyle/>
          <a:p>
            <a:r>
              <a:rPr lang="en-GB" sz="3600" dirty="0">
                <a:solidFill>
                  <a:srgbClr val="92D050"/>
                </a:solidFill>
              </a:rPr>
              <a:t>Argument for material support </a:t>
            </a:r>
            <a:r>
              <a:rPr lang="en-GB" sz="2700" dirty="0">
                <a:solidFill>
                  <a:srgbClr val="92D050"/>
                </a:solidFill>
              </a:rPr>
              <a:t>(</a:t>
            </a:r>
            <a:r>
              <a:rPr lang="en-GB" sz="2700" dirty="0">
                <a:solidFill>
                  <a:srgbClr val="92D050"/>
                </a:solidFill>
                <a:latin typeface="+mn-lt"/>
              </a:rPr>
              <a:t>Arthur Quiller-Couch)</a:t>
            </a:r>
            <a:endParaRPr lang="en-GB" sz="3200" dirty="0">
              <a:solidFill>
                <a:srgbClr val="92D050"/>
              </a:solidFill>
              <a:latin typeface="+mn-lt"/>
            </a:endParaRPr>
          </a:p>
        </p:txBody>
      </p:sp>
      <p:sp>
        <p:nvSpPr>
          <p:cNvPr id="3" name="Content Placeholder 2">
            <a:extLst>
              <a:ext uri="{FF2B5EF4-FFF2-40B4-BE49-F238E27FC236}">
                <a16:creationId xmlns:a16="http://schemas.microsoft.com/office/drawing/2014/main" id="{EEE74360-849B-46B1-82FC-C8E97DD5ED61}"/>
              </a:ext>
            </a:extLst>
          </p:cNvPr>
          <p:cNvSpPr>
            <a:spLocks noGrp="1"/>
          </p:cNvSpPr>
          <p:nvPr>
            <p:ph idx="1"/>
          </p:nvPr>
        </p:nvSpPr>
        <p:spPr>
          <a:xfrm>
            <a:off x="407368" y="836712"/>
            <a:ext cx="11305256" cy="6021287"/>
          </a:xfrm>
        </p:spPr>
        <p:txBody>
          <a:bodyPr>
            <a:normAutofit fontScale="92500" lnSpcReduction="10000"/>
          </a:bodyPr>
          <a:lstStyle/>
          <a:p>
            <a:pPr marL="36576" indent="0">
              <a:lnSpc>
                <a:spcPct val="120000"/>
              </a:lnSpc>
              <a:spcBef>
                <a:spcPts val="0"/>
              </a:spcBef>
              <a:buNone/>
            </a:pPr>
            <a:r>
              <a:rPr lang="en-GB" sz="2000" dirty="0"/>
              <a:t>What are the great poetical names of the last hundred years or so? Coleridge, Wordsworth, Byron, Shelley, Landor, Keats, Tennyson, Browning, Arnold, Morris, Rossetti, Swinburne—we may stop there. Of these, all but Keats, Browning, Rossetti were University men, and of these three, Keats, who died young, cut off in his prime, was the only one not fairly well to do. </a:t>
            </a:r>
            <a:r>
              <a:rPr lang="en-GB" sz="2000" dirty="0">
                <a:solidFill>
                  <a:srgbClr val="92D050"/>
                </a:solidFill>
              </a:rPr>
              <a:t>It may seem a brutal thing to say, and it is a sad thing to say: but, as a matter of hard fact, the theory that poetical genius </a:t>
            </a:r>
            <a:r>
              <a:rPr lang="en-GB" sz="2000" dirty="0" err="1">
                <a:solidFill>
                  <a:srgbClr val="92D050"/>
                </a:solidFill>
              </a:rPr>
              <a:t>bloweth</a:t>
            </a:r>
            <a:r>
              <a:rPr lang="en-GB" sz="2000" dirty="0">
                <a:solidFill>
                  <a:srgbClr val="92D050"/>
                </a:solidFill>
              </a:rPr>
              <a:t> where it </a:t>
            </a:r>
            <a:r>
              <a:rPr lang="en-GB" sz="2000" dirty="0" err="1">
                <a:solidFill>
                  <a:srgbClr val="92D050"/>
                </a:solidFill>
              </a:rPr>
              <a:t>listeth</a:t>
            </a:r>
            <a:r>
              <a:rPr lang="en-GB" sz="2000" dirty="0">
                <a:solidFill>
                  <a:srgbClr val="92D050"/>
                </a:solidFill>
              </a:rPr>
              <a:t>, and equally in poor and rich, holds little truth.</a:t>
            </a:r>
            <a:r>
              <a:rPr lang="en-GB" sz="2000" dirty="0"/>
              <a:t> As a matter of hard fact, nine out of those twelve were University men: which means that somehow or other they procured the means to get the best education England can give. As a matter of hard fact, of the remaining three you know that Browning was well to do, and I challenge you that, if he had not been well to do, he would no more have attained to write xxx than Ruskin would have attained to writing xxx if his father had not dealt prosperously in business. Rossetti had a small private income; and, moreover, he painted. There remains but Keats; whom Atropos slew young, as she slew John Clare in a mad–house, and James Thomson by the laudanum he took to drug disappointment. </a:t>
            </a:r>
            <a:r>
              <a:rPr lang="en-GB" sz="2000" dirty="0">
                <a:solidFill>
                  <a:srgbClr val="92D050"/>
                </a:solidFill>
              </a:rPr>
              <a:t>These are dreadful facts, but let us face them. It is—however dishonouring to us as a nation—certain that, by some fault in our commonwealth, the poor poet has not in these days, nor has had for two hundred years, a dog’s chance</a:t>
            </a:r>
            <a:r>
              <a:rPr lang="en-GB" sz="2000" dirty="0"/>
              <a:t>. Believe me—and I have spent a great part of ten years in watching some three hundred and twenty elementary schools, we may prate of democracy, but actually, a poor child in England has little more hope than had the son of an Athenian slave to be emancipated into that intellectual freedom of which great writings are born. </a:t>
            </a:r>
          </a:p>
        </p:txBody>
      </p:sp>
    </p:spTree>
    <p:extLst>
      <p:ext uri="{BB962C8B-B14F-4D97-AF65-F5344CB8AC3E}">
        <p14:creationId xmlns:p14="http://schemas.microsoft.com/office/powerpoint/2010/main" val="1426481922"/>
      </p:ext>
    </p:extLst>
  </p:cSld>
  <p:clrMapOvr>
    <a:masterClrMapping/>
  </p:clrMapOvr>
</p:sld>
</file>

<file path=ppt/theme/theme1.xml><?xml version="1.0" encoding="utf-8"?>
<a:theme xmlns:a="http://schemas.openxmlformats.org/drawingml/2006/main" name="Technic">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Custom 2">
      <a:majorFont>
        <a:latin typeface="Felix Titling"/>
        <a:ea typeface=""/>
        <a:cs typeface=""/>
      </a:majorFont>
      <a:minorFont>
        <a:latin typeface="Palatino Linotype"/>
        <a:ea typeface=""/>
        <a:cs typeface=""/>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Technic</Template>
  <TotalTime>1563</TotalTime>
  <Words>4806</Words>
  <Application>Microsoft Office PowerPoint</Application>
  <PresentationFormat>Widescreen</PresentationFormat>
  <Paragraphs>105</Paragraphs>
  <Slides>21</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21</vt:i4>
      </vt:variant>
    </vt:vector>
  </HeadingPairs>
  <TitlesOfParts>
    <vt:vector size="30" baseType="lpstr">
      <vt:lpstr>Arial</vt:lpstr>
      <vt:lpstr>Felix Titling</vt:lpstr>
      <vt:lpstr>Garamond</vt:lpstr>
      <vt:lpstr>Goudy Old Style</vt:lpstr>
      <vt:lpstr>Palatino Linotype</vt:lpstr>
      <vt:lpstr>Perpetua Titling MT</vt:lpstr>
      <vt:lpstr>Wingdings</vt:lpstr>
      <vt:lpstr>Wingdings 2</vt:lpstr>
      <vt:lpstr>Technic</vt:lpstr>
      <vt:lpstr>Rethinking nineteenth-century legacies: </vt:lpstr>
      <vt:lpstr>PowerPoint Presentation</vt:lpstr>
      <vt:lpstr>a room of one's own</vt:lpstr>
      <vt:lpstr>PowerPoint Presentation</vt:lpstr>
      <vt:lpstr> </vt:lpstr>
      <vt:lpstr>2. understanding Room on its own terms</vt:lpstr>
      <vt:lpstr>A. QUESTION OF LEGACIES - ACTUAL AND DESIRED ONE. </vt:lpstr>
      <vt:lpstr>B. WRITING AND STYLE - here related to POLITICS</vt:lpstr>
      <vt:lpstr>C. RELATIONSHIP WITH THE READER</vt:lpstr>
      <vt:lpstr>Chloe &amp; olivia </vt:lpstr>
      <vt:lpstr>D. QUESTIONS OF THE NATURE OF HISTORY – What is it? Who tells it? How do we know about it? </vt:lpstr>
      <vt:lpstr>Judith Shakespeare 1</vt:lpstr>
      <vt:lpstr>2</vt:lpstr>
      <vt:lpstr>E. ART – REPRESENTATION versus REFLECTION</vt:lpstr>
      <vt:lpstr>The manx cat</vt:lpstr>
      <vt:lpstr>the Woman’s sentence </vt:lpstr>
      <vt:lpstr>PowerPoint Presentation</vt:lpstr>
      <vt:lpstr>Victorian women &amp; the world of feeling</vt:lpstr>
      <vt:lpstr>Victorian men &amp; exploration</vt:lpstr>
      <vt:lpstr>Changing times: Shall we lay the blame on the war? </vt:lpstr>
      <vt:lpstr>Argument for material support (Arthur Quiller-Couch)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dc:creator>
  <cp:lastModifiedBy>Jeni Williams</cp:lastModifiedBy>
  <cp:revision>96</cp:revision>
  <dcterms:created xsi:type="dcterms:W3CDTF">1601-01-01T00:00:00Z</dcterms:created>
  <dcterms:modified xsi:type="dcterms:W3CDTF">2020-04-07T00:55:57Z</dcterms:modified>
</cp:coreProperties>
</file>