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15113000" cy="21374100"/>
  <p:notesSz cx="6858000" cy="9144000"/>
  <p:embeddedFontLst>
    <p:embeddedFont>
      <p:font typeface="Kitsch Display Italics" charset="1" panose="00000500000000000000"/>
      <p:regular r:id="rId7"/>
    </p:embeddedFont>
    <p:embeddedFont>
      <p:font typeface="HK Grotesk Bold" charset="1" panose="00000800000000000000"/>
      <p:regular r:id="rId8"/>
    </p:embeddedFont>
    <p:embeddedFont>
      <p:font typeface="HK Grotesk" charset="1" panose="00000500000000000000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8B0000">
                <a:alpha val="100000"/>
              </a:srgbClr>
            </a:gs>
            <a:gs pos="100000">
              <a:srgbClr val="F5F0E8">
                <a:alpha val="100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4286250" y="17478375"/>
            <a:ext cx="6667500" cy="1033950"/>
            <a:chOff x="0" y="0"/>
            <a:chExt cx="11640388" cy="180511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1640388" cy="1805111"/>
            </a:xfrm>
            <a:custGeom>
              <a:avLst/>
              <a:gdLst/>
              <a:ahLst/>
              <a:cxnLst/>
              <a:rect r="r" b="b" t="t" l="l"/>
              <a:pathLst>
                <a:path h="1805111" w="11640388">
                  <a:moveTo>
                    <a:pt x="0" y="0"/>
                  </a:moveTo>
                  <a:lnTo>
                    <a:pt x="11640388" y="0"/>
                  </a:lnTo>
                  <a:lnTo>
                    <a:pt x="11640388" y="1805111"/>
                  </a:lnTo>
                  <a:lnTo>
                    <a:pt x="0" y="1805111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7696200" y="4000500"/>
            <a:ext cx="2000250" cy="2936895"/>
            <a:chOff x="0" y="0"/>
            <a:chExt cx="5831858" cy="8562707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5831858" cy="8562707"/>
            </a:xfrm>
            <a:custGeom>
              <a:avLst/>
              <a:gdLst/>
              <a:ahLst/>
              <a:cxnLst/>
              <a:rect r="r" b="b" t="t" l="l"/>
              <a:pathLst>
                <a:path h="8562707" w="5831858">
                  <a:moveTo>
                    <a:pt x="0" y="0"/>
                  </a:moveTo>
                  <a:lnTo>
                    <a:pt x="5831858" y="0"/>
                  </a:lnTo>
                  <a:lnTo>
                    <a:pt x="5831858" y="8562707"/>
                  </a:lnTo>
                  <a:lnTo>
                    <a:pt x="0" y="8562707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5791200" y="4000500"/>
            <a:ext cx="1619250" cy="3100371"/>
            <a:chOff x="0" y="0"/>
            <a:chExt cx="4665486" cy="8932986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665486" cy="8932987"/>
            </a:xfrm>
            <a:custGeom>
              <a:avLst/>
              <a:gdLst/>
              <a:ahLst/>
              <a:cxnLst/>
              <a:rect r="r" b="b" t="t" l="l"/>
              <a:pathLst>
                <a:path h="8932987" w="4665486">
                  <a:moveTo>
                    <a:pt x="0" y="0"/>
                  </a:moveTo>
                  <a:lnTo>
                    <a:pt x="4665486" y="0"/>
                  </a:lnTo>
                  <a:lnTo>
                    <a:pt x="4665486" y="8932987"/>
                  </a:lnTo>
                  <a:lnTo>
                    <a:pt x="0" y="8932987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3743325" y="1019175"/>
            <a:ext cx="7620000" cy="18700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4000"/>
              </a:lnSpc>
              <a:spcBef>
                <a:spcPct val="0"/>
              </a:spcBef>
            </a:pPr>
            <a:r>
              <a:rPr lang="en-US" sz="14000" i="true" strike="noStrike" u="none">
                <a:solidFill>
                  <a:srgbClr val="FFFFFF"/>
                </a:solidFill>
                <a:latin typeface="Kitsch Display Italics"/>
                <a:ea typeface="Kitsch Display Italics"/>
                <a:cs typeface="Kitsch Display Italics"/>
                <a:sym typeface="Kitsch Display Italics"/>
              </a:rPr>
              <a:t>Dove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838325" y="2314575"/>
            <a:ext cx="11430000" cy="1609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2000"/>
              </a:lnSpc>
              <a:spcBef>
                <a:spcPct val="0"/>
              </a:spcBef>
            </a:pPr>
            <a:r>
              <a:rPr lang="en-US" b="true" sz="12000" strike="noStrike" u="none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ECOCLEAN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2314575" y="3352800"/>
            <a:ext cx="10477500" cy="6229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3600" strike="noStrike" u="none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Refillable Personal Care System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838325" y="7658100"/>
            <a:ext cx="11430000" cy="647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040"/>
              </a:lnSpc>
              <a:spcBef>
                <a:spcPct val="0"/>
              </a:spcBef>
            </a:pPr>
            <a:r>
              <a:rPr lang="en-US" sz="4200" strike="noStrike" u="none">
                <a:solidFill>
                  <a:srgbClr val="8B0000"/>
                </a:solidFill>
                <a:latin typeface="HK Grotesk"/>
                <a:ea typeface="HK Grotesk"/>
                <a:cs typeface="HK Grotesk"/>
                <a:sym typeface="HK Grotesk"/>
              </a:rPr>
              <a:t>THE PLASTIC WASTE CRISIS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2314575" y="8248650"/>
            <a:ext cx="10477500" cy="9772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900"/>
              </a:lnSpc>
              <a:spcBef>
                <a:spcPct val="0"/>
              </a:spcBef>
            </a:pPr>
            <a:r>
              <a:rPr lang="en-US" sz="2600" strike="noStrike" u="none">
                <a:solidFill>
                  <a:srgbClr val="4A4A4A"/>
                </a:solidFill>
                <a:latin typeface="HK Grotesk"/>
                <a:ea typeface="HK Grotesk"/>
                <a:cs typeface="HK Grotesk"/>
                <a:sym typeface="HK Grotesk"/>
              </a:rPr>
              <a:t>120 billion units of packaging produced yearly. Less than 10% is recycled.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981075" y="9258300"/>
            <a:ext cx="4191000" cy="907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639"/>
              </a:lnSpc>
              <a:spcBef>
                <a:spcPct val="0"/>
              </a:spcBef>
            </a:pPr>
            <a:r>
              <a:rPr lang="en-US" b="true" sz="2799" strike="noStrike" u="none">
                <a:solidFill>
                  <a:srgbClr val="8B0000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80% Less</a:t>
            </a:r>
          </a:p>
          <a:p>
            <a:pPr algn="ctr" marL="0" indent="0" lvl="0">
              <a:lnSpc>
                <a:spcPts val="3639"/>
              </a:lnSpc>
              <a:spcBef>
                <a:spcPct val="0"/>
              </a:spcBef>
            </a:pPr>
            <a:r>
              <a:rPr lang="en-US" b="true" sz="2799" strike="noStrike" u="none">
                <a:solidFill>
                  <a:srgbClr val="8B0000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Plastic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81075" y="10144125"/>
            <a:ext cx="4191000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00"/>
              </a:lnSpc>
              <a:spcBef>
                <a:spcPct val="0"/>
              </a:spcBef>
            </a:pPr>
            <a:r>
              <a:rPr lang="en-US" sz="2000" strike="noStrike" u="none">
                <a:solidFill>
                  <a:srgbClr val="4A4A4A"/>
                </a:solidFill>
                <a:latin typeface="HK Grotesk"/>
                <a:ea typeface="HK Grotesk"/>
                <a:cs typeface="HK Grotesk"/>
                <a:sym typeface="HK Grotesk"/>
              </a:rPr>
              <a:t>Lightweight refill pouches drastically cut waste.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5457825" y="9258300"/>
            <a:ext cx="4191000" cy="907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639"/>
              </a:lnSpc>
              <a:spcBef>
                <a:spcPct val="0"/>
              </a:spcBef>
            </a:pPr>
            <a:r>
              <a:rPr lang="en-US" b="true" sz="2799" strike="noStrike" u="none">
                <a:solidFill>
                  <a:srgbClr val="8B0000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Recycled</a:t>
            </a:r>
          </a:p>
          <a:p>
            <a:pPr algn="ctr" marL="0" indent="0" lvl="0">
              <a:lnSpc>
                <a:spcPts val="3639"/>
              </a:lnSpc>
              <a:spcBef>
                <a:spcPct val="0"/>
              </a:spcBef>
            </a:pPr>
            <a:r>
              <a:rPr lang="en-US" b="true" sz="2799" strike="noStrike" u="none">
                <a:solidFill>
                  <a:srgbClr val="8B0000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Aluminum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5457825" y="10144125"/>
            <a:ext cx="4191000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00"/>
              </a:lnSpc>
              <a:spcBef>
                <a:spcPct val="0"/>
              </a:spcBef>
            </a:pPr>
            <a:r>
              <a:rPr lang="en-US" sz="2000" strike="noStrike" u="none">
                <a:solidFill>
                  <a:srgbClr val="4A4A4A"/>
                </a:solidFill>
                <a:latin typeface="HK Grotesk"/>
                <a:ea typeface="HK Grotesk"/>
                <a:cs typeface="HK Grotesk"/>
                <a:sym typeface="HK Grotesk"/>
              </a:rPr>
              <a:t>Durable dispenser made from recycled materials.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934575" y="9258300"/>
            <a:ext cx="4191000" cy="9074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639"/>
              </a:lnSpc>
              <a:spcBef>
                <a:spcPct val="0"/>
              </a:spcBef>
            </a:pPr>
            <a:r>
              <a:rPr lang="en-US" b="true" sz="2799" strike="noStrike" u="none">
                <a:solidFill>
                  <a:srgbClr val="8B0000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Same Trusted</a:t>
            </a:r>
          </a:p>
          <a:p>
            <a:pPr algn="ctr" marL="0" indent="0" lvl="0">
              <a:lnSpc>
                <a:spcPts val="3639"/>
              </a:lnSpc>
              <a:spcBef>
                <a:spcPct val="0"/>
              </a:spcBef>
            </a:pPr>
            <a:r>
              <a:rPr lang="en-US" b="true" sz="2799" strike="noStrike" u="none">
                <a:solidFill>
                  <a:srgbClr val="8B0000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Formula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9934575" y="10144125"/>
            <a:ext cx="4191000" cy="3492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00"/>
              </a:lnSpc>
              <a:spcBef>
                <a:spcPct val="0"/>
              </a:spcBef>
            </a:pPr>
            <a:r>
              <a:rPr lang="en-US" sz="2000" strike="noStrike" u="none">
                <a:solidFill>
                  <a:srgbClr val="4A4A4A"/>
                </a:solidFill>
                <a:latin typeface="HK Grotesk"/>
                <a:ea typeface="HK Grotesk"/>
                <a:cs typeface="HK Grotesk"/>
                <a:sym typeface="HK Grotesk"/>
              </a:rPr>
              <a:t>Quality Dove care, zero compromise.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2790825" y="11144250"/>
            <a:ext cx="9525000" cy="514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079"/>
              </a:lnSpc>
              <a:spcBef>
                <a:spcPct val="0"/>
              </a:spcBef>
            </a:pPr>
            <a:r>
              <a:rPr lang="en-US" sz="3399" strike="noStrike" u="none">
                <a:solidFill>
                  <a:srgbClr val="8B0000"/>
                </a:solidFill>
                <a:latin typeface="HK Grotesk"/>
                <a:ea typeface="HK Grotesk"/>
                <a:cs typeface="HK Grotesk"/>
                <a:sym typeface="HK Grotesk"/>
              </a:rPr>
              <a:t>MARKET APPEAL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3267075" y="11572875"/>
            <a:ext cx="8572500" cy="19164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840"/>
              </a:lnSpc>
              <a:spcBef>
                <a:spcPct val="0"/>
              </a:spcBef>
            </a:pPr>
            <a:r>
              <a:rPr lang="en-US" sz="2400" strike="noStrike" u="none">
                <a:solidFill>
                  <a:srgbClr val="3A3A3A"/>
                </a:solidFill>
                <a:latin typeface="HK Grotesk"/>
                <a:ea typeface="HK Grotesk"/>
                <a:cs typeface="HK Grotesk"/>
                <a:sym typeface="HK Grotesk"/>
              </a:rPr>
              <a:t>1. Eco-conscious choice</a:t>
            </a:r>
          </a:p>
          <a:p>
            <a:pPr algn="ctr" marL="0" indent="0" lvl="0">
              <a:lnSpc>
                <a:spcPts val="3840"/>
              </a:lnSpc>
              <a:spcBef>
                <a:spcPct val="0"/>
              </a:spcBef>
            </a:pPr>
            <a:r>
              <a:rPr lang="en-US" sz="2400" strike="noStrike" u="none">
                <a:solidFill>
                  <a:srgbClr val="3A3A3A"/>
                </a:solidFill>
                <a:latin typeface="HK Grotesk"/>
                <a:ea typeface="HK Grotesk"/>
                <a:cs typeface="HK Grotesk"/>
                <a:sym typeface="HK Grotesk"/>
              </a:rPr>
              <a:t>2. Trusted Dove formulations</a:t>
            </a:r>
          </a:p>
          <a:p>
            <a:pPr algn="ctr" marL="0" indent="0" lvl="0">
              <a:lnSpc>
                <a:spcPts val="3840"/>
              </a:lnSpc>
              <a:spcBef>
                <a:spcPct val="0"/>
              </a:spcBef>
            </a:pPr>
            <a:r>
              <a:rPr lang="en-US" sz="2400" strike="noStrike" u="none">
                <a:solidFill>
                  <a:srgbClr val="3A3A3A"/>
                </a:solidFill>
                <a:latin typeface="HK Grotesk"/>
                <a:ea typeface="HK Grotesk"/>
                <a:cs typeface="HK Grotesk"/>
                <a:sym typeface="HK Grotesk"/>
              </a:rPr>
              <a:t>3. Convenient refill system</a:t>
            </a:r>
          </a:p>
          <a:p>
            <a:pPr algn="ctr" marL="0" indent="0" lvl="0">
              <a:lnSpc>
                <a:spcPts val="3840"/>
              </a:lnSpc>
              <a:spcBef>
                <a:spcPct val="0"/>
              </a:spcBef>
            </a:pPr>
            <a:r>
              <a:rPr lang="en-US" sz="2400" strike="noStrike" u="none">
                <a:solidFill>
                  <a:srgbClr val="3A3A3A"/>
                </a:solidFill>
                <a:latin typeface="HK Grotesk"/>
                <a:ea typeface="HK Grotesk"/>
                <a:cs typeface="HK Grotesk"/>
                <a:sym typeface="HK Grotesk"/>
              </a:rPr>
              <a:t>4. Ethical consumption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1838325" y="16954500"/>
            <a:ext cx="11430000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359"/>
              </a:lnSpc>
              <a:spcBef>
                <a:spcPct val="0"/>
              </a:spcBef>
            </a:pPr>
            <a:r>
              <a:rPr lang="en-US" sz="2400" strike="noStrike" u="none">
                <a:solidFill>
                  <a:srgbClr val="8B0000"/>
                </a:solidFill>
                <a:latin typeface="HK Grotesk"/>
                <a:ea typeface="HK Grotesk"/>
                <a:cs typeface="HK Grotesk"/>
                <a:sym typeface="HK Grotesk"/>
              </a:rPr>
              <a:t>Join Dove in pioneering sustainable personal care solutions.</a:t>
            </a:r>
          </a:p>
        </p:txBody>
      </p:sp>
      <p:sp>
        <p:nvSpPr>
          <p:cNvPr name="AutoShape 22" id="22"/>
          <p:cNvSpPr/>
          <p:nvPr/>
        </p:nvSpPr>
        <p:spPr>
          <a:xfrm>
            <a:off x="1905000" y="7524750"/>
            <a:ext cx="11306175" cy="0"/>
          </a:xfrm>
          <a:prstGeom prst="line">
            <a:avLst/>
          </a:prstGeom>
          <a:ln cap="flat" w="19050">
            <a:solidFill>
              <a:srgbClr val="8B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23" id="23"/>
          <p:cNvSpPr/>
          <p:nvPr/>
        </p:nvSpPr>
        <p:spPr>
          <a:xfrm>
            <a:off x="1905000" y="11001375"/>
            <a:ext cx="11306175" cy="0"/>
          </a:xfrm>
          <a:prstGeom prst="line">
            <a:avLst/>
          </a:prstGeom>
          <a:ln cap="flat" w="19050">
            <a:solidFill>
              <a:srgbClr val="8B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24" id="24"/>
          <p:cNvSpPr txBox="true"/>
          <p:nvPr/>
        </p:nvSpPr>
        <p:spPr>
          <a:xfrm rot="0">
            <a:off x="1838325" y="17345025"/>
            <a:ext cx="11430000" cy="306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520"/>
              </a:lnSpc>
              <a:spcBef>
                <a:spcPct val="0"/>
              </a:spcBef>
            </a:pPr>
            <a:r>
              <a:rPr lang="en-US" sz="1800" strike="noStrike" u="none">
                <a:solidFill>
                  <a:srgbClr val="6B6B6B"/>
                </a:solidFill>
                <a:latin typeface="HK Grotesk"/>
                <a:ea typeface="HK Grotesk"/>
                <a:cs typeface="HK Grotesk"/>
                <a:sym typeface="HK Grotesk"/>
              </a:rPr>
              <a:t>Aligned with UN SDG 12: Responsible Consumption and Production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9877425" y="14678025"/>
            <a:ext cx="3810000" cy="621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520"/>
              </a:lnSpc>
              <a:spcBef>
                <a:spcPct val="0"/>
              </a:spcBef>
            </a:pPr>
            <a:r>
              <a:rPr lang="en-US" sz="1800" strike="noStrike" u="none">
                <a:solidFill>
                  <a:srgbClr val="4A4A4A"/>
                </a:solidFill>
                <a:latin typeface="HK Grotesk"/>
                <a:ea typeface="HK Grotesk"/>
                <a:cs typeface="HK Grotesk"/>
                <a:sym typeface="HK Grotesk"/>
              </a:rPr>
              <a:t>EcoClean reduces plastic by up to 80%. Aligned with UN SDG 12.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9877425" y="14230350"/>
            <a:ext cx="3810000" cy="4483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640"/>
              </a:lnSpc>
              <a:spcBef>
                <a:spcPct val="0"/>
              </a:spcBef>
            </a:pPr>
            <a:r>
              <a:rPr lang="en-US" b="true" sz="2600" strike="noStrike" u="none">
                <a:solidFill>
                  <a:srgbClr val="8B0000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After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1428750" y="14678025"/>
            <a:ext cx="3810000" cy="621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520"/>
              </a:lnSpc>
              <a:spcBef>
                <a:spcPct val="0"/>
              </a:spcBef>
            </a:pPr>
            <a:r>
              <a:rPr lang="en-US" sz="1800" strike="noStrike" u="none">
                <a:solidFill>
                  <a:srgbClr val="4A4A4A"/>
                </a:solidFill>
                <a:latin typeface="HK Grotesk"/>
                <a:ea typeface="HK Grotesk"/>
                <a:cs typeface="HK Grotesk"/>
                <a:sym typeface="HK Grotesk"/>
              </a:rPr>
              <a:t>Single-use plastic bottles causing pollution and waste.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1428750" y="14230350"/>
            <a:ext cx="3810000" cy="4483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640"/>
              </a:lnSpc>
              <a:spcBef>
                <a:spcPct val="0"/>
              </a:spcBef>
            </a:pPr>
            <a:r>
              <a:rPr lang="en-US" b="true" sz="2600" strike="noStrike" u="none">
                <a:solidFill>
                  <a:srgbClr val="8B0000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Before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2790825" y="13716000"/>
            <a:ext cx="9525000" cy="514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079"/>
              </a:lnSpc>
              <a:spcBef>
                <a:spcPct val="0"/>
              </a:spcBef>
            </a:pPr>
            <a:r>
              <a:rPr lang="en-US" sz="3399" strike="noStrike" u="none">
                <a:solidFill>
                  <a:srgbClr val="8B0000"/>
                </a:solidFill>
                <a:latin typeface="HK Grotesk"/>
                <a:ea typeface="HK Grotesk"/>
                <a:cs typeface="HK Grotesk"/>
                <a:sym typeface="HK Grotesk"/>
              </a:rPr>
              <a:t>BEFORE / AFTER</a:t>
            </a:r>
          </a:p>
        </p:txBody>
      </p:sp>
      <p:sp>
        <p:nvSpPr>
          <p:cNvPr name="AutoShape 30" id="30"/>
          <p:cNvSpPr/>
          <p:nvPr/>
        </p:nvSpPr>
        <p:spPr>
          <a:xfrm flipV="true">
            <a:off x="1905000" y="13573125"/>
            <a:ext cx="11306175" cy="0"/>
          </a:xfrm>
          <a:prstGeom prst="line">
            <a:avLst/>
          </a:prstGeom>
          <a:ln cap="flat" w="19050">
            <a:solidFill>
              <a:srgbClr val="8B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31" id="31"/>
          <p:cNvSpPr txBox="true"/>
          <p:nvPr/>
        </p:nvSpPr>
        <p:spPr>
          <a:xfrm rot="0">
            <a:off x="3267075" y="15982950"/>
            <a:ext cx="8572500" cy="908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739"/>
              </a:lnSpc>
              <a:spcBef>
                <a:spcPct val="0"/>
              </a:spcBef>
            </a:pPr>
            <a:r>
              <a:rPr lang="en-US" sz="2199" strike="noStrike" u="none">
                <a:solidFill>
                  <a:srgbClr val="3A3A3A"/>
                </a:solidFill>
                <a:latin typeface="HK Grotesk"/>
                <a:ea typeface="HK Grotesk"/>
                <a:cs typeface="HK Grotesk"/>
                <a:sym typeface="HK Grotesk"/>
              </a:rPr>
              <a:t>1. Launch pilots &amp; retail partnerships</a:t>
            </a:r>
          </a:p>
          <a:p>
            <a:pPr algn="ctr" marL="0" indent="0" lvl="0">
              <a:lnSpc>
                <a:spcPts val="3739"/>
              </a:lnSpc>
              <a:spcBef>
                <a:spcPct val="0"/>
              </a:spcBef>
            </a:pPr>
            <a:r>
              <a:rPr lang="en-US" sz="2199" strike="noStrike" u="none">
                <a:solidFill>
                  <a:srgbClr val="3A3A3A"/>
                </a:solidFill>
                <a:latin typeface="HK Grotesk"/>
                <a:ea typeface="HK Grotesk"/>
                <a:cs typeface="HK Grotesk"/>
                <a:sym typeface="HK Grotesk"/>
              </a:rPr>
              <a:t>2. Consumer education campaigns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2790825" y="15573375"/>
            <a:ext cx="9525000" cy="514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079"/>
              </a:lnSpc>
              <a:spcBef>
                <a:spcPct val="0"/>
              </a:spcBef>
            </a:pPr>
            <a:r>
              <a:rPr lang="en-US" sz="3399" strike="noStrike" u="none">
                <a:solidFill>
                  <a:srgbClr val="8B0000"/>
                </a:solidFill>
                <a:latin typeface="HK Grotesk"/>
                <a:ea typeface="HK Grotesk"/>
                <a:cs typeface="HK Grotesk"/>
                <a:sym typeface="HK Grotesk"/>
              </a:rPr>
              <a:t>NEXT STEPS</a:t>
            </a:r>
          </a:p>
        </p:txBody>
      </p:sp>
      <p:sp>
        <p:nvSpPr>
          <p:cNvPr name="AutoShape 33" id="33"/>
          <p:cNvSpPr/>
          <p:nvPr/>
        </p:nvSpPr>
        <p:spPr>
          <a:xfrm flipV="true">
            <a:off x="1905000" y="15430500"/>
            <a:ext cx="11306175" cy="0"/>
          </a:xfrm>
          <a:prstGeom prst="line">
            <a:avLst/>
          </a:prstGeom>
          <a:ln cap="flat" w="19050">
            <a:solidFill>
              <a:srgbClr val="8B0000"/>
            </a:solidFill>
            <a:prstDash val="solid"/>
            <a:headEnd type="none" len="sm" w="sm"/>
            <a:tailEnd type="none" len="sm" w="sm"/>
          </a:ln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DAHOu3KQ9TM</dc:identifier>
  <dcterms:modified xsi:type="dcterms:W3CDTF">2011-08-01T06:04:30Z</dcterms:modified>
  <cp:revision>1</cp:revision>
  <dc:title>Poster Design</dc:title>
</cp:coreProperties>
</file>