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374" r:id="rId2"/>
    <p:sldId id="257" r:id="rId3"/>
    <p:sldId id="435" r:id="rId4"/>
    <p:sldId id="436" r:id="rId5"/>
    <p:sldId id="444" r:id="rId6"/>
    <p:sldId id="437" r:id="rId7"/>
    <p:sldId id="445" r:id="rId8"/>
    <p:sldId id="446" r:id="rId9"/>
    <p:sldId id="448" r:id="rId10"/>
    <p:sldId id="449" r:id="rId11"/>
    <p:sldId id="455" r:id="rId12"/>
    <p:sldId id="450" r:id="rId13"/>
    <p:sldId id="459" r:id="rId14"/>
    <p:sldId id="460" r:id="rId15"/>
    <p:sldId id="461" r:id="rId16"/>
    <p:sldId id="462" r:id="rId17"/>
    <p:sldId id="463" r:id="rId18"/>
    <p:sldId id="464" r:id="rId19"/>
    <p:sldId id="465" r:id="rId20"/>
    <p:sldId id="466" r:id="rId21"/>
    <p:sldId id="467" r:id="rId22"/>
    <p:sldId id="468" r:id="rId23"/>
    <p:sldId id="469" r:id="rId24"/>
    <p:sldId id="470" r:id="rId25"/>
    <p:sldId id="471" r:id="rId26"/>
    <p:sldId id="472" r:id="rId27"/>
    <p:sldId id="473" r:id="rId28"/>
    <p:sldId id="474" r:id="rId29"/>
    <p:sldId id="475" r:id="rId30"/>
    <p:sldId id="476" r:id="rId31"/>
    <p:sldId id="477" r:id="rId32"/>
    <p:sldId id="478" r:id="rId33"/>
    <p:sldId id="479" r:id="rId34"/>
    <p:sldId id="480" r:id="rId35"/>
    <p:sldId id="458"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94660"/>
  </p:normalViewPr>
  <p:slideViewPr>
    <p:cSldViewPr snapToGrid="0">
      <p:cViewPr varScale="1">
        <p:scale>
          <a:sx n="105" d="100"/>
          <a:sy n="105" d="100"/>
        </p:scale>
        <p:origin x="82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71576B-74BF-47DC-A09B-D1F4D3A80DD9}" type="doc">
      <dgm:prSet loTypeId="urn:microsoft.com/office/officeart/2005/8/layout/hList1" loCatId="list" qsTypeId="urn:microsoft.com/office/officeart/2005/8/quickstyle/simple4" qsCatId="simple" csTypeId="urn:microsoft.com/office/officeart/2005/8/colors/accent1_2" csCatId="accent1" phldr="1"/>
      <dgm:spPr/>
      <dgm:t>
        <a:bodyPr/>
        <a:lstStyle/>
        <a:p>
          <a:endParaRPr lang="en-US"/>
        </a:p>
      </dgm:t>
    </dgm:pt>
    <dgm:pt modelId="{A2CBB811-08F6-46C3-8614-28C163255A46}">
      <dgm:prSet/>
      <dgm:spPr/>
      <dgm:t>
        <a:bodyPr/>
        <a:lstStyle/>
        <a:p>
          <a:r>
            <a:rPr lang="en-GB"/>
            <a:t>Written Assessment</a:t>
          </a:r>
          <a:endParaRPr lang="en-US"/>
        </a:p>
      </dgm:t>
    </dgm:pt>
    <dgm:pt modelId="{BAB3ED69-1112-43CF-A01E-1EF593901D24}" type="parTrans" cxnId="{EB988BCB-C11B-4582-976B-B86DBD682B53}">
      <dgm:prSet/>
      <dgm:spPr/>
      <dgm:t>
        <a:bodyPr/>
        <a:lstStyle/>
        <a:p>
          <a:endParaRPr lang="en-US"/>
        </a:p>
      </dgm:t>
    </dgm:pt>
    <dgm:pt modelId="{8564F70A-AE59-4973-B4E4-36B40695A91D}" type="sibTrans" cxnId="{EB988BCB-C11B-4582-976B-B86DBD682B53}">
      <dgm:prSet/>
      <dgm:spPr/>
      <dgm:t>
        <a:bodyPr/>
        <a:lstStyle/>
        <a:p>
          <a:endParaRPr lang="en-US"/>
        </a:p>
      </dgm:t>
    </dgm:pt>
    <dgm:pt modelId="{FD3DECF5-75D8-4598-BB50-FBED4586D7D1}">
      <dgm:prSet custT="1"/>
      <dgm:spPr/>
      <dgm:t>
        <a:bodyPr/>
        <a:lstStyle/>
        <a:p>
          <a:r>
            <a:rPr lang="en-GB" sz="3200" dirty="0"/>
            <a:t>7500 words</a:t>
          </a:r>
          <a:endParaRPr lang="en-US" sz="3200" dirty="0"/>
        </a:p>
      </dgm:t>
    </dgm:pt>
    <dgm:pt modelId="{3C9E752E-B519-4700-B7A4-B57433389ACF}" type="parTrans" cxnId="{90544FD7-F6F6-49C6-97BB-229284A82751}">
      <dgm:prSet/>
      <dgm:spPr/>
      <dgm:t>
        <a:bodyPr/>
        <a:lstStyle/>
        <a:p>
          <a:endParaRPr lang="en-US"/>
        </a:p>
      </dgm:t>
    </dgm:pt>
    <dgm:pt modelId="{274931D2-36BD-4C77-AEAA-F0D81464FE86}" type="sibTrans" cxnId="{90544FD7-F6F6-49C6-97BB-229284A82751}">
      <dgm:prSet/>
      <dgm:spPr/>
      <dgm:t>
        <a:bodyPr/>
        <a:lstStyle/>
        <a:p>
          <a:endParaRPr lang="en-US"/>
        </a:p>
      </dgm:t>
    </dgm:pt>
    <dgm:pt modelId="{1F437445-1C12-4FCE-9F72-FC1FB5F103E8}">
      <dgm:prSet custT="1"/>
      <dgm:spPr/>
      <dgm:t>
        <a:bodyPr/>
        <a:lstStyle/>
        <a:p>
          <a:r>
            <a:rPr lang="en-GB" sz="3200" dirty="0"/>
            <a:t>Portfolio of 2 components</a:t>
          </a:r>
          <a:endParaRPr lang="en-US" sz="3200" dirty="0"/>
        </a:p>
      </dgm:t>
    </dgm:pt>
    <dgm:pt modelId="{8895612E-1055-4D4F-B49B-A4CD2537FFC9}" type="parTrans" cxnId="{D6A3F7CD-5B9B-46E4-9D96-793586D322B3}">
      <dgm:prSet/>
      <dgm:spPr/>
      <dgm:t>
        <a:bodyPr/>
        <a:lstStyle/>
        <a:p>
          <a:endParaRPr lang="en-US"/>
        </a:p>
      </dgm:t>
    </dgm:pt>
    <dgm:pt modelId="{D2B746A5-7588-49D9-AFC0-7B663B4573EB}" type="sibTrans" cxnId="{D6A3F7CD-5B9B-46E4-9D96-793586D322B3}">
      <dgm:prSet/>
      <dgm:spPr/>
      <dgm:t>
        <a:bodyPr/>
        <a:lstStyle/>
        <a:p>
          <a:endParaRPr lang="en-US"/>
        </a:p>
      </dgm:t>
    </dgm:pt>
    <dgm:pt modelId="{56B7C6CD-2FDE-41CE-8333-B0A023730CD9}">
      <dgm:prSet/>
      <dgm:spPr/>
      <dgm:t>
        <a:bodyPr/>
        <a:lstStyle/>
        <a:p>
          <a:r>
            <a:rPr lang="en-GB"/>
            <a:t>Submission date:</a:t>
          </a:r>
          <a:endParaRPr lang="en-US"/>
        </a:p>
      </dgm:t>
    </dgm:pt>
    <dgm:pt modelId="{4E2CC851-3C4E-474E-BCE4-063A5748FF0F}" type="parTrans" cxnId="{E45E0AC8-8635-4127-AA23-D57630903183}">
      <dgm:prSet/>
      <dgm:spPr/>
      <dgm:t>
        <a:bodyPr/>
        <a:lstStyle/>
        <a:p>
          <a:endParaRPr lang="en-US"/>
        </a:p>
      </dgm:t>
    </dgm:pt>
    <dgm:pt modelId="{56093305-83C2-4856-BBD3-9102490DA796}" type="sibTrans" cxnId="{E45E0AC8-8635-4127-AA23-D57630903183}">
      <dgm:prSet/>
      <dgm:spPr/>
      <dgm:t>
        <a:bodyPr/>
        <a:lstStyle/>
        <a:p>
          <a:endParaRPr lang="en-US"/>
        </a:p>
      </dgm:t>
    </dgm:pt>
    <dgm:pt modelId="{88C6A7D1-3AF7-4173-BBEF-EB7479FED984}">
      <dgm:prSet custT="1"/>
      <dgm:spPr/>
      <dgm:t>
        <a:bodyPr/>
        <a:lstStyle/>
        <a:p>
          <a:r>
            <a:rPr lang="en-GB" sz="3200" dirty="0"/>
            <a:t>17</a:t>
          </a:r>
          <a:r>
            <a:rPr lang="en-GB" sz="3200" baseline="30000" dirty="0"/>
            <a:t>th</a:t>
          </a:r>
          <a:r>
            <a:rPr lang="en-GB" sz="3200" dirty="0"/>
            <a:t> March 2026</a:t>
          </a:r>
          <a:endParaRPr lang="en-US" sz="3200" dirty="0"/>
        </a:p>
      </dgm:t>
    </dgm:pt>
    <dgm:pt modelId="{D54429AC-58D4-45B7-AED6-54EE4B9654EC}" type="parTrans" cxnId="{9923DDC7-E9AA-44B2-9B61-62DFA728E86A}">
      <dgm:prSet/>
      <dgm:spPr/>
      <dgm:t>
        <a:bodyPr/>
        <a:lstStyle/>
        <a:p>
          <a:endParaRPr lang="en-US"/>
        </a:p>
      </dgm:t>
    </dgm:pt>
    <dgm:pt modelId="{0B2A8B0E-3330-4700-8A37-5106A8051B1F}" type="sibTrans" cxnId="{9923DDC7-E9AA-44B2-9B61-62DFA728E86A}">
      <dgm:prSet/>
      <dgm:spPr/>
      <dgm:t>
        <a:bodyPr/>
        <a:lstStyle/>
        <a:p>
          <a:endParaRPr lang="en-US"/>
        </a:p>
      </dgm:t>
    </dgm:pt>
    <dgm:pt modelId="{4D9970EE-910D-4177-A11C-B27395320F8E}">
      <dgm:prSet custT="1"/>
      <dgm:spPr/>
      <dgm:t>
        <a:bodyPr/>
        <a:lstStyle/>
        <a:p>
          <a:endParaRPr lang="en-US" sz="3200" dirty="0"/>
        </a:p>
      </dgm:t>
    </dgm:pt>
    <dgm:pt modelId="{F45F2894-5753-40FE-9F18-636E394643E7}" type="parTrans" cxnId="{4EBEF7D7-AD0F-45A8-A737-6BB55F24C712}">
      <dgm:prSet/>
      <dgm:spPr/>
    </dgm:pt>
    <dgm:pt modelId="{04E41EF3-873A-48EB-B800-3286CA6FCF88}" type="sibTrans" cxnId="{4EBEF7D7-AD0F-45A8-A737-6BB55F24C712}">
      <dgm:prSet/>
      <dgm:spPr/>
    </dgm:pt>
    <dgm:pt modelId="{B80140EE-6B38-4FF7-A852-1449B886A5E4}" type="pres">
      <dgm:prSet presAssocID="{E471576B-74BF-47DC-A09B-D1F4D3A80DD9}" presName="Name0" presStyleCnt="0">
        <dgm:presLayoutVars>
          <dgm:dir/>
          <dgm:animLvl val="lvl"/>
          <dgm:resizeHandles val="exact"/>
        </dgm:presLayoutVars>
      </dgm:prSet>
      <dgm:spPr/>
    </dgm:pt>
    <dgm:pt modelId="{B9C66282-E2FE-4CC1-A3EE-5F118C052D8B}" type="pres">
      <dgm:prSet presAssocID="{A2CBB811-08F6-46C3-8614-28C163255A46}" presName="composite" presStyleCnt="0"/>
      <dgm:spPr/>
    </dgm:pt>
    <dgm:pt modelId="{96517D36-A25E-462B-B25D-2BDDD1CFC22F}" type="pres">
      <dgm:prSet presAssocID="{A2CBB811-08F6-46C3-8614-28C163255A46}" presName="parTx" presStyleLbl="alignNode1" presStyleIdx="0" presStyleCnt="2">
        <dgm:presLayoutVars>
          <dgm:chMax val="0"/>
          <dgm:chPref val="0"/>
          <dgm:bulletEnabled val="1"/>
        </dgm:presLayoutVars>
      </dgm:prSet>
      <dgm:spPr/>
    </dgm:pt>
    <dgm:pt modelId="{624DC579-FC4B-43DF-A451-D20021329BF2}" type="pres">
      <dgm:prSet presAssocID="{A2CBB811-08F6-46C3-8614-28C163255A46}" presName="desTx" presStyleLbl="alignAccFollowNode1" presStyleIdx="0" presStyleCnt="2">
        <dgm:presLayoutVars>
          <dgm:bulletEnabled val="1"/>
        </dgm:presLayoutVars>
      </dgm:prSet>
      <dgm:spPr/>
    </dgm:pt>
    <dgm:pt modelId="{2B50AB5F-539F-4F84-A1F0-426B0FCE1FD0}" type="pres">
      <dgm:prSet presAssocID="{8564F70A-AE59-4973-B4E4-36B40695A91D}" presName="space" presStyleCnt="0"/>
      <dgm:spPr/>
    </dgm:pt>
    <dgm:pt modelId="{689DB5AA-D086-49CB-AFBA-C655EF91C72B}" type="pres">
      <dgm:prSet presAssocID="{56B7C6CD-2FDE-41CE-8333-B0A023730CD9}" presName="composite" presStyleCnt="0"/>
      <dgm:spPr/>
    </dgm:pt>
    <dgm:pt modelId="{B7A52ADB-FD2C-4445-8789-D2CAB1E4E3B4}" type="pres">
      <dgm:prSet presAssocID="{56B7C6CD-2FDE-41CE-8333-B0A023730CD9}" presName="parTx" presStyleLbl="alignNode1" presStyleIdx="1" presStyleCnt="2">
        <dgm:presLayoutVars>
          <dgm:chMax val="0"/>
          <dgm:chPref val="0"/>
          <dgm:bulletEnabled val="1"/>
        </dgm:presLayoutVars>
      </dgm:prSet>
      <dgm:spPr/>
    </dgm:pt>
    <dgm:pt modelId="{DC4BEEE8-639E-42AB-B051-64F28EEA5758}" type="pres">
      <dgm:prSet presAssocID="{56B7C6CD-2FDE-41CE-8333-B0A023730CD9}" presName="desTx" presStyleLbl="alignAccFollowNode1" presStyleIdx="1" presStyleCnt="2">
        <dgm:presLayoutVars>
          <dgm:bulletEnabled val="1"/>
        </dgm:presLayoutVars>
      </dgm:prSet>
      <dgm:spPr/>
    </dgm:pt>
  </dgm:ptLst>
  <dgm:cxnLst>
    <dgm:cxn modelId="{8F249627-03DF-4BD7-8101-DB22CBBF9FE8}" type="presOf" srcId="{1F437445-1C12-4FCE-9F72-FC1FB5F103E8}" destId="{624DC579-FC4B-43DF-A451-D20021329BF2}" srcOrd="0" destOrd="2" presId="urn:microsoft.com/office/officeart/2005/8/layout/hList1"/>
    <dgm:cxn modelId="{6B221B84-F99A-4F06-9752-4B4C1970065D}" type="presOf" srcId="{4D9970EE-910D-4177-A11C-B27395320F8E}" destId="{624DC579-FC4B-43DF-A451-D20021329BF2}" srcOrd="0" destOrd="1" presId="urn:microsoft.com/office/officeart/2005/8/layout/hList1"/>
    <dgm:cxn modelId="{85C0B28B-5A2D-4CE5-9731-1BCF8C877966}" type="presOf" srcId="{E471576B-74BF-47DC-A09B-D1F4D3A80DD9}" destId="{B80140EE-6B38-4FF7-A852-1449B886A5E4}" srcOrd="0" destOrd="0" presId="urn:microsoft.com/office/officeart/2005/8/layout/hList1"/>
    <dgm:cxn modelId="{9923DDC7-E9AA-44B2-9B61-62DFA728E86A}" srcId="{56B7C6CD-2FDE-41CE-8333-B0A023730CD9}" destId="{88C6A7D1-3AF7-4173-BBEF-EB7479FED984}" srcOrd="0" destOrd="0" parTransId="{D54429AC-58D4-45B7-AED6-54EE4B9654EC}" sibTransId="{0B2A8B0E-3330-4700-8A37-5106A8051B1F}"/>
    <dgm:cxn modelId="{E45E0AC8-8635-4127-AA23-D57630903183}" srcId="{E471576B-74BF-47DC-A09B-D1F4D3A80DD9}" destId="{56B7C6CD-2FDE-41CE-8333-B0A023730CD9}" srcOrd="1" destOrd="0" parTransId="{4E2CC851-3C4E-474E-BCE4-063A5748FF0F}" sibTransId="{56093305-83C2-4856-BBD3-9102490DA796}"/>
    <dgm:cxn modelId="{53F86ACB-686D-4453-A575-5B37DF894723}" type="presOf" srcId="{FD3DECF5-75D8-4598-BB50-FBED4586D7D1}" destId="{624DC579-FC4B-43DF-A451-D20021329BF2}" srcOrd="0" destOrd="0" presId="urn:microsoft.com/office/officeart/2005/8/layout/hList1"/>
    <dgm:cxn modelId="{EB988BCB-C11B-4582-976B-B86DBD682B53}" srcId="{E471576B-74BF-47DC-A09B-D1F4D3A80DD9}" destId="{A2CBB811-08F6-46C3-8614-28C163255A46}" srcOrd="0" destOrd="0" parTransId="{BAB3ED69-1112-43CF-A01E-1EF593901D24}" sibTransId="{8564F70A-AE59-4973-B4E4-36B40695A91D}"/>
    <dgm:cxn modelId="{D6A3F7CD-5B9B-46E4-9D96-793586D322B3}" srcId="{A2CBB811-08F6-46C3-8614-28C163255A46}" destId="{1F437445-1C12-4FCE-9F72-FC1FB5F103E8}" srcOrd="2" destOrd="0" parTransId="{8895612E-1055-4D4F-B49B-A4CD2537FFC9}" sibTransId="{D2B746A5-7588-49D9-AFC0-7B663B4573EB}"/>
    <dgm:cxn modelId="{3C4F13CE-336D-40F3-8EFA-F7DBC4B5CC2E}" type="presOf" srcId="{56B7C6CD-2FDE-41CE-8333-B0A023730CD9}" destId="{B7A52ADB-FD2C-4445-8789-D2CAB1E4E3B4}" srcOrd="0" destOrd="0" presId="urn:microsoft.com/office/officeart/2005/8/layout/hList1"/>
    <dgm:cxn modelId="{C738CBD3-39EA-42F0-B7B1-5383E44C7387}" type="presOf" srcId="{A2CBB811-08F6-46C3-8614-28C163255A46}" destId="{96517D36-A25E-462B-B25D-2BDDD1CFC22F}" srcOrd="0" destOrd="0" presId="urn:microsoft.com/office/officeart/2005/8/layout/hList1"/>
    <dgm:cxn modelId="{90544FD7-F6F6-49C6-97BB-229284A82751}" srcId="{A2CBB811-08F6-46C3-8614-28C163255A46}" destId="{FD3DECF5-75D8-4598-BB50-FBED4586D7D1}" srcOrd="0" destOrd="0" parTransId="{3C9E752E-B519-4700-B7A4-B57433389ACF}" sibTransId="{274931D2-36BD-4C77-AEAA-F0D81464FE86}"/>
    <dgm:cxn modelId="{4EBEF7D7-AD0F-45A8-A737-6BB55F24C712}" srcId="{A2CBB811-08F6-46C3-8614-28C163255A46}" destId="{4D9970EE-910D-4177-A11C-B27395320F8E}" srcOrd="1" destOrd="0" parTransId="{F45F2894-5753-40FE-9F18-636E394643E7}" sibTransId="{04E41EF3-873A-48EB-B800-3286CA6FCF88}"/>
    <dgm:cxn modelId="{58FCE1F0-49FB-4B59-AF06-F8806CA96777}" type="presOf" srcId="{88C6A7D1-3AF7-4173-BBEF-EB7479FED984}" destId="{DC4BEEE8-639E-42AB-B051-64F28EEA5758}" srcOrd="0" destOrd="0" presId="urn:microsoft.com/office/officeart/2005/8/layout/hList1"/>
    <dgm:cxn modelId="{D540CD7E-B54F-467C-974B-D9CEDB943F5A}" type="presParOf" srcId="{B80140EE-6B38-4FF7-A852-1449B886A5E4}" destId="{B9C66282-E2FE-4CC1-A3EE-5F118C052D8B}" srcOrd="0" destOrd="0" presId="urn:microsoft.com/office/officeart/2005/8/layout/hList1"/>
    <dgm:cxn modelId="{A971EBE2-F68F-4E4B-8E29-EF1BBABC9482}" type="presParOf" srcId="{B9C66282-E2FE-4CC1-A3EE-5F118C052D8B}" destId="{96517D36-A25E-462B-B25D-2BDDD1CFC22F}" srcOrd="0" destOrd="0" presId="urn:microsoft.com/office/officeart/2005/8/layout/hList1"/>
    <dgm:cxn modelId="{42810287-FEB1-4E71-8552-60ACBC2E3275}" type="presParOf" srcId="{B9C66282-E2FE-4CC1-A3EE-5F118C052D8B}" destId="{624DC579-FC4B-43DF-A451-D20021329BF2}" srcOrd="1" destOrd="0" presId="urn:microsoft.com/office/officeart/2005/8/layout/hList1"/>
    <dgm:cxn modelId="{CCDFA3C4-8BFD-45E6-84D9-B3B3EE4D8115}" type="presParOf" srcId="{B80140EE-6B38-4FF7-A852-1449B886A5E4}" destId="{2B50AB5F-539F-4F84-A1F0-426B0FCE1FD0}" srcOrd="1" destOrd="0" presId="urn:microsoft.com/office/officeart/2005/8/layout/hList1"/>
    <dgm:cxn modelId="{49ABA5F2-4D64-4905-8E0A-C31FA11F6384}" type="presParOf" srcId="{B80140EE-6B38-4FF7-A852-1449B886A5E4}" destId="{689DB5AA-D086-49CB-AFBA-C655EF91C72B}" srcOrd="2" destOrd="0" presId="urn:microsoft.com/office/officeart/2005/8/layout/hList1"/>
    <dgm:cxn modelId="{7AF3CAD0-A237-45CC-85D5-9ED2D39CA171}" type="presParOf" srcId="{689DB5AA-D086-49CB-AFBA-C655EF91C72B}" destId="{B7A52ADB-FD2C-4445-8789-D2CAB1E4E3B4}" srcOrd="0" destOrd="0" presId="urn:microsoft.com/office/officeart/2005/8/layout/hList1"/>
    <dgm:cxn modelId="{E32D60C2-D76C-4F69-838D-AEEF8DB664FD}" type="presParOf" srcId="{689DB5AA-D086-49CB-AFBA-C655EF91C72B}" destId="{DC4BEEE8-639E-42AB-B051-64F28EEA5758}"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17D36-A25E-462B-B25D-2BDDD1CFC22F}">
      <dsp:nvSpPr>
        <dsp:cNvPr id="0" name=""/>
        <dsp:cNvSpPr/>
      </dsp:nvSpPr>
      <dsp:spPr>
        <a:xfrm>
          <a:off x="51" y="5529"/>
          <a:ext cx="4913783" cy="152906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12928" tIns="178816" rIns="312928" bIns="178816" numCol="1" spcCol="1270" anchor="ctr" anchorCtr="0">
          <a:noAutofit/>
        </a:bodyPr>
        <a:lstStyle/>
        <a:p>
          <a:pPr marL="0" lvl="0" indent="0" algn="ctr" defTabSz="1955800">
            <a:lnSpc>
              <a:spcPct val="90000"/>
            </a:lnSpc>
            <a:spcBef>
              <a:spcPct val="0"/>
            </a:spcBef>
            <a:spcAft>
              <a:spcPct val="35000"/>
            </a:spcAft>
            <a:buNone/>
          </a:pPr>
          <a:r>
            <a:rPr lang="en-GB" sz="4400" kern="1200"/>
            <a:t>Written Assessment</a:t>
          </a:r>
          <a:endParaRPr lang="en-US" sz="4400" kern="1200"/>
        </a:p>
      </dsp:txBody>
      <dsp:txXfrm>
        <a:off x="51" y="5529"/>
        <a:ext cx="4913783" cy="1529067"/>
      </dsp:txXfrm>
    </dsp:sp>
    <dsp:sp modelId="{624DC579-FC4B-43DF-A451-D20021329BF2}">
      <dsp:nvSpPr>
        <dsp:cNvPr id="0" name=""/>
        <dsp:cNvSpPr/>
      </dsp:nvSpPr>
      <dsp:spPr>
        <a:xfrm>
          <a:off x="51" y="1534596"/>
          <a:ext cx="4913783" cy="2294819"/>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GB" sz="3200" kern="1200" dirty="0"/>
            <a:t>7500 words</a:t>
          </a:r>
          <a:endParaRPr lang="en-US" sz="3200" kern="1200" dirty="0"/>
        </a:p>
        <a:p>
          <a:pPr marL="285750" lvl="1" indent="-285750" algn="l" defTabSz="1422400">
            <a:lnSpc>
              <a:spcPct val="90000"/>
            </a:lnSpc>
            <a:spcBef>
              <a:spcPct val="0"/>
            </a:spcBef>
            <a:spcAft>
              <a:spcPct val="15000"/>
            </a:spcAft>
            <a:buChar char="•"/>
          </a:pPr>
          <a:endParaRPr lang="en-US" sz="3200" kern="1200" dirty="0"/>
        </a:p>
        <a:p>
          <a:pPr marL="285750" lvl="1" indent="-285750" algn="l" defTabSz="1422400">
            <a:lnSpc>
              <a:spcPct val="90000"/>
            </a:lnSpc>
            <a:spcBef>
              <a:spcPct val="0"/>
            </a:spcBef>
            <a:spcAft>
              <a:spcPct val="15000"/>
            </a:spcAft>
            <a:buChar char="•"/>
          </a:pPr>
          <a:r>
            <a:rPr lang="en-GB" sz="3200" kern="1200" dirty="0"/>
            <a:t>Portfolio of 2 components</a:t>
          </a:r>
          <a:endParaRPr lang="en-US" sz="3200" kern="1200" dirty="0"/>
        </a:p>
      </dsp:txBody>
      <dsp:txXfrm>
        <a:off x="51" y="1534596"/>
        <a:ext cx="4913783" cy="2294819"/>
      </dsp:txXfrm>
    </dsp:sp>
    <dsp:sp modelId="{B7A52ADB-FD2C-4445-8789-D2CAB1E4E3B4}">
      <dsp:nvSpPr>
        <dsp:cNvPr id="0" name=""/>
        <dsp:cNvSpPr/>
      </dsp:nvSpPr>
      <dsp:spPr>
        <a:xfrm>
          <a:off x="5601764" y="5529"/>
          <a:ext cx="4913783" cy="152906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12928" tIns="178816" rIns="312928" bIns="178816" numCol="1" spcCol="1270" anchor="ctr" anchorCtr="0">
          <a:noAutofit/>
        </a:bodyPr>
        <a:lstStyle/>
        <a:p>
          <a:pPr marL="0" lvl="0" indent="0" algn="ctr" defTabSz="1955800">
            <a:lnSpc>
              <a:spcPct val="90000"/>
            </a:lnSpc>
            <a:spcBef>
              <a:spcPct val="0"/>
            </a:spcBef>
            <a:spcAft>
              <a:spcPct val="35000"/>
            </a:spcAft>
            <a:buNone/>
          </a:pPr>
          <a:r>
            <a:rPr lang="en-GB" sz="4400" kern="1200"/>
            <a:t>Submission date:</a:t>
          </a:r>
          <a:endParaRPr lang="en-US" sz="4400" kern="1200"/>
        </a:p>
      </dsp:txBody>
      <dsp:txXfrm>
        <a:off x="5601764" y="5529"/>
        <a:ext cx="4913783" cy="1529067"/>
      </dsp:txXfrm>
    </dsp:sp>
    <dsp:sp modelId="{DC4BEEE8-639E-42AB-B051-64F28EEA5758}">
      <dsp:nvSpPr>
        <dsp:cNvPr id="0" name=""/>
        <dsp:cNvSpPr/>
      </dsp:nvSpPr>
      <dsp:spPr>
        <a:xfrm>
          <a:off x="5601764" y="1534596"/>
          <a:ext cx="4913783" cy="2294819"/>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GB" sz="3200" kern="1200" dirty="0"/>
            <a:t>17</a:t>
          </a:r>
          <a:r>
            <a:rPr lang="en-GB" sz="3200" kern="1200" baseline="30000" dirty="0"/>
            <a:t>th</a:t>
          </a:r>
          <a:r>
            <a:rPr lang="en-GB" sz="3200" kern="1200" dirty="0"/>
            <a:t> March 2026</a:t>
          </a:r>
          <a:endParaRPr lang="en-US" sz="3200" kern="1200" dirty="0"/>
        </a:p>
      </dsp:txBody>
      <dsp:txXfrm>
        <a:off x="5601764" y="1534596"/>
        <a:ext cx="4913783" cy="2294819"/>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0A5E09-251C-41FC-B114-3552B9599672}" type="datetimeFigureOut">
              <a:rPr lang="en-GB" smtClean="0"/>
              <a:t>26/01/2026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14AA63-3F62-40CD-A7C2-CC397798E4A3}" type="slidenum">
              <a:rPr lang="en-GB" smtClean="0"/>
              <a:t>‹#›</a:t>
            </a:fld>
            <a:endParaRPr lang="en-GB"/>
          </a:p>
        </p:txBody>
      </p:sp>
    </p:spTree>
    <p:extLst>
      <p:ext uri="{BB962C8B-B14F-4D97-AF65-F5344CB8AC3E}">
        <p14:creationId xmlns:p14="http://schemas.microsoft.com/office/powerpoint/2010/main" val="2657594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26/01/2026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634629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26/01/2026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41340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26/01/2026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13742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26/01/2026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24999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26/01/2026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9870708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26/01/2026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140424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26/01/2026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166275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26/01/2026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155228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26/01/2026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33262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26/01/2026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655011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26/01/2026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8331090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1/26/2026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968720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26/01/2026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8005716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wlga.wales/youth-service" TargetMode="External"/><Relationship Id="rId2" Type="http://schemas.openxmlformats.org/officeDocument/2006/relationships/hyperlink" Target="https://www.cwvys.org.uk/" TargetMode="External"/><Relationship Id="rId1" Type="http://schemas.openxmlformats.org/officeDocument/2006/relationships/slideLayout" Target="../slideLayouts/slideLayout2.xml"/><Relationship Id="rId4" Type="http://schemas.openxmlformats.org/officeDocument/2006/relationships/hyperlink" Target="https://www.gov.wales/youth-work-wales-delivering-young-people-draft-guidance-html"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a:xfrm>
            <a:off x="0" y="1122363"/>
            <a:ext cx="12191999" cy="2387600"/>
          </a:xfrm>
        </p:spPr>
        <p:txBody>
          <a:bodyPr>
            <a:normAutofit fontScale="90000"/>
          </a:bodyPr>
          <a:lstStyle/>
          <a:p>
            <a:br>
              <a:rPr lang="en-GB" altLang="en-US" b="1" dirty="0"/>
            </a:br>
            <a:r>
              <a:rPr lang="en-GB" altLang="en-US" b="1" dirty="0"/>
              <a:t> </a:t>
            </a:r>
            <a:br>
              <a:rPr lang="en-GB" altLang="en-US" b="1" dirty="0"/>
            </a:br>
            <a:r>
              <a:rPr lang="en-GB" b="1" dirty="0"/>
              <a:t>Collaborative Leadership and Management</a:t>
            </a: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ECYW7007</a:t>
            </a:r>
          </a:p>
          <a:p>
            <a:r>
              <a:rPr lang="en-GB" dirty="0"/>
              <a:t>27</a:t>
            </a:r>
            <a:r>
              <a:rPr lang="en-GB" baseline="30000" dirty="0"/>
              <a:t>th</a:t>
            </a:r>
            <a:r>
              <a:rPr lang="en-GB" dirty="0"/>
              <a:t> January 2026</a:t>
            </a:r>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F0F927AD-3395-88AF-7BC8-E07BCB763829}"/>
              </a:ext>
            </a:extLst>
          </p:cNvPr>
          <p:cNvSpPr>
            <a:spLocks noGrp="1" noChangeArrowheads="1"/>
          </p:cNvSpPr>
          <p:nvPr>
            <p:ph type="title"/>
          </p:nvPr>
        </p:nvSpPr>
        <p:spPr/>
        <p:txBody>
          <a:bodyPr/>
          <a:lstStyle/>
          <a:p>
            <a:pPr algn="l" eaLnBrk="1" hangingPunct="1"/>
            <a:r>
              <a:rPr lang="en-GB" altLang="en-US" b="1" dirty="0"/>
              <a:t>Module Aims</a:t>
            </a:r>
          </a:p>
        </p:txBody>
      </p:sp>
      <p:sp>
        <p:nvSpPr>
          <p:cNvPr id="4099" name="Rectangle 3">
            <a:extLst>
              <a:ext uri="{FF2B5EF4-FFF2-40B4-BE49-F238E27FC236}">
                <a16:creationId xmlns:a16="http://schemas.microsoft.com/office/drawing/2014/main" id="{BFDA2C30-3DF1-274C-F676-6D2AD7D00AE6}"/>
              </a:ext>
            </a:extLst>
          </p:cNvPr>
          <p:cNvSpPr>
            <a:spLocks noGrp="1" noChangeArrowheads="1"/>
          </p:cNvSpPr>
          <p:nvPr>
            <p:ph idx="1"/>
          </p:nvPr>
        </p:nvSpPr>
        <p:spPr/>
        <p:txBody>
          <a:bodyPr>
            <a:normAutofit/>
          </a:bodyPr>
          <a:lstStyle/>
          <a:p>
            <a:r>
              <a:rPr lang="en-GB" dirty="0"/>
              <a:t>To develop advanced understanding of collaborative leadership and management principles in the context of Youth Work, whilst fostering critical thinking, identifying a sense of vision, and innovative approaches to leadership in the Youth Work sector.</a:t>
            </a:r>
          </a:p>
          <a:p>
            <a:pPr marL="0" indent="0">
              <a:buNone/>
            </a:pPr>
            <a:endParaRPr lang="en-GB" dirty="0"/>
          </a:p>
          <a:p>
            <a:r>
              <a:rPr lang="en-GB" dirty="0"/>
              <a:t>To equip students with practical tools, knowledge and strategies for analysing complex environments to enable them to engage effectively with diverse stakeholders.</a:t>
            </a:r>
          </a:p>
          <a:p>
            <a:pPr marL="0" indent="0">
              <a:buNone/>
              <a:defRPr/>
            </a:pPr>
            <a:r>
              <a:rPr lang="en-GB" dirty="0"/>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5F7457A-8606-88EE-CDD1-14B7750C05D4}"/>
              </a:ext>
            </a:extLst>
          </p:cNvPr>
          <p:cNvSpPr>
            <a:spLocks noGrp="1" noChangeArrowheads="1"/>
          </p:cNvSpPr>
          <p:nvPr>
            <p:ph type="title"/>
          </p:nvPr>
        </p:nvSpPr>
        <p:spPr/>
        <p:txBody>
          <a:bodyPr/>
          <a:lstStyle/>
          <a:p>
            <a:pPr algn="l" eaLnBrk="1" hangingPunct="1"/>
            <a:r>
              <a:rPr lang="en-GB" altLang="en-US" b="1" dirty="0"/>
              <a:t>Learning Outcomes</a:t>
            </a:r>
          </a:p>
        </p:txBody>
      </p:sp>
      <p:sp>
        <p:nvSpPr>
          <p:cNvPr id="5123" name="Rectangle 3">
            <a:extLst>
              <a:ext uri="{FF2B5EF4-FFF2-40B4-BE49-F238E27FC236}">
                <a16:creationId xmlns:a16="http://schemas.microsoft.com/office/drawing/2014/main" id="{3D394AD5-318B-FBAF-438C-87E75B4259C8}"/>
              </a:ext>
            </a:extLst>
          </p:cNvPr>
          <p:cNvSpPr>
            <a:spLocks noGrp="1" noChangeArrowheads="1"/>
          </p:cNvSpPr>
          <p:nvPr>
            <p:ph idx="1"/>
          </p:nvPr>
        </p:nvSpPr>
        <p:spPr>
          <a:xfrm>
            <a:off x="838200" y="1825625"/>
            <a:ext cx="10515600" cy="3698097"/>
          </a:xfrm>
        </p:spPr>
        <p:txBody>
          <a:bodyPr>
            <a:normAutofit fontScale="70000" lnSpcReduction="20000"/>
          </a:bodyPr>
          <a:lstStyle/>
          <a:p>
            <a:pPr marL="0" indent="0" fontAlgn="base" hangingPunct="0">
              <a:buNone/>
            </a:pPr>
            <a:r>
              <a:rPr lang="en-GB" dirty="0"/>
              <a:t>Upon the successful completion of this module, the student should be able to:</a:t>
            </a:r>
          </a:p>
          <a:p>
            <a:r>
              <a:rPr lang="en-GB" dirty="0"/>
              <a:t>critically analyse and interpret the external environment affecting Youth Work using advanced analytical tools such as a PESTEL analysis to inform strategic decision making in Youth Work contexts;</a:t>
            </a:r>
          </a:p>
          <a:p>
            <a:r>
              <a:rPr lang="en-GB" dirty="0"/>
              <a:t>demonstrate the skills and knowledge required to act as a catalyst for positive change in Youth Work organisations and communities;</a:t>
            </a:r>
          </a:p>
          <a:p>
            <a:r>
              <a:rPr lang="en-GB" dirty="0"/>
              <a:t>understand the theory of collaboration and apply collaborative approaches to engage effectively with diverse stakeholders, including young people, and design and execute effective consultation, lobbying, and advocacy campaigns relevant to Youth Work;</a:t>
            </a:r>
          </a:p>
          <a:p>
            <a:r>
              <a:rPr lang="en-GB" dirty="0"/>
              <a:t>critically evaluate and apply current leadership and management theories in Youth Work settings;</a:t>
            </a:r>
          </a:p>
          <a:p>
            <a:r>
              <a:rPr lang="en-GB" dirty="0"/>
              <a:t>organise their knowledge and learning through use of a range of information resources, and present their work appropriately.</a:t>
            </a:r>
          </a:p>
          <a:p>
            <a:pPr eaLnBrk="1" hangingPunct="1"/>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5C4BD8F-880E-0F1B-A289-F32948785DB9}"/>
              </a:ext>
            </a:extLst>
          </p:cNvPr>
          <p:cNvSpPr>
            <a:spLocks noGrp="1" noChangeArrowheads="1"/>
          </p:cNvSpPr>
          <p:nvPr>
            <p:ph type="title"/>
          </p:nvPr>
        </p:nvSpPr>
        <p:spPr/>
        <p:txBody>
          <a:bodyPr/>
          <a:lstStyle/>
          <a:p>
            <a:pPr algn="l" eaLnBrk="1" hangingPunct="1"/>
            <a:br>
              <a:rPr lang="en-GB" altLang="en-US" sz="2000" dirty="0"/>
            </a:br>
            <a:r>
              <a:rPr lang="en-GB" altLang="en-US" b="1" dirty="0"/>
              <a:t>Indicative Content </a:t>
            </a:r>
          </a:p>
        </p:txBody>
      </p:sp>
      <p:sp>
        <p:nvSpPr>
          <p:cNvPr id="6147" name="Rectangle 3">
            <a:extLst>
              <a:ext uri="{FF2B5EF4-FFF2-40B4-BE49-F238E27FC236}">
                <a16:creationId xmlns:a16="http://schemas.microsoft.com/office/drawing/2014/main" id="{0743817A-F689-AC12-D0E0-E44B1D6B30DC}"/>
              </a:ext>
            </a:extLst>
          </p:cNvPr>
          <p:cNvSpPr>
            <a:spLocks noGrp="1" noChangeArrowheads="1"/>
          </p:cNvSpPr>
          <p:nvPr>
            <p:ph idx="1"/>
          </p:nvPr>
        </p:nvSpPr>
        <p:spPr>
          <a:xfrm>
            <a:off x="838200" y="1825625"/>
            <a:ext cx="10515600" cy="3760302"/>
          </a:xfrm>
        </p:spPr>
        <p:txBody>
          <a:bodyPr>
            <a:normAutofit fontScale="62500" lnSpcReduction="20000"/>
          </a:bodyPr>
          <a:lstStyle/>
          <a:p>
            <a:r>
              <a:rPr lang="en-GB" dirty="0"/>
              <a:t>Foundations of Collaborative Leadership in Youth Work.</a:t>
            </a:r>
          </a:p>
          <a:p>
            <a:r>
              <a:rPr lang="en-GB" dirty="0"/>
              <a:t>An introduction to collaborative leadership concepts.</a:t>
            </a:r>
          </a:p>
          <a:p>
            <a:r>
              <a:rPr lang="en-GB" dirty="0"/>
              <a:t>The role of a Youth Work leader in contemporary society.</a:t>
            </a:r>
          </a:p>
          <a:p>
            <a:r>
              <a:rPr lang="en-GB" dirty="0"/>
              <a:t>Environmental Scanning and Analysis for scanning the environment.</a:t>
            </a:r>
          </a:p>
          <a:p>
            <a:r>
              <a:rPr lang="en-GB" dirty="0"/>
              <a:t>PESTEL and other appropriate forms of analysis: their application in Youth Work contexts.</a:t>
            </a:r>
          </a:p>
          <a:p>
            <a:r>
              <a:rPr lang="en-GB" dirty="0"/>
              <a:t>Identifying and analysing the role of key stakeholders.</a:t>
            </a:r>
          </a:p>
          <a:p>
            <a:r>
              <a:rPr lang="en-GB" dirty="0"/>
              <a:t>Identifying and competently deploying relevant skills including the ability to identify appropriate funding sources, to develop budgets and develop business plans.</a:t>
            </a:r>
          </a:p>
          <a:p>
            <a:r>
              <a:rPr lang="en-GB" dirty="0"/>
              <a:t>Developing appropriate and meaningful performance indicators which reflect the vision and purpose of Youth Work and specific organisations.</a:t>
            </a:r>
          </a:p>
          <a:p>
            <a:r>
              <a:rPr lang="en-GB" dirty="0"/>
              <a:t>Understanding the role of effective change agents in Youth Work.</a:t>
            </a:r>
          </a:p>
          <a:p>
            <a:r>
              <a:rPr lang="en-GB" dirty="0"/>
              <a:t>The importance of developing personal leadership philosophies for Youth Work.</a:t>
            </a:r>
          </a:p>
          <a:p>
            <a:pPr eaLnBrk="1" hangingPunct="1">
              <a:lnSpc>
                <a:spcPct val="90000"/>
              </a:lnSpc>
            </a:pPr>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42C4A-8C06-7809-E20C-40F9E790D08F}"/>
              </a:ext>
            </a:extLst>
          </p:cNvPr>
          <p:cNvSpPr>
            <a:spLocks noGrp="1"/>
          </p:cNvSpPr>
          <p:nvPr>
            <p:ph type="title"/>
          </p:nvPr>
        </p:nvSpPr>
        <p:spPr/>
        <p:txBody>
          <a:bodyPr/>
          <a:lstStyle/>
          <a:p>
            <a:r>
              <a:rPr lang="en-GB" b="1" dirty="0"/>
              <a:t>Indicative Content</a:t>
            </a:r>
          </a:p>
        </p:txBody>
      </p:sp>
      <p:sp>
        <p:nvSpPr>
          <p:cNvPr id="3" name="Content Placeholder 2">
            <a:extLst>
              <a:ext uri="{FF2B5EF4-FFF2-40B4-BE49-F238E27FC236}">
                <a16:creationId xmlns:a16="http://schemas.microsoft.com/office/drawing/2014/main" id="{B92DE489-6290-1141-57A1-60C64390A17E}"/>
              </a:ext>
            </a:extLst>
          </p:cNvPr>
          <p:cNvSpPr>
            <a:spLocks noGrp="1"/>
          </p:cNvSpPr>
          <p:nvPr>
            <p:ph idx="1"/>
          </p:nvPr>
        </p:nvSpPr>
        <p:spPr>
          <a:xfrm>
            <a:off x="838200" y="1618489"/>
            <a:ext cx="10515600" cy="3923896"/>
          </a:xfrm>
        </p:spPr>
        <p:txBody>
          <a:bodyPr>
            <a:normAutofit fontScale="62500" lnSpcReduction="20000"/>
          </a:bodyPr>
          <a:lstStyle/>
          <a:p>
            <a:r>
              <a:rPr lang="en-GB" dirty="0"/>
              <a:t>Strategies for initiating and managing change.</a:t>
            </a:r>
          </a:p>
          <a:p>
            <a:r>
              <a:rPr lang="en-GB" dirty="0"/>
              <a:t>Case studies of successful Youth Work collaborations.</a:t>
            </a:r>
          </a:p>
          <a:p>
            <a:r>
              <a:rPr lang="en-GB" dirty="0"/>
              <a:t>Building and maintaining effective teams, understanding roles, culture and shared aspirations.</a:t>
            </a:r>
          </a:p>
          <a:p>
            <a:r>
              <a:rPr lang="en-GB" dirty="0"/>
              <a:t>Case studies and practical problem-solving exercises.</a:t>
            </a:r>
          </a:p>
          <a:p>
            <a:r>
              <a:rPr lang="en-GB" dirty="0"/>
              <a:t>Ethical considerations in stakeholder engagement.</a:t>
            </a:r>
          </a:p>
          <a:p>
            <a:r>
              <a:rPr lang="en-GB" dirty="0"/>
              <a:t>Principles of effective lobbying and advocacy, developing advocacy strategies for youth-related issues.</a:t>
            </a:r>
          </a:p>
          <a:p>
            <a:r>
              <a:rPr lang="en-GB" dirty="0"/>
              <a:t>Models of youth participation and strategies for meaningfully involving young people in decision making.</a:t>
            </a:r>
          </a:p>
          <a:p>
            <a:r>
              <a:rPr lang="en-GB" dirty="0"/>
              <a:t>Overview of current leadership theories relevant to Youth Work.</a:t>
            </a:r>
          </a:p>
          <a:p>
            <a:r>
              <a:rPr lang="en-GB" dirty="0"/>
              <a:t>Action learning sets as a tool to understand and solve problems within the work.</a:t>
            </a:r>
          </a:p>
          <a:p>
            <a:r>
              <a:rPr lang="en-GB" dirty="0"/>
              <a:t>Reflective practice in collaborative leadership.</a:t>
            </a:r>
          </a:p>
          <a:p>
            <a:endParaRPr lang="en-GB" dirty="0"/>
          </a:p>
        </p:txBody>
      </p:sp>
    </p:spTree>
    <p:extLst>
      <p:ext uri="{BB962C8B-B14F-4D97-AF65-F5344CB8AC3E}">
        <p14:creationId xmlns:p14="http://schemas.microsoft.com/office/powerpoint/2010/main" val="3747221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350AD1C6-AAD0-E310-1242-55D7A8DA0337}"/>
              </a:ext>
            </a:extLst>
          </p:cNvPr>
          <p:cNvSpPr>
            <a:spLocks noGrp="1" noChangeArrowheads="1"/>
          </p:cNvSpPr>
          <p:nvPr>
            <p:ph type="title"/>
          </p:nvPr>
        </p:nvSpPr>
        <p:spPr>
          <a:xfrm>
            <a:off x="838200" y="365125"/>
            <a:ext cx="10515600" cy="1325563"/>
          </a:xfrm>
        </p:spPr>
        <p:txBody>
          <a:bodyPr anchor="ctr">
            <a:normAutofit/>
          </a:bodyPr>
          <a:lstStyle/>
          <a:p>
            <a:pPr eaLnBrk="1" hangingPunct="1"/>
            <a:r>
              <a:rPr lang="en-GB" altLang="en-US" b="1"/>
              <a:t>Assessment</a:t>
            </a:r>
          </a:p>
        </p:txBody>
      </p:sp>
      <p:graphicFrame>
        <p:nvGraphicFramePr>
          <p:cNvPr id="7178" name="Content Placeholder 6">
            <a:extLst>
              <a:ext uri="{FF2B5EF4-FFF2-40B4-BE49-F238E27FC236}">
                <a16:creationId xmlns:a16="http://schemas.microsoft.com/office/drawing/2014/main" id="{4A41F9DA-20D6-8B25-9ADC-2C57ADAA670F}"/>
              </a:ext>
            </a:extLst>
          </p:cNvPr>
          <p:cNvGraphicFramePr>
            <a:graphicFrameLocks noGrp="1"/>
          </p:cNvGraphicFramePr>
          <p:nvPr>
            <p:ph idx="1"/>
            <p:extLst>
              <p:ext uri="{D42A27DB-BD31-4B8C-83A1-F6EECF244321}">
                <p14:modId xmlns:p14="http://schemas.microsoft.com/office/powerpoint/2010/main" val="4291657286"/>
              </p:ext>
            </p:extLst>
          </p:nvPr>
        </p:nvGraphicFramePr>
        <p:xfrm>
          <a:off x="838200" y="1690688"/>
          <a:ext cx="10515600" cy="383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75A08-691C-0912-B417-BBB082938DEA}"/>
              </a:ext>
            </a:extLst>
          </p:cNvPr>
          <p:cNvSpPr>
            <a:spLocks noGrp="1"/>
          </p:cNvSpPr>
          <p:nvPr>
            <p:ph type="title"/>
          </p:nvPr>
        </p:nvSpPr>
        <p:spPr/>
        <p:txBody>
          <a:bodyPr/>
          <a:lstStyle/>
          <a:p>
            <a:r>
              <a:rPr lang="en-GB" b="1" dirty="0"/>
              <a:t>Component 1: 2500 words</a:t>
            </a:r>
          </a:p>
        </p:txBody>
      </p:sp>
      <p:sp>
        <p:nvSpPr>
          <p:cNvPr id="3" name="Content Placeholder 2">
            <a:extLst>
              <a:ext uri="{FF2B5EF4-FFF2-40B4-BE49-F238E27FC236}">
                <a16:creationId xmlns:a16="http://schemas.microsoft.com/office/drawing/2014/main" id="{9AA7B927-81E1-6647-C421-269DA7D3284E}"/>
              </a:ext>
            </a:extLst>
          </p:cNvPr>
          <p:cNvSpPr>
            <a:spLocks noGrp="1"/>
          </p:cNvSpPr>
          <p:nvPr>
            <p:ph idx="1"/>
          </p:nvPr>
        </p:nvSpPr>
        <p:spPr>
          <a:xfrm>
            <a:off x="838200" y="1589319"/>
            <a:ext cx="10515600" cy="4351338"/>
          </a:xfrm>
        </p:spPr>
        <p:txBody>
          <a:bodyPr>
            <a:normAutofit/>
          </a:bodyPr>
          <a:lstStyle/>
          <a:p>
            <a:r>
              <a:rPr lang="en-GB" b="1" dirty="0"/>
              <a:t>Component 1: Analytical Report (PESTEL/Strategic Context)</a:t>
            </a:r>
          </a:p>
          <a:p>
            <a:pPr marL="0" indent="0">
              <a:buNone/>
            </a:pPr>
            <a:endParaRPr lang="en-GB" dirty="0"/>
          </a:p>
          <a:p>
            <a:pPr lvl="0"/>
            <a:r>
              <a:rPr lang="en-GB" dirty="0"/>
              <a:t>Produce a 2,500-word report critically analysing and interpreting the external environment affecting Youth Work, applying advanced analytical tools such as PESTEL analysis. The report should link findings directly to strategic decision-making in a chosen Youth Work setting.</a:t>
            </a:r>
          </a:p>
          <a:p>
            <a:endParaRPr lang="en-GB" dirty="0"/>
          </a:p>
        </p:txBody>
      </p:sp>
    </p:spTree>
    <p:extLst>
      <p:ext uri="{BB962C8B-B14F-4D97-AF65-F5344CB8AC3E}">
        <p14:creationId xmlns:p14="http://schemas.microsoft.com/office/powerpoint/2010/main" val="3440840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E186A4-B726-B469-2144-041D6F615D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76A956-011C-DAA9-2FEF-C1710980E248}"/>
              </a:ext>
            </a:extLst>
          </p:cNvPr>
          <p:cNvSpPr>
            <a:spLocks noGrp="1"/>
          </p:cNvSpPr>
          <p:nvPr>
            <p:ph type="title"/>
          </p:nvPr>
        </p:nvSpPr>
        <p:spPr/>
        <p:txBody>
          <a:bodyPr/>
          <a:lstStyle/>
          <a:p>
            <a:r>
              <a:rPr lang="en-GB" b="1" dirty="0"/>
              <a:t>Component 2: 5000 words</a:t>
            </a:r>
          </a:p>
        </p:txBody>
      </p:sp>
      <p:sp>
        <p:nvSpPr>
          <p:cNvPr id="3" name="Content Placeholder 2">
            <a:extLst>
              <a:ext uri="{FF2B5EF4-FFF2-40B4-BE49-F238E27FC236}">
                <a16:creationId xmlns:a16="http://schemas.microsoft.com/office/drawing/2014/main" id="{BB9507D9-0ADC-50FE-EF58-F5E66D0BE0D0}"/>
              </a:ext>
            </a:extLst>
          </p:cNvPr>
          <p:cNvSpPr>
            <a:spLocks noGrp="1"/>
          </p:cNvSpPr>
          <p:nvPr>
            <p:ph idx="1"/>
          </p:nvPr>
        </p:nvSpPr>
        <p:spPr>
          <a:xfrm>
            <a:off x="838200" y="1690688"/>
            <a:ext cx="10515600" cy="4351338"/>
          </a:xfrm>
        </p:spPr>
        <p:txBody>
          <a:bodyPr>
            <a:normAutofit lnSpcReduction="10000"/>
          </a:bodyPr>
          <a:lstStyle/>
          <a:p>
            <a:r>
              <a:rPr lang="en-GB" b="1" dirty="0"/>
              <a:t>Component 2: Change Catalyst and Consultation Project</a:t>
            </a:r>
            <a:endParaRPr lang="en-GB" dirty="0"/>
          </a:p>
          <a:p>
            <a:pPr lvl="0"/>
            <a:r>
              <a:rPr lang="en-GB" dirty="0"/>
              <a:t>Design and present an evidence-based proposal (2,500 words) outlining an initiative to act as a catalyst for positive change in a Youth Work organisation or community. This proposal must detail collaborative methods to engage stakeholders, consultation, lobbying, and advocacy campaigns.</a:t>
            </a:r>
          </a:p>
          <a:p>
            <a:pPr lvl="0"/>
            <a:r>
              <a:rPr lang="en-GB" dirty="0"/>
              <a:t>Compose a 2,500-word critical evaluation of current leadership and management theories as they apply to the chosen Youth Work context, including reflective consideration of their personal leadership approach. Include examples from literature and practice.</a:t>
            </a:r>
          </a:p>
          <a:p>
            <a:endParaRPr lang="en-GB" dirty="0"/>
          </a:p>
        </p:txBody>
      </p:sp>
    </p:spTree>
    <p:extLst>
      <p:ext uri="{BB962C8B-B14F-4D97-AF65-F5344CB8AC3E}">
        <p14:creationId xmlns:p14="http://schemas.microsoft.com/office/powerpoint/2010/main" val="3534918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02322-B831-74F9-5602-A65A6C663234}"/>
              </a:ext>
            </a:extLst>
          </p:cNvPr>
          <p:cNvSpPr>
            <a:spLocks noGrp="1"/>
          </p:cNvSpPr>
          <p:nvPr>
            <p:ph type="title"/>
          </p:nvPr>
        </p:nvSpPr>
        <p:spPr/>
        <p:txBody>
          <a:bodyPr/>
          <a:lstStyle/>
          <a:p>
            <a:r>
              <a:rPr lang="en-GB" b="1" dirty="0"/>
              <a:t>Any Questions?</a:t>
            </a:r>
          </a:p>
        </p:txBody>
      </p:sp>
      <p:pic>
        <p:nvPicPr>
          <p:cNvPr id="5" name="Content Placeholder 4" descr="A blue and white question mark in a chat bubble&#10;&#10;AI-generated content may be incorrect.">
            <a:extLst>
              <a:ext uri="{FF2B5EF4-FFF2-40B4-BE49-F238E27FC236}">
                <a16:creationId xmlns:a16="http://schemas.microsoft.com/office/drawing/2014/main" id="{466B08F5-AF9F-31E3-9671-FE389FEB5CC0}"/>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956188" y="1577648"/>
            <a:ext cx="3977622" cy="3977622"/>
          </a:xfrm>
        </p:spPr>
      </p:pic>
    </p:spTree>
    <p:extLst>
      <p:ext uri="{BB962C8B-B14F-4D97-AF65-F5344CB8AC3E}">
        <p14:creationId xmlns:p14="http://schemas.microsoft.com/office/powerpoint/2010/main" val="958467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A4103-BBAE-C3BF-9E5A-8B5D4892E4DC}"/>
              </a:ext>
            </a:extLst>
          </p:cNvPr>
          <p:cNvSpPr>
            <a:spLocks noGrp="1"/>
          </p:cNvSpPr>
          <p:nvPr>
            <p:ph type="title"/>
          </p:nvPr>
        </p:nvSpPr>
        <p:spPr/>
        <p:txBody>
          <a:bodyPr/>
          <a:lstStyle/>
          <a:p>
            <a:r>
              <a:rPr lang="en-GB" b="1" dirty="0"/>
              <a:t>Module Engagement Expectations</a:t>
            </a:r>
          </a:p>
        </p:txBody>
      </p:sp>
      <p:sp>
        <p:nvSpPr>
          <p:cNvPr id="3" name="Content Placeholder 2">
            <a:extLst>
              <a:ext uri="{FF2B5EF4-FFF2-40B4-BE49-F238E27FC236}">
                <a16:creationId xmlns:a16="http://schemas.microsoft.com/office/drawing/2014/main" id="{B6AF23D6-2CDC-A43D-2A09-41B00F1EF587}"/>
              </a:ext>
            </a:extLst>
          </p:cNvPr>
          <p:cNvSpPr>
            <a:spLocks noGrp="1"/>
          </p:cNvSpPr>
          <p:nvPr>
            <p:ph idx="1"/>
          </p:nvPr>
        </p:nvSpPr>
        <p:spPr/>
        <p:txBody>
          <a:bodyPr>
            <a:normAutofit fontScale="77500" lnSpcReduction="20000"/>
          </a:bodyPr>
          <a:lstStyle/>
          <a:p>
            <a:pPr>
              <a:lnSpc>
                <a:spcPct val="120000"/>
              </a:lnSpc>
            </a:pPr>
            <a:r>
              <a:rPr lang="en-GB" sz="3300" dirty="0"/>
              <a:t>Attend all scheduled lectures to deepen your understanding and actively contribute to class discussions.</a:t>
            </a:r>
          </a:p>
          <a:p>
            <a:pPr>
              <a:lnSpc>
                <a:spcPct val="120000"/>
              </a:lnSpc>
            </a:pPr>
            <a:r>
              <a:rPr lang="en-GB" sz="3300" dirty="0"/>
              <a:t>Complete every weekly task.  These are essential for developing your skills and knowledge outside the lecture room.</a:t>
            </a:r>
          </a:p>
          <a:p>
            <a:pPr>
              <a:lnSpc>
                <a:spcPct val="120000"/>
              </a:lnSpc>
            </a:pPr>
            <a:r>
              <a:rPr lang="en-GB" sz="3300" dirty="0"/>
              <a:t>Treat self-directed tasks as a core part of your learning journey, not optional extras.</a:t>
            </a:r>
          </a:p>
          <a:p>
            <a:pPr>
              <a:lnSpc>
                <a:spcPct val="120000"/>
              </a:lnSpc>
            </a:pPr>
            <a:r>
              <a:rPr lang="en-GB" sz="3300" dirty="0"/>
              <a:t>Regular engagement in both lectures and self-study will help you achieve the module's learning outcomes.</a:t>
            </a:r>
          </a:p>
          <a:p>
            <a:pPr marL="0" indent="0">
              <a:buNone/>
            </a:pPr>
            <a:br>
              <a:rPr lang="en-GB" dirty="0"/>
            </a:br>
            <a:endParaRPr lang="en-GB" dirty="0"/>
          </a:p>
        </p:txBody>
      </p:sp>
    </p:spTree>
    <p:extLst>
      <p:ext uri="{BB962C8B-B14F-4D97-AF65-F5344CB8AC3E}">
        <p14:creationId xmlns:p14="http://schemas.microsoft.com/office/powerpoint/2010/main" val="2511669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45F140-A0C8-DB78-BA14-606C93DF4E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8D0A80-F7FF-773B-71AF-60D1A754550C}"/>
              </a:ext>
            </a:extLst>
          </p:cNvPr>
          <p:cNvSpPr>
            <a:spLocks noGrp="1"/>
          </p:cNvSpPr>
          <p:nvPr>
            <p:ph type="title"/>
          </p:nvPr>
        </p:nvSpPr>
        <p:spPr/>
        <p:txBody>
          <a:bodyPr/>
          <a:lstStyle/>
          <a:p>
            <a:r>
              <a:rPr lang="en-GB" b="1" dirty="0"/>
              <a:t>Module Engagement Expectations</a:t>
            </a:r>
          </a:p>
        </p:txBody>
      </p:sp>
      <p:sp>
        <p:nvSpPr>
          <p:cNvPr id="3" name="Content Placeholder 2">
            <a:extLst>
              <a:ext uri="{FF2B5EF4-FFF2-40B4-BE49-F238E27FC236}">
                <a16:creationId xmlns:a16="http://schemas.microsoft.com/office/drawing/2014/main" id="{C9157BB6-1C5C-9A15-65AA-0AAFA8535B3D}"/>
              </a:ext>
            </a:extLst>
          </p:cNvPr>
          <p:cNvSpPr>
            <a:spLocks noGrp="1"/>
          </p:cNvSpPr>
          <p:nvPr>
            <p:ph idx="1"/>
          </p:nvPr>
        </p:nvSpPr>
        <p:spPr/>
        <p:txBody>
          <a:bodyPr>
            <a:normAutofit fontScale="77500" lnSpcReduction="20000"/>
          </a:bodyPr>
          <a:lstStyle/>
          <a:p>
            <a:pPr>
              <a:lnSpc>
                <a:spcPct val="120000"/>
              </a:lnSpc>
            </a:pPr>
            <a:r>
              <a:rPr lang="en-GB" sz="3300" dirty="0"/>
              <a:t>Make use of feedback to support your academic and personal growth.</a:t>
            </a:r>
          </a:p>
          <a:p>
            <a:pPr>
              <a:lnSpc>
                <a:spcPct val="120000"/>
              </a:lnSpc>
            </a:pPr>
            <a:r>
              <a:rPr lang="en-GB" sz="3300" dirty="0"/>
              <a:t>Consistent engagement shows your professionalism and readiness for further learning – which connect to the focus of this module.</a:t>
            </a:r>
          </a:p>
          <a:p>
            <a:pPr>
              <a:lnSpc>
                <a:spcPct val="120000"/>
              </a:lnSpc>
            </a:pPr>
            <a:r>
              <a:rPr lang="en-GB" sz="3300" dirty="0"/>
              <a:t>Engaging fully with lectures and weekly self-directed tasks will not only strengthen your academic performance but also build the professional habits, initiative, and self-management skills that are highly valued by employers.</a:t>
            </a:r>
          </a:p>
          <a:p>
            <a:pPr marL="0" indent="0">
              <a:buNone/>
            </a:pPr>
            <a:br>
              <a:rPr lang="en-GB" dirty="0"/>
            </a:br>
            <a:endParaRPr lang="en-GB" dirty="0"/>
          </a:p>
        </p:txBody>
      </p:sp>
    </p:spTree>
    <p:extLst>
      <p:ext uri="{BB962C8B-B14F-4D97-AF65-F5344CB8AC3E}">
        <p14:creationId xmlns:p14="http://schemas.microsoft.com/office/powerpoint/2010/main" val="1052084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3B58A-1BD7-70AC-7789-F8035ADD1406}"/>
              </a:ext>
            </a:extLst>
          </p:cNvPr>
          <p:cNvSpPr>
            <a:spLocks noGrp="1"/>
          </p:cNvSpPr>
          <p:nvPr>
            <p:ph type="title"/>
          </p:nvPr>
        </p:nvSpPr>
        <p:spPr/>
        <p:txBody>
          <a:bodyPr/>
          <a:lstStyle/>
          <a:p>
            <a:r>
              <a:rPr lang="en-GB" b="1" dirty="0"/>
              <a:t>Unlocking the Learning Journey</a:t>
            </a:r>
          </a:p>
        </p:txBody>
      </p:sp>
      <p:sp>
        <p:nvSpPr>
          <p:cNvPr id="3" name="Content Placeholder 2">
            <a:extLst>
              <a:ext uri="{FF2B5EF4-FFF2-40B4-BE49-F238E27FC236}">
                <a16:creationId xmlns:a16="http://schemas.microsoft.com/office/drawing/2014/main" id="{E91EDBA1-C572-7194-42C0-6D3157722416}"/>
              </a:ext>
            </a:extLst>
          </p:cNvPr>
          <p:cNvSpPr>
            <a:spLocks noGrp="1"/>
          </p:cNvSpPr>
          <p:nvPr>
            <p:ph idx="1"/>
          </p:nvPr>
        </p:nvSpPr>
        <p:spPr/>
        <p:txBody>
          <a:bodyPr/>
          <a:lstStyle/>
          <a:p>
            <a:r>
              <a:rPr lang="en-GB" dirty="0"/>
              <a:t>Discuss and list key aspects of Youth Work and how this applies to your chosen professional field</a:t>
            </a:r>
          </a:p>
          <a:p>
            <a:r>
              <a:rPr lang="en-GB" dirty="0"/>
              <a:t>Evaluate your own strengths and areas for development related to these skills and the module outline</a:t>
            </a:r>
          </a:p>
          <a:p>
            <a:r>
              <a:rPr lang="en-GB" dirty="0"/>
              <a:t>Feedback and discuss</a:t>
            </a:r>
          </a:p>
        </p:txBody>
      </p:sp>
    </p:spTree>
    <p:extLst>
      <p:ext uri="{BB962C8B-B14F-4D97-AF65-F5344CB8AC3E}">
        <p14:creationId xmlns:p14="http://schemas.microsoft.com/office/powerpoint/2010/main" val="3892993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43DB4-B441-6588-6070-B08A2EE73FEB}"/>
              </a:ext>
            </a:extLst>
          </p:cNvPr>
          <p:cNvSpPr>
            <a:spLocks noGrp="1"/>
          </p:cNvSpPr>
          <p:nvPr>
            <p:ph type="title"/>
          </p:nvPr>
        </p:nvSpPr>
        <p:spPr/>
        <p:txBody>
          <a:bodyPr/>
          <a:lstStyle/>
          <a:p>
            <a:r>
              <a:rPr lang="en-GB" dirty="0"/>
              <a:t>Session overview</a:t>
            </a:r>
          </a:p>
        </p:txBody>
      </p:sp>
      <p:sp>
        <p:nvSpPr>
          <p:cNvPr id="3" name="Content Placeholder 2">
            <a:extLst>
              <a:ext uri="{FF2B5EF4-FFF2-40B4-BE49-F238E27FC236}">
                <a16:creationId xmlns:a16="http://schemas.microsoft.com/office/drawing/2014/main" id="{6E3DB12C-0A13-EEDD-D6AE-0CBCCB8ED7BA}"/>
              </a:ext>
            </a:extLst>
          </p:cNvPr>
          <p:cNvSpPr>
            <a:spLocks noGrp="1"/>
          </p:cNvSpPr>
          <p:nvPr>
            <p:ph idx="1"/>
          </p:nvPr>
        </p:nvSpPr>
        <p:spPr>
          <a:xfrm>
            <a:off x="838200" y="1533017"/>
            <a:ext cx="10515600" cy="4351338"/>
          </a:xfrm>
        </p:spPr>
        <p:txBody>
          <a:bodyPr/>
          <a:lstStyle/>
          <a:p>
            <a:pPr lvl="0"/>
            <a:r>
              <a:rPr lang="en-GB" dirty="0"/>
              <a:t>Introduce the contemporary landscape of youth work in Wales, including key policy frameworks and statutory developments.</a:t>
            </a:r>
          </a:p>
          <a:p>
            <a:pPr lvl="0"/>
            <a:r>
              <a:rPr lang="en-GB" dirty="0"/>
              <a:t>Critically analyse the external environment for youth work using a PESTEL framework.</a:t>
            </a:r>
          </a:p>
          <a:p>
            <a:pPr lvl="0"/>
            <a:r>
              <a:rPr lang="en-GB" dirty="0"/>
              <a:t>Apply PESTEL insights to strategic decision making in specific youth work contexts in Wales.</a:t>
            </a:r>
          </a:p>
          <a:p>
            <a:pPr lvl="1"/>
            <a:r>
              <a:rPr lang="en-GB" dirty="0"/>
              <a:t>Where do you see youth work ‘living’ in the Welsh policy landscape right now?</a:t>
            </a:r>
          </a:p>
          <a:p>
            <a:pPr lvl="1"/>
            <a:r>
              <a:rPr lang="en-GB" dirty="0"/>
              <a:t>What feels most uncertain or ‘in flux’ for youth work in Wales at the moment?</a:t>
            </a:r>
          </a:p>
          <a:p>
            <a:pPr lvl="1"/>
            <a:endParaRPr lang="en-GB" dirty="0"/>
          </a:p>
          <a:p>
            <a:endParaRPr lang="en-GB" dirty="0"/>
          </a:p>
        </p:txBody>
      </p:sp>
    </p:spTree>
    <p:extLst>
      <p:ext uri="{BB962C8B-B14F-4D97-AF65-F5344CB8AC3E}">
        <p14:creationId xmlns:p14="http://schemas.microsoft.com/office/powerpoint/2010/main" val="4006522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B3066-EA2F-CA73-373D-2F7B8AA950BC}"/>
              </a:ext>
            </a:extLst>
          </p:cNvPr>
          <p:cNvSpPr>
            <a:spLocks noGrp="1"/>
          </p:cNvSpPr>
          <p:nvPr>
            <p:ph type="title"/>
          </p:nvPr>
        </p:nvSpPr>
        <p:spPr/>
        <p:txBody>
          <a:bodyPr/>
          <a:lstStyle/>
          <a:p>
            <a:r>
              <a:rPr lang="en-GB" b="1" dirty="0"/>
              <a:t>Youth work in Wales: key context </a:t>
            </a:r>
            <a:endParaRPr lang="en-GB" dirty="0"/>
          </a:p>
        </p:txBody>
      </p:sp>
      <p:sp>
        <p:nvSpPr>
          <p:cNvPr id="3" name="Content Placeholder 2">
            <a:extLst>
              <a:ext uri="{FF2B5EF4-FFF2-40B4-BE49-F238E27FC236}">
                <a16:creationId xmlns:a16="http://schemas.microsoft.com/office/drawing/2014/main" id="{68C8648E-0417-A02A-32C3-3C3CC42ADCB9}"/>
              </a:ext>
            </a:extLst>
          </p:cNvPr>
          <p:cNvSpPr>
            <a:spLocks noGrp="1"/>
          </p:cNvSpPr>
          <p:nvPr>
            <p:ph idx="1"/>
          </p:nvPr>
        </p:nvSpPr>
        <p:spPr>
          <a:xfrm>
            <a:off x="838200" y="1514729"/>
            <a:ext cx="10515600" cy="4351338"/>
          </a:xfrm>
        </p:spPr>
        <p:txBody>
          <a:bodyPr/>
          <a:lstStyle/>
          <a:p>
            <a:r>
              <a:rPr lang="en-GB" dirty="0"/>
              <a:t>Youth Work Strategy for Wales sets out a shared vision that young people are thriving, youth work is accessible and inclusive, the workforce is supported, youth work is valued, and delivery is sustainable.</a:t>
            </a:r>
          </a:p>
          <a:p>
            <a:pPr lvl="1"/>
            <a:endParaRPr lang="en-GB" dirty="0"/>
          </a:p>
          <a:p>
            <a:r>
              <a:rPr lang="en-GB" dirty="0"/>
              <a:t>Youth work is framed as non‑formal and informal education that supports young people to feel secure, supported and valued, and to enhance their life chances. How do you see Youth Work in Wales right now?</a:t>
            </a:r>
          </a:p>
          <a:p>
            <a:endParaRPr lang="en-GB" dirty="0"/>
          </a:p>
        </p:txBody>
      </p:sp>
    </p:spTree>
    <p:extLst>
      <p:ext uri="{BB962C8B-B14F-4D97-AF65-F5344CB8AC3E}">
        <p14:creationId xmlns:p14="http://schemas.microsoft.com/office/powerpoint/2010/main" val="3403695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C70A5-2F4F-0F04-1180-445B2EE3BE89}"/>
              </a:ext>
            </a:extLst>
          </p:cNvPr>
          <p:cNvSpPr>
            <a:spLocks noGrp="1"/>
          </p:cNvSpPr>
          <p:nvPr>
            <p:ph type="title"/>
          </p:nvPr>
        </p:nvSpPr>
        <p:spPr/>
        <p:txBody>
          <a:bodyPr>
            <a:normAutofit/>
          </a:bodyPr>
          <a:lstStyle/>
          <a:p>
            <a:r>
              <a:rPr lang="en-GB" sz="4000" b="1" dirty="0"/>
              <a:t>Youth work in Wales: key context (cont’d)</a:t>
            </a:r>
            <a:endParaRPr lang="en-GB" sz="4000" dirty="0"/>
          </a:p>
        </p:txBody>
      </p:sp>
      <p:sp>
        <p:nvSpPr>
          <p:cNvPr id="3" name="Content Placeholder 2">
            <a:extLst>
              <a:ext uri="{FF2B5EF4-FFF2-40B4-BE49-F238E27FC236}">
                <a16:creationId xmlns:a16="http://schemas.microsoft.com/office/drawing/2014/main" id="{848DCA51-0878-E819-A262-7F811896F45E}"/>
              </a:ext>
            </a:extLst>
          </p:cNvPr>
          <p:cNvSpPr>
            <a:spLocks noGrp="1"/>
          </p:cNvSpPr>
          <p:nvPr>
            <p:ph idx="1"/>
          </p:nvPr>
        </p:nvSpPr>
        <p:spPr>
          <a:xfrm>
            <a:off x="838200" y="1478153"/>
            <a:ext cx="10515600" cy="4351338"/>
          </a:xfrm>
        </p:spPr>
        <p:txBody>
          <a:bodyPr/>
          <a:lstStyle/>
          <a:p>
            <a:r>
              <a:rPr lang="en-GB" dirty="0"/>
              <a:t>Youth work is recognised as part of wider youth support services, with proposals for a new youth work entitlement for young people in draft statutory guidance.</a:t>
            </a:r>
          </a:p>
          <a:p>
            <a:r>
              <a:rPr lang="en-GB" dirty="0"/>
              <a:t>Local authorities will be required to develop youth work strategic plans aligned to the seven well‑being goals under the Well-being of Future Generations (Wales) Act 2015.​</a:t>
            </a:r>
          </a:p>
          <a:p>
            <a:r>
              <a:rPr lang="en-GB" dirty="0"/>
              <a:t>Youth Support Grant and other Welsh Government funds (e.g. Youth Support Grant, National Voluntary Youth Organisations Grant) underpin a mixed economy of local authority and voluntary provision.</a:t>
            </a:r>
          </a:p>
          <a:p>
            <a:endParaRPr lang="en-GB" dirty="0"/>
          </a:p>
        </p:txBody>
      </p:sp>
    </p:spTree>
    <p:extLst>
      <p:ext uri="{BB962C8B-B14F-4D97-AF65-F5344CB8AC3E}">
        <p14:creationId xmlns:p14="http://schemas.microsoft.com/office/powerpoint/2010/main" val="15756390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521DD-D040-FAA3-7C17-D9C146F126EC}"/>
              </a:ext>
            </a:extLst>
          </p:cNvPr>
          <p:cNvSpPr>
            <a:spLocks noGrp="1"/>
          </p:cNvSpPr>
          <p:nvPr>
            <p:ph type="title"/>
          </p:nvPr>
        </p:nvSpPr>
        <p:spPr>
          <a:xfrm>
            <a:off x="838200" y="500062"/>
            <a:ext cx="10515600" cy="1325563"/>
          </a:xfrm>
        </p:spPr>
        <p:txBody>
          <a:bodyPr>
            <a:normAutofit fontScale="90000"/>
          </a:bodyPr>
          <a:lstStyle/>
          <a:p>
            <a:r>
              <a:rPr lang="en-GB" dirty="0"/>
              <a:t>Sector configuration and current developments</a:t>
            </a:r>
            <a:br>
              <a:rPr lang="en-GB" dirty="0"/>
            </a:br>
            <a:endParaRPr lang="en-GB" dirty="0"/>
          </a:p>
        </p:txBody>
      </p:sp>
      <p:sp>
        <p:nvSpPr>
          <p:cNvPr id="3" name="Content Placeholder 2">
            <a:extLst>
              <a:ext uri="{FF2B5EF4-FFF2-40B4-BE49-F238E27FC236}">
                <a16:creationId xmlns:a16="http://schemas.microsoft.com/office/drawing/2014/main" id="{43CAFCB2-908E-F3F9-A143-BA690DD2C5EB}"/>
              </a:ext>
            </a:extLst>
          </p:cNvPr>
          <p:cNvSpPr>
            <a:spLocks noGrp="1"/>
          </p:cNvSpPr>
          <p:nvPr>
            <p:ph idx="1"/>
          </p:nvPr>
        </p:nvSpPr>
        <p:spPr/>
        <p:txBody>
          <a:bodyPr/>
          <a:lstStyle/>
          <a:p>
            <a:pPr lvl="1"/>
            <a:r>
              <a:rPr lang="en-GB" dirty="0"/>
              <a:t>A unified sector is envisaged, with stronger collaboration between local authority and voluntary youth services, supported by bodies such as </a:t>
            </a:r>
            <a:r>
              <a:rPr lang="en-GB" dirty="0">
                <a:hlinkClick r:id="rId2"/>
              </a:rPr>
              <a:t>CWVYS</a:t>
            </a:r>
            <a:r>
              <a:rPr lang="en-GB" dirty="0"/>
              <a:t> and the </a:t>
            </a:r>
            <a:r>
              <a:rPr lang="en-GB" dirty="0">
                <a:hlinkClick r:id="rId3"/>
              </a:rPr>
              <a:t>WLGA</a:t>
            </a:r>
            <a:r>
              <a:rPr lang="en-GB" dirty="0"/>
              <a:t>.</a:t>
            </a:r>
          </a:p>
          <a:p>
            <a:pPr lvl="1"/>
            <a:endParaRPr lang="en-GB" dirty="0"/>
          </a:p>
          <a:p>
            <a:pPr lvl="1"/>
            <a:r>
              <a:rPr lang="en-GB" dirty="0">
                <a:hlinkClick r:id="rId4"/>
              </a:rPr>
              <a:t>Draft directions and guidance </a:t>
            </a:r>
            <a:r>
              <a:rPr lang="en-GB" dirty="0"/>
              <a:t>(Welsh Government, 2024) aim to introduce statutory guidance for youth work, including planning, reporting and quality expectations.</a:t>
            </a:r>
          </a:p>
          <a:p>
            <a:endParaRPr lang="en-GB" dirty="0"/>
          </a:p>
        </p:txBody>
      </p:sp>
    </p:spTree>
    <p:extLst>
      <p:ext uri="{BB962C8B-B14F-4D97-AF65-F5344CB8AC3E}">
        <p14:creationId xmlns:p14="http://schemas.microsoft.com/office/powerpoint/2010/main" val="331076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EAD47-E4B6-1BB2-3C7C-B3900F75E062}"/>
              </a:ext>
            </a:extLst>
          </p:cNvPr>
          <p:cNvSpPr>
            <a:spLocks noGrp="1"/>
          </p:cNvSpPr>
          <p:nvPr>
            <p:ph type="title"/>
          </p:nvPr>
        </p:nvSpPr>
        <p:spPr/>
        <p:txBody>
          <a:bodyPr/>
          <a:lstStyle/>
          <a:p>
            <a:r>
              <a:rPr lang="en-GB" dirty="0"/>
              <a:t>Time to reflect..</a:t>
            </a:r>
          </a:p>
        </p:txBody>
      </p:sp>
      <p:sp>
        <p:nvSpPr>
          <p:cNvPr id="3" name="Content Placeholder 2">
            <a:extLst>
              <a:ext uri="{FF2B5EF4-FFF2-40B4-BE49-F238E27FC236}">
                <a16:creationId xmlns:a16="http://schemas.microsoft.com/office/drawing/2014/main" id="{BF0C75C3-09A6-D350-2EFC-21F61D085737}"/>
              </a:ext>
            </a:extLst>
          </p:cNvPr>
          <p:cNvSpPr>
            <a:spLocks noGrp="1"/>
          </p:cNvSpPr>
          <p:nvPr>
            <p:ph idx="1"/>
          </p:nvPr>
        </p:nvSpPr>
        <p:spPr/>
        <p:txBody>
          <a:bodyPr/>
          <a:lstStyle/>
          <a:p>
            <a:r>
              <a:rPr lang="en-GB" dirty="0"/>
              <a:t>Discuss and note:</a:t>
            </a:r>
          </a:p>
          <a:p>
            <a:pPr lvl="0"/>
            <a:r>
              <a:rPr lang="en-GB" dirty="0"/>
              <a:t>What feels distinctive about the Welsh youth work context compared to a generic UK picture?</a:t>
            </a:r>
          </a:p>
          <a:p>
            <a:pPr lvl="0"/>
            <a:endParaRPr lang="en-GB" dirty="0"/>
          </a:p>
          <a:p>
            <a:pPr lvl="0"/>
            <a:r>
              <a:rPr lang="en-GB" dirty="0"/>
              <a:t>Where do you see tensions between the informal, voluntary nature of youth work and the move towards stronger statutory planning and accountability?</a:t>
            </a:r>
          </a:p>
          <a:p>
            <a:pPr lvl="1"/>
            <a:endParaRPr lang="en-GB" dirty="0"/>
          </a:p>
        </p:txBody>
      </p:sp>
    </p:spTree>
    <p:extLst>
      <p:ext uri="{BB962C8B-B14F-4D97-AF65-F5344CB8AC3E}">
        <p14:creationId xmlns:p14="http://schemas.microsoft.com/office/powerpoint/2010/main" val="16619533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1953F-487D-4AF8-EB73-AE563C966447}"/>
              </a:ext>
            </a:extLst>
          </p:cNvPr>
          <p:cNvSpPr>
            <a:spLocks noGrp="1"/>
          </p:cNvSpPr>
          <p:nvPr>
            <p:ph type="title"/>
          </p:nvPr>
        </p:nvSpPr>
        <p:spPr/>
        <p:txBody>
          <a:bodyPr/>
          <a:lstStyle/>
          <a:p>
            <a:r>
              <a:rPr lang="en-GB" b="1" dirty="0"/>
              <a:t>Introducing PESTEL as an advanced analytical tool </a:t>
            </a:r>
            <a:endParaRPr lang="en-GB" dirty="0"/>
          </a:p>
        </p:txBody>
      </p:sp>
      <p:sp>
        <p:nvSpPr>
          <p:cNvPr id="3" name="Content Placeholder 2">
            <a:extLst>
              <a:ext uri="{FF2B5EF4-FFF2-40B4-BE49-F238E27FC236}">
                <a16:creationId xmlns:a16="http://schemas.microsoft.com/office/drawing/2014/main" id="{26D2E83C-3FDE-8E3F-8688-F08FCE917E7C}"/>
              </a:ext>
            </a:extLst>
          </p:cNvPr>
          <p:cNvSpPr>
            <a:spLocks noGrp="1"/>
          </p:cNvSpPr>
          <p:nvPr>
            <p:ph idx="1"/>
          </p:nvPr>
        </p:nvSpPr>
        <p:spPr>
          <a:xfrm>
            <a:off x="838200" y="1825625"/>
            <a:ext cx="10515600" cy="3999103"/>
          </a:xfrm>
        </p:spPr>
        <p:txBody>
          <a:bodyPr>
            <a:normAutofit fontScale="92500"/>
          </a:bodyPr>
          <a:lstStyle/>
          <a:p>
            <a:r>
              <a:rPr lang="en-GB" dirty="0"/>
              <a:t>What is PESTEL and where is it situated a macro‑environment tool:</a:t>
            </a:r>
          </a:p>
          <a:p>
            <a:pPr lvl="0"/>
            <a:r>
              <a:rPr lang="en-GB" dirty="0"/>
              <a:t>PESTEL analysis examines Political, Economic, Social, Technological, Environmental and Legal factors that shape an organisation’s external environment.</a:t>
            </a:r>
          </a:p>
          <a:p>
            <a:pPr lvl="0"/>
            <a:r>
              <a:rPr lang="en-GB" dirty="0"/>
              <a:t>Pestel is used to identify external opportunities and threats and to inform strategic planning, risk management, scenario planning and decision making.</a:t>
            </a:r>
          </a:p>
          <a:p>
            <a:pPr lvl="0"/>
            <a:r>
              <a:rPr lang="en-GB" dirty="0"/>
              <a:t>You can link PESTEL outputs to other tools (e.g. SWOT) by feeding identified opportunities and threats into internal strategy discussions.</a:t>
            </a:r>
          </a:p>
          <a:p>
            <a:endParaRPr lang="en-GB" dirty="0"/>
          </a:p>
        </p:txBody>
      </p:sp>
    </p:spTree>
    <p:extLst>
      <p:ext uri="{BB962C8B-B14F-4D97-AF65-F5344CB8AC3E}">
        <p14:creationId xmlns:p14="http://schemas.microsoft.com/office/powerpoint/2010/main" val="37381648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FD3F1-5747-80E5-AC7E-A4FD98E71868}"/>
              </a:ext>
            </a:extLst>
          </p:cNvPr>
          <p:cNvSpPr>
            <a:spLocks noGrp="1"/>
          </p:cNvSpPr>
          <p:nvPr>
            <p:ph type="title"/>
          </p:nvPr>
        </p:nvSpPr>
        <p:spPr/>
        <p:txBody>
          <a:bodyPr/>
          <a:lstStyle/>
          <a:p>
            <a:r>
              <a:rPr lang="en-GB" dirty="0"/>
              <a:t>Taking a critical view of PESTEL..</a:t>
            </a:r>
          </a:p>
        </p:txBody>
      </p:sp>
      <p:sp>
        <p:nvSpPr>
          <p:cNvPr id="3" name="Content Placeholder 2">
            <a:extLst>
              <a:ext uri="{FF2B5EF4-FFF2-40B4-BE49-F238E27FC236}">
                <a16:creationId xmlns:a16="http://schemas.microsoft.com/office/drawing/2014/main" id="{BFDF35F8-0FA9-C16A-052A-291E4C263411}"/>
              </a:ext>
            </a:extLst>
          </p:cNvPr>
          <p:cNvSpPr>
            <a:spLocks noGrp="1"/>
          </p:cNvSpPr>
          <p:nvPr>
            <p:ph idx="1"/>
          </p:nvPr>
        </p:nvSpPr>
        <p:spPr/>
        <p:txBody>
          <a:bodyPr/>
          <a:lstStyle/>
          <a:p>
            <a:pPr lvl="0"/>
            <a:r>
              <a:rPr lang="en-GB" dirty="0"/>
              <a:t>What are the limits of PESTEL: it has been argued that it can become a descriptive list, it may miss power relations, and often needs to be combined with more interpretive or critical frameworks.</a:t>
            </a:r>
          </a:p>
          <a:p>
            <a:pPr lvl="0"/>
            <a:endParaRPr lang="en-GB" dirty="0"/>
          </a:p>
          <a:p>
            <a:pPr lvl="0"/>
            <a:r>
              <a:rPr lang="en-GB" dirty="0"/>
              <a:t>At Level 7, the task is not only to list external factors but to interpret their implications for practice, ethics and strategy in youth work.</a:t>
            </a:r>
          </a:p>
          <a:p>
            <a:endParaRPr lang="en-GB" dirty="0"/>
          </a:p>
        </p:txBody>
      </p:sp>
    </p:spTree>
    <p:extLst>
      <p:ext uri="{BB962C8B-B14F-4D97-AF65-F5344CB8AC3E}">
        <p14:creationId xmlns:p14="http://schemas.microsoft.com/office/powerpoint/2010/main" val="26451805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EA85D-002C-9D2B-338A-D9507B195993}"/>
              </a:ext>
            </a:extLst>
          </p:cNvPr>
          <p:cNvSpPr>
            <a:spLocks noGrp="1"/>
          </p:cNvSpPr>
          <p:nvPr>
            <p:ph type="title"/>
          </p:nvPr>
        </p:nvSpPr>
        <p:spPr/>
        <p:txBody>
          <a:bodyPr/>
          <a:lstStyle/>
          <a:p>
            <a:r>
              <a:rPr lang="en-GB" dirty="0"/>
              <a:t>Applying PESTEL</a:t>
            </a:r>
            <a:br>
              <a:rPr lang="en-GB" dirty="0"/>
            </a:br>
            <a:endParaRPr lang="en-GB" dirty="0"/>
          </a:p>
        </p:txBody>
      </p:sp>
      <p:sp>
        <p:nvSpPr>
          <p:cNvPr id="3" name="Content Placeholder 2">
            <a:extLst>
              <a:ext uri="{FF2B5EF4-FFF2-40B4-BE49-F238E27FC236}">
                <a16:creationId xmlns:a16="http://schemas.microsoft.com/office/drawing/2014/main" id="{F1F05D6C-6800-5818-B819-9D6E7D36111D}"/>
              </a:ext>
            </a:extLst>
          </p:cNvPr>
          <p:cNvSpPr>
            <a:spLocks noGrp="1"/>
          </p:cNvSpPr>
          <p:nvPr>
            <p:ph idx="1"/>
          </p:nvPr>
        </p:nvSpPr>
        <p:spPr/>
        <p:txBody>
          <a:bodyPr/>
          <a:lstStyle/>
          <a:p>
            <a:pPr lvl="0"/>
            <a:r>
              <a:rPr lang="en-GB" dirty="0"/>
              <a:t>Write one external factor in each PESTEL category that they think is currently affecting youth work in Wales (even if phrased broadly).</a:t>
            </a:r>
          </a:p>
          <a:p>
            <a:pPr lvl="0"/>
            <a:endParaRPr lang="en-GB" dirty="0"/>
          </a:p>
          <a:p>
            <a:pPr lvl="0"/>
            <a:r>
              <a:rPr lang="en-GB" dirty="0"/>
              <a:t>Share an example and briefly justify it, starting to ground the framework in the Welsh context.</a:t>
            </a:r>
          </a:p>
          <a:p>
            <a:endParaRPr lang="en-GB" dirty="0"/>
          </a:p>
        </p:txBody>
      </p:sp>
    </p:spTree>
    <p:extLst>
      <p:ext uri="{BB962C8B-B14F-4D97-AF65-F5344CB8AC3E}">
        <p14:creationId xmlns:p14="http://schemas.microsoft.com/office/powerpoint/2010/main" val="4393090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D22E1-8FAC-2932-F3D1-5848968291A6}"/>
              </a:ext>
            </a:extLst>
          </p:cNvPr>
          <p:cNvSpPr>
            <a:spLocks noGrp="1"/>
          </p:cNvSpPr>
          <p:nvPr>
            <p:ph type="title"/>
          </p:nvPr>
        </p:nvSpPr>
        <p:spPr/>
        <p:txBody>
          <a:bodyPr/>
          <a:lstStyle/>
          <a:p>
            <a:r>
              <a:rPr lang="en-GB" dirty="0"/>
              <a:t>Off-course task - PESTEL of Youth Work in Wales </a:t>
            </a:r>
          </a:p>
        </p:txBody>
      </p:sp>
      <p:sp>
        <p:nvSpPr>
          <p:cNvPr id="3" name="Content Placeholder 2">
            <a:extLst>
              <a:ext uri="{FF2B5EF4-FFF2-40B4-BE49-F238E27FC236}">
                <a16:creationId xmlns:a16="http://schemas.microsoft.com/office/drawing/2014/main" id="{68668648-6BB8-D1B7-04AC-EA21FCFAC555}"/>
              </a:ext>
            </a:extLst>
          </p:cNvPr>
          <p:cNvSpPr>
            <a:spLocks noGrp="1"/>
          </p:cNvSpPr>
          <p:nvPr>
            <p:ph idx="1"/>
          </p:nvPr>
        </p:nvSpPr>
        <p:spPr/>
        <p:txBody>
          <a:bodyPr/>
          <a:lstStyle/>
          <a:p>
            <a:r>
              <a:rPr lang="en-GB" dirty="0"/>
              <a:t>List and describe:</a:t>
            </a:r>
          </a:p>
          <a:p>
            <a:pPr marL="0" indent="0">
              <a:buNone/>
            </a:pPr>
            <a:endParaRPr lang="en-GB" dirty="0"/>
          </a:p>
          <a:p>
            <a:pPr lvl="0"/>
            <a:r>
              <a:rPr lang="en-GB" dirty="0"/>
              <a:t>The dimension name (e.g. “Political factors affecting youth work in Wales”).</a:t>
            </a:r>
          </a:p>
          <a:p>
            <a:pPr lvl="0"/>
            <a:r>
              <a:rPr lang="en-GB" dirty="0"/>
              <a:t>Prompts: “Key drivers/trends?”, “Risks/threats?”, “Opportunities/leverage points?”, “Implications for strategic decisions?”</a:t>
            </a:r>
          </a:p>
          <a:p>
            <a:endParaRPr lang="en-GB" dirty="0"/>
          </a:p>
        </p:txBody>
      </p:sp>
    </p:spTree>
    <p:extLst>
      <p:ext uri="{BB962C8B-B14F-4D97-AF65-F5344CB8AC3E}">
        <p14:creationId xmlns:p14="http://schemas.microsoft.com/office/powerpoint/2010/main" val="13058095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4C76C-B54E-C5B4-896C-77384E17E472}"/>
              </a:ext>
            </a:extLst>
          </p:cNvPr>
          <p:cNvSpPr>
            <a:spLocks noGrp="1"/>
          </p:cNvSpPr>
          <p:nvPr>
            <p:ph type="title"/>
          </p:nvPr>
        </p:nvSpPr>
        <p:spPr/>
        <p:txBody>
          <a:bodyPr/>
          <a:lstStyle/>
          <a:p>
            <a:r>
              <a:rPr lang="en-GB" dirty="0"/>
              <a:t>Prompts and examples for each dimension </a:t>
            </a:r>
          </a:p>
        </p:txBody>
      </p:sp>
      <p:sp>
        <p:nvSpPr>
          <p:cNvPr id="3" name="Content Placeholder 2">
            <a:extLst>
              <a:ext uri="{FF2B5EF4-FFF2-40B4-BE49-F238E27FC236}">
                <a16:creationId xmlns:a16="http://schemas.microsoft.com/office/drawing/2014/main" id="{3A844991-C78F-043F-1169-3F04D3B17BD2}"/>
              </a:ext>
            </a:extLst>
          </p:cNvPr>
          <p:cNvSpPr>
            <a:spLocks noGrp="1"/>
          </p:cNvSpPr>
          <p:nvPr>
            <p:ph idx="1"/>
          </p:nvPr>
        </p:nvSpPr>
        <p:spPr/>
        <p:txBody>
          <a:bodyPr/>
          <a:lstStyle/>
          <a:p>
            <a:pPr lvl="0"/>
            <a:r>
              <a:rPr lang="en-GB" dirty="0"/>
              <a:t>Political</a:t>
            </a:r>
          </a:p>
          <a:p>
            <a:pPr lvl="0"/>
            <a:endParaRPr lang="en-GB" dirty="0"/>
          </a:p>
          <a:p>
            <a:pPr lvl="1"/>
            <a:r>
              <a:rPr lang="en-GB" dirty="0"/>
              <a:t>Welsh Government’s Youth Work Strategy and implementation plan, emphasising a unified sector and sustainable model.</a:t>
            </a:r>
          </a:p>
          <a:p>
            <a:pPr lvl="1"/>
            <a:r>
              <a:rPr lang="en-GB" dirty="0"/>
              <a:t>Draft statutory guidance and directions, new youth work entitlement, strategic planning duties on local authorities.</a:t>
            </a:r>
          </a:p>
          <a:p>
            <a:pPr lvl="1"/>
            <a:r>
              <a:rPr lang="en-GB" dirty="0"/>
              <a:t>Relationship with other policy agendas (education reform, children’s rights, anti‑poverty strategies, Well-being of Future Generations Act).</a:t>
            </a:r>
          </a:p>
          <a:p>
            <a:endParaRPr lang="en-GB" dirty="0"/>
          </a:p>
        </p:txBody>
      </p:sp>
    </p:spTree>
    <p:extLst>
      <p:ext uri="{BB962C8B-B14F-4D97-AF65-F5344CB8AC3E}">
        <p14:creationId xmlns:p14="http://schemas.microsoft.com/office/powerpoint/2010/main" val="31251311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4B96C-B579-A2BA-1B84-2ACE93CDEC44}"/>
              </a:ext>
            </a:extLst>
          </p:cNvPr>
          <p:cNvSpPr>
            <a:spLocks noGrp="1"/>
          </p:cNvSpPr>
          <p:nvPr>
            <p:ph type="title"/>
          </p:nvPr>
        </p:nvSpPr>
        <p:spPr/>
        <p:txBody>
          <a:bodyPr>
            <a:normAutofit/>
          </a:bodyPr>
          <a:lstStyle/>
          <a:p>
            <a:r>
              <a:rPr lang="en-GB" dirty="0"/>
              <a:t>Economic</a:t>
            </a:r>
            <a:br>
              <a:rPr lang="en-GB" dirty="0"/>
            </a:br>
            <a:endParaRPr lang="en-GB" dirty="0"/>
          </a:p>
        </p:txBody>
      </p:sp>
      <p:sp>
        <p:nvSpPr>
          <p:cNvPr id="3" name="Content Placeholder 2">
            <a:extLst>
              <a:ext uri="{FF2B5EF4-FFF2-40B4-BE49-F238E27FC236}">
                <a16:creationId xmlns:a16="http://schemas.microsoft.com/office/drawing/2014/main" id="{B1F522BC-560C-0FF5-45FC-E0008522BDCB}"/>
              </a:ext>
            </a:extLst>
          </p:cNvPr>
          <p:cNvSpPr>
            <a:spLocks noGrp="1"/>
          </p:cNvSpPr>
          <p:nvPr>
            <p:ph idx="1"/>
          </p:nvPr>
        </p:nvSpPr>
        <p:spPr/>
        <p:txBody>
          <a:bodyPr/>
          <a:lstStyle/>
          <a:p>
            <a:r>
              <a:rPr lang="en-GB" dirty="0"/>
              <a:t>Pressure on local authority budgets and competing priorities, impacting the level and stability of youth work funding.</a:t>
            </a:r>
          </a:p>
          <a:p>
            <a:r>
              <a:rPr lang="en-GB" dirty="0"/>
              <a:t>Role of grants (Youth Support Grant, National Voluntary Youth Organisations Grant) in sustaining voluntary organisations and potential vulnerabilities if funding changes.</a:t>
            </a:r>
          </a:p>
          <a:p>
            <a:r>
              <a:rPr lang="en-GB" dirty="0"/>
              <a:t>Wider economic context for young people (cost of living, employment, rural/urban inequalities) shaping demand for youth work support.</a:t>
            </a:r>
          </a:p>
          <a:p>
            <a:endParaRPr lang="en-GB" dirty="0"/>
          </a:p>
        </p:txBody>
      </p:sp>
    </p:spTree>
    <p:extLst>
      <p:ext uri="{BB962C8B-B14F-4D97-AF65-F5344CB8AC3E}">
        <p14:creationId xmlns:p14="http://schemas.microsoft.com/office/powerpoint/2010/main" val="34268995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CBAFA-90E5-B15E-E6F7-608C52CDC36D}"/>
              </a:ext>
            </a:extLst>
          </p:cNvPr>
          <p:cNvSpPr>
            <a:spLocks noGrp="1"/>
          </p:cNvSpPr>
          <p:nvPr>
            <p:ph type="title"/>
          </p:nvPr>
        </p:nvSpPr>
        <p:spPr/>
        <p:txBody>
          <a:bodyPr/>
          <a:lstStyle/>
          <a:p>
            <a:r>
              <a:rPr lang="en-GB" dirty="0"/>
              <a:t>Social</a:t>
            </a:r>
            <a:br>
              <a:rPr lang="en-GB" dirty="0"/>
            </a:br>
            <a:endParaRPr lang="en-GB" dirty="0"/>
          </a:p>
        </p:txBody>
      </p:sp>
      <p:sp>
        <p:nvSpPr>
          <p:cNvPr id="3" name="Content Placeholder 2">
            <a:extLst>
              <a:ext uri="{FF2B5EF4-FFF2-40B4-BE49-F238E27FC236}">
                <a16:creationId xmlns:a16="http://schemas.microsoft.com/office/drawing/2014/main" id="{21FC90E7-ADBF-3653-C03D-E3DE767C42D6}"/>
              </a:ext>
            </a:extLst>
          </p:cNvPr>
          <p:cNvSpPr>
            <a:spLocks noGrp="1"/>
          </p:cNvSpPr>
          <p:nvPr>
            <p:ph idx="1"/>
          </p:nvPr>
        </p:nvSpPr>
        <p:spPr/>
        <p:txBody>
          <a:bodyPr/>
          <a:lstStyle/>
          <a:p>
            <a:r>
              <a:rPr lang="en-GB" dirty="0"/>
              <a:t>Changing patterns of young people’s participation, mental health needs, and inequalities across communities.</a:t>
            </a:r>
          </a:p>
          <a:p>
            <a:endParaRPr lang="en-GB" dirty="0"/>
          </a:p>
          <a:p>
            <a:r>
              <a:rPr lang="en-GB" dirty="0"/>
              <a:t>Commitment to equality, non‑discrimination, participation and children’s rights within Welsh policy.</a:t>
            </a:r>
          </a:p>
          <a:p>
            <a:endParaRPr lang="en-GB" dirty="0"/>
          </a:p>
          <a:p>
            <a:r>
              <a:rPr lang="en-GB" dirty="0"/>
              <a:t>Demographic shifts and diversity, including language (Welsh/English), migration and rural youth issues.</a:t>
            </a:r>
          </a:p>
          <a:p>
            <a:endParaRPr lang="en-GB" dirty="0"/>
          </a:p>
        </p:txBody>
      </p:sp>
    </p:spTree>
    <p:extLst>
      <p:ext uri="{BB962C8B-B14F-4D97-AF65-F5344CB8AC3E}">
        <p14:creationId xmlns:p14="http://schemas.microsoft.com/office/powerpoint/2010/main" val="42257606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8EC3E-2C52-2525-6A71-5A0DE8C1E97D}"/>
              </a:ext>
            </a:extLst>
          </p:cNvPr>
          <p:cNvSpPr>
            <a:spLocks noGrp="1"/>
          </p:cNvSpPr>
          <p:nvPr>
            <p:ph type="title"/>
          </p:nvPr>
        </p:nvSpPr>
        <p:spPr/>
        <p:txBody>
          <a:bodyPr/>
          <a:lstStyle/>
          <a:p>
            <a:r>
              <a:rPr lang="en-GB" dirty="0"/>
              <a:t>Technological</a:t>
            </a:r>
            <a:br>
              <a:rPr lang="en-GB" dirty="0"/>
            </a:br>
            <a:endParaRPr lang="en-GB" dirty="0"/>
          </a:p>
        </p:txBody>
      </p:sp>
      <p:sp>
        <p:nvSpPr>
          <p:cNvPr id="3" name="Content Placeholder 2">
            <a:extLst>
              <a:ext uri="{FF2B5EF4-FFF2-40B4-BE49-F238E27FC236}">
                <a16:creationId xmlns:a16="http://schemas.microsoft.com/office/drawing/2014/main" id="{FE332417-C567-96C8-7E1F-8B92FDFFD342}"/>
              </a:ext>
            </a:extLst>
          </p:cNvPr>
          <p:cNvSpPr>
            <a:spLocks noGrp="1"/>
          </p:cNvSpPr>
          <p:nvPr>
            <p:ph idx="1"/>
          </p:nvPr>
        </p:nvSpPr>
        <p:spPr>
          <a:xfrm>
            <a:off x="838200" y="1496441"/>
            <a:ext cx="10515600" cy="4351338"/>
          </a:xfrm>
        </p:spPr>
        <p:txBody>
          <a:bodyPr/>
          <a:lstStyle/>
          <a:p>
            <a:r>
              <a:rPr lang="en-GB" dirty="0"/>
              <a:t>Use of digital tools to enable access, outreach and participation in youth work, including blended and online provision.</a:t>
            </a:r>
          </a:p>
          <a:p>
            <a:endParaRPr lang="en-GB" dirty="0"/>
          </a:p>
          <a:p>
            <a:r>
              <a:rPr lang="en-GB" dirty="0"/>
              <a:t>Challenges around digital exclusion, online safety and the skills and capacity of the workforce to use technology well.</a:t>
            </a:r>
          </a:p>
          <a:p>
            <a:endParaRPr lang="en-GB" dirty="0"/>
          </a:p>
          <a:p>
            <a:r>
              <a:rPr lang="en-GB" dirty="0"/>
              <a:t>Data, monitoring and evaluation systems required by emerging statutory planning and reporting frameworks.</a:t>
            </a:r>
          </a:p>
          <a:p>
            <a:endParaRPr lang="en-GB" dirty="0"/>
          </a:p>
        </p:txBody>
      </p:sp>
    </p:spTree>
    <p:extLst>
      <p:ext uri="{BB962C8B-B14F-4D97-AF65-F5344CB8AC3E}">
        <p14:creationId xmlns:p14="http://schemas.microsoft.com/office/powerpoint/2010/main" val="6466556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145CA-1BE1-83B0-9CC1-75FF8F537D52}"/>
              </a:ext>
            </a:extLst>
          </p:cNvPr>
          <p:cNvSpPr>
            <a:spLocks noGrp="1"/>
          </p:cNvSpPr>
          <p:nvPr>
            <p:ph type="title"/>
          </p:nvPr>
        </p:nvSpPr>
        <p:spPr/>
        <p:txBody>
          <a:bodyPr/>
          <a:lstStyle/>
          <a:p>
            <a:r>
              <a:rPr lang="en-GB" dirty="0"/>
              <a:t>Environmental</a:t>
            </a:r>
            <a:br>
              <a:rPr lang="en-GB" dirty="0"/>
            </a:br>
            <a:endParaRPr lang="en-GB" dirty="0"/>
          </a:p>
        </p:txBody>
      </p:sp>
      <p:sp>
        <p:nvSpPr>
          <p:cNvPr id="3" name="Content Placeholder 2">
            <a:extLst>
              <a:ext uri="{FF2B5EF4-FFF2-40B4-BE49-F238E27FC236}">
                <a16:creationId xmlns:a16="http://schemas.microsoft.com/office/drawing/2014/main" id="{7AA963B5-1F1F-DB3C-903A-88089276E92A}"/>
              </a:ext>
            </a:extLst>
          </p:cNvPr>
          <p:cNvSpPr>
            <a:spLocks noGrp="1"/>
          </p:cNvSpPr>
          <p:nvPr>
            <p:ph idx="1"/>
          </p:nvPr>
        </p:nvSpPr>
        <p:spPr>
          <a:xfrm>
            <a:off x="838200" y="1514729"/>
            <a:ext cx="10515600" cy="4351338"/>
          </a:xfrm>
        </p:spPr>
        <p:txBody>
          <a:bodyPr>
            <a:normAutofit lnSpcReduction="10000"/>
          </a:bodyPr>
          <a:lstStyle/>
          <a:p>
            <a:r>
              <a:rPr lang="en-GB" dirty="0"/>
              <a:t>Youth work’s potential role in climate justice, environmental education and local sustainability initiatives, aligned with national well‑being goals.</a:t>
            </a:r>
          </a:p>
          <a:p>
            <a:pPr marL="0" indent="0">
              <a:buNone/>
            </a:pPr>
            <a:endParaRPr lang="en-GB" dirty="0"/>
          </a:p>
          <a:p>
            <a:r>
              <a:rPr lang="en-GB" dirty="0"/>
              <a:t>Impacts of environmental policies on local communities (e.g. transport, rural access, green spaces) and on how/where provision is delivered.</a:t>
            </a:r>
          </a:p>
          <a:p>
            <a:pPr marL="0" indent="0">
              <a:buNone/>
            </a:pPr>
            <a:endParaRPr lang="en-GB" dirty="0"/>
          </a:p>
          <a:p>
            <a:r>
              <a:rPr lang="en-GB" dirty="0"/>
              <a:t>Organisational responsibilities for environmental sustainability in facilities and practice.</a:t>
            </a:r>
          </a:p>
          <a:p>
            <a:endParaRPr lang="en-GB" dirty="0"/>
          </a:p>
        </p:txBody>
      </p:sp>
    </p:spTree>
    <p:extLst>
      <p:ext uri="{BB962C8B-B14F-4D97-AF65-F5344CB8AC3E}">
        <p14:creationId xmlns:p14="http://schemas.microsoft.com/office/powerpoint/2010/main" val="15210608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5DB2B-7C4F-BB43-62D6-AA3A44ABD0EC}"/>
              </a:ext>
            </a:extLst>
          </p:cNvPr>
          <p:cNvSpPr>
            <a:spLocks noGrp="1"/>
          </p:cNvSpPr>
          <p:nvPr>
            <p:ph type="title"/>
          </p:nvPr>
        </p:nvSpPr>
        <p:spPr/>
        <p:txBody>
          <a:bodyPr>
            <a:normAutofit fontScale="90000"/>
          </a:bodyPr>
          <a:lstStyle/>
          <a:p>
            <a:br>
              <a:rPr lang="en-GB" dirty="0"/>
            </a:br>
            <a:r>
              <a:rPr lang="en-GB" dirty="0"/>
              <a:t>Legal</a:t>
            </a:r>
            <a:br>
              <a:rPr lang="en-GB" dirty="0"/>
            </a:br>
            <a:endParaRPr lang="en-GB" dirty="0"/>
          </a:p>
        </p:txBody>
      </p:sp>
      <p:sp>
        <p:nvSpPr>
          <p:cNvPr id="3" name="Content Placeholder 2">
            <a:extLst>
              <a:ext uri="{FF2B5EF4-FFF2-40B4-BE49-F238E27FC236}">
                <a16:creationId xmlns:a16="http://schemas.microsoft.com/office/drawing/2014/main" id="{173F61F2-4C2E-4D97-8D6F-46E8B5CA6749}"/>
              </a:ext>
            </a:extLst>
          </p:cNvPr>
          <p:cNvSpPr>
            <a:spLocks noGrp="1"/>
          </p:cNvSpPr>
          <p:nvPr>
            <p:ph idx="1"/>
          </p:nvPr>
        </p:nvSpPr>
        <p:spPr>
          <a:xfrm>
            <a:off x="838200" y="1569593"/>
            <a:ext cx="10515600" cy="4351338"/>
          </a:xfrm>
        </p:spPr>
        <p:txBody>
          <a:bodyPr>
            <a:normAutofit lnSpcReduction="10000"/>
          </a:bodyPr>
          <a:lstStyle/>
          <a:p>
            <a:r>
              <a:rPr lang="en-GB" dirty="0"/>
              <a:t>Current and emerging statutory basis for youth work in Wales, including proposed directions and guidance.</a:t>
            </a:r>
          </a:p>
          <a:p>
            <a:endParaRPr lang="en-GB" dirty="0"/>
          </a:p>
          <a:p>
            <a:r>
              <a:rPr lang="en-GB" dirty="0"/>
              <a:t>Intersections with existing legislation: Well-being of Future Generations (Wales) Act, children’s rights duties, safeguarding legislation, equality law.</a:t>
            </a:r>
          </a:p>
          <a:p>
            <a:pPr marL="0" indent="0">
              <a:buNone/>
            </a:pPr>
            <a:endParaRPr lang="en-GB" dirty="0"/>
          </a:p>
          <a:p>
            <a:r>
              <a:rPr lang="en-GB" dirty="0"/>
              <a:t>Implications of potential new youth work entitlements and statutory planning duties for accountability, partnership and governance.</a:t>
            </a:r>
          </a:p>
          <a:p>
            <a:endParaRPr lang="en-GB" dirty="0"/>
          </a:p>
        </p:txBody>
      </p:sp>
    </p:spTree>
    <p:extLst>
      <p:ext uri="{BB962C8B-B14F-4D97-AF65-F5344CB8AC3E}">
        <p14:creationId xmlns:p14="http://schemas.microsoft.com/office/powerpoint/2010/main" val="15129402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3FFEF-7962-0F07-7107-591835A41CD9}"/>
              </a:ext>
            </a:extLst>
          </p:cNvPr>
          <p:cNvSpPr>
            <a:spLocks noGrp="1"/>
          </p:cNvSpPr>
          <p:nvPr>
            <p:ph type="title"/>
          </p:nvPr>
        </p:nvSpPr>
        <p:spPr/>
        <p:txBody>
          <a:bodyPr/>
          <a:lstStyle/>
          <a:p>
            <a:r>
              <a:rPr lang="en-GB" dirty="0"/>
              <a:t>Unpacking</a:t>
            </a:r>
          </a:p>
        </p:txBody>
      </p:sp>
      <p:sp>
        <p:nvSpPr>
          <p:cNvPr id="3" name="Content Placeholder 2">
            <a:extLst>
              <a:ext uri="{FF2B5EF4-FFF2-40B4-BE49-F238E27FC236}">
                <a16:creationId xmlns:a16="http://schemas.microsoft.com/office/drawing/2014/main" id="{AAE9CD2A-AC98-F00B-6505-51A57D270FE9}"/>
              </a:ext>
            </a:extLst>
          </p:cNvPr>
          <p:cNvSpPr>
            <a:spLocks noGrp="1"/>
          </p:cNvSpPr>
          <p:nvPr>
            <p:ph idx="1"/>
          </p:nvPr>
        </p:nvSpPr>
        <p:spPr/>
        <p:txBody>
          <a:bodyPr/>
          <a:lstStyle/>
          <a:p>
            <a:r>
              <a:rPr lang="en-GB" dirty="0"/>
              <a:t>Identify 4–6 key factors for each dimension in the Welsh youth work context (at least one opportunity, one risk).</a:t>
            </a:r>
          </a:p>
          <a:p>
            <a:pPr lvl="0"/>
            <a:endParaRPr lang="en-GB" dirty="0"/>
          </a:p>
          <a:p>
            <a:pPr lvl="0"/>
            <a:r>
              <a:rPr lang="en-GB" dirty="0"/>
              <a:t>So what? – what might this mean for:</a:t>
            </a:r>
          </a:p>
          <a:p>
            <a:pPr marL="0" lvl="0" indent="0">
              <a:buNone/>
            </a:pPr>
            <a:endParaRPr lang="en-GB" dirty="0"/>
          </a:p>
          <a:p>
            <a:pPr lvl="1"/>
            <a:r>
              <a:rPr lang="en-GB" dirty="0"/>
              <a:t>strategic priorities and service models;</a:t>
            </a:r>
          </a:p>
          <a:p>
            <a:pPr lvl="1"/>
            <a:r>
              <a:rPr lang="en-GB" dirty="0"/>
              <a:t>partnership and governance arrangements;</a:t>
            </a:r>
          </a:p>
          <a:p>
            <a:pPr lvl="1"/>
            <a:r>
              <a:rPr lang="en-GB" dirty="0"/>
              <a:t>workforce development and leadership.</a:t>
            </a:r>
          </a:p>
          <a:p>
            <a:endParaRPr lang="en-GB" dirty="0"/>
          </a:p>
        </p:txBody>
      </p:sp>
    </p:spTree>
    <p:extLst>
      <p:ext uri="{BB962C8B-B14F-4D97-AF65-F5344CB8AC3E}">
        <p14:creationId xmlns:p14="http://schemas.microsoft.com/office/powerpoint/2010/main" val="426054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2EF9EE-89CF-496F-90FE-0F44D983EFA6}"/>
              </a:ext>
            </a:extLst>
          </p:cNvPr>
          <p:cNvSpPr>
            <a:spLocks noGrp="1"/>
          </p:cNvSpPr>
          <p:nvPr>
            <p:ph idx="1"/>
          </p:nvPr>
        </p:nvSpPr>
        <p:spPr>
          <a:xfrm>
            <a:off x="838200" y="700912"/>
            <a:ext cx="10515600" cy="4694047"/>
          </a:xfrm>
        </p:spPr>
        <p:txBody>
          <a:bodyPr>
            <a:normAutofit/>
          </a:bodyPr>
          <a:lstStyle/>
          <a:p>
            <a:pPr lvl="0"/>
            <a:r>
              <a:rPr lang="en-GB" dirty="0"/>
              <a:t>For next week - prepare 3 bullet points for each aspect, to share:</a:t>
            </a:r>
          </a:p>
          <a:p>
            <a:pPr lvl="1"/>
            <a:r>
              <a:rPr lang="en-GB" dirty="0"/>
              <a:t>1 key factor;</a:t>
            </a:r>
          </a:p>
          <a:p>
            <a:pPr lvl="1"/>
            <a:r>
              <a:rPr lang="en-GB" dirty="0"/>
              <a:t>1 risk/threat;</a:t>
            </a:r>
          </a:p>
          <a:p>
            <a:pPr lvl="1"/>
            <a:r>
              <a:rPr lang="en-GB" dirty="0"/>
              <a:t>1 strategic recommendation for youth work leaders.</a:t>
            </a:r>
          </a:p>
          <a:p>
            <a:r>
              <a:rPr lang="en-GB" dirty="0"/>
              <a:t>Follow up</a:t>
            </a:r>
          </a:p>
          <a:p>
            <a:pPr lvl="1"/>
            <a:r>
              <a:rPr lang="en-GB" dirty="0"/>
              <a:t>Who gains/loses if we respond to that factor in this way?</a:t>
            </a:r>
          </a:p>
          <a:p>
            <a:pPr lvl="1"/>
            <a:r>
              <a:rPr lang="en-GB" dirty="0"/>
              <a:t>How does this intersect with another PESTEL dimension?</a:t>
            </a:r>
          </a:p>
          <a:p>
            <a:r>
              <a:rPr lang="en-GB" dirty="0"/>
              <a:t>Capture cross‑cutting themes (e.g. funding + policy + rights discourse) to show interdependence/ intersectionality.</a:t>
            </a:r>
          </a:p>
        </p:txBody>
      </p:sp>
    </p:spTree>
    <p:extLst>
      <p:ext uri="{BB962C8B-B14F-4D97-AF65-F5344CB8AC3E}">
        <p14:creationId xmlns:p14="http://schemas.microsoft.com/office/powerpoint/2010/main" val="11264754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21C01-9532-83D7-2D34-B572D3484DF6}"/>
              </a:ext>
            </a:extLst>
          </p:cNvPr>
          <p:cNvSpPr>
            <a:spLocks noGrp="1"/>
          </p:cNvSpPr>
          <p:nvPr>
            <p:ph type="title"/>
          </p:nvPr>
        </p:nvSpPr>
        <p:spPr/>
        <p:txBody>
          <a:bodyPr>
            <a:normAutofit/>
          </a:bodyPr>
          <a:lstStyle/>
          <a:p>
            <a:r>
              <a:rPr lang="en-GB" sz="3600" b="1" dirty="0"/>
              <a:t>Link PESTEL to strategic decision making </a:t>
            </a:r>
            <a:endParaRPr lang="en-GB" sz="3600" dirty="0"/>
          </a:p>
        </p:txBody>
      </p:sp>
      <p:sp>
        <p:nvSpPr>
          <p:cNvPr id="3" name="Content Placeholder 2">
            <a:extLst>
              <a:ext uri="{FF2B5EF4-FFF2-40B4-BE49-F238E27FC236}">
                <a16:creationId xmlns:a16="http://schemas.microsoft.com/office/drawing/2014/main" id="{A1189557-662B-8217-29F5-D355A4883E28}"/>
              </a:ext>
            </a:extLst>
          </p:cNvPr>
          <p:cNvSpPr>
            <a:spLocks noGrp="1"/>
          </p:cNvSpPr>
          <p:nvPr>
            <p:ph idx="1"/>
          </p:nvPr>
        </p:nvSpPr>
        <p:spPr>
          <a:xfrm>
            <a:off x="838200" y="1554481"/>
            <a:ext cx="10515600" cy="3922776"/>
          </a:xfrm>
        </p:spPr>
        <p:txBody>
          <a:bodyPr>
            <a:normAutofit fontScale="77500" lnSpcReduction="20000"/>
          </a:bodyPr>
          <a:lstStyle/>
          <a:p>
            <a:r>
              <a:rPr lang="en-GB" dirty="0"/>
              <a:t>How can a PESTEL analysis practically inform strategy in youth work organisations?</a:t>
            </a:r>
          </a:p>
          <a:p>
            <a:pPr lvl="0"/>
            <a:r>
              <a:rPr lang="en-GB" dirty="0"/>
              <a:t>Strategic planning: external factors help set realistic priorities, define outcomes and align local youth work plans with national visions and statutory expectations.</a:t>
            </a:r>
          </a:p>
          <a:p>
            <a:pPr lvl="0"/>
            <a:r>
              <a:rPr lang="en-GB" dirty="0"/>
              <a:t>Risk management: identifying policy, funding and legal uncertainties allows organisations to plan contingencies and diversify income or partnerships.</a:t>
            </a:r>
          </a:p>
          <a:p>
            <a:pPr lvl="0"/>
            <a:r>
              <a:rPr lang="en-GB" dirty="0"/>
              <a:t>Opportunity spotting: new entitlements, guidance and collaboration frameworks can be leveraged to reposition youth work as a strategic partner in education, well‑being and community development.</a:t>
            </a:r>
          </a:p>
          <a:p>
            <a:pPr lvl="0"/>
            <a:r>
              <a:rPr lang="en-GB" dirty="0"/>
              <a:t>Workforce and leadership: PESTEL insights highlight leadership needs (e.g. policy literacy, partnership skills, digital competence) and inform capacity‑building and succession plans.</a:t>
            </a:r>
          </a:p>
          <a:p>
            <a:endParaRPr lang="en-GB" dirty="0"/>
          </a:p>
        </p:txBody>
      </p:sp>
    </p:spTree>
    <p:extLst>
      <p:ext uri="{BB962C8B-B14F-4D97-AF65-F5344CB8AC3E}">
        <p14:creationId xmlns:p14="http://schemas.microsoft.com/office/powerpoint/2010/main" val="35996324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8CDB2-121F-E1E3-B95C-F65E66813F70}"/>
              </a:ext>
            </a:extLst>
          </p:cNvPr>
          <p:cNvSpPr>
            <a:spLocks noGrp="1"/>
          </p:cNvSpPr>
          <p:nvPr>
            <p:ph type="title"/>
          </p:nvPr>
        </p:nvSpPr>
        <p:spPr/>
        <p:txBody>
          <a:bodyPr/>
          <a:lstStyle/>
          <a:p>
            <a:r>
              <a:rPr lang="en-GB" dirty="0"/>
              <a:t>Pick a fictional scenario:</a:t>
            </a:r>
          </a:p>
        </p:txBody>
      </p:sp>
      <p:sp>
        <p:nvSpPr>
          <p:cNvPr id="3" name="Content Placeholder 2">
            <a:extLst>
              <a:ext uri="{FF2B5EF4-FFF2-40B4-BE49-F238E27FC236}">
                <a16:creationId xmlns:a16="http://schemas.microsoft.com/office/drawing/2014/main" id="{001F7972-3399-DDCC-5F21-ECFAA35E2BFD}"/>
              </a:ext>
            </a:extLst>
          </p:cNvPr>
          <p:cNvSpPr>
            <a:spLocks noGrp="1"/>
          </p:cNvSpPr>
          <p:nvPr>
            <p:ph idx="1"/>
          </p:nvPr>
        </p:nvSpPr>
        <p:spPr/>
        <p:txBody>
          <a:bodyPr/>
          <a:lstStyle/>
          <a:p>
            <a:pPr lvl="0"/>
            <a:r>
              <a:rPr lang="en-GB" dirty="0"/>
              <a:t>A voluntary youth work organisation in a Valleys community facing funding uncertainty but keen to expand mental health support.</a:t>
            </a:r>
          </a:p>
          <a:p>
            <a:pPr lvl="0"/>
            <a:r>
              <a:rPr lang="en-GB" dirty="0"/>
              <a:t>A local authority youth service trying to align its new strategic plan with the Well-being of Future Generations Act and draft youth work directions and guidance.</a:t>
            </a:r>
          </a:p>
          <a:p>
            <a:pPr lvl="0"/>
            <a:r>
              <a:rPr lang="en-GB" dirty="0"/>
              <a:t>A national youth organisation exploring more digital and climate‑focused youth work programmes.</a:t>
            </a:r>
          </a:p>
          <a:p>
            <a:endParaRPr lang="en-GB" dirty="0"/>
          </a:p>
        </p:txBody>
      </p:sp>
    </p:spTree>
    <p:extLst>
      <p:ext uri="{BB962C8B-B14F-4D97-AF65-F5344CB8AC3E}">
        <p14:creationId xmlns:p14="http://schemas.microsoft.com/office/powerpoint/2010/main" val="8635932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FDDD4-086A-277D-2673-4657AD2953ED}"/>
              </a:ext>
            </a:extLst>
          </p:cNvPr>
          <p:cNvSpPr>
            <a:spLocks noGrp="1"/>
          </p:cNvSpPr>
          <p:nvPr>
            <p:ph type="title"/>
          </p:nvPr>
        </p:nvSpPr>
        <p:spPr/>
        <p:txBody>
          <a:bodyPr/>
          <a:lstStyle/>
          <a:p>
            <a:r>
              <a:rPr lang="en-GB" dirty="0"/>
              <a:t>From the scenario..</a:t>
            </a:r>
          </a:p>
        </p:txBody>
      </p:sp>
      <p:sp>
        <p:nvSpPr>
          <p:cNvPr id="3" name="Content Placeholder 2">
            <a:extLst>
              <a:ext uri="{FF2B5EF4-FFF2-40B4-BE49-F238E27FC236}">
                <a16:creationId xmlns:a16="http://schemas.microsoft.com/office/drawing/2014/main" id="{B0DBCCEA-7D6A-3B4B-244F-2FC8B2A99286}"/>
              </a:ext>
            </a:extLst>
          </p:cNvPr>
          <p:cNvSpPr>
            <a:spLocks noGrp="1"/>
          </p:cNvSpPr>
          <p:nvPr>
            <p:ph idx="1"/>
          </p:nvPr>
        </p:nvSpPr>
        <p:spPr/>
        <p:txBody>
          <a:bodyPr/>
          <a:lstStyle/>
          <a:p>
            <a:pPr lvl="0"/>
            <a:r>
              <a:rPr lang="en-GB" dirty="0"/>
              <a:t>Identify 2–3 PESTEL factors most relevant to the scenario.</a:t>
            </a:r>
          </a:p>
          <a:p>
            <a:pPr lvl="0"/>
            <a:r>
              <a:rPr lang="en-GB" dirty="0"/>
              <a:t>Propose 2 concrete strategic decisions or actions that respond to those factors (e.g. partnership strategies, service redesign, advocacy focus, workforce development).</a:t>
            </a:r>
          </a:p>
          <a:p>
            <a:pPr lvl="0"/>
            <a:r>
              <a:rPr lang="en-GB" dirty="0"/>
              <a:t>Note 1 ethical or values‑based tension these decisions raise for youth work (e.g. surveillance vs participation, short‑term funding vs long‑term relationships).</a:t>
            </a:r>
          </a:p>
          <a:p>
            <a:endParaRPr lang="en-GB" dirty="0"/>
          </a:p>
        </p:txBody>
      </p:sp>
    </p:spTree>
    <p:extLst>
      <p:ext uri="{BB962C8B-B14F-4D97-AF65-F5344CB8AC3E}">
        <p14:creationId xmlns:p14="http://schemas.microsoft.com/office/powerpoint/2010/main" val="24926983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6DF00-AC2C-5EBD-72A4-6F3906F18D32}"/>
              </a:ext>
            </a:extLst>
          </p:cNvPr>
          <p:cNvSpPr>
            <a:spLocks noGrp="1"/>
          </p:cNvSpPr>
          <p:nvPr>
            <p:ph type="title"/>
          </p:nvPr>
        </p:nvSpPr>
        <p:spPr/>
        <p:txBody>
          <a:bodyPr>
            <a:normAutofit/>
          </a:bodyPr>
          <a:lstStyle/>
          <a:p>
            <a:r>
              <a:rPr lang="en-GB" b="1" dirty="0"/>
              <a:t>Critical reflection and consolidation</a:t>
            </a:r>
            <a:endParaRPr lang="en-GB" dirty="0"/>
          </a:p>
        </p:txBody>
      </p:sp>
      <p:sp>
        <p:nvSpPr>
          <p:cNvPr id="3" name="Content Placeholder 2">
            <a:extLst>
              <a:ext uri="{FF2B5EF4-FFF2-40B4-BE49-F238E27FC236}">
                <a16:creationId xmlns:a16="http://schemas.microsoft.com/office/drawing/2014/main" id="{DDE9DF9C-ECBC-A07D-BE9F-96994F4B2629}"/>
              </a:ext>
            </a:extLst>
          </p:cNvPr>
          <p:cNvSpPr>
            <a:spLocks noGrp="1"/>
          </p:cNvSpPr>
          <p:nvPr>
            <p:ph idx="1"/>
          </p:nvPr>
        </p:nvSpPr>
        <p:spPr>
          <a:xfrm>
            <a:off x="838200" y="1432433"/>
            <a:ext cx="10515600" cy="4351338"/>
          </a:xfrm>
        </p:spPr>
        <p:txBody>
          <a:bodyPr>
            <a:normAutofit/>
          </a:bodyPr>
          <a:lstStyle/>
          <a:p>
            <a:r>
              <a:rPr lang="en-GB" dirty="0"/>
              <a:t>Discussion prompts:</a:t>
            </a:r>
          </a:p>
          <a:p>
            <a:pPr lvl="0"/>
            <a:r>
              <a:rPr lang="en-GB" dirty="0"/>
              <a:t>Where does PESTEL help us see the big picture for youth work in Wales, and where does it risk over‑simplifying complex social and political realities?</a:t>
            </a:r>
          </a:p>
          <a:p>
            <a:pPr lvl="0"/>
            <a:r>
              <a:rPr lang="en-GB" dirty="0"/>
              <a:t>How might we combine PESTEL with more critical or emancipatory frameworks (e.g. rights‑based, anti‑oppressive, critical policy analysis) when making strategic decisions?</a:t>
            </a:r>
          </a:p>
          <a:p>
            <a:pPr lvl="0"/>
            <a:r>
              <a:rPr lang="en-GB" dirty="0"/>
              <a:t>As an emerging leader, what kinds of collaborative strategies will you need to navigate the external environment you have just mapped?</a:t>
            </a:r>
          </a:p>
          <a:p>
            <a:endParaRPr lang="en-GB" dirty="0"/>
          </a:p>
        </p:txBody>
      </p:sp>
    </p:spTree>
    <p:extLst>
      <p:ext uri="{BB962C8B-B14F-4D97-AF65-F5344CB8AC3E}">
        <p14:creationId xmlns:p14="http://schemas.microsoft.com/office/powerpoint/2010/main" val="20586351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1A9FE-E6AD-5E77-F979-7C1883DEC2BA}"/>
              </a:ext>
            </a:extLst>
          </p:cNvPr>
          <p:cNvSpPr>
            <a:spLocks noGrp="1"/>
          </p:cNvSpPr>
          <p:nvPr>
            <p:ph type="title"/>
          </p:nvPr>
        </p:nvSpPr>
        <p:spPr/>
        <p:txBody>
          <a:bodyPr/>
          <a:lstStyle/>
          <a:p>
            <a:r>
              <a:rPr lang="en-GB" dirty="0"/>
              <a:t>Follow up task..</a:t>
            </a:r>
          </a:p>
        </p:txBody>
      </p:sp>
      <p:sp>
        <p:nvSpPr>
          <p:cNvPr id="3" name="Content Placeholder 2">
            <a:extLst>
              <a:ext uri="{FF2B5EF4-FFF2-40B4-BE49-F238E27FC236}">
                <a16:creationId xmlns:a16="http://schemas.microsoft.com/office/drawing/2014/main" id="{1A56CF6A-658A-DAF3-CF8C-1412B1702571}"/>
              </a:ext>
            </a:extLst>
          </p:cNvPr>
          <p:cNvSpPr>
            <a:spLocks noGrp="1"/>
          </p:cNvSpPr>
          <p:nvPr>
            <p:ph idx="1"/>
          </p:nvPr>
        </p:nvSpPr>
        <p:spPr/>
        <p:txBody>
          <a:bodyPr/>
          <a:lstStyle/>
          <a:p>
            <a:r>
              <a:rPr lang="en-GB" dirty="0"/>
              <a:t>Identify one external factor you consider most significant for youth work in Wales over the next 3–5 years.</a:t>
            </a:r>
          </a:p>
          <a:p>
            <a:endParaRPr lang="en-GB" dirty="0"/>
          </a:p>
          <a:p>
            <a:r>
              <a:rPr lang="en-GB" dirty="0"/>
              <a:t>Explain how it could shape strategic decisions in a specific youth work setting you know.</a:t>
            </a:r>
          </a:p>
          <a:p>
            <a:endParaRPr lang="en-GB" dirty="0"/>
          </a:p>
          <a:p>
            <a:r>
              <a:rPr lang="en-GB" dirty="0"/>
              <a:t>Comment on how a PESTEL perspective helps and what it might miss.</a:t>
            </a:r>
          </a:p>
          <a:p>
            <a:endParaRPr lang="en-GB" dirty="0"/>
          </a:p>
        </p:txBody>
      </p:sp>
    </p:spTree>
    <p:extLst>
      <p:ext uri="{BB962C8B-B14F-4D97-AF65-F5344CB8AC3E}">
        <p14:creationId xmlns:p14="http://schemas.microsoft.com/office/powerpoint/2010/main" val="25822648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E134BC-6220-7E3F-4887-3B73B18D22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933D36-5195-7A57-3E48-E1ADB5D43050}"/>
              </a:ext>
            </a:extLst>
          </p:cNvPr>
          <p:cNvSpPr>
            <a:spLocks noGrp="1"/>
          </p:cNvSpPr>
          <p:nvPr>
            <p:ph type="title"/>
          </p:nvPr>
        </p:nvSpPr>
        <p:spPr/>
        <p:txBody>
          <a:bodyPr/>
          <a:lstStyle/>
          <a:p>
            <a:r>
              <a:rPr lang="en-GB" b="1" dirty="0"/>
              <a:t>Any Questions?</a:t>
            </a:r>
          </a:p>
        </p:txBody>
      </p:sp>
      <p:pic>
        <p:nvPicPr>
          <p:cNvPr id="5" name="Content Placeholder 4" descr="A blue and white question mark in a chat bubble&#10;&#10;AI-generated content may be incorrect.">
            <a:extLst>
              <a:ext uri="{FF2B5EF4-FFF2-40B4-BE49-F238E27FC236}">
                <a16:creationId xmlns:a16="http://schemas.microsoft.com/office/drawing/2014/main" id="{03B57F39-ACB3-5623-9A01-E92ECE7F8161}"/>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956188" y="1577648"/>
            <a:ext cx="3977622" cy="3977622"/>
          </a:xfrm>
        </p:spPr>
      </p:pic>
    </p:spTree>
    <p:extLst>
      <p:ext uri="{BB962C8B-B14F-4D97-AF65-F5344CB8AC3E}">
        <p14:creationId xmlns:p14="http://schemas.microsoft.com/office/powerpoint/2010/main" val="3678384402"/>
      </p:ext>
    </p:extLst>
  </p:cSld>
  <p:clrMapOvr>
    <a:masterClrMapping/>
  </p:clrMapOvr>
</p:sld>
</file>

<file path=ppt/theme/theme1.xml><?xml version="1.0" encoding="utf-8"?>
<a:theme xmlns:a="http://schemas.openxmlformats.org/drawingml/2006/main" name="1_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2364</Words>
  <Application>Microsoft Office PowerPoint</Application>
  <PresentationFormat>Widescreen</PresentationFormat>
  <Paragraphs>185</Paragraphs>
  <Slides>35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Aptos</vt:lpstr>
      <vt:lpstr>Arial</vt:lpstr>
      <vt:lpstr>Calibri</vt:lpstr>
      <vt:lpstr>1_Office Theme</vt:lpstr>
      <vt:lpstr>   Collaborative Leadership and Management</vt:lpstr>
      <vt:lpstr>Module Aims</vt:lpstr>
      <vt:lpstr>Learning Outcomes</vt:lpstr>
      <vt:lpstr> Indicative Content </vt:lpstr>
      <vt:lpstr>Indicative Content</vt:lpstr>
      <vt:lpstr>Assessment</vt:lpstr>
      <vt:lpstr>Component 1: 2500 words</vt:lpstr>
      <vt:lpstr>Component 2: 5000 words</vt:lpstr>
      <vt:lpstr>Any Questions?</vt:lpstr>
      <vt:lpstr>Module Engagement Expectations</vt:lpstr>
      <vt:lpstr>Module Engagement Expectations</vt:lpstr>
      <vt:lpstr>Unlocking the Learning Journey</vt:lpstr>
      <vt:lpstr>Session overview</vt:lpstr>
      <vt:lpstr>Youth work in Wales: key context </vt:lpstr>
      <vt:lpstr>Youth work in Wales: key context (cont’d)</vt:lpstr>
      <vt:lpstr>Sector configuration and current developments </vt:lpstr>
      <vt:lpstr>Time to reflect..</vt:lpstr>
      <vt:lpstr>Introducing PESTEL as an advanced analytical tool </vt:lpstr>
      <vt:lpstr>Taking a critical view of PESTEL..</vt:lpstr>
      <vt:lpstr>Applying PESTEL </vt:lpstr>
      <vt:lpstr>Off-course task - PESTEL of Youth Work in Wales </vt:lpstr>
      <vt:lpstr>Prompts and examples for each dimension </vt:lpstr>
      <vt:lpstr>Economic </vt:lpstr>
      <vt:lpstr>Social </vt:lpstr>
      <vt:lpstr>Technological </vt:lpstr>
      <vt:lpstr>Environmental </vt:lpstr>
      <vt:lpstr> Legal </vt:lpstr>
      <vt:lpstr>Unpacking</vt:lpstr>
      <vt:lpstr>PowerPoint Presentation</vt:lpstr>
      <vt:lpstr>Link PESTEL to strategic decision making </vt:lpstr>
      <vt:lpstr>Pick a fictional scenario:</vt:lpstr>
      <vt:lpstr>From the scenario..</vt:lpstr>
      <vt:lpstr>Critical reflection and consolidation</vt:lpstr>
      <vt:lpstr>Follow up task..</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Darrel Williams</dc:creator>
  <cp:lastModifiedBy>Darrel Williams</cp:lastModifiedBy>
  <cp:revision>1</cp:revision>
  <dcterms:created xsi:type="dcterms:W3CDTF">2026-01-26T14:38:44Z</dcterms:created>
  <dcterms:modified xsi:type="dcterms:W3CDTF">2026-01-26T16:03:49Z</dcterms:modified>
</cp:coreProperties>
</file>