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6" r:id="rId2"/>
    <p:sldId id="308" r:id="rId3"/>
    <p:sldId id="309" r:id="rId4"/>
    <p:sldId id="310" r:id="rId5"/>
    <p:sldId id="313" r:id="rId6"/>
    <p:sldId id="311" r:id="rId7"/>
    <p:sldId id="31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9573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CC3AC3-E677-4A2C-907C-CB2B1A252D3C}" type="doc">
      <dgm:prSet loTypeId="urn:microsoft.com/office/officeart/2005/8/layout/vList2#2" loCatId="list" qsTypeId="urn:microsoft.com/office/officeart/2005/8/quickstyle/simple1#2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D9E80C09-E841-4CE7-B93C-9A16005E1C35}">
      <dgm:prSet/>
      <dgm:spPr/>
      <dgm:t>
        <a:bodyPr/>
        <a:lstStyle/>
        <a:p>
          <a:r>
            <a:rPr lang="en-GB" dirty="0"/>
            <a:t>Based on my own background working experience and the class activity I concluded that my leadership style is more task-oriented which means I do tend to give more attention to goal achievement and somewhat less attention to people-related matters. But that is not excluded in that I don’t care at all about the team members with who I work. Based on that I can find myself correlating with all 4 styles stated above.</a:t>
          </a:r>
          <a:endParaRPr lang="en-US" dirty="0"/>
        </a:p>
      </dgm:t>
    </dgm:pt>
    <dgm:pt modelId="{6B4E764F-26EB-4AC7-A692-DBB35CC22669}" type="parTrans" cxnId="{A5849D95-F43C-4ABB-9B67-A46C2933F192}">
      <dgm:prSet/>
      <dgm:spPr/>
      <dgm:t>
        <a:bodyPr/>
        <a:lstStyle/>
        <a:p>
          <a:endParaRPr lang="en-US"/>
        </a:p>
      </dgm:t>
    </dgm:pt>
    <dgm:pt modelId="{CA9FBCA8-B348-40B9-8B5E-A83A985A22A1}" type="sibTrans" cxnId="{A5849D95-F43C-4ABB-9B67-A46C2933F192}">
      <dgm:prSet/>
      <dgm:spPr/>
      <dgm:t>
        <a:bodyPr/>
        <a:lstStyle/>
        <a:p>
          <a:endParaRPr lang="en-US"/>
        </a:p>
      </dgm:t>
    </dgm:pt>
    <dgm:pt modelId="{2683BDE2-208B-4FC9-ADF1-3B37F5F167BF}">
      <dgm:prSet/>
      <dgm:spPr/>
      <dgm:t>
        <a:bodyPr/>
        <a:lstStyle/>
        <a:p>
          <a:r>
            <a:rPr lang="en-GB"/>
            <a:t>WHAT IS A TASK-ORIENTED LEADERSHIP STYLE?  </a:t>
          </a:r>
          <a:endParaRPr lang="en-US"/>
        </a:p>
      </dgm:t>
    </dgm:pt>
    <dgm:pt modelId="{6AEEA192-9627-4FE4-B548-3E6C82065F7B}" type="parTrans" cxnId="{C68625E5-F4A7-44AC-8149-E1AD2566CAD6}">
      <dgm:prSet/>
      <dgm:spPr/>
      <dgm:t>
        <a:bodyPr/>
        <a:lstStyle/>
        <a:p>
          <a:endParaRPr lang="en-US"/>
        </a:p>
      </dgm:t>
    </dgm:pt>
    <dgm:pt modelId="{5346DA18-7B9C-4800-B7D6-F1460D175347}" type="sibTrans" cxnId="{C68625E5-F4A7-44AC-8149-E1AD2566CAD6}">
      <dgm:prSet/>
      <dgm:spPr/>
      <dgm:t>
        <a:bodyPr/>
        <a:lstStyle/>
        <a:p>
          <a:endParaRPr lang="en-US"/>
        </a:p>
      </dgm:t>
    </dgm:pt>
    <dgm:pt modelId="{88A629D4-25C6-4E0C-8BA6-F788EBAF0DA7}">
      <dgm:prSet/>
      <dgm:spPr/>
      <dgm:t>
        <a:bodyPr/>
        <a:lstStyle/>
        <a:p>
          <a:r>
            <a:rPr lang="en-GB" dirty="0"/>
            <a:t>TASK-ORIENTED leaders focus more on, delegating assignments, setting transparent processes and issuing deadlines to ensure all team members remain focused and deliver their part of the project within designated timeline.</a:t>
          </a:r>
          <a:endParaRPr lang="en-US" dirty="0"/>
        </a:p>
      </dgm:t>
    </dgm:pt>
    <dgm:pt modelId="{1E7C2212-226D-4B46-9046-95335E745678}" type="parTrans" cxnId="{53156E7A-717A-4646-9E6F-8C0A3A6FECB3}">
      <dgm:prSet/>
      <dgm:spPr/>
      <dgm:t>
        <a:bodyPr/>
        <a:lstStyle/>
        <a:p>
          <a:endParaRPr lang="en-US"/>
        </a:p>
      </dgm:t>
    </dgm:pt>
    <dgm:pt modelId="{C3B4BFA7-173A-4909-AB3E-BA9EEB9DCD35}" type="sibTrans" cxnId="{53156E7A-717A-4646-9E6F-8C0A3A6FECB3}">
      <dgm:prSet/>
      <dgm:spPr/>
      <dgm:t>
        <a:bodyPr/>
        <a:lstStyle/>
        <a:p>
          <a:endParaRPr lang="en-US"/>
        </a:p>
      </dgm:t>
    </dgm:pt>
    <dgm:pt modelId="{62C793B4-064C-4EF2-BE22-B565408D244A}" type="pres">
      <dgm:prSet presAssocID="{D7CC3AC3-E677-4A2C-907C-CB2B1A252D3C}" presName="linear" presStyleCnt="0">
        <dgm:presLayoutVars>
          <dgm:animLvl val="lvl"/>
          <dgm:resizeHandles val="exact"/>
        </dgm:presLayoutVars>
      </dgm:prSet>
      <dgm:spPr/>
    </dgm:pt>
    <dgm:pt modelId="{0162705F-3ACF-4332-96F6-42AEFC58B6EE}" type="pres">
      <dgm:prSet presAssocID="{D9E80C09-E841-4CE7-B93C-9A16005E1C3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C32C45-8168-4684-AA52-C5567B1DD12B}" type="pres">
      <dgm:prSet presAssocID="{CA9FBCA8-B348-40B9-8B5E-A83A985A22A1}" presName="spacer" presStyleCnt="0"/>
      <dgm:spPr/>
    </dgm:pt>
    <dgm:pt modelId="{F0EB8D7E-436F-42B4-9905-79B5CF2191F8}" type="pres">
      <dgm:prSet presAssocID="{2683BDE2-208B-4FC9-ADF1-3B37F5F167B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E19C5D2-E6B8-4A51-8AF0-0B6622098F9F}" type="pres">
      <dgm:prSet presAssocID="{5346DA18-7B9C-4800-B7D6-F1460D175347}" presName="spacer" presStyleCnt="0"/>
      <dgm:spPr/>
    </dgm:pt>
    <dgm:pt modelId="{7CA066D7-FD60-4D5F-98A8-7C046B3EFD37}" type="pres">
      <dgm:prSet presAssocID="{88A629D4-25C6-4E0C-8BA6-F788EBAF0DA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E71C117-A3DE-421E-B021-CCF537FBB107}" type="presOf" srcId="{D7CC3AC3-E677-4A2C-907C-CB2B1A252D3C}" destId="{62C793B4-064C-4EF2-BE22-B565408D244A}" srcOrd="0" destOrd="0" presId="urn:microsoft.com/office/officeart/2005/8/layout/vList2#2"/>
    <dgm:cxn modelId="{15439033-EA4E-4FEA-AA7F-18F2C7361160}" type="presOf" srcId="{88A629D4-25C6-4E0C-8BA6-F788EBAF0DA7}" destId="{7CA066D7-FD60-4D5F-98A8-7C046B3EFD37}" srcOrd="0" destOrd="0" presId="urn:microsoft.com/office/officeart/2005/8/layout/vList2#2"/>
    <dgm:cxn modelId="{53156E7A-717A-4646-9E6F-8C0A3A6FECB3}" srcId="{D7CC3AC3-E677-4A2C-907C-CB2B1A252D3C}" destId="{88A629D4-25C6-4E0C-8BA6-F788EBAF0DA7}" srcOrd="2" destOrd="0" parTransId="{1E7C2212-226D-4B46-9046-95335E745678}" sibTransId="{C3B4BFA7-173A-4909-AB3E-BA9EEB9DCD35}"/>
    <dgm:cxn modelId="{A5849D95-F43C-4ABB-9B67-A46C2933F192}" srcId="{D7CC3AC3-E677-4A2C-907C-CB2B1A252D3C}" destId="{D9E80C09-E841-4CE7-B93C-9A16005E1C35}" srcOrd="0" destOrd="0" parTransId="{6B4E764F-26EB-4AC7-A692-DBB35CC22669}" sibTransId="{CA9FBCA8-B348-40B9-8B5E-A83A985A22A1}"/>
    <dgm:cxn modelId="{DC1511CD-8E09-47F1-A68C-1EC6126A8C97}" type="presOf" srcId="{2683BDE2-208B-4FC9-ADF1-3B37F5F167BF}" destId="{F0EB8D7E-436F-42B4-9905-79B5CF2191F8}" srcOrd="0" destOrd="0" presId="urn:microsoft.com/office/officeart/2005/8/layout/vList2#2"/>
    <dgm:cxn modelId="{2B3C6DDA-88D9-4626-9A32-5421D610269F}" type="presOf" srcId="{D9E80C09-E841-4CE7-B93C-9A16005E1C35}" destId="{0162705F-3ACF-4332-96F6-42AEFC58B6EE}" srcOrd="0" destOrd="0" presId="urn:microsoft.com/office/officeart/2005/8/layout/vList2#2"/>
    <dgm:cxn modelId="{C68625E5-F4A7-44AC-8149-E1AD2566CAD6}" srcId="{D7CC3AC3-E677-4A2C-907C-CB2B1A252D3C}" destId="{2683BDE2-208B-4FC9-ADF1-3B37F5F167BF}" srcOrd="1" destOrd="0" parTransId="{6AEEA192-9627-4FE4-B548-3E6C82065F7B}" sibTransId="{5346DA18-7B9C-4800-B7D6-F1460D175347}"/>
    <dgm:cxn modelId="{05786660-C6DA-4F8E-8153-7C97C47E9D0B}" type="presParOf" srcId="{62C793B4-064C-4EF2-BE22-B565408D244A}" destId="{0162705F-3ACF-4332-96F6-42AEFC58B6EE}" srcOrd="0" destOrd="0" presId="urn:microsoft.com/office/officeart/2005/8/layout/vList2#2"/>
    <dgm:cxn modelId="{289114FB-FC3E-462D-BE01-71AD615F4085}" type="presParOf" srcId="{62C793B4-064C-4EF2-BE22-B565408D244A}" destId="{4AC32C45-8168-4684-AA52-C5567B1DD12B}" srcOrd="1" destOrd="0" presId="urn:microsoft.com/office/officeart/2005/8/layout/vList2#2"/>
    <dgm:cxn modelId="{3C9259BB-BB04-4460-BAE0-6B232E4DE764}" type="presParOf" srcId="{62C793B4-064C-4EF2-BE22-B565408D244A}" destId="{F0EB8D7E-436F-42B4-9905-79B5CF2191F8}" srcOrd="2" destOrd="0" presId="urn:microsoft.com/office/officeart/2005/8/layout/vList2#2"/>
    <dgm:cxn modelId="{42C3AC4C-6FF6-42E3-A2AF-DA1A93E61D75}" type="presParOf" srcId="{62C793B4-064C-4EF2-BE22-B565408D244A}" destId="{6E19C5D2-E6B8-4A51-8AF0-0B6622098F9F}" srcOrd="3" destOrd="0" presId="urn:microsoft.com/office/officeart/2005/8/layout/vList2#2"/>
    <dgm:cxn modelId="{5AE656A2-116C-4E75-83DA-49503BFFBBCA}" type="presParOf" srcId="{62C793B4-064C-4EF2-BE22-B565408D244A}" destId="{7CA066D7-FD60-4D5F-98A8-7C046B3EFD37}" srcOrd="4" destOrd="0" presId="urn:microsoft.com/office/officeart/2005/8/layout/vList2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62705F-3ACF-4332-96F6-42AEFC58B6EE}">
      <dsp:nvSpPr>
        <dsp:cNvPr id="0" name=""/>
        <dsp:cNvSpPr/>
      </dsp:nvSpPr>
      <dsp:spPr bwMode="white">
        <a:xfrm>
          <a:off x="0" y="44293"/>
          <a:ext cx="6797675" cy="18268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Based on my own background working experience and the class activity I concluded that my leadership style is more task-oriented which means I do tend to give more attention to goal achievement and somewhat less attention to people-related matters. But that is not excluded in that I don’t care at all about the team members with who I work. Based on that I can find myself correlating with all 4 styles stated above.</a:t>
          </a:r>
          <a:endParaRPr lang="en-US" sz="3600" kern="1200" dirty="0"/>
        </a:p>
      </dsp:txBody>
      <dsp:txXfrm>
        <a:off x="0" y="44293"/>
        <a:ext cx="6797675" cy="1826895"/>
      </dsp:txXfrm>
    </dsp:sp>
    <dsp:sp modelId="{F0EB8D7E-436F-42B4-9905-79B5CF2191F8}">
      <dsp:nvSpPr>
        <dsp:cNvPr id="0" name=""/>
        <dsp:cNvSpPr/>
      </dsp:nvSpPr>
      <dsp:spPr bwMode="white">
        <a:xfrm>
          <a:off x="0" y="1911508"/>
          <a:ext cx="6797675" cy="1826895"/>
        </a:xfrm>
        <a:prstGeom prst="roundRect">
          <a:avLst/>
        </a:prstGeom>
        <a:solidFill>
          <a:schemeClr val="accent2">
            <a:hueOff val="745968"/>
            <a:satOff val="-5205"/>
            <a:lumOff val="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2">
            <a:hueOff val="750000"/>
            <a:satOff val="-5293"/>
            <a:lumOff val="1176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IS A TASK-ORIENTED LEADERSHIP STYLE?  </a:t>
          </a:r>
          <a:endParaRPr lang="en-US" sz="3600" kern="1200"/>
        </a:p>
      </dsp:txBody>
      <dsp:txXfrm>
        <a:off x="0" y="1911508"/>
        <a:ext cx="6797675" cy="1826895"/>
      </dsp:txXfrm>
    </dsp:sp>
    <dsp:sp modelId="{7CA066D7-FD60-4D5F-98A8-7C046B3EFD37}">
      <dsp:nvSpPr>
        <dsp:cNvPr id="0" name=""/>
        <dsp:cNvSpPr/>
      </dsp:nvSpPr>
      <dsp:spPr bwMode="white">
        <a:xfrm>
          <a:off x="0" y="3778724"/>
          <a:ext cx="6797675" cy="1826895"/>
        </a:xfrm>
        <a:prstGeom prst="roundRect">
          <a:avLst/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2">
            <a:hueOff val="1500000"/>
            <a:satOff val="-10587"/>
            <a:lumOff val="235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TASK-ORIENTED leaders focus more on, delegating assignments, setting transparent processes and issuing deadlines to ensure all team members remain focused and deliver their part of the project within designated timeline.</a:t>
          </a:r>
          <a:endParaRPr lang="en-US" sz="3600" kern="1200" dirty="0"/>
        </a:p>
      </dsp:txBody>
      <dsp:txXfrm>
        <a:off x="0" y="3778724"/>
        <a:ext cx="6797675" cy="18268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#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10" Type="http://schemas.openxmlformats.org/officeDocument/2006/relationships/theme" Target="../theme/theme1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7/8/2022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175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anose="020F0502020204030204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7055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935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815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09982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299845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49987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699895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slideLayout" Target="../slideLayouts/slideLayout1.xml" /><Relationship Id="rId1" Type="http://schemas.openxmlformats.org/officeDocument/2006/relationships/themeOverride" Target="../theme/themeOverride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 /><Relationship Id="rId1" Type="http://schemas.openxmlformats.org/officeDocument/2006/relationships/themeOverride" Target="../theme/themeOverride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Arial Black" panose="020B0A04020102020204" pitchFamily="34" charset="0"/>
              </a:rPr>
              <a:t>Student Name: Abel Paul </a:t>
            </a:r>
            <a:r>
              <a:rPr lang="en-US" sz="2000" dirty="0" err="1">
                <a:latin typeface="Arial Black" panose="020B0A04020102020204" pitchFamily="34" charset="0"/>
              </a:rPr>
              <a:t>Sandu</a:t>
            </a: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 Id Nr: 1911041</a:t>
            </a: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Program: BA (HONS) Leadership  and Management Skills for the Workplace</a:t>
            </a: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Lecturer name: </a:t>
            </a:r>
            <a:r>
              <a:rPr lang="en-US" sz="2000" dirty="0" err="1">
                <a:latin typeface="Arial Black" panose="020B0A04020102020204" pitchFamily="34" charset="0"/>
              </a:rPr>
              <a:t>Sujeewa</a:t>
            </a:r>
            <a:r>
              <a:rPr lang="en-US" sz="2000" dirty="0">
                <a:latin typeface="Arial Black" panose="020B0A04020102020204" pitchFamily="34" charset="0"/>
              </a:rPr>
              <a:t> Herath </a:t>
            </a: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Module name /code: </a:t>
            </a: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BMSW6101Emergent Leadership</a:t>
            </a: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Skills in the Workplace </a:t>
            </a: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Assignment title: PPT Presentation of Leadership Style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56"/>
          <a:stretch>
            <a:fillRect/>
          </a:stretch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46" name="Straight Connector 32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6" y="-1"/>
            <a:ext cx="464859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700">
                <a:solidFill>
                  <a:srgbClr val="FFFFFF"/>
                </a:solidFill>
              </a:rPr>
              <a:t>KEY LEADERSHIP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>
                <a:latin typeface="Arial Black" panose="020B0A04020102020204" pitchFamily="34" charset="0"/>
              </a:rPr>
              <a:t>LEADERSHIP IS ONE OF THE MOST IMPORTANT TOOLS TO DEFINE A BETTER MANAGEMENT STRUCTURE IN ANY OF ORGANIZATION ( HAMMAD AND HALLINGER 2017), LEADERSHIP IS A PERSONAL SKILL TO GUIDE TEAM MEMBERS IN A WORKPLACE AND ITS AIM IS TO INSPIRE PEOPLE TO A BETTER MANAGEMENT.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highlight>
                  <a:srgbClr val="00FFFF"/>
                </a:highlight>
                <a:latin typeface="Arial Black" panose="020B0A04020102020204" pitchFamily="34" charset="0"/>
              </a:rPr>
              <a:t>EFFECTIVE LEADERSHIP STYLE 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>
                <a:latin typeface="Arial Black" panose="020B0A04020102020204" pitchFamily="34" charset="0"/>
              </a:rPr>
              <a:t>TRANSACTIONAL LEADERSHIP STYLE – FOCUSES MORE ON PERFORMANCE MANAGEMENT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>
                <a:latin typeface="Arial Black" panose="020B0A04020102020204" pitchFamily="34" charset="0"/>
              </a:rPr>
              <a:t>CHARISMATIC LEADERSHIP STYLE – CONCENTRATES ON THE IMPROVEMENT OF PERSONALITY CHANGES 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>
                <a:latin typeface="Arial Black" panose="020B0A04020102020204" pitchFamily="34" charset="0"/>
              </a:rPr>
              <a:t>TRANSFORMATIONAL LEADERSHIP STYLE – HELP TO TRANSFORM A SITUATION 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>
                <a:latin typeface="Arial Black" panose="020B0A04020102020204" pitchFamily="34" charset="0"/>
              </a:rPr>
              <a:t>DEMOCRATIC LEADERSHIP STYLE - TENDS TO DEVELOP STRONG TEAMWORK  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endParaRPr lang="en-GB" sz="1500">
              <a:latin typeface="Arial Black" panose="020B0A04020102020204" pitchFamily="34" charset="0"/>
            </a:endParaRPr>
          </a:p>
        </p:txBody>
      </p:sp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MY OWN LEADERSHIPS STYLES 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able&#10;&#10;Description automatically generated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flipV="1">
            <a:off x="6649374" y="2383259"/>
            <a:ext cx="661281" cy="338906"/>
          </a:xfrm>
          <a:prstGeom prst="rect">
            <a:avLst/>
          </a:prstGeom>
        </p:spPr>
      </p:pic>
      <p:sp>
        <p:nvSpPr>
          <p:cNvPr id="2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13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00FFFF"/>
                </a:highlight>
              </a:rPr>
              <a:t>ADVANTAGES</a:t>
            </a:r>
            <a:r>
              <a:rPr lang="en-US" sz="2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n-US" sz="2900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0000"/>
                </a:highlight>
              </a:rPr>
              <a:t>DISADVANTAGES</a:t>
            </a:r>
            <a:r>
              <a:rPr lang="en-US" sz="2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OF TASK–ORIENTED STYLE </a:t>
            </a:r>
          </a:p>
        </p:txBody>
      </p:sp>
      <p:pic>
        <p:nvPicPr>
          <p:cNvPr id="7" name="Picture 6" descr="A screenshot of a computer&#10;&#10;Description automatically generated with low confidenc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35" y="151229"/>
            <a:ext cx="5062775" cy="4464059"/>
          </a:xfrm>
          <a:prstGeom prst="rect">
            <a:avLst/>
          </a:prstGeom>
        </p:spPr>
      </p:pic>
      <p:cxnSp>
        <p:nvCxnSpPr>
          <p:cNvPr id="25" name="Straight Connector 17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5696585" y="222250"/>
          <a:ext cx="6396355" cy="43173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84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7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2625">
                <a:tc>
                  <a:txBody>
                    <a:bodyPr/>
                    <a:lstStyle/>
                    <a:p>
                      <a:r>
                        <a:rPr lang="en-GB" dirty="0"/>
                        <a:t>FOCUS ON ROLE , STRUCTURE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Potential for low employee morale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1990">
                <a:tc>
                  <a:txBody>
                    <a:bodyPr/>
                    <a:lstStyle/>
                    <a:p>
                      <a:r>
                        <a:rPr lang="en-GB" dirty="0"/>
                        <a:t>PRODUCING DESIRED RESULTS IS A PRIORITY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High pressure for employees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dirty="0"/>
                        <a:t>EMPHASIS ON GOAL SETTING AND CLEAR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team bonding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2625">
                <a:tc>
                  <a:txBody>
                    <a:bodyPr/>
                    <a:lstStyle/>
                    <a:p>
                      <a:r>
                        <a:rPr lang="en-GB" dirty="0"/>
                        <a:t>USE OF SCHEDULES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burnout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2625">
                <a:tc>
                  <a:txBody>
                    <a:bodyPr/>
                    <a:lstStyle/>
                    <a:p>
                      <a:r>
                        <a:rPr lang="en-GB" dirty="0"/>
                        <a:t>PUNISHMENT /REWARD INCENTIVE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Less personal development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865662"/>
          </a:xfrm>
        </p:spPr>
        <p:txBody>
          <a:bodyPr>
            <a:normAutofit/>
          </a:bodyPr>
          <a:lstStyle/>
          <a:p>
            <a:r>
              <a:rPr lang="en-GB" sz="2800" dirty="0"/>
              <a:t>COMPARISON OF TASK-ORIENTED STYLE TO RELATIONSHIP ORIENTED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1979721"/>
            <a:ext cx="10058400" cy="38084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 descr="Table&#10;&#10;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80" y="2005173"/>
            <a:ext cx="10058400" cy="377386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highlight>
                  <a:srgbClr val="FFFF00"/>
                </a:highlight>
              </a:rPr>
              <a:t>REFERENCES 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90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Hammad, W. and </a:t>
            </a:r>
            <a:r>
              <a:rPr lang="en-GB" sz="19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Hallinger</a:t>
            </a:r>
            <a:r>
              <a:rPr lang="en-GB" sz="190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P., 2017. A systematic review of conceptual models and methods used in research on educational leadership and management in Arab societies. </a:t>
            </a:r>
            <a:r>
              <a:rPr lang="en-GB" sz="19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School Leadership &amp; Management</a:t>
            </a:r>
            <a:r>
              <a:rPr lang="en-GB" sz="190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9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37</a:t>
            </a:r>
            <a:r>
              <a:rPr lang="en-GB" sz="190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(5), pp.434-456</a:t>
            </a:r>
            <a:r>
              <a:rPr lang="en-GB" sz="320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ORIENTED STYLE - Bing imageshttps://www.bing.com/images/search?q=TASK+ORIENTED+STYLE&amp;form=HDRSC3&amp;first=1&amp;tsc=ImageHoverTitle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https://www.glassdoor.com/blog/guide/task-oriented/#:~:text=Here%20are%20a%20few%20cons%20to%20be%20mindful,not%20be%20helping%20them%20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>
              <a:solidFill>
                <a:srgbClr val="222222"/>
              </a:solidFill>
              <a:effectLst/>
              <a:latin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3200" dirty="0"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highlight>
                  <a:srgbClr val="00FFFF"/>
                </a:highlight>
              </a:rPr>
              <a:t>THIS WAS MY LOVELY PRESENTATION </a:t>
            </a:r>
          </a:p>
        </p:txBody>
      </p:sp>
      <p:pic>
        <p:nvPicPr>
          <p:cNvPr id="5" name="Content Placeholder 4" descr="A picture containing text, clipart, sign&#10;&#10;Description automatically generated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2077" y="2228850"/>
            <a:ext cx="4928473" cy="4044552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{2B60C58F-08EA-405B-9BE4-BFC1875FA3F9}tf11437505_win32</Template>
  <TotalTime>0</TotalTime>
  <Words>1844</Words>
  <Application>Microsoft Office PowerPoint</Application>
  <PresentationFormat>Widescreen</PresentationFormat>
  <Paragraphs>53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RetrospectVTI</vt:lpstr>
      <vt:lpstr>Student Name: Abel Paul Sandu  Id Nr: 1911041  Program: BA (HONS) Leadership  and Management Skills for the Workplace  Lecturer name: Sujeewa Herath   Module name /code:   BMSW6101Emergent Leadership Skills in the Workplace   Assignment title: PPT Presentation of Leadership Style </vt:lpstr>
      <vt:lpstr>KEY LEADERSHIP STYLES</vt:lpstr>
      <vt:lpstr>MY OWN LEADERSHIPS STYLES </vt:lpstr>
      <vt:lpstr>ADVANTAGES AND DISADVANTAGES OF TASK–ORIENTED STYLE </vt:lpstr>
      <vt:lpstr>COMPARISON OF TASK-ORIENTED STYLE TO RELATIONSHIP ORIENTED </vt:lpstr>
      <vt:lpstr>REFERENCES :</vt:lpstr>
      <vt:lpstr>THIS WAS MY LOVELY PRESENTATION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Abel Paul Sandu  Id Nr: 1911041  Program: BA (HONS) Leadership  and Management Skills for the Workplace  Lecturer name: Sujeewa Herath   Module name /code:   BMSW6101Emergent Leadership Skills in the Workplace   Assignment title: PPT Presentation of Leadership Style</dc:title>
  <dc:creator>Gheorghe-Antonio Ion</dc:creator>
  <cp:lastModifiedBy>Abel Paul</cp:lastModifiedBy>
  <cp:revision>11</cp:revision>
  <dcterms:created xsi:type="dcterms:W3CDTF">2022-07-03T15:28:00Z</dcterms:created>
  <dcterms:modified xsi:type="dcterms:W3CDTF">2022-07-08T07:02:18Z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E22E2464FCD04C599F35286657F1BE8E</vt:lpwstr>
  </property>
  <property fmtid="{D5CDD505-2E9C-101B-9397-08002B2CF9AE}" pid="4" name="KSOProductBuildVer">
    <vt:lpwstr>2057-11.2.0.11191</vt:lpwstr>
  </property>
</Properties>
</file>