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notesMasterIdLst>
    <p:notesMasterId r:id="rId17"/>
  </p:notesMasterIdLst>
  <p:sldIdLst>
    <p:sldId id="256" r:id="rId2"/>
    <p:sldId id="265" r:id="rId3"/>
    <p:sldId id="268" r:id="rId4"/>
    <p:sldId id="266" r:id="rId5"/>
    <p:sldId id="257" r:id="rId6"/>
    <p:sldId id="264" r:id="rId7"/>
    <p:sldId id="262" r:id="rId8"/>
    <p:sldId id="271" r:id="rId9"/>
    <p:sldId id="261" r:id="rId10"/>
    <p:sldId id="260" r:id="rId11"/>
    <p:sldId id="263" r:id="rId12"/>
    <p:sldId id="259" r:id="rId13"/>
    <p:sldId id="267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56" y="1144"/>
      </p:cViewPr>
      <p:guideLst/>
    </p:cSldViewPr>
  </p:slideViewPr>
  <p:notesTextViewPr>
    <p:cViewPr>
      <p:scale>
        <a:sx n="1" d="1"/>
        <a:sy n="1" d="1"/>
      </p:scale>
      <p:origin x="0" y="-63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E888E3E1-29CD-4DB9-86D7-378407A7C685}"/>
    <pc:docChg chg="modSld">
      <pc:chgData name="Christian Felices" userId="8e38ee09-c2ff-4103-943a-2518637016e9" providerId="ADAL" clId="{E888E3E1-29CD-4DB9-86D7-378407A7C685}" dt="2021-02-08T10:57:24.330" v="0"/>
      <pc:docMkLst>
        <pc:docMk/>
      </pc:docMkLst>
      <pc:sldChg chg="modNotesTx">
        <pc:chgData name="Christian Felices" userId="8e38ee09-c2ff-4103-943a-2518637016e9" providerId="ADAL" clId="{E888E3E1-29CD-4DB9-86D7-378407A7C685}" dt="2021-02-08T10:57:24.330" v="0"/>
        <pc:sldMkLst>
          <pc:docMk/>
          <pc:sldMk cId="1097452807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418356-1954-4667-9B1B-229D441B717C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655B7-B49D-4DF4-9A53-A217F90DA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14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If a customer gains a benefit then the benefit will become an aspiration for their friends etc.</a:t>
            </a:r>
          </a:p>
          <a:p>
            <a:r>
              <a:rPr lang="en-GB" sz="1200" dirty="0"/>
              <a:t>When is the benefit obvious to the customer?</a:t>
            </a:r>
          </a:p>
          <a:p>
            <a:r>
              <a:rPr lang="en-GB" sz="1200" dirty="0"/>
              <a:t>How many points do you have to accrue to gain a benefit?</a:t>
            </a:r>
          </a:p>
          <a:p>
            <a:r>
              <a:rPr lang="en-GB" sz="1200" dirty="0"/>
              <a:t>Is it at the top when you may gain most benefit- Accor membership example.</a:t>
            </a:r>
          </a:p>
          <a:p>
            <a:r>
              <a:rPr lang="en-GB" sz="1200" dirty="0"/>
              <a:t>The most important part is at the bottom of the loyalty ladder- need to ensure you build the relationship.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7655B7-B49D-4DF4-9A53-A217F90DAD7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27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Monday, February 8,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10628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886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856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717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155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60121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605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731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953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358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Monday, February 8,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757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Monday, February 8,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09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58B1C-E601-4046-835B-97DD9E890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4" y="549275"/>
            <a:ext cx="6373812" cy="984885"/>
          </a:xfrm>
        </p:spPr>
        <p:txBody>
          <a:bodyPr wrap="square" anchor="ctr">
            <a:normAutofit/>
          </a:bodyPr>
          <a:lstStyle/>
          <a:p>
            <a:endParaRPr lang="en-GB" sz="4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BE46CA-DB0A-420F-A656-3DD68A4542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40575" y="549275"/>
            <a:ext cx="4498976" cy="984885"/>
          </a:xfrm>
        </p:spPr>
        <p:txBody>
          <a:bodyPr anchor="ctr">
            <a:normAutofit/>
          </a:bodyPr>
          <a:lstStyle/>
          <a:p>
            <a:pPr algn="r"/>
            <a:endParaRPr lang="en-GB">
              <a:solidFill>
                <a:schemeClr val="tx1">
                  <a:alpha val="60000"/>
                </a:schemeClr>
              </a:solidFill>
            </a:endParaRPr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1373F8FC-0C84-42BB-BF1B-A3D31C007F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173" b="9588"/>
          <a:stretch/>
        </p:blipFill>
        <p:spPr>
          <a:xfrm>
            <a:off x="20" y="2083435"/>
            <a:ext cx="12191980" cy="4774564"/>
          </a:xfrm>
          <a:custGeom>
            <a:avLst/>
            <a:gdLst/>
            <a:ahLst/>
            <a:cxnLst/>
            <a:rect l="l" t="t" r="r" b="b"/>
            <a:pathLst>
              <a:path w="12192000" h="4774564">
                <a:moveTo>
                  <a:pt x="0" y="0"/>
                </a:moveTo>
                <a:lnTo>
                  <a:pt x="12192000" y="0"/>
                </a:lnTo>
                <a:lnTo>
                  <a:pt x="12192000" y="4774564"/>
                </a:lnTo>
                <a:lnTo>
                  <a:pt x="0" y="4774564"/>
                </a:lnTo>
                <a:close/>
              </a:path>
            </a:pathLst>
          </a:cu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11DCDDC-2E48-4F5D-86C0-0CEE8234E3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509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D91DA15-7E7A-4E27-8D95-677CF6F74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461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F7F0CD9-37F9-4651-B2DF-59F0599698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001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8DBF9F7-C4F0-4E60-BA98-20C429C508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195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C4032D82-65D0-4D7F-9E42-37474F33EA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202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59DCF24-47D6-48E3-ABD7-3E03E88AE5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87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518A56DD-AAE2-44D0-A35C-910156EBF4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615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B2E7517E-92A1-4293-B1CB-6B0DEB2ABF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659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3C4C1ACB-847F-482B-8A57-E7098F7A2D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610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5C4E668F-1580-4D40-A871-3515A9F6C9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9256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834927B1-5914-4947-B2A3-26B8E87D07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18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38A5B12-444B-41C7-AA59-89C04EFF43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452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, timeline&#10;&#10;Description automatically generated">
            <a:extLst>
              <a:ext uri="{FF2B5EF4-FFF2-40B4-BE49-F238E27FC236}">
                <a16:creationId xmlns:a16="http://schemas.microsoft.com/office/drawing/2014/main" id="{A8C87952-5B51-4017-AB19-CE378D8DAB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1006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ellphone, head covering&#10;&#10;Description automatically generated">
            <a:extLst>
              <a:ext uri="{FF2B5EF4-FFF2-40B4-BE49-F238E27FC236}">
                <a16:creationId xmlns:a16="http://schemas.microsoft.com/office/drawing/2014/main" id="{8FDB698A-D143-4377-AAC3-64E50ACE54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9027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4DB0B552-4C14-459E-993B-D8CB0D69EE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37231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DarkSeed_2SEEDS">
      <a:dk1>
        <a:srgbClr val="000000"/>
      </a:dk1>
      <a:lt1>
        <a:srgbClr val="FFFFFF"/>
      </a:lt1>
      <a:dk2>
        <a:srgbClr val="1E2A35"/>
      </a:dk2>
      <a:lt2>
        <a:srgbClr val="E8E7E2"/>
      </a:lt2>
      <a:accent1>
        <a:srgbClr val="2C4EC1"/>
      </a:accent1>
      <a:accent2>
        <a:srgbClr val="3D9ED2"/>
      </a:accent2>
      <a:accent3>
        <a:srgbClr val="593DD2"/>
      </a:accent3>
      <a:accent4>
        <a:srgbClr val="C12CA8"/>
      </a:accent4>
      <a:accent5>
        <a:srgbClr val="D23D7C"/>
      </a:accent5>
      <a:accent6>
        <a:srgbClr val="C12C2C"/>
      </a:accent6>
      <a:hlink>
        <a:srgbClr val="BF3F9C"/>
      </a:hlink>
      <a:folHlink>
        <a:srgbClr val="7F7F7F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6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Avenir Next LT Pro</vt:lpstr>
      <vt:lpstr>Calibri</vt:lpstr>
      <vt:lpstr>3DFloatVTI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</dc:creator>
  <cp:lastModifiedBy>Christian Felices</cp:lastModifiedBy>
  <cp:revision>3</cp:revision>
  <dcterms:created xsi:type="dcterms:W3CDTF">2021-02-06T16:09:34Z</dcterms:created>
  <dcterms:modified xsi:type="dcterms:W3CDTF">2021-02-08T10:58:52Z</dcterms:modified>
</cp:coreProperties>
</file>