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9"/>
  </p:notesMasterIdLst>
  <p:sldIdLst>
    <p:sldId id="256" r:id="rId2"/>
    <p:sldId id="275" r:id="rId3"/>
    <p:sldId id="276" r:id="rId4"/>
    <p:sldId id="277" r:id="rId5"/>
    <p:sldId id="278" r:id="rId6"/>
    <p:sldId id="279" r:id="rId7"/>
    <p:sldId id="280" r:id="rId8"/>
    <p:sldId id="281" r:id="rId9"/>
    <p:sldId id="282" r:id="rId10"/>
    <p:sldId id="283" r:id="rId11"/>
    <p:sldId id="284" r:id="rId12"/>
    <p:sldId id="285" r:id="rId13"/>
    <p:sldId id="286" r:id="rId14"/>
    <p:sldId id="287" r:id="rId15"/>
    <p:sldId id="288" r:id="rId16"/>
    <p:sldId id="291" r:id="rId17"/>
    <p:sldId id="292" r:id="rId18"/>
    <p:sldId id="293" r:id="rId19"/>
    <p:sldId id="294" r:id="rId20"/>
    <p:sldId id="295" r:id="rId21"/>
    <p:sldId id="311" r:id="rId22"/>
    <p:sldId id="296" r:id="rId23"/>
    <p:sldId id="297" r:id="rId24"/>
    <p:sldId id="298" r:id="rId25"/>
    <p:sldId id="299" r:id="rId26"/>
    <p:sldId id="300" r:id="rId27"/>
    <p:sldId id="301" r:id="rId28"/>
    <p:sldId id="302" r:id="rId29"/>
    <p:sldId id="303" r:id="rId30"/>
    <p:sldId id="304" r:id="rId31"/>
    <p:sldId id="305" r:id="rId32"/>
    <p:sldId id="306" r:id="rId33"/>
    <p:sldId id="307" r:id="rId34"/>
    <p:sldId id="308" r:id="rId35"/>
    <p:sldId id="312" r:id="rId36"/>
    <p:sldId id="310" r:id="rId37"/>
    <p:sldId id="271"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195" autoAdjust="0"/>
  </p:normalViewPr>
  <p:slideViewPr>
    <p:cSldViewPr snapToGrid="0">
      <p:cViewPr varScale="1">
        <p:scale>
          <a:sx n="86" d="100"/>
          <a:sy n="86" d="100"/>
        </p:scale>
        <p:origin x="708" y="78"/>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FC9CA-FAF6-44AA-9667-C8D3F3CB5DFE}" type="datetimeFigureOut">
              <a:rPr lang="en-GB" smtClean="0"/>
              <a:t>01/11/2018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01/11/2018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01/11/2018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01/11/2018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01/11/2018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01/11/2018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01/11/2018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01/11/2018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bbc.co.uk/news/uk-wales-18784782" TargetMode="External"/><Relationship Id="rId1" Type="http://schemas.openxmlformats.org/officeDocument/2006/relationships/slideLayout" Target="../slideLayouts/slideLayout4.xml"/><Relationship Id="rId6" Type="http://schemas.openxmlformats.org/officeDocument/2006/relationships/hyperlink" Target="http://www.maryjones.us/ctexts/laws_hywel_dda.html" TargetMode="External"/><Relationship Id="rId5" Type="http://schemas.openxmlformats.org/officeDocument/2006/relationships/image" Target="../media/image4.png"/><Relationship Id="rId4" Type="http://schemas.openxmlformats.org/officeDocument/2006/relationships/hyperlink" Target="https://www.llgc.org.uk/discover/digital-gallery/manuscripts/the-middle-ages/laws-of-hywel-dda/"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equalityhumanrights.com/en" TargetMode="External"/><Relationship Id="rId2" Type="http://schemas.openxmlformats.org/officeDocument/2006/relationships/image" Target="../media/image32.png"/><Relationship Id="rId1" Type="http://schemas.openxmlformats.org/officeDocument/2006/relationships/slideLayout" Target="../slideLayouts/slideLayout4.xml"/><Relationship Id="rId4" Type="http://schemas.openxmlformats.org/officeDocument/2006/relationships/image" Target="../media/image3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3" Type="http://schemas.openxmlformats.org/officeDocument/2006/relationships/hyperlink" Target="https://www.theguardian.com/uk-news/2015/nov/02/northern-ireland-assembly-votes-to-legalise-same-sex-marriage" TargetMode="External"/><Relationship Id="rId2" Type="http://schemas.openxmlformats.org/officeDocument/2006/relationships/hyperlink" Target="https://www.equalityhumanrights.com/en/what-are-human-rights/history-human-rights-britain"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DFFC45-3DC9-4433-926F-043E879D9DF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5F26A87-0610-435F-AA13-BD658385C9D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B0BD33-3D46-4F43-947A-825DFEF6106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5F944E7-2B4E-4AE2-B4DB-846FF8AE0B7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F14952D-390F-46CC-B302-73DDD9C4160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67CDE55-B22A-40D0-882A-9452919EEC2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C409231-C942-4808-B529-DAC32A7DB00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2" y="1282701"/>
            <a:ext cx="5270993" cy="4307148"/>
          </a:xfrm>
        </p:spPr>
        <p:txBody>
          <a:bodyPr anchor="ctr">
            <a:normAutofit/>
          </a:bodyPr>
          <a:lstStyle/>
          <a:p>
            <a:pPr algn="l"/>
            <a:r>
              <a:rPr lang="en-GB" dirty="0" smtClean="0"/>
              <a:t>Equality Law</a:t>
            </a:r>
            <a:endParaRPr lang="en-GB" dirty="0"/>
          </a:p>
        </p:txBody>
      </p:sp>
      <p:sp>
        <p:nvSpPr>
          <p:cNvPr id="21" name="Freeform: Shape 20">
            <a:extLst>
              <a:ext uri="{FF2B5EF4-FFF2-40B4-BE49-F238E27FC236}">
                <a16:creationId xmlns:a16="http://schemas.microsoft.com/office/drawing/2014/main" id="{69370F01-B8C9-4CE4-824C-92B2792E6E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8229600" y="5589850"/>
            <a:ext cx="3946525" cy="1224956"/>
          </a:xfrm>
        </p:spPr>
        <p:txBody>
          <a:bodyPr anchor="b">
            <a:normAutofit fontScale="70000" lnSpcReduction="20000"/>
          </a:bodyPr>
          <a:lstStyle/>
          <a:p>
            <a:pPr algn="ctr"/>
            <a:r>
              <a:rPr lang="en-GB" sz="3600" dirty="0" smtClean="0">
                <a:solidFill>
                  <a:srgbClr val="FFFFFF"/>
                </a:solidFill>
              </a:rPr>
              <a:t>Blackstone’s Guide to </a:t>
            </a:r>
            <a:br>
              <a:rPr lang="en-GB" sz="3600" dirty="0" smtClean="0">
                <a:solidFill>
                  <a:srgbClr val="FFFFFF"/>
                </a:solidFill>
              </a:rPr>
            </a:br>
            <a:r>
              <a:rPr lang="en-GB" sz="3600" dirty="0" smtClean="0">
                <a:solidFill>
                  <a:srgbClr val="FFFFFF"/>
                </a:solidFill>
              </a:rPr>
              <a:t>The Equality Act</a:t>
            </a:r>
          </a:p>
          <a:p>
            <a:pPr algn="ctr"/>
            <a:r>
              <a:rPr lang="en-GB" sz="3600" dirty="0" smtClean="0">
                <a:solidFill>
                  <a:srgbClr val="FFFFFF"/>
                </a:solidFill>
              </a:rPr>
              <a:t>(</a:t>
            </a:r>
            <a:r>
              <a:rPr lang="en-GB" sz="3600" dirty="0" err="1" smtClean="0">
                <a:solidFill>
                  <a:srgbClr val="FFFFFF"/>
                </a:solidFill>
              </a:rPr>
              <a:t>Wadham</a:t>
            </a:r>
            <a:r>
              <a:rPr lang="en-GB" sz="3600" dirty="0" smtClean="0">
                <a:solidFill>
                  <a:srgbClr val="FFFFFF"/>
                </a:solidFill>
              </a:rPr>
              <a:t> et al 2016)</a:t>
            </a:r>
            <a:endParaRPr lang="en-GB" sz="3600" dirty="0">
              <a:solidFill>
                <a:srgbClr val="FFFFFF"/>
              </a:solidFill>
            </a:endParaRPr>
          </a:p>
          <a:p>
            <a:pPr algn="ctr"/>
            <a:endParaRPr lang="en-GB" dirty="0">
              <a:solidFill>
                <a:srgbClr val="FFFFFF"/>
              </a:solidFill>
            </a:endParaRPr>
          </a:p>
        </p:txBody>
      </p:sp>
      <p:pic>
        <p:nvPicPr>
          <p:cNvPr id="1026" name="Picture 2" descr="Image result for uwtsd logo">
            <a:extLst>
              <a:ext uri="{FF2B5EF4-FFF2-40B4-BE49-F238E27FC236}">
                <a16:creationId xmlns:a16="http://schemas.microsoft.com/office/drawing/2014/main"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p:cNvPicPr>
            <a:picLocks noChangeAspect="1"/>
          </p:cNvPicPr>
          <p:nvPr/>
        </p:nvPicPr>
        <p:blipFill>
          <a:blip r:embed="rId4"/>
          <a:stretch>
            <a:fillRect/>
          </a:stretch>
        </p:blipFill>
        <p:spPr>
          <a:xfrm>
            <a:off x="9299730" y="2131210"/>
            <a:ext cx="1940188" cy="2917311"/>
          </a:xfrm>
          <a:prstGeom prst="rect">
            <a:avLst/>
          </a:prstGeom>
          <a:ln w="38100">
            <a:solidFill>
              <a:schemeClr val="accent1"/>
            </a:solidFill>
          </a:ln>
        </p:spPr>
      </p:pic>
    </p:spTree>
    <p:extLst>
      <p:ext uri="{BB962C8B-B14F-4D97-AF65-F5344CB8AC3E}">
        <p14:creationId xmlns:p14="http://schemas.microsoft.com/office/powerpoint/2010/main" val="32852132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sz="half" idx="1"/>
          </p:nvPr>
        </p:nvSpPr>
        <p:spPr/>
        <p:txBody>
          <a:bodyPr>
            <a:normAutofit fontScale="92500" lnSpcReduction="10000"/>
          </a:bodyPr>
          <a:lstStyle/>
          <a:p>
            <a:pPr marL="514350" indent="-514350">
              <a:buFont typeface="+mj-lt"/>
              <a:buAutoNum type="arabicPeriod"/>
            </a:pPr>
            <a:r>
              <a:rPr lang="en-GB" sz="2600" dirty="0" smtClean="0"/>
              <a:t>History </a:t>
            </a:r>
          </a:p>
          <a:p>
            <a:pPr marL="514350" indent="-514350">
              <a:buFont typeface="+mj-lt"/>
              <a:buAutoNum type="arabicPeriod"/>
            </a:pPr>
            <a:r>
              <a:rPr lang="en-GB" sz="2600" dirty="0" smtClean="0"/>
              <a:t>Clarify </a:t>
            </a:r>
            <a:r>
              <a:rPr lang="en-GB" sz="2600" dirty="0"/>
              <a:t>the perspective of Dame Helena Kennedy QC</a:t>
            </a:r>
          </a:p>
          <a:p>
            <a:pPr marL="514350" indent="-514350">
              <a:buFont typeface="+mj-lt"/>
              <a:buAutoNum type="arabicPeriod"/>
            </a:pPr>
            <a:r>
              <a:rPr lang="en-GB" sz="2600" dirty="0"/>
              <a:t>Territorial considerations</a:t>
            </a:r>
          </a:p>
          <a:p>
            <a:pPr marL="514350" indent="-514350">
              <a:buFont typeface="+mj-lt"/>
              <a:buAutoNum type="arabicPeriod"/>
            </a:pPr>
            <a:r>
              <a:rPr lang="en-GB" sz="2600" dirty="0"/>
              <a:t>History and sources of UK Equality law</a:t>
            </a:r>
          </a:p>
          <a:p>
            <a:pPr marL="514350" indent="-514350">
              <a:buFont typeface="+mj-lt"/>
              <a:buAutoNum type="arabicPeriod"/>
            </a:pPr>
            <a:r>
              <a:rPr lang="en-GB" sz="2600" dirty="0"/>
              <a:t>The three routes to the modern </a:t>
            </a:r>
            <a:r>
              <a:rPr lang="en-GB" sz="2600" dirty="0" smtClean="0"/>
              <a:t>approach</a:t>
            </a:r>
            <a:endParaRPr lang="en-GB" sz="2600" dirty="0"/>
          </a:p>
          <a:p>
            <a:endParaRPr lang="en-GB" dirty="0"/>
          </a:p>
          <a:p>
            <a:endParaRPr lang="en-GB" dirty="0"/>
          </a:p>
        </p:txBody>
      </p:sp>
      <p:sp>
        <p:nvSpPr>
          <p:cNvPr id="4" name="Content Placeholder 3"/>
          <p:cNvSpPr>
            <a:spLocks noGrp="1"/>
          </p:cNvSpPr>
          <p:nvPr>
            <p:ph sz="half" idx="2"/>
          </p:nvPr>
        </p:nvSpPr>
        <p:spPr>
          <a:xfrm>
            <a:off x="5089970" y="1930401"/>
            <a:ext cx="4184034" cy="4110960"/>
          </a:xfrm>
        </p:spPr>
        <p:txBody>
          <a:bodyPr>
            <a:noAutofit/>
          </a:bodyPr>
          <a:lstStyle/>
          <a:p>
            <a:pPr marL="514350" indent="-514350">
              <a:buFont typeface="+mj-lt"/>
              <a:buAutoNum type="arabicPeriod" startAt="6"/>
            </a:pPr>
            <a:r>
              <a:rPr lang="en-GB" sz="2400" dirty="0"/>
              <a:t>Race an discrimination law in the 1960s and </a:t>
            </a:r>
            <a:r>
              <a:rPr lang="en-GB" sz="2400" dirty="0" smtClean="0"/>
              <a:t>70s</a:t>
            </a:r>
          </a:p>
          <a:p>
            <a:pPr marL="514350" indent="-514350">
              <a:buFont typeface="+mj-lt"/>
              <a:buAutoNum type="arabicPeriod" startAt="6"/>
            </a:pPr>
            <a:r>
              <a:rPr lang="en-GB" sz="2400" dirty="0" smtClean="0"/>
              <a:t>Equality </a:t>
            </a:r>
            <a:r>
              <a:rPr lang="en-GB" sz="2400" dirty="0"/>
              <a:t>and Human Rights Commission</a:t>
            </a:r>
          </a:p>
          <a:p>
            <a:pPr marL="514350" indent="-514350">
              <a:buFont typeface="+mj-lt"/>
              <a:buAutoNum type="arabicPeriod" startAt="6"/>
            </a:pPr>
            <a:r>
              <a:rPr lang="en-GB" sz="2400" dirty="0"/>
              <a:t>Disability Discrimination</a:t>
            </a:r>
          </a:p>
          <a:p>
            <a:pPr marL="514350" indent="-514350">
              <a:buFont typeface="+mj-lt"/>
              <a:buAutoNum type="arabicPeriod" startAt="6"/>
            </a:pPr>
            <a:r>
              <a:rPr lang="en-GB" sz="2400" dirty="0"/>
              <a:t>Public Sector Duties</a:t>
            </a:r>
          </a:p>
          <a:p>
            <a:pPr marL="514350" indent="-514350">
              <a:buFont typeface="+mj-lt"/>
              <a:buAutoNum type="arabicPeriod" startAt="6"/>
            </a:pPr>
            <a:r>
              <a:rPr lang="en-GB" sz="2400" dirty="0"/>
              <a:t>Structure of the Equality Act 2010</a:t>
            </a:r>
          </a:p>
          <a:p>
            <a:pPr marL="514350" indent="-514350">
              <a:buFont typeface="+mj-lt"/>
              <a:buAutoNum type="arabicPeriod" startAt="6"/>
            </a:pPr>
            <a:r>
              <a:rPr lang="en-GB" sz="2400" dirty="0"/>
              <a:t>Protected Characteristics</a:t>
            </a:r>
          </a:p>
        </p:txBody>
      </p:sp>
      <p:sp>
        <p:nvSpPr>
          <p:cNvPr id="5" name="Slide Number Placeholder 4"/>
          <p:cNvSpPr>
            <a:spLocks noGrp="1"/>
          </p:cNvSpPr>
          <p:nvPr>
            <p:ph type="sldNum" sz="quarter" idx="12"/>
          </p:nvPr>
        </p:nvSpPr>
        <p:spPr/>
        <p:txBody>
          <a:bodyPr/>
          <a:lstStyle/>
          <a:p>
            <a:fld id="{60EFB764-85D0-4B83-A451-C4C64E1BA9BB}" type="slidenum">
              <a:rPr lang="en-GB" smtClean="0"/>
              <a:t>2</a:t>
            </a:fld>
            <a:endParaRPr lang="en-GB"/>
          </a:p>
        </p:txBody>
      </p:sp>
    </p:spTree>
    <p:extLst>
      <p:ext uri="{BB962C8B-B14F-4D97-AF65-F5344CB8AC3E}">
        <p14:creationId xmlns:p14="http://schemas.microsoft.com/office/powerpoint/2010/main" val="2431362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0" end="0"/>
                                            </p:txEl>
                                          </p:spTgt>
                                        </p:tgtEl>
                                        <p:attrNameLst>
                                          <p:attrName>style.visibility</p:attrName>
                                        </p:attrNameLst>
                                      </p:cBhvr>
                                      <p:to>
                                        <p:strVal val="visible"/>
                                      </p:to>
                                    </p:set>
                                    <p:animEffect transition="in" filter="fade">
                                      <p:cBhvr>
                                        <p:cTn id="42" dur="1000"/>
                                        <p:tgtEl>
                                          <p:spTgt spid="4">
                                            <p:txEl>
                                              <p:pRg st="0" end="0"/>
                                            </p:txEl>
                                          </p:spTgt>
                                        </p:tgtEl>
                                      </p:cBhvr>
                                    </p:animEffect>
                                    <p:anim calcmode="lin" valueType="num">
                                      <p:cBhvr>
                                        <p:cTn id="4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1" end="1"/>
                                            </p:txEl>
                                          </p:spTgt>
                                        </p:tgtEl>
                                        <p:attrNameLst>
                                          <p:attrName>style.visibility</p:attrName>
                                        </p:attrNameLst>
                                      </p:cBhvr>
                                      <p:to>
                                        <p:strVal val="visible"/>
                                      </p:to>
                                    </p:set>
                                    <p:animEffect transition="in" filter="fade">
                                      <p:cBhvr>
                                        <p:cTn id="49" dur="1000"/>
                                        <p:tgtEl>
                                          <p:spTgt spid="4">
                                            <p:txEl>
                                              <p:pRg st="1" end="1"/>
                                            </p:txEl>
                                          </p:spTgt>
                                        </p:tgtEl>
                                      </p:cBhvr>
                                    </p:animEffect>
                                    <p:anim calcmode="lin" valueType="num">
                                      <p:cBhvr>
                                        <p:cTn id="5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2" end="2"/>
                                            </p:txEl>
                                          </p:spTgt>
                                        </p:tgtEl>
                                        <p:attrNameLst>
                                          <p:attrName>style.visibility</p:attrName>
                                        </p:attrNameLst>
                                      </p:cBhvr>
                                      <p:to>
                                        <p:strVal val="visible"/>
                                      </p:to>
                                    </p:set>
                                    <p:animEffect transition="in" filter="fade">
                                      <p:cBhvr>
                                        <p:cTn id="56" dur="1000"/>
                                        <p:tgtEl>
                                          <p:spTgt spid="4">
                                            <p:txEl>
                                              <p:pRg st="2" end="2"/>
                                            </p:txEl>
                                          </p:spTgt>
                                        </p:tgtEl>
                                      </p:cBhvr>
                                    </p:animEffect>
                                    <p:anim calcmode="lin" valueType="num">
                                      <p:cBhvr>
                                        <p:cTn id="5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3" end="3"/>
                                            </p:txEl>
                                          </p:spTgt>
                                        </p:tgtEl>
                                        <p:attrNameLst>
                                          <p:attrName>style.visibility</p:attrName>
                                        </p:attrNameLst>
                                      </p:cBhvr>
                                      <p:to>
                                        <p:strVal val="visible"/>
                                      </p:to>
                                    </p:set>
                                    <p:animEffect transition="in" filter="fade">
                                      <p:cBhvr>
                                        <p:cTn id="63" dur="1000"/>
                                        <p:tgtEl>
                                          <p:spTgt spid="4">
                                            <p:txEl>
                                              <p:pRg st="3" end="3"/>
                                            </p:txEl>
                                          </p:spTgt>
                                        </p:tgtEl>
                                      </p:cBhvr>
                                    </p:animEffect>
                                    <p:anim calcmode="lin" valueType="num">
                                      <p:cBhvr>
                                        <p:cTn id="64"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4" end="4"/>
                                            </p:txEl>
                                          </p:spTgt>
                                        </p:tgtEl>
                                        <p:attrNameLst>
                                          <p:attrName>style.visibility</p:attrName>
                                        </p:attrNameLst>
                                      </p:cBhvr>
                                      <p:to>
                                        <p:strVal val="visible"/>
                                      </p:to>
                                    </p:set>
                                    <p:animEffect transition="in" filter="fade">
                                      <p:cBhvr>
                                        <p:cTn id="70" dur="1000"/>
                                        <p:tgtEl>
                                          <p:spTgt spid="4">
                                            <p:txEl>
                                              <p:pRg st="4" end="4"/>
                                            </p:txEl>
                                          </p:spTgt>
                                        </p:tgtEl>
                                      </p:cBhvr>
                                    </p:animEffect>
                                    <p:anim calcmode="lin" valueType="num">
                                      <p:cBhvr>
                                        <p:cTn id="71"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5" end="5"/>
                                            </p:txEl>
                                          </p:spTgt>
                                        </p:tgtEl>
                                        <p:attrNameLst>
                                          <p:attrName>style.visibility</p:attrName>
                                        </p:attrNameLst>
                                      </p:cBhvr>
                                      <p:to>
                                        <p:strVal val="visible"/>
                                      </p:to>
                                    </p:set>
                                    <p:animEffect transition="in" filter="fade">
                                      <p:cBhvr>
                                        <p:cTn id="77" dur="1000"/>
                                        <p:tgtEl>
                                          <p:spTgt spid="4">
                                            <p:txEl>
                                              <p:pRg st="5" end="5"/>
                                            </p:txEl>
                                          </p:spTgt>
                                        </p:tgtEl>
                                      </p:cBhvr>
                                    </p:animEffect>
                                    <p:anim calcmode="lin" valueType="num">
                                      <p:cBhvr>
                                        <p:cTn id="78"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en-GB" sz="6000" dirty="0" err="1" smtClean="0">
                <a:solidFill>
                  <a:schemeClr val="tx1">
                    <a:lumMod val="75000"/>
                    <a:lumOff val="25000"/>
                  </a:schemeClr>
                </a:solidFill>
              </a:rPr>
              <a:t>Hywel</a:t>
            </a:r>
            <a:r>
              <a:rPr lang="en-GB" sz="6000" dirty="0" smtClean="0">
                <a:solidFill>
                  <a:schemeClr val="tx1">
                    <a:lumMod val="75000"/>
                    <a:lumOff val="25000"/>
                  </a:schemeClr>
                </a:solidFill>
              </a:rPr>
              <a:t> </a:t>
            </a:r>
            <a:r>
              <a:rPr lang="en-GB" sz="6000" dirty="0" err="1" smtClean="0">
                <a:solidFill>
                  <a:schemeClr val="tx1">
                    <a:lumMod val="75000"/>
                    <a:lumOff val="25000"/>
                  </a:schemeClr>
                </a:solidFill>
              </a:rPr>
              <a:t>Dda</a:t>
            </a:r>
            <a:r>
              <a:rPr lang="en-GB" sz="6000" dirty="0" smtClean="0">
                <a:solidFill>
                  <a:schemeClr val="tx1">
                    <a:lumMod val="75000"/>
                    <a:lumOff val="25000"/>
                  </a:schemeClr>
                </a:solidFill>
              </a:rPr>
              <a:t> 880-950</a:t>
            </a:r>
            <a:endParaRPr lang="en-GB" sz="6000" dirty="0">
              <a:solidFill>
                <a:schemeClr val="tx1">
                  <a:lumMod val="75000"/>
                  <a:lumOff val="25000"/>
                </a:schemeClr>
              </a:solidFill>
            </a:endParaRPr>
          </a:p>
        </p:txBody>
      </p:sp>
      <p:sp>
        <p:nvSpPr>
          <p:cNvPr id="3" name="Content Placeholder 2"/>
          <p:cNvSpPr>
            <a:spLocks noGrp="1"/>
          </p:cNvSpPr>
          <p:nvPr>
            <p:ph sz="half" idx="1"/>
          </p:nvPr>
        </p:nvSpPr>
        <p:spPr/>
        <p:txBody>
          <a:bodyPr>
            <a:noAutofit/>
          </a:bodyPr>
          <a:lstStyle/>
          <a:p>
            <a:pPr eaLnBrk="1" hangingPunct="1"/>
            <a:r>
              <a:rPr lang="en-GB" altLang="en-US" dirty="0"/>
              <a:t>Hywel the Good was a Welsh King who lived in the first half of the 10</a:t>
            </a:r>
            <a:r>
              <a:rPr lang="en-GB" altLang="en-US" baseline="30000" dirty="0"/>
              <a:t>th</a:t>
            </a:r>
            <a:r>
              <a:rPr lang="en-GB" altLang="en-US" dirty="0"/>
              <a:t> century</a:t>
            </a:r>
          </a:p>
          <a:p>
            <a:pPr eaLnBrk="1" hangingPunct="1"/>
            <a:r>
              <a:rPr lang="en-GB" altLang="en-US" dirty="0"/>
              <a:t>He assembled leaders and lawyers from across Wales at the white house in modern </a:t>
            </a:r>
            <a:r>
              <a:rPr lang="en-GB" altLang="en-US" dirty="0" err="1"/>
              <a:t>Whitland</a:t>
            </a:r>
            <a:r>
              <a:rPr lang="en-GB" altLang="en-US" dirty="0"/>
              <a:t> and they developed a unified legal system for Wales</a:t>
            </a:r>
          </a:p>
          <a:p>
            <a:pPr eaLnBrk="1" hangingPunct="1"/>
            <a:r>
              <a:rPr lang="en-GB" altLang="en-US" dirty="0"/>
              <a:t>Known for justice and fair play</a:t>
            </a:r>
          </a:p>
        </p:txBody>
      </p:sp>
      <p:sp>
        <p:nvSpPr>
          <p:cNvPr id="4" name="Slide Number Placeholder 3"/>
          <p:cNvSpPr>
            <a:spLocks noGrp="1"/>
          </p:cNvSpPr>
          <p:nvPr>
            <p:ph type="sldNum" sz="quarter" idx="12"/>
          </p:nvPr>
        </p:nvSpPr>
        <p:spPr/>
        <p:txBody>
          <a:bodyPr/>
          <a:lstStyle/>
          <a:p>
            <a:pPr>
              <a:defRPr/>
            </a:pPr>
            <a:fld id="{5CA0742D-387D-4356-9C9F-C3275CDD6B30}" type="slidenum">
              <a:rPr lang="en-GB"/>
              <a:pPr>
                <a:defRPr/>
              </a:pPr>
              <a:t>3</a:t>
            </a:fld>
            <a:endParaRPr lang="en-GB"/>
          </a:p>
        </p:txBody>
      </p:sp>
      <p:sp>
        <p:nvSpPr>
          <p:cNvPr id="24582" name="Rectangle 5"/>
          <p:cNvSpPr>
            <a:spLocks noChangeArrowheads="1"/>
          </p:cNvSpPr>
          <p:nvPr/>
        </p:nvSpPr>
        <p:spPr bwMode="auto">
          <a:xfrm>
            <a:off x="463296" y="6323211"/>
            <a:ext cx="4538472"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400" dirty="0">
                <a:hlinkClick r:id="rId2"/>
              </a:rPr>
              <a:t>http://www.bbc.co.uk/news/uk-wales-18784782</a:t>
            </a:r>
            <a:r>
              <a:rPr lang="en-GB" altLang="en-US" sz="1400" dirty="0"/>
              <a:t> </a:t>
            </a:r>
          </a:p>
        </p:txBody>
      </p:sp>
      <p:pic>
        <p:nvPicPr>
          <p:cNvPr id="24583"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062140" y="609600"/>
            <a:ext cx="1447800" cy="179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4" name="Rectangle 7"/>
          <p:cNvSpPr>
            <a:spLocks noChangeArrowheads="1"/>
          </p:cNvSpPr>
          <p:nvPr/>
        </p:nvSpPr>
        <p:spPr bwMode="auto">
          <a:xfrm>
            <a:off x="4791456" y="6182613"/>
            <a:ext cx="45720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400" dirty="0">
                <a:hlinkClick r:id="rId4"/>
              </a:rPr>
              <a:t>https://www.llgc.org.uk/discover/digital-gallery/manuscripts/the-middle-ages/laws-of-hywel-dda/</a:t>
            </a:r>
            <a:r>
              <a:rPr lang="en-GB" altLang="en-US" sz="1400" dirty="0"/>
              <a:t> </a:t>
            </a:r>
          </a:p>
        </p:txBody>
      </p:sp>
      <p:pic>
        <p:nvPicPr>
          <p:cNvPr id="24585" name="Picture 8"/>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425620" y="3928301"/>
            <a:ext cx="1742888" cy="195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6" name="Rectangle 9"/>
          <p:cNvSpPr>
            <a:spLocks noChangeArrowheads="1"/>
          </p:cNvSpPr>
          <p:nvPr/>
        </p:nvSpPr>
        <p:spPr bwMode="auto">
          <a:xfrm>
            <a:off x="429768" y="6019927"/>
            <a:ext cx="4572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200" dirty="0">
                <a:hlinkClick r:id="rId6"/>
              </a:rPr>
              <a:t>http://www.maryjones.us/ctexts/laws_hywel_dda.html</a:t>
            </a:r>
            <a:r>
              <a:rPr lang="en-GB" altLang="en-US" sz="1200" dirty="0"/>
              <a:t> </a:t>
            </a:r>
          </a:p>
        </p:txBody>
      </p:sp>
      <p:sp>
        <p:nvSpPr>
          <p:cNvPr id="12" name="Content Placeholder 11"/>
          <p:cNvSpPr>
            <a:spLocks noGrp="1" noChangeArrowheads="1"/>
          </p:cNvSpPr>
          <p:nvPr>
            <p:ph sz="half" idx="2"/>
          </p:nvPr>
        </p:nvSpPr>
        <p:spPr bwMode="auto">
          <a:xfrm>
            <a:off x="5089970" y="2160589"/>
            <a:ext cx="4184034" cy="3929281"/>
          </a:xfrm>
          <a:prstGeom prst="rect">
            <a:avLst/>
          </a:prstGeom>
          <a:solidFill>
            <a:srgbClr val="FFFF00"/>
          </a:solidFill>
          <a:ln w="28575">
            <a:solidFill>
              <a:schemeClr val="tx1"/>
            </a:solidFill>
            <a:miter lim="800000"/>
            <a:headEnd/>
            <a:tailEnd/>
          </a:ln>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n-GB" altLang="en-US" dirty="0"/>
              <a:t>Marriage was considered an agreement, not a holy sacrament.</a:t>
            </a:r>
          </a:p>
          <a:p>
            <a:pPr>
              <a:buFont typeface="Arial" panose="020B0604020202020204" pitchFamily="34" charset="0"/>
              <a:buChar char="•"/>
            </a:pPr>
            <a:r>
              <a:rPr lang="en-GB" altLang="en-US" dirty="0"/>
              <a:t>Divorce was permitted by common consent.</a:t>
            </a:r>
          </a:p>
          <a:p>
            <a:pPr>
              <a:buFont typeface="Arial" panose="020B0604020202020204" pitchFamily="34" charset="0"/>
              <a:buChar char="•"/>
            </a:pPr>
            <a:r>
              <a:rPr lang="en-GB" altLang="en-US" dirty="0"/>
              <a:t>There was no punishment for theft - if the sole purpose was to stay alive.</a:t>
            </a:r>
          </a:p>
          <a:p>
            <a:pPr>
              <a:buFont typeface="Arial" panose="020B0604020202020204" pitchFamily="34" charset="0"/>
              <a:buChar char="•"/>
            </a:pPr>
            <a:r>
              <a:rPr lang="en-GB" altLang="en-US" dirty="0"/>
              <a:t>Illegitimate children received the same rights as legitimate sons and daughters.</a:t>
            </a:r>
          </a:p>
          <a:p>
            <a:pPr>
              <a:buFont typeface="Arial" panose="020B0604020202020204" pitchFamily="34" charset="0"/>
              <a:buChar char="•"/>
            </a:pPr>
            <a:r>
              <a:rPr lang="en-GB" altLang="en-US" dirty="0"/>
              <a:t>Equal distribution of assets on divorce</a:t>
            </a:r>
          </a:p>
        </p:txBody>
      </p:sp>
    </p:spTree>
    <p:extLst>
      <p:ext uri="{BB962C8B-B14F-4D97-AF65-F5344CB8AC3E}">
        <p14:creationId xmlns:p14="http://schemas.microsoft.com/office/powerpoint/2010/main" val="4384444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21" presetClass="entr" presetSubtype="1" fill="hold" nodeType="clickEffect">
                                  <p:stCondLst>
                                    <p:cond delay="0"/>
                                  </p:stCondLst>
                                  <p:childTnLst>
                                    <p:set>
                                      <p:cBhvr>
                                        <p:cTn id="18" dur="1" fill="hold">
                                          <p:stCondLst>
                                            <p:cond delay="0"/>
                                          </p:stCondLst>
                                        </p:cTn>
                                        <p:tgtEl>
                                          <p:spTgt spid="24585"/>
                                        </p:tgtEl>
                                        <p:attrNameLst>
                                          <p:attrName>style.visibility</p:attrName>
                                        </p:attrNameLst>
                                      </p:cBhvr>
                                      <p:to>
                                        <p:strVal val="visible"/>
                                      </p:to>
                                    </p:set>
                                    <p:animEffect transition="in" filter="wheel(1)">
                                      <p:cBhvr>
                                        <p:cTn id="19" dur="2000"/>
                                        <p:tgtEl>
                                          <p:spTgt spid="24585"/>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2"/>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2">
                                            <p:txEl>
                                              <p:pRg st="0" end="0"/>
                                            </p:txEl>
                                          </p:spTgt>
                                        </p:tgtEl>
                                        <p:attrNameLst>
                                          <p:attrName>style.visibility</p:attrName>
                                        </p:attrNameLst>
                                      </p:cBhvr>
                                      <p:to>
                                        <p:strVal val="visible"/>
                                      </p:to>
                                    </p:set>
                                    <p:animEffect transition="in" filter="fade">
                                      <p:cBhvr>
                                        <p:cTn id="28" dur="1000"/>
                                        <p:tgtEl>
                                          <p:spTgt spid="12">
                                            <p:txEl>
                                              <p:pRg st="0" end="0"/>
                                            </p:txEl>
                                          </p:spTgt>
                                        </p:tgtEl>
                                      </p:cBhvr>
                                    </p:animEffect>
                                    <p:anim calcmode="lin" valueType="num">
                                      <p:cBhvr>
                                        <p:cTn id="29"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1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2">
                                            <p:txEl>
                                              <p:pRg st="1" end="1"/>
                                            </p:txEl>
                                          </p:spTgt>
                                        </p:tgtEl>
                                        <p:attrNameLst>
                                          <p:attrName>style.visibility</p:attrName>
                                        </p:attrNameLst>
                                      </p:cBhvr>
                                      <p:to>
                                        <p:strVal val="visible"/>
                                      </p:to>
                                    </p:set>
                                    <p:animEffect transition="in" filter="fade">
                                      <p:cBhvr>
                                        <p:cTn id="35" dur="1000"/>
                                        <p:tgtEl>
                                          <p:spTgt spid="12">
                                            <p:txEl>
                                              <p:pRg st="1" end="1"/>
                                            </p:txEl>
                                          </p:spTgt>
                                        </p:tgtEl>
                                      </p:cBhvr>
                                    </p:animEffect>
                                    <p:anim calcmode="lin" valueType="num">
                                      <p:cBhvr>
                                        <p:cTn id="36" dur="1000" fill="hold"/>
                                        <p:tgtEl>
                                          <p:spTgt spid="12">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1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2">
                                            <p:txEl>
                                              <p:pRg st="2" end="2"/>
                                            </p:txEl>
                                          </p:spTgt>
                                        </p:tgtEl>
                                        <p:attrNameLst>
                                          <p:attrName>style.visibility</p:attrName>
                                        </p:attrNameLst>
                                      </p:cBhvr>
                                      <p:to>
                                        <p:strVal val="visible"/>
                                      </p:to>
                                    </p:set>
                                    <p:animEffect transition="in" filter="fade">
                                      <p:cBhvr>
                                        <p:cTn id="42" dur="1000"/>
                                        <p:tgtEl>
                                          <p:spTgt spid="12">
                                            <p:txEl>
                                              <p:pRg st="2" end="2"/>
                                            </p:txEl>
                                          </p:spTgt>
                                        </p:tgtEl>
                                      </p:cBhvr>
                                    </p:animEffect>
                                    <p:anim calcmode="lin" valueType="num">
                                      <p:cBhvr>
                                        <p:cTn id="43" dur="1000" fill="hold"/>
                                        <p:tgtEl>
                                          <p:spTgt spid="12">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1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12">
                                            <p:txEl>
                                              <p:pRg st="3" end="3"/>
                                            </p:txEl>
                                          </p:spTgt>
                                        </p:tgtEl>
                                        <p:attrNameLst>
                                          <p:attrName>style.visibility</p:attrName>
                                        </p:attrNameLst>
                                      </p:cBhvr>
                                      <p:to>
                                        <p:strVal val="visible"/>
                                      </p:to>
                                    </p:set>
                                    <p:animEffect transition="in" filter="fade">
                                      <p:cBhvr>
                                        <p:cTn id="49" dur="1000"/>
                                        <p:tgtEl>
                                          <p:spTgt spid="12">
                                            <p:txEl>
                                              <p:pRg st="3" end="3"/>
                                            </p:txEl>
                                          </p:spTgt>
                                        </p:tgtEl>
                                      </p:cBhvr>
                                    </p:animEffect>
                                    <p:anim calcmode="lin" valueType="num">
                                      <p:cBhvr>
                                        <p:cTn id="50" dur="1000" fill="hold"/>
                                        <p:tgtEl>
                                          <p:spTgt spid="12">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1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12">
                                            <p:txEl>
                                              <p:pRg st="4" end="4"/>
                                            </p:txEl>
                                          </p:spTgt>
                                        </p:tgtEl>
                                        <p:attrNameLst>
                                          <p:attrName>style.visibility</p:attrName>
                                        </p:attrNameLst>
                                      </p:cBhvr>
                                      <p:to>
                                        <p:strVal val="visible"/>
                                      </p:to>
                                    </p:set>
                                    <p:animEffect transition="in" filter="fade">
                                      <p:cBhvr>
                                        <p:cTn id="56" dur="1000"/>
                                        <p:tgtEl>
                                          <p:spTgt spid="12">
                                            <p:txEl>
                                              <p:pRg st="4" end="4"/>
                                            </p:txEl>
                                          </p:spTgt>
                                        </p:tgtEl>
                                      </p:cBhvr>
                                    </p:animEffect>
                                    <p:anim calcmode="lin" valueType="num">
                                      <p:cBhvr>
                                        <p:cTn id="57" dur="1000" fill="hold"/>
                                        <p:tgtEl>
                                          <p:spTgt spid="12">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1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altLang="en-US" sz="3100" dirty="0"/>
              <a:t>'No free man shall be seized or imprisoned, or stripped of his rights or possessions, or outlawed or exiled, or deprived of his standing in any other way, nor will we proceed with force against him, or send others to do so, except by the lawful judgment of his equals or by the law of the land.'</a:t>
            </a:r>
            <a:r>
              <a:rPr lang="en-GB" altLang="en-US" dirty="0"/>
              <a:t/>
            </a:r>
            <a:br>
              <a:rPr lang="en-GB" altLang="en-US" dirty="0"/>
            </a:br>
            <a:endParaRPr lang="en-GB" dirty="0"/>
          </a:p>
        </p:txBody>
      </p:sp>
      <p:sp>
        <p:nvSpPr>
          <p:cNvPr id="8" name="Text Placeholder 7"/>
          <p:cNvSpPr>
            <a:spLocks noGrp="1"/>
          </p:cNvSpPr>
          <p:nvPr>
            <p:ph type="body" sz="quarter" idx="13"/>
          </p:nvPr>
        </p:nvSpPr>
        <p:spPr>
          <a:xfrm>
            <a:off x="680067" y="4267925"/>
            <a:ext cx="8816914" cy="381000"/>
          </a:xfrm>
        </p:spPr>
        <p:txBody>
          <a:bodyPr/>
          <a:lstStyle/>
          <a:p>
            <a:r>
              <a:rPr lang="en-GB" altLang="en-US" sz="2000" dirty="0"/>
              <a:t>Magna Carta is often seen as the basis of liberty and justice as we know it in the west. The 39th clause of the charter is still part of British law today</a:t>
            </a:r>
            <a:r>
              <a:rPr lang="en-GB" altLang="en-US" dirty="0" smtClean="0"/>
              <a:t>.</a:t>
            </a:r>
            <a:endParaRPr lang="en-GB" altLang="en-US" dirty="0"/>
          </a:p>
        </p:txBody>
      </p:sp>
      <p:sp>
        <p:nvSpPr>
          <p:cNvPr id="3" name="Content Placeholder 2"/>
          <p:cNvSpPr>
            <a:spLocks noGrp="1"/>
          </p:cNvSpPr>
          <p:nvPr>
            <p:ph type="body" idx="1"/>
          </p:nvPr>
        </p:nvSpPr>
        <p:spPr>
          <a:xfrm>
            <a:off x="680067" y="5284651"/>
            <a:ext cx="8596668" cy="1570962"/>
          </a:xfrm>
        </p:spPr>
        <p:txBody>
          <a:bodyPr>
            <a:normAutofit/>
          </a:bodyPr>
          <a:lstStyle/>
          <a:p>
            <a:r>
              <a:rPr lang="en-GB" altLang="en-US" sz="2400" dirty="0"/>
              <a:t>Practical solution to a political </a:t>
            </a:r>
            <a:r>
              <a:rPr lang="en-GB" altLang="en-US" sz="2400" dirty="0" smtClean="0"/>
              <a:t>crisis;</a:t>
            </a:r>
            <a:endParaRPr lang="en-GB" altLang="en-US" sz="2400" dirty="0"/>
          </a:p>
          <a:p>
            <a:r>
              <a:rPr lang="en-GB" altLang="en-US" sz="2400" dirty="0"/>
              <a:t>King John exploited his subjects, particularly the </a:t>
            </a:r>
            <a:r>
              <a:rPr lang="en-GB" altLang="en-US" sz="2400" dirty="0" smtClean="0"/>
              <a:t>barons</a:t>
            </a:r>
            <a:endParaRPr lang="en-GB" altLang="en-US" sz="2400" dirty="0"/>
          </a:p>
        </p:txBody>
      </p:sp>
      <p:sp>
        <p:nvSpPr>
          <p:cNvPr id="4" name="Slide Number Placeholder 3"/>
          <p:cNvSpPr>
            <a:spLocks noGrp="1"/>
          </p:cNvSpPr>
          <p:nvPr>
            <p:ph type="sldNum" sz="quarter" idx="12"/>
          </p:nvPr>
        </p:nvSpPr>
        <p:spPr/>
        <p:txBody>
          <a:bodyPr/>
          <a:lstStyle/>
          <a:p>
            <a:pPr>
              <a:defRPr/>
            </a:pPr>
            <a:fld id="{990219C0-8EA8-4314-9EAE-4606C70BFD92}" type="slidenum">
              <a:rPr lang="en-GB" altLang="en-US" smtClean="0"/>
              <a:pPr>
                <a:defRPr/>
              </a:pPr>
              <a:t>4</a:t>
            </a:fld>
            <a:endParaRPr lang="en-GB" altLang="en-US"/>
          </a:p>
        </p:txBody>
      </p:sp>
      <p:pic>
        <p:nvPicPr>
          <p:cNvPr id="25605" name="Picture 6"/>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680957" y="452657"/>
            <a:ext cx="2119571" cy="1029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489669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sz="6000" dirty="0" smtClean="0">
                <a:solidFill>
                  <a:schemeClr val="tx1">
                    <a:lumMod val="75000"/>
                    <a:lumOff val="25000"/>
                  </a:schemeClr>
                </a:solidFill>
              </a:rPr>
              <a:t>‘English Legal System’</a:t>
            </a:r>
            <a:endParaRPr lang="en-GB" sz="6000" dirty="0">
              <a:solidFill>
                <a:schemeClr val="tx1">
                  <a:lumMod val="75000"/>
                  <a:lumOff val="25000"/>
                </a:schemeClr>
              </a:solidFill>
            </a:endParaRPr>
          </a:p>
        </p:txBody>
      </p:sp>
      <p:sp>
        <p:nvSpPr>
          <p:cNvPr id="3" name="Content Placeholder 2"/>
          <p:cNvSpPr>
            <a:spLocks noGrp="1"/>
          </p:cNvSpPr>
          <p:nvPr>
            <p:ph sz="half" idx="1"/>
          </p:nvPr>
        </p:nvSpPr>
        <p:spPr>
          <a:xfrm>
            <a:off x="677334" y="2160589"/>
            <a:ext cx="4184035" cy="4498306"/>
          </a:xfrm>
        </p:spPr>
        <p:txBody>
          <a:bodyPr>
            <a:normAutofit fontScale="77500" lnSpcReduction="20000"/>
          </a:bodyPr>
          <a:lstStyle/>
          <a:p>
            <a:pPr eaLnBrk="1" hangingPunct="1"/>
            <a:r>
              <a:rPr lang="en-GB" altLang="en-US" sz="3200" dirty="0"/>
              <a:t>The United Kingdom of Great Britain and Northern </a:t>
            </a:r>
            <a:r>
              <a:rPr lang="en-GB" altLang="en-US" sz="3200" dirty="0" smtClean="0"/>
              <a:t>Ireland</a:t>
            </a:r>
          </a:p>
          <a:p>
            <a:pPr eaLnBrk="1" hangingPunct="1"/>
            <a:endParaRPr lang="en-GB" altLang="en-US" sz="3200" dirty="0"/>
          </a:p>
          <a:p>
            <a:pPr eaLnBrk="1" hangingPunct="1"/>
            <a:r>
              <a:rPr lang="en-GB" altLang="en-US" sz="3200" dirty="0"/>
              <a:t>1920: Ireland partitioned into 26 counties forming the Republic of </a:t>
            </a:r>
            <a:r>
              <a:rPr lang="en-GB" altLang="en-US" sz="3200" dirty="0" smtClean="0"/>
              <a:t>Ireland</a:t>
            </a:r>
          </a:p>
          <a:p>
            <a:pPr eaLnBrk="1" hangingPunct="1"/>
            <a:endParaRPr lang="en-GB" altLang="en-US" sz="3200" dirty="0"/>
          </a:p>
          <a:p>
            <a:pPr eaLnBrk="1" hangingPunct="1"/>
            <a:r>
              <a:rPr lang="en-GB" altLang="en-US" sz="3200" dirty="0"/>
              <a:t>Great Britain is the main island grouping of which England is </a:t>
            </a:r>
            <a:r>
              <a:rPr lang="en-GB" altLang="en-US" sz="3200" dirty="0" smtClean="0"/>
              <a:t>one </a:t>
            </a:r>
            <a:r>
              <a:rPr lang="en-GB" altLang="en-US" sz="3200" dirty="0"/>
              <a:t>part</a:t>
            </a:r>
          </a:p>
        </p:txBody>
      </p:sp>
      <p:sp>
        <p:nvSpPr>
          <p:cNvPr id="5" name="TextBox 4"/>
          <p:cNvSpPr txBox="1"/>
          <p:nvPr/>
        </p:nvSpPr>
        <p:spPr>
          <a:xfrm>
            <a:off x="677334" y="6294554"/>
            <a:ext cx="2378075" cy="369887"/>
          </a:xfrm>
          <a:prstGeom prst="rect">
            <a:avLst/>
          </a:prstGeom>
          <a:noFill/>
        </p:spPr>
        <p:txBody>
          <a:bodyPr>
            <a:spAutoFit/>
          </a:bodyPr>
          <a:lstStyle/>
          <a:p>
            <a:pPr>
              <a:defRPr/>
            </a:pPr>
            <a:r>
              <a:rPr lang="en-GB" dirty="0">
                <a:solidFill>
                  <a:prstClr val="black"/>
                </a:solidFill>
                <a:latin typeface="Calibri" panose="020F0502020204030204"/>
              </a:rPr>
              <a:t>Gillespie (2015:2)</a:t>
            </a:r>
          </a:p>
        </p:txBody>
      </p:sp>
      <p:pic>
        <p:nvPicPr>
          <p:cNvPr id="7" name="Picture 3"/>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096369" y="2160588"/>
            <a:ext cx="4170961" cy="388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01913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3854528" cy="1278466"/>
          </a:xfrm>
        </p:spPr>
        <p:txBody>
          <a:bodyPr>
            <a:noAutofit/>
          </a:bodyPr>
          <a:lstStyle/>
          <a:p>
            <a:pPr>
              <a:defRPr/>
            </a:pPr>
            <a:r>
              <a:rPr lang="en-GB" sz="2800" dirty="0">
                <a:solidFill>
                  <a:schemeClr val="tx1">
                    <a:lumMod val="75000"/>
                    <a:lumOff val="25000"/>
                  </a:schemeClr>
                </a:solidFill>
              </a:rPr>
              <a:t>‘English Legal System’</a:t>
            </a:r>
          </a:p>
        </p:txBody>
      </p:sp>
      <p:sp>
        <p:nvSpPr>
          <p:cNvPr id="4" name="Text Placeholder 3"/>
          <p:cNvSpPr>
            <a:spLocks noGrp="1"/>
          </p:cNvSpPr>
          <p:nvPr>
            <p:ph type="body" sz="half" idx="2"/>
          </p:nvPr>
        </p:nvSpPr>
        <p:spPr>
          <a:xfrm>
            <a:off x="677334" y="1611086"/>
            <a:ext cx="3854528" cy="5246913"/>
          </a:xfrm>
        </p:spPr>
        <p:txBody>
          <a:bodyPr>
            <a:normAutofit/>
          </a:bodyPr>
          <a:lstStyle/>
          <a:p>
            <a:pPr marL="285750" indent="-285750">
              <a:buFont typeface="Arial" panose="020B0604020202020204" pitchFamily="34" charset="0"/>
              <a:buChar char="•"/>
              <a:defRPr/>
            </a:pPr>
            <a:r>
              <a:rPr lang="en-GB" sz="2400" dirty="0"/>
              <a:t>Wales (country and/or principality) has not had its own legal system since the 16</a:t>
            </a:r>
            <a:r>
              <a:rPr lang="en-GB" sz="2400" baseline="30000" dirty="0"/>
              <a:t>th</a:t>
            </a:r>
            <a:r>
              <a:rPr lang="en-GB" sz="2400" dirty="0"/>
              <a:t> century</a:t>
            </a:r>
          </a:p>
          <a:p>
            <a:pPr marL="285750" indent="-285750">
              <a:buFont typeface="Arial" panose="020B0604020202020204" pitchFamily="34" charset="0"/>
              <a:buChar char="•"/>
              <a:defRPr/>
            </a:pPr>
            <a:endParaRPr lang="en-GB" sz="2400" dirty="0"/>
          </a:p>
          <a:p>
            <a:pPr marL="285750" indent="-285750">
              <a:buFont typeface="Arial" panose="020B0604020202020204" pitchFamily="34" charset="0"/>
              <a:buChar char="•"/>
              <a:defRPr/>
            </a:pPr>
            <a:r>
              <a:rPr lang="en-GB" sz="2400" dirty="0"/>
              <a:t>Laws in Wales Acts 1535, 1542 (‘Acts of Union’): Henry VIII increased his power by abolishing the powers of the Lords of the March. </a:t>
            </a:r>
          </a:p>
          <a:p>
            <a:endParaRPr lang="en-GB" dirty="0"/>
          </a:p>
        </p:txBody>
      </p:sp>
      <p:sp>
        <p:nvSpPr>
          <p:cNvPr id="27653" name="Rectangle 3"/>
          <p:cNvSpPr>
            <a:spLocks noChangeArrowheads="1"/>
          </p:cNvSpPr>
          <p:nvPr/>
        </p:nvSpPr>
        <p:spPr bwMode="auto">
          <a:xfrm>
            <a:off x="5155076" y="5827364"/>
            <a:ext cx="3767138" cy="738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400" dirty="0"/>
              <a:t>The Act created ‘Wales’ and the counties of Denbigh, Flint, Montgomery, Radnor, Brecon, Monmouth, Glamorgan and Pembroke</a:t>
            </a:r>
          </a:p>
        </p:txBody>
      </p:sp>
      <p:pic>
        <p:nvPicPr>
          <p:cNvPr id="7" name="Picture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08100" y="1436914"/>
            <a:ext cx="3461091" cy="3994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627178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438" y="0"/>
            <a:ext cx="3854528" cy="1278466"/>
          </a:xfrm>
        </p:spPr>
        <p:txBody>
          <a:bodyPr>
            <a:noAutofit/>
          </a:bodyPr>
          <a:lstStyle/>
          <a:p>
            <a:pPr>
              <a:defRPr/>
            </a:pPr>
            <a:r>
              <a:rPr lang="en-GB" sz="2800" dirty="0">
                <a:solidFill>
                  <a:schemeClr val="tx1">
                    <a:lumMod val="75000"/>
                    <a:lumOff val="25000"/>
                  </a:schemeClr>
                </a:solidFill>
              </a:rPr>
              <a:t>‘English Legal System’</a:t>
            </a:r>
          </a:p>
        </p:txBody>
      </p:sp>
      <p:sp>
        <p:nvSpPr>
          <p:cNvPr id="3" name="Content Placeholder 2"/>
          <p:cNvSpPr>
            <a:spLocks noGrp="1"/>
          </p:cNvSpPr>
          <p:nvPr>
            <p:ph idx="1"/>
          </p:nvPr>
        </p:nvSpPr>
        <p:spPr>
          <a:xfrm>
            <a:off x="4760461" y="514924"/>
            <a:ext cx="4513541" cy="6343076"/>
          </a:xfrm>
        </p:spPr>
        <p:txBody>
          <a:bodyPr>
            <a:normAutofit fontScale="85000" lnSpcReduction="20000"/>
          </a:bodyPr>
          <a:lstStyle/>
          <a:p>
            <a:pPr eaLnBrk="1" hangingPunct="1"/>
            <a:r>
              <a:rPr lang="en-GB" altLang="en-US" sz="3200" dirty="0"/>
              <a:t>English law would apply across Wales enforced by 26 Justices of the Peace and the intent was to create an English speaking ruling class in </a:t>
            </a:r>
            <a:r>
              <a:rPr lang="en-GB" altLang="en-US" sz="3200" dirty="0" smtClean="0"/>
              <a:t>Wales</a:t>
            </a:r>
          </a:p>
          <a:p>
            <a:pPr eaLnBrk="1" hangingPunct="1"/>
            <a:endParaRPr lang="en-GB" altLang="en-US" sz="3200" dirty="0"/>
          </a:p>
          <a:p>
            <a:pPr eaLnBrk="1" hangingPunct="1"/>
            <a:r>
              <a:rPr lang="en-GB" altLang="en-US" sz="3200" dirty="0"/>
              <a:t>One system of administration with one common </a:t>
            </a:r>
            <a:r>
              <a:rPr lang="en-GB" altLang="en-US" sz="3200" dirty="0" smtClean="0"/>
              <a:t>language</a:t>
            </a:r>
          </a:p>
          <a:p>
            <a:pPr eaLnBrk="1" hangingPunct="1"/>
            <a:endParaRPr lang="en-GB" altLang="en-US" sz="3200" dirty="0"/>
          </a:p>
          <a:p>
            <a:pPr eaLnBrk="1" hangingPunct="1"/>
            <a:r>
              <a:rPr lang="en-GB" altLang="en-US" sz="3200" dirty="0"/>
              <a:t>Welsh was the only language many knew and interpreters were widely used</a:t>
            </a:r>
          </a:p>
          <a:p>
            <a:pPr eaLnBrk="1" hangingPunct="1"/>
            <a:endParaRPr lang="en-GB" altLang="en-US" dirty="0" smtClean="0"/>
          </a:p>
        </p:txBody>
      </p:sp>
      <p:pic>
        <p:nvPicPr>
          <p:cNvPr id="6"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53353" y="1950720"/>
            <a:ext cx="2722698" cy="3256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419838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en-GB" sz="6000" dirty="0">
                <a:solidFill>
                  <a:schemeClr val="tx1">
                    <a:lumMod val="75000"/>
                    <a:lumOff val="25000"/>
                  </a:schemeClr>
                </a:solidFill>
              </a:rPr>
              <a:t>‘English Legal System’</a:t>
            </a:r>
          </a:p>
        </p:txBody>
      </p:sp>
      <p:sp>
        <p:nvSpPr>
          <p:cNvPr id="3" name="Content Placeholder 2"/>
          <p:cNvSpPr>
            <a:spLocks noGrp="1"/>
          </p:cNvSpPr>
          <p:nvPr>
            <p:ph sz="half" idx="1"/>
          </p:nvPr>
        </p:nvSpPr>
        <p:spPr/>
        <p:txBody>
          <a:bodyPr>
            <a:normAutofit fontScale="70000" lnSpcReduction="20000"/>
          </a:bodyPr>
          <a:lstStyle/>
          <a:p>
            <a:pPr eaLnBrk="1" hangingPunct="1"/>
            <a:r>
              <a:rPr lang="en-GB" altLang="en-US" sz="3200" dirty="0"/>
              <a:t>ELS is technically incorrect</a:t>
            </a:r>
          </a:p>
          <a:p>
            <a:pPr eaLnBrk="1" hangingPunct="1"/>
            <a:r>
              <a:rPr lang="en-GB" altLang="en-US" sz="3200" dirty="0"/>
              <a:t>We should more correctly refer to the </a:t>
            </a:r>
            <a:r>
              <a:rPr lang="en-GB" altLang="en-US" sz="3200" b="1" dirty="0"/>
              <a:t>Legal System of England and Wales</a:t>
            </a:r>
          </a:p>
          <a:p>
            <a:pPr eaLnBrk="1" hangingPunct="1"/>
            <a:r>
              <a:rPr lang="en-GB" altLang="en-US" sz="3200" dirty="0"/>
              <a:t>This broader definition is reflected elsewhere in law:</a:t>
            </a:r>
          </a:p>
          <a:p>
            <a:pPr lvl="1" eaLnBrk="1" hangingPunct="1"/>
            <a:endParaRPr lang="en-GB" altLang="en-US" dirty="0" smtClean="0"/>
          </a:p>
          <a:p>
            <a:pPr lvl="1" eaLnBrk="1" hangingPunct="1"/>
            <a:r>
              <a:rPr lang="en-GB" altLang="en-US" dirty="0" smtClean="0"/>
              <a:t>Superior Courts of </a:t>
            </a:r>
            <a:r>
              <a:rPr lang="en-GB" altLang="en-US" b="1" dirty="0" smtClean="0"/>
              <a:t>England and Wales</a:t>
            </a:r>
          </a:p>
          <a:p>
            <a:pPr lvl="1" eaLnBrk="1" hangingPunct="1"/>
            <a:r>
              <a:rPr lang="en-GB" altLang="en-US" dirty="0" smtClean="0"/>
              <a:t>Law Society of </a:t>
            </a:r>
            <a:r>
              <a:rPr lang="en-GB" altLang="en-US" b="1" dirty="0" smtClean="0"/>
              <a:t>England and Wales</a:t>
            </a:r>
          </a:p>
          <a:p>
            <a:pPr lvl="1" eaLnBrk="1" hangingPunct="1"/>
            <a:r>
              <a:rPr lang="en-GB" altLang="en-US" dirty="0" smtClean="0"/>
              <a:t>General Council of the Bar for </a:t>
            </a:r>
            <a:r>
              <a:rPr lang="en-GB" altLang="en-US" b="1" dirty="0" smtClean="0"/>
              <a:t>England and Wales</a:t>
            </a:r>
          </a:p>
          <a:p>
            <a:pPr lvl="1" eaLnBrk="1" hangingPunct="1"/>
            <a:r>
              <a:rPr lang="en-GB" altLang="en-US" b="1" dirty="0" smtClean="0"/>
              <a:t>Lord Chief Justice for England and Wales</a:t>
            </a:r>
          </a:p>
        </p:txBody>
      </p:sp>
      <p:sp>
        <p:nvSpPr>
          <p:cNvPr id="4" name="Rectangle 3"/>
          <p:cNvSpPr/>
          <p:nvPr/>
        </p:nvSpPr>
        <p:spPr>
          <a:xfrm>
            <a:off x="5200478" y="5136688"/>
            <a:ext cx="4073524" cy="1569660"/>
          </a:xfrm>
          <a:prstGeom prst="rect">
            <a:avLst/>
          </a:prstGeom>
        </p:spPr>
        <p:txBody>
          <a:bodyPr wrap="square">
            <a:spAutoFit/>
          </a:bodyPr>
          <a:lstStyle/>
          <a:p>
            <a:pPr algn="ctr">
              <a:defRPr/>
            </a:pPr>
            <a:r>
              <a:rPr lang="en-GB" sz="2400" dirty="0">
                <a:solidFill>
                  <a:prstClr val="black"/>
                </a:solidFill>
                <a:latin typeface="Calibri" panose="020F0502020204030204"/>
              </a:rPr>
              <a:t>The Right Honourable The Lord Thomas is the Head of the judiciary and President of the Courts of England and Wales</a:t>
            </a:r>
          </a:p>
        </p:txBody>
      </p:sp>
      <p:sp>
        <p:nvSpPr>
          <p:cNvPr id="5" name="TextBox 4"/>
          <p:cNvSpPr txBox="1"/>
          <p:nvPr/>
        </p:nvSpPr>
        <p:spPr>
          <a:xfrm>
            <a:off x="5338794" y="4767356"/>
            <a:ext cx="3686110" cy="369332"/>
          </a:xfrm>
          <a:prstGeom prst="rect">
            <a:avLst/>
          </a:prstGeom>
          <a:noFill/>
        </p:spPr>
        <p:txBody>
          <a:bodyPr wrap="square">
            <a:spAutoFit/>
          </a:bodyPr>
          <a:lstStyle/>
          <a:p>
            <a:pPr algn="ctr">
              <a:defRPr/>
            </a:pPr>
            <a:r>
              <a:rPr lang="en-GB" dirty="0">
                <a:solidFill>
                  <a:prstClr val="black"/>
                </a:solidFill>
                <a:latin typeface="Calibri" panose="020F0502020204030204"/>
              </a:rPr>
              <a:t>Roger Thomas from </a:t>
            </a:r>
            <a:r>
              <a:rPr lang="en-GB" dirty="0" err="1">
                <a:solidFill>
                  <a:prstClr val="black"/>
                </a:solidFill>
                <a:latin typeface="Calibri" panose="020F0502020204030204"/>
              </a:rPr>
              <a:t>Ystradynlais</a:t>
            </a:r>
            <a:r>
              <a:rPr lang="en-GB" dirty="0">
                <a:solidFill>
                  <a:prstClr val="black"/>
                </a:solidFill>
                <a:latin typeface="Calibri" panose="020F0502020204030204"/>
              </a:rPr>
              <a:t>, or </a:t>
            </a:r>
          </a:p>
        </p:txBody>
      </p:sp>
      <p:cxnSp>
        <p:nvCxnSpPr>
          <p:cNvPr id="8" name="Curved Connector 7"/>
          <p:cNvCxnSpPr/>
          <p:nvPr/>
        </p:nvCxnSpPr>
        <p:spPr>
          <a:xfrm flipV="1">
            <a:off x="4352695" y="4952022"/>
            <a:ext cx="1089079" cy="388126"/>
          </a:xfrm>
          <a:prstGeom prst="curvedConnector3">
            <a:avLst>
              <a:gd name="adj1" fmla="val 50000"/>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9" name="Content Placeholder 8"/>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b="38771"/>
          <a:stretch/>
        </p:blipFill>
        <p:spPr bwMode="auto">
          <a:xfrm>
            <a:off x="6155865" y="2160589"/>
            <a:ext cx="2051969" cy="23765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47592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 History of Human Rights in Britain</a:t>
            </a:r>
            <a:endParaRPr lang="en-GB" dirty="0"/>
          </a:p>
        </p:txBody>
      </p:sp>
      <p:pic>
        <p:nvPicPr>
          <p:cNvPr id="6" name="Content Placeholder 5"/>
          <p:cNvPicPr>
            <a:picLocks noGrp="1" noChangeAspect="1"/>
          </p:cNvPicPr>
          <p:nvPr>
            <p:ph idx="1"/>
          </p:nvPr>
        </p:nvPicPr>
        <p:blipFill>
          <a:blip r:embed="rId2"/>
          <a:stretch>
            <a:fillRect/>
          </a:stretch>
        </p:blipFill>
        <p:spPr>
          <a:xfrm>
            <a:off x="666749" y="1779111"/>
            <a:ext cx="9947049" cy="2015649"/>
          </a:xfrm>
          <a:prstGeom prst="rect">
            <a:avLst/>
          </a:prstGeom>
        </p:spPr>
      </p:pic>
      <p:sp>
        <p:nvSpPr>
          <p:cNvPr id="2" name="Slide Number Placeholder 1"/>
          <p:cNvSpPr>
            <a:spLocks noGrp="1"/>
          </p:cNvSpPr>
          <p:nvPr>
            <p:ph type="sldNum" sz="quarter" idx="12"/>
          </p:nvPr>
        </p:nvSpPr>
        <p:spPr/>
        <p:txBody>
          <a:bodyPr/>
          <a:lstStyle/>
          <a:p>
            <a:fld id="{60EFB764-85D0-4B83-A451-C4C64E1BA9BB}" type="slidenum">
              <a:rPr lang="en-GB" smtClean="0"/>
              <a:t>9</a:t>
            </a:fld>
            <a:endParaRPr lang="en-GB"/>
          </a:p>
        </p:txBody>
      </p:sp>
      <p:pic>
        <p:nvPicPr>
          <p:cNvPr id="5" name="Picture 4"/>
          <p:cNvPicPr>
            <a:picLocks noChangeAspect="1"/>
          </p:cNvPicPr>
          <p:nvPr/>
        </p:nvPicPr>
        <p:blipFill>
          <a:blip r:embed="rId3"/>
          <a:stretch>
            <a:fillRect/>
          </a:stretch>
        </p:blipFill>
        <p:spPr>
          <a:xfrm>
            <a:off x="8991600" y="0"/>
            <a:ext cx="3200400" cy="904875"/>
          </a:xfrm>
          <a:prstGeom prst="rect">
            <a:avLst/>
          </a:prstGeom>
        </p:spPr>
      </p:pic>
      <p:pic>
        <p:nvPicPr>
          <p:cNvPr id="7" name="Picture 6"/>
          <p:cNvPicPr>
            <a:picLocks noChangeAspect="1"/>
          </p:cNvPicPr>
          <p:nvPr/>
        </p:nvPicPr>
        <p:blipFill>
          <a:blip r:embed="rId4"/>
          <a:stretch>
            <a:fillRect/>
          </a:stretch>
        </p:blipFill>
        <p:spPr>
          <a:xfrm>
            <a:off x="666749" y="4252278"/>
            <a:ext cx="9824632" cy="1743266"/>
          </a:xfrm>
          <a:prstGeom prst="rect">
            <a:avLst/>
          </a:prstGeom>
        </p:spPr>
      </p:pic>
    </p:spTree>
    <p:extLst>
      <p:ext uri="{BB962C8B-B14F-4D97-AF65-F5344CB8AC3E}">
        <p14:creationId xmlns:p14="http://schemas.microsoft.com/office/powerpoint/2010/main" val="1804248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 History of Human Rights in Britain</a:t>
            </a:r>
            <a:endParaRPr lang="en-GB" dirty="0"/>
          </a:p>
        </p:txBody>
      </p:sp>
      <p:pic>
        <p:nvPicPr>
          <p:cNvPr id="6" name="Content Placeholder 5"/>
          <p:cNvPicPr>
            <a:picLocks noGrp="1" noChangeAspect="1"/>
          </p:cNvPicPr>
          <p:nvPr>
            <p:ph idx="1"/>
          </p:nvPr>
        </p:nvPicPr>
        <p:blipFill>
          <a:blip r:embed="rId2"/>
          <a:stretch>
            <a:fillRect/>
          </a:stretch>
        </p:blipFill>
        <p:spPr>
          <a:xfrm>
            <a:off x="838200" y="1617536"/>
            <a:ext cx="9898571" cy="2623296"/>
          </a:xfrm>
          <a:prstGeom prst="rect">
            <a:avLst/>
          </a:prstGeom>
        </p:spPr>
      </p:pic>
      <p:sp>
        <p:nvSpPr>
          <p:cNvPr id="2" name="Slide Number Placeholder 1"/>
          <p:cNvSpPr>
            <a:spLocks noGrp="1"/>
          </p:cNvSpPr>
          <p:nvPr>
            <p:ph type="sldNum" sz="quarter" idx="12"/>
          </p:nvPr>
        </p:nvSpPr>
        <p:spPr/>
        <p:txBody>
          <a:bodyPr/>
          <a:lstStyle/>
          <a:p>
            <a:fld id="{60EFB764-85D0-4B83-A451-C4C64E1BA9BB}" type="slidenum">
              <a:rPr lang="en-GB" smtClean="0">
                <a:solidFill>
                  <a:prstClr val="black">
                    <a:tint val="75000"/>
                  </a:prstClr>
                </a:solidFill>
              </a:rPr>
              <a:pPr/>
              <a:t>10</a:t>
            </a:fld>
            <a:endParaRPr lang="en-GB">
              <a:solidFill>
                <a:prstClr val="black">
                  <a:tint val="75000"/>
                </a:prstClr>
              </a:solidFill>
            </a:endParaRPr>
          </a:p>
        </p:txBody>
      </p:sp>
      <p:pic>
        <p:nvPicPr>
          <p:cNvPr id="5" name="Picture 4"/>
          <p:cNvPicPr>
            <a:picLocks noChangeAspect="1"/>
          </p:cNvPicPr>
          <p:nvPr/>
        </p:nvPicPr>
        <p:blipFill>
          <a:blip r:embed="rId3"/>
          <a:stretch>
            <a:fillRect/>
          </a:stretch>
        </p:blipFill>
        <p:spPr>
          <a:xfrm>
            <a:off x="8991600" y="0"/>
            <a:ext cx="3200400" cy="904875"/>
          </a:xfrm>
          <a:prstGeom prst="rect">
            <a:avLst/>
          </a:prstGeom>
        </p:spPr>
      </p:pic>
      <p:pic>
        <p:nvPicPr>
          <p:cNvPr id="7" name="Picture 6"/>
          <p:cNvPicPr>
            <a:picLocks noChangeAspect="1"/>
          </p:cNvPicPr>
          <p:nvPr/>
        </p:nvPicPr>
        <p:blipFill>
          <a:blip r:embed="rId4"/>
          <a:stretch>
            <a:fillRect/>
          </a:stretch>
        </p:blipFill>
        <p:spPr>
          <a:xfrm>
            <a:off x="838200" y="4374666"/>
            <a:ext cx="9576816" cy="2188342"/>
          </a:xfrm>
          <a:prstGeom prst="rect">
            <a:avLst/>
          </a:prstGeom>
        </p:spPr>
      </p:pic>
    </p:spTree>
    <p:extLst>
      <p:ext uri="{BB962C8B-B14F-4D97-AF65-F5344CB8AC3E}">
        <p14:creationId xmlns:p14="http://schemas.microsoft.com/office/powerpoint/2010/main" val="377463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 History of Human Rights in Britain</a:t>
            </a:r>
            <a:endParaRPr lang="en-GB" dirty="0"/>
          </a:p>
        </p:txBody>
      </p:sp>
      <p:pic>
        <p:nvPicPr>
          <p:cNvPr id="6" name="Content Placeholder 5"/>
          <p:cNvPicPr>
            <a:picLocks noGrp="1" noChangeAspect="1"/>
          </p:cNvPicPr>
          <p:nvPr>
            <p:ph idx="1"/>
          </p:nvPr>
        </p:nvPicPr>
        <p:blipFill>
          <a:blip r:embed="rId2"/>
          <a:stretch>
            <a:fillRect/>
          </a:stretch>
        </p:blipFill>
        <p:spPr>
          <a:xfrm>
            <a:off x="838200" y="1758918"/>
            <a:ext cx="10152888" cy="2633949"/>
          </a:xfrm>
          <a:prstGeom prst="rect">
            <a:avLst/>
          </a:prstGeom>
        </p:spPr>
      </p:pic>
      <p:sp>
        <p:nvSpPr>
          <p:cNvPr id="2" name="Slide Number Placeholder 1"/>
          <p:cNvSpPr>
            <a:spLocks noGrp="1"/>
          </p:cNvSpPr>
          <p:nvPr>
            <p:ph type="sldNum" sz="quarter" idx="12"/>
          </p:nvPr>
        </p:nvSpPr>
        <p:spPr/>
        <p:txBody>
          <a:bodyPr/>
          <a:lstStyle/>
          <a:p>
            <a:fld id="{60EFB764-85D0-4B83-A451-C4C64E1BA9BB}" type="slidenum">
              <a:rPr lang="en-GB" smtClean="0">
                <a:solidFill>
                  <a:prstClr val="black">
                    <a:tint val="75000"/>
                  </a:prstClr>
                </a:solidFill>
              </a:rPr>
              <a:pPr/>
              <a:t>11</a:t>
            </a:fld>
            <a:endParaRPr lang="en-GB">
              <a:solidFill>
                <a:prstClr val="black">
                  <a:tint val="75000"/>
                </a:prstClr>
              </a:solidFill>
            </a:endParaRPr>
          </a:p>
        </p:txBody>
      </p:sp>
      <p:pic>
        <p:nvPicPr>
          <p:cNvPr id="5" name="Picture 4"/>
          <p:cNvPicPr>
            <a:picLocks noChangeAspect="1"/>
          </p:cNvPicPr>
          <p:nvPr/>
        </p:nvPicPr>
        <p:blipFill>
          <a:blip r:embed="rId3"/>
          <a:stretch>
            <a:fillRect/>
          </a:stretch>
        </p:blipFill>
        <p:spPr>
          <a:xfrm>
            <a:off x="8991600" y="0"/>
            <a:ext cx="3200400" cy="904875"/>
          </a:xfrm>
          <a:prstGeom prst="rect">
            <a:avLst/>
          </a:prstGeom>
        </p:spPr>
      </p:pic>
      <p:pic>
        <p:nvPicPr>
          <p:cNvPr id="7" name="Picture 6"/>
          <p:cNvPicPr>
            <a:picLocks noChangeAspect="1"/>
          </p:cNvPicPr>
          <p:nvPr/>
        </p:nvPicPr>
        <p:blipFill>
          <a:blip r:embed="rId4"/>
          <a:stretch>
            <a:fillRect/>
          </a:stretch>
        </p:blipFill>
        <p:spPr>
          <a:xfrm>
            <a:off x="838200" y="4310570"/>
            <a:ext cx="10326624" cy="2218749"/>
          </a:xfrm>
          <a:prstGeom prst="rect">
            <a:avLst/>
          </a:prstGeom>
        </p:spPr>
      </p:pic>
    </p:spTree>
    <p:extLst>
      <p:ext uri="{BB962C8B-B14F-4D97-AF65-F5344CB8AC3E}">
        <p14:creationId xmlns:p14="http://schemas.microsoft.com/office/powerpoint/2010/main" val="1372258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 History of Human Rights in Britain</a:t>
            </a:r>
            <a:endParaRPr lang="en-GB" dirty="0"/>
          </a:p>
        </p:txBody>
      </p:sp>
      <p:pic>
        <p:nvPicPr>
          <p:cNvPr id="7" name="Content Placeholder 6"/>
          <p:cNvPicPr>
            <a:picLocks noGrp="1" noChangeAspect="1"/>
          </p:cNvPicPr>
          <p:nvPr>
            <p:ph idx="1"/>
          </p:nvPr>
        </p:nvPicPr>
        <p:blipFill>
          <a:blip r:embed="rId2"/>
          <a:stretch>
            <a:fillRect/>
          </a:stretch>
        </p:blipFill>
        <p:spPr>
          <a:xfrm>
            <a:off x="838200" y="1690688"/>
            <a:ext cx="9887712" cy="2251884"/>
          </a:xfrm>
          <a:prstGeom prst="rect">
            <a:avLst/>
          </a:prstGeom>
        </p:spPr>
      </p:pic>
      <p:sp>
        <p:nvSpPr>
          <p:cNvPr id="2" name="Slide Number Placeholder 1"/>
          <p:cNvSpPr>
            <a:spLocks noGrp="1"/>
          </p:cNvSpPr>
          <p:nvPr>
            <p:ph type="sldNum" sz="quarter" idx="12"/>
          </p:nvPr>
        </p:nvSpPr>
        <p:spPr/>
        <p:txBody>
          <a:bodyPr/>
          <a:lstStyle/>
          <a:p>
            <a:fld id="{60EFB764-85D0-4B83-A451-C4C64E1BA9BB}" type="slidenum">
              <a:rPr lang="en-GB" smtClean="0">
                <a:solidFill>
                  <a:prstClr val="black">
                    <a:tint val="75000"/>
                  </a:prstClr>
                </a:solidFill>
              </a:rPr>
              <a:pPr/>
              <a:t>12</a:t>
            </a:fld>
            <a:endParaRPr lang="en-GB">
              <a:solidFill>
                <a:prstClr val="black">
                  <a:tint val="75000"/>
                </a:prstClr>
              </a:solidFill>
            </a:endParaRPr>
          </a:p>
        </p:txBody>
      </p:sp>
      <p:pic>
        <p:nvPicPr>
          <p:cNvPr id="5" name="Picture 4"/>
          <p:cNvPicPr>
            <a:picLocks noChangeAspect="1"/>
          </p:cNvPicPr>
          <p:nvPr/>
        </p:nvPicPr>
        <p:blipFill>
          <a:blip r:embed="rId3"/>
          <a:stretch>
            <a:fillRect/>
          </a:stretch>
        </p:blipFill>
        <p:spPr>
          <a:xfrm>
            <a:off x="8991600" y="0"/>
            <a:ext cx="3200400" cy="904875"/>
          </a:xfrm>
          <a:prstGeom prst="rect">
            <a:avLst/>
          </a:prstGeom>
        </p:spPr>
      </p:pic>
      <p:pic>
        <p:nvPicPr>
          <p:cNvPr id="8" name="Picture 7"/>
          <p:cNvPicPr>
            <a:picLocks noChangeAspect="1"/>
          </p:cNvPicPr>
          <p:nvPr/>
        </p:nvPicPr>
        <p:blipFill>
          <a:blip r:embed="rId4"/>
          <a:stretch>
            <a:fillRect/>
          </a:stretch>
        </p:blipFill>
        <p:spPr>
          <a:xfrm>
            <a:off x="838200" y="4104466"/>
            <a:ext cx="10162032" cy="1725182"/>
          </a:xfrm>
          <a:prstGeom prst="rect">
            <a:avLst/>
          </a:prstGeom>
        </p:spPr>
      </p:pic>
    </p:spTree>
    <p:extLst>
      <p:ext uri="{BB962C8B-B14F-4D97-AF65-F5344CB8AC3E}">
        <p14:creationId xmlns:p14="http://schemas.microsoft.com/office/powerpoint/2010/main" val="275327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 History of Human Rights in Britain</a:t>
            </a:r>
            <a:endParaRPr lang="en-GB" dirty="0"/>
          </a:p>
        </p:txBody>
      </p:sp>
      <p:pic>
        <p:nvPicPr>
          <p:cNvPr id="6" name="Content Placeholder 5"/>
          <p:cNvPicPr>
            <a:picLocks noGrp="1" noChangeAspect="1"/>
          </p:cNvPicPr>
          <p:nvPr>
            <p:ph idx="1"/>
          </p:nvPr>
        </p:nvPicPr>
        <p:blipFill>
          <a:blip r:embed="rId2"/>
          <a:stretch>
            <a:fillRect/>
          </a:stretch>
        </p:blipFill>
        <p:spPr>
          <a:xfrm>
            <a:off x="733425" y="1690688"/>
            <a:ext cx="10385679" cy="1976513"/>
          </a:xfrm>
          <a:prstGeom prst="rect">
            <a:avLst/>
          </a:prstGeom>
        </p:spPr>
      </p:pic>
      <p:sp>
        <p:nvSpPr>
          <p:cNvPr id="2" name="Slide Number Placeholder 1"/>
          <p:cNvSpPr>
            <a:spLocks noGrp="1"/>
          </p:cNvSpPr>
          <p:nvPr>
            <p:ph type="sldNum" sz="quarter" idx="12"/>
          </p:nvPr>
        </p:nvSpPr>
        <p:spPr/>
        <p:txBody>
          <a:bodyPr/>
          <a:lstStyle/>
          <a:p>
            <a:fld id="{60EFB764-85D0-4B83-A451-C4C64E1BA9BB}" type="slidenum">
              <a:rPr lang="en-GB" smtClean="0">
                <a:solidFill>
                  <a:prstClr val="black">
                    <a:tint val="75000"/>
                  </a:prstClr>
                </a:solidFill>
              </a:rPr>
              <a:pPr/>
              <a:t>13</a:t>
            </a:fld>
            <a:endParaRPr lang="en-GB">
              <a:solidFill>
                <a:prstClr val="black">
                  <a:tint val="75000"/>
                </a:prstClr>
              </a:solidFill>
            </a:endParaRPr>
          </a:p>
        </p:txBody>
      </p:sp>
      <p:pic>
        <p:nvPicPr>
          <p:cNvPr id="5" name="Picture 4"/>
          <p:cNvPicPr>
            <a:picLocks noChangeAspect="1"/>
          </p:cNvPicPr>
          <p:nvPr/>
        </p:nvPicPr>
        <p:blipFill>
          <a:blip r:embed="rId3"/>
          <a:stretch>
            <a:fillRect/>
          </a:stretch>
        </p:blipFill>
        <p:spPr>
          <a:xfrm>
            <a:off x="8991600" y="0"/>
            <a:ext cx="3200400" cy="904875"/>
          </a:xfrm>
          <a:prstGeom prst="rect">
            <a:avLst/>
          </a:prstGeom>
        </p:spPr>
      </p:pic>
      <p:pic>
        <p:nvPicPr>
          <p:cNvPr id="7" name="Picture 6"/>
          <p:cNvPicPr>
            <a:picLocks noChangeAspect="1"/>
          </p:cNvPicPr>
          <p:nvPr/>
        </p:nvPicPr>
        <p:blipFill>
          <a:blip r:embed="rId4"/>
          <a:stretch>
            <a:fillRect/>
          </a:stretch>
        </p:blipFill>
        <p:spPr>
          <a:xfrm>
            <a:off x="733424" y="3944683"/>
            <a:ext cx="10385679" cy="2298853"/>
          </a:xfrm>
          <a:prstGeom prst="rect">
            <a:avLst/>
          </a:prstGeom>
        </p:spPr>
      </p:pic>
    </p:spTree>
    <p:extLst>
      <p:ext uri="{BB962C8B-B14F-4D97-AF65-F5344CB8AC3E}">
        <p14:creationId xmlns:p14="http://schemas.microsoft.com/office/powerpoint/2010/main" val="3855637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 History of Human Rights in Britain</a:t>
            </a:r>
            <a:endParaRPr lang="en-GB" dirty="0"/>
          </a:p>
        </p:txBody>
      </p:sp>
      <p:pic>
        <p:nvPicPr>
          <p:cNvPr id="6" name="Content Placeholder 5"/>
          <p:cNvPicPr>
            <a:picLocks noGrp="1" noChangeAspect="1"/>
          </p:cNvPicPr>
          <p:nvPr>
            <p:ph idx="1"/>
          </p:nvPr>
        </p:nvPicPr>
        <p:blipFill>
          <a:blip r:embed="rId2"/>
          <a:stretch>
            <a:fillRect/>
          </a:stretch>
        </p:blipFill>
        <p:spPr>
          <a:xfrm>
            <a:off x="677863" y="2322921"/>
            <a:ext cx="8596312" cy="3556771"/>
          </a:xfrm>
          <a:prstGeom prst="rect">
            <a:avLst/>
          </a:prstGeom>
        </p:spPr>
      </p:pic>
      <p:sp>
        <p:nvSpPr>
          <p:cNvPr id="2" name="Slide Number Placeholder 1"/>
          <p:cNvSpPr>
            <a:spLocks noGrp="1"/>
          </p:cNvSpPr>
          <p:nvPr>
            <p:ph type="sldNum" sz="quarter" idx="12"/>
          </p:nvPr>
        </p:nvSpPr>
        <p:spPr/>
        <p:txBody>
          <a:bodyPr/>
          <a:lstStyle/>
          <a:p>
            <a:fld id="{60EFB764-85D0-4B83-A451-C4C64E1BA9BB}" type="slidenum">
              <a:rPr lang="en-GB" smtClean="0">
                <a:solidFill>
                  <a:prstClr val="black">
                    <a:tint val="75000"/>
                  </a:prstClr>
                </a:solidFill>
              </a:rPr>
              <a:pPr/>
              <a:t>14</a:t>
            </a:fld>
            <a:endParaRPr lang="en-GB">
              <a:solidFill>
                <a:prstClr val="black">
                  <a:tint val="75000"/>
                </a:prstClr>
              </a:solidFill>
            </a:endParaRPr>
          </a:p>
        </p:txBody>
      </p:sp>
      <p:pic>
        <p:nvPicPr>
          <p:cNvPr id="5" name="Picture 4"/>
          <p:cNvPicPr>
            <a:picLocks noChangeAspect="1"/>
          </p:cNvPicPr>
          <p:nvPr/>
        </p:nvPicPr>
        <p:blipFill>
          <a:blip r:embed="rId3"/>
          <a:stretch>
            <a:fillRect/>
          </a:stretch>
        </p:blipFill>
        <p:spPr>
          <a:xfrm>
            <a:off x="8991600" y="0"/>
            <a:ext cx="3200400" cy="904875"/>
          </a:xfrm>
          <a:prstGeom prst="rect">
            <a:avLst/>
          </a:prstGeom>
        </p:spPr>
      </p:pic>
    </p:spTree>
    <p:extLst>
      <p:ext uri="{BB962C8B-B14F-4D97-AF65-F5344CB8AC3E}">
        <p14:creationId xmlns:p14="http://schemas.microsoft.com/office/powerpoint/2010/main" val="4212072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 History of Human Rights in Britain</a:t>
            </a:r>
            <a:endParaRPr lang="en-GB" dirty="0"/>
          </a:p>
        </p:txBody>
      </p:sp>
      <p:pic>
        <p:nvPicPr>
          <p:cNvPr id="7" name="Content Placeholder 6"/>
          <p:cNvPicPr>
            <a:picLocks noGrp="1" noChangeAspect="1"/>
          </p:cNvPicPr>
          <p:nvPr>
            <p:ph idx="1"/>
          </p:nvPr>
        </p:nvPicPr>
        <p:blipFill>
          <a:blip r:embed="rId2"/>
          <a:stretch>
            <a:fillRect/>
          </a:stretch>
        </p:blipFill>
        <p:spPr>
          <a:xfrm>
            <a:off x="677863" y="2306112"/>
            <a:ext cx="8596312" cy="3590389"/>
          </a:xfrm>
          <a:prstGeom prst="rect">
            <a:avLst/>
          </a:prstGeom>
        </p:spPr>
      </p:pic>
      <p:sp>
        <p:nvSpPr>
          <p:cNvPr id="2" name="Slide Number Placeholder 1"/>
          <p:cNvSpPr>
            <a:spLocks noGrp="1"/>
          </p:cNvSpPr>
          <p:nvPr>
            <p:ph type="sldNum" sz="quarter" idx="12"/>
          </p:nvPr>
        </p:nvSpPr>
        <p:spPr/>
        <p:txBody>
          <a:bodyPr/>
          <a:lstStyle/>
          <a:p>
            <a:fld id="{60EFB764-85D0-4B83-A451-C4C64E1BA9BB}" type="slidenum">
              <a:rPr lang="en-GB" smtClean="0">
                <a:solidFill>
                  <a:prstClr val="black">
                    <a:tint val="75000"/>
                  </a:prstClr>
                </a:solidFill>
              </a:rPr>
              <a:pPr/>
              <a:t>15</a:t>
            </a:fld>
            <a:endParaRPr lang="en-GB">
              <a:solidFill>
                <a:prstClr val="black">
                  <a:tint val="75000"/>
                </a:prstClr>
              </a:solidFill>
            </a:endParaRPr>
          </a:p>
        </p:txBody>
      </p:sp>
      <p:pic>
        <p:nvPicPr>
          <p:cNvPr id="5" name="Picture 4"/>
          <p:cNvPicPr>
            <a:picLocks noChangeAspect="1"/>
          </p:cNvPicPr>
          <p:nvPr/>
        </p:nvPicPr>
        <p:blipFill>
          <a:blip r:embed="rId3"/>
          <a:stretch>
            <a:fillRect/>
          </a:stretch>
        </p:blipFill>
        <p:spPr>
          <a:xfrm>
            <a:off x="8991600" y="0"/>
            <a:ext cx="3200400" cy="904875"/>
          </a:xfrm>
          <a:prstGeom prst="rect">
            <a:avLst/>
          </a:prstGeom>
        </p:spPr>
      </p:pic>
    </p:spTree>
    <p:extLst>
      <p:ext uri="{BB962C8B-B14F-4D97-AF65-F5344CB8AC3E}">
        <p14:creationId xmlns:p14="http://schemas.microsoft.com/office/powerpoint/2010/main" val="22953813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Foreword – Baroness Helena Kennedy QC</a:t>
            </a:r>
          </a:p>
        </p:txBody>
      </p:sp>
      <p:sp>
        <p:nvSpPr>
          <p:cNvPr id="3" name="Content Placeholder 2"/>
          <p:cNvSpPr>
            <a:spLocks noGrp="1"/>
          </p:cNvSpPr>
          <p:nvPr>
            <p:ph idx="1"/>
          </p:nvPr>
        </p:nvSpPr>
        <p:spPr/>
        <p:txBody>
          <a:bodyPr>
            <a:normAutofit fontScale="85000" lnSpcReduction="20000"/>
          </a:bodyPr>
          <a:lstStyle/>
          <a:p>
            <a:r>
              <a:rPr lang="en-GB" sz="3200" dirty="0"/>
              <a:t>‘The Equality Act swept away over 100 separate Acts of Parliament and statutory instruments, and more than 2,500 pages of codes of practice and guidance</a:t>
            </a:r>
          </a:p>
          <a:p>
            <a:r>
              <a:rPr lang="en-GB" sz="3200" dirty="0"/>
              <a:t>When the model for our anti-discrimination laws were first developed, a sign saying ‘no Irish, no blacks, no dogs’ in the window of a bed &amp; breakfast, or a job advert saying ‘women need not apply’ were commonplace around the country . As a young barrister I experienced chambers saying ‘we do not take women’.’</a:t>
            </a:r>
          </a:p>
        </p:txBody>
      </p:sp>
      <p:sp>
        <p:nvSpPr>
          <p:cNvPr id="5" name="Slide Number Placeholder 4"/>
          <p:cNvSpPr>
            <a:spLocks noGrp="1"/>
          </p:cNvSpPr>
          <p:nvPr>
            <p:ph type="sldNum" sz="quarter" idx="12"/>
          </p:nvPr>
        </p:nvSpPr>
        <p:spPr/>
        <p:txBody>
          <a:bodyPr/>
          <a:lstStyle/>
          <a:p>
            <a:fld id="{60EFB764-85D0-4B83-A451-C4C64E1BA9BB}" type="slidenum">
              <a:rPr lang="en-GB" smtClean="0"/>
              <a:t>16</a:t>
            </a:fld>
            <a:endParaRPr lang="en-GB"/>
          </a:p>
        </p:txBody>
      </p:sp>
      <p:pic>
        <p:nvPicPr>
          <p:cNvPr id="4" name="Picture 3"/>
          <p:cNvPicPr>
            <a:picLocks noChangeAspect="1"/>
          </p:cNvPicPr>
          <p:nvPr/>
        </p:nvPicPr>
        <p:blipFill>
          <a:blip r:embed="rId2"/>
          <a:stretch>
            <a:fillRect/>
          </a:stretch>
        </p:blipFill>
        <p:spPr>
          <a:xfrm>
            <a:off x="3169268" y="0"/>
            <a:ext cx="4767668" cy="6891083"/>
          </a:xfrm>
          <a:prstGeom prst="rect">
            <a:avLst/>
          </a:prstGeom>
        </p:spPr>
      </p:pic>
    </p:spTree>
    <p:extLst>
      <p:ext uri="{BB962C8B-B14F-4D97-AF65-F5344CB8AC3E}">
        <p14:creationId xmlns:p14="http://schemas.microsoft.com/office/powerpoint/2010/main" val="3068622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nodeType="clickEffect">
                                  <p:stCondLst>
                                    <p:cond delay="0"/>
                                  </p:stCondLst>
                                  <p:childTnLst>
                                    <p:animEffect transition="out" filter="fade">
                                      <p:cBhvr>
                                        <p:cTn id="6" dur="2000"/>
                                        <p:tgtEl>
                                          <p:spTgt spid="4"/>
                                        </p:tgtEl>
                                      </p:cBhvr>
                                    </p:animEffect>
                                    <p:anim calcmode="lin" valueType="num">
                                      <p:cBhvr>
                                        <p:cTn id="7" dur="2000"/>
                                        <p:tgtEl>
                                          <p:spTgt spid="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4"/>
                                        </p:tgtEl>
                                        <p:attrNameLst>
                                          <p:attrName>ppt_h</p:attrName>
                                        </p:attrNameLst>
                                      </p:cBhvr>
                                      <p:tavLst>
                                        <p:tav tm="0">
                                          <p:val>
                                            <p:strVal val="ppt_h"/>
                                          </p:val>
                                        </p:tav>
                                        <p:tav tm="100000">
                                          <p:val>
                                            <p:strVal val="ppt_h"/>
                                          </p:val>
                                        </p:tav>
                                      </p:tavLst>
                                    </p:anim>
                                    <p:set>
                                      <p:cBhvr>
                                        <p:cTn id="9" dur="1" fill="hold">
                                          <p:stCondLst>
                                            <p:cond delay="1999"/>
                                          </p:stCondLst>
                                        </p:cTn>
                                        <p:tgtEl>
                                          <p:spTgt spid="4"/>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Foreword – Baroness Helena Kennedy QC</a:t>
            </a:r>
          </a:p>
        </p:txBody>
      </p:sp>
      <p:sp>
        <p:nvSpPr>
          <p:cNvPr id="3" name="Content Placeholder 2"/>
          <p:cNvSpPr>
            <a:spLocks noGrp="1"/>
          </p:cNvSpPr>
          <p:nvPr>
            <p:ph idx="1"/>
          </p:nvPr>
        </p:nvSpPr>
        <p:spPr/>
        <p:txBody>
          <a:bodyPr/>
          <a:lstStyle/>
          <a:p>
            <a:pPr marL="0" indent="0">
              <a:buNone/>
            </a:pPr>
            <a:r>
              <a:rPr lang="en-GB" dirty="0"/>
              <a:t>Kennedy cites the former Chair of the Equality and Human Rights Commission and having made a number of key points:</a:t>
            </a:r>
          </a:p>
          <a:p>
            <a:r>
              <a:rPr lang="en-GB" dirty="0"/>
              <a:t>The growth of ‘vertical inequality’ – of income, wealth and power, is shaking public confidence that the rewards of economic success are being distributed fairly</a:t>
            </a:r>
          </a:p>
          <a:p>
            <a:r>
              <a:rPr lang="en-GB" dirty="0"/>
              <a:t>Emerging gaps in life chances defined by characteristics like race, gender, disability and age (‘horizontal inequality’) threaten the nurturing of good relations</a:t>
            </a:r>
          </a:p>
          <a:p>
            <a:r>
              <a:rPr lang="en-GB" dirty="0"/>
              <a:t>The ‘habits of solidarity’ which bind us together are undermined by too many of us not having our voices heard</a:t>
            </a:r>
          </a:p>
        </p:txBody>
      </p:sp>
      <p:sp>
        <p:nvSpPr>
          <p:cNvPr id="5" name="Slide Number Placeholder 4"/>
          <p:cNvSpPr>
            <a:spLocks noGrp="1"/>
          </p:cNvSpPr>
          <p:nvPr>
            <p:ph type="sldNum" sz="quarter" idx="12"/>
          </p:nvPr>
        </p:nvSpPr>
        <p:spPr/>
        <p:txBody>
          <a:bodyPr/>
          <a:lstStyle/>
          <a:p>
            <a:fld id="{60EFB764-85D0-4B83-A451-C4C64E1BA9BB}" type="slidenum">
              <a:rPr lang="en-GB" smtClean="0"/>
              <a:t>17</a:t>
            </a:fld>
            <a:endParaRPr lang="en-GB"/>
          </a:p>
        </p:txBody>
      </p:sp>
      <p:sp>
        <p:nvSpPr>
          <p:cNvPr id="4" name="TextBox 3"/>
          <p:cNvSpPr txBox="1"/>
          <p:nvPr/>
        </p:nvSpPr>
        <p:spPr>
          <a:xfrm>
            <a:off x="677334" y="5944822"/>
            <a:ext cx="3190672" cy="461665"/>
          </a:xfrm>
          <a:prstGeom prst="rect">
            <a:avLst/>
          </a:prstGeom>
          <a:noFill/>
        </p:spPr>
        <p:txBody>
          <a:bodyPr wrap="square" rtlCol="0">
            <a:spAutoFit/>
          </a:bodyPr>
          <a:lstStyle/>
          <a:p>
            <a:r>
              <a:rPr lang="en-GB" sz="2400" dirty="0"/>
              <a:t>Phillips (2008)</a:t>
            </a:r>
          </a:p>
        </p:txBody>
      </p:sp>
    </p:spTree>
    <p:extLst>
      <p:ext uri="{BB962C8B-B14F-4D97-AF65-F5344CB8AC3E}">
        <p14:creationId xmlns:p14="http://schemas.microsoft.com/office/powerpoint/2010/main" val="3243645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Foreword – Baroness Helena Kennedy QC</a:t>
            </a:r>
          </a:p>
        </p:txBody>
      </p:sp>
      <p:sp>
        <p:nvSpPr>
          <p:cNvPr id="3" name="Content Placeholder 2"/>
          <p:cNvSpPr>
            <a:spLocks noGrp="1"/>
          </p:cNvSpPr>
          <p:nvPr>
            <p:ph idx="1"/>
          </p:nvPr>
        </p:nvSpPr>
        <p:spPr>
          <a:xfrm>
            <a:off x="677334" y="1930401"/>
            <a:ext cx="8596668" cy="3799840"/>
          </a:xfrm>
          <a:solidFill>
            <a:srgbClr val="FFFF00"/>
          </a:solidFill>
          <a:ln w="38100">
            <a:solidFill>
              <a:schemeClr val="accent1"/>
            </a:solidFill>
          </a:ln>
        </p:spPr>
        <p:txBody>
          <a:bodyPr>
            <a:noAutofit/>
          </a:bodyPr>
          <a:lstStyle/>
          <a:p>
            <a:pPr marL="0" indent="0">
              <a:buNone/>
            </a:pPr>
            <a:r>
              <a:rPr lang="en-GB" sz="2000" dirty="0"/>
              <a:t>‘People’s incomes and life-chances may be influenced by disadvantages arising from individual characteristics such as race or gender. </a:t>
            </a:r>
          </a:p>
          <a:p>
            <a:pPr marL="0" indent="0">
              <a:buNone/>
            </a:pPr>
            <a:r>
              <a:rPr lang="en-GB" sz="2000" dirty="0"/>
              <a:t>But we know very well that this is not enough to capture their whole experience— what is often called the ‘strand based’ approach to equality.</a:t>
            </a:r>
          </a:p>
          <a:p>
            <a:pPr marL="0" indent="0">
              <a:buNone/>
            </a:pPr>
            <a:r>
              <a:rPr lang="en-GB" sz="2000" dirty="0"/>
              <a:t> We have to look at people as a whole and modernise the equalities argument to keep up with society. Whether you are a carer of an elderly parent, a disabled young worker starting out on your career or a white working class boy at a struggling school, everyone should have the right to flourish and make the most of their talents.’</a:t>
            </a:r>
          </a:p>
        </p:txBody>
      </p:sp>
      <p:sp>
        <p:nvSpPr>
          <p:cNvPr id="5" name="Slide Number Placeholder 4"/>
          <p:cNvSpPr>
            <a:spLocks noGrp="1"/>
          </p:cNvSpPr>
          <p:nvPr>
            <p:ph type="sldNum" sz="quarter" idx="12"/>
          </p:nvPr>
        </p:nvSpPr>
        <p:spPr/>
        <p:txBody>
          <a:bodyPr/>
          <a:lstStyle/>
          <a:p>
            <a:fld id="{60EFB764-85D0-4B83-A451-C4C64E1BA9BB}" type="slidenum">
              <a:rPr lang="en-GB" smtClean="0"/>
              <a:t>18</a:t>
            </a:fld>
            <a:endParaRPr lang="en-GB"/>
          </a:p>
        </p:txBody>
      </p:sp>
      <p:sp>
        <p:nvSpPr>
          <p:cNvPr id="4" name="TextBox 3"/>
          <p:cNvSpPr txBox="1"/>
          <p:nvPr/>
        </p:nvSpPr>
        <p:spPr>
          <a:xfrm>
            <a:off x="838200" y="5944822"/>
            <a:ext cx="3190672" cy="461665"/>
          </a:xfrm>
          <a:prstGeom prst="rect">
            <a:avLst/>
          </a:prstGeom>
          <a:noFill/>
        </p:spPr>
        <p:txBody>
          <a:bodyPr wrap="square" rtlCol="0">
            <a:spAutoFit/>
          </a:bodyPr>
          <a:lstStyle/>
          <a:p>
            <a:r>
              <a:rPr lang="en-GB" sz="2400" dirty="0"/>
              <a:t>Phillips (2008)</a:t>
            </a:r>
          </a:p>
        </p:txBody>
      </p:sp>
    </p:spTree>
    <p:extLst>
      <p:ext uri="{BB962C8B-B14F-4D97-AF65-F5344CB8AC3E}">
        <p14:creationId xmlns:p14="http://schemas.microsoft.com/office/powerpoint/2010/main" val="2338333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9430" y="399711"/>
            <a:ext cx="4628745" cy="2806922"/>
          </a:xfrm>
          <a:prstGeom prst="rect">
            <a:avLst/>
          </a:prstGeom>
          <a:solidFill>
            <a:srgbClr val="FFFF00"/>
          </a:solidFill>
          <a:ln w="57150">
            <a:solidFill>
              <a:schemeClr val="tx1"/>
            </a:solidFill>
          </a:ln>
        </p:spPr>
        <p:txBody>
          <a:bodyPr wrap="square">
            <a:spAutoFit/>
          </a:bodyPr>
          <a:lstStyle/>
          <a:p>
            <a:pPr lvl="0" algn="ctr">
              <a:lnSpc>
                <a:spcPct val="90000"/>
              </a:lnSpc>
              <a:spcBef>
                <a:spcPts val="1000"/>
              </a:spcBef>
            </a:pPr>
            <a:r>
              <a:rPr lang="en-GB" sz="2800" dirty="0">
                <a:solidFill>
                  <a:prstClr val="black"/>
                </a:solidFill>
              </a:rPr>
              <a:t>‘Equality is not just right in principle— it is a necessary goal if we want a society in which everyone feels at ease with themselves and with others regardless of difference.’</a:t>
            </a:r>
          </a:p>
        </p:txBody>
      </p:sp>
      <p:sp>
        <p:nvSpPr>
          <p:cNvPr id="5" name="Rectangle 4"/>
          <p:cNvSpPr/>
          <p:nvPr/>
        </p:nvSpPr>
        <p:spPr>
          <a:xfrm>
            <a:off x="415857" y="4002463"/>
            <a:ext cx="4075890" cy="2419124"/>
          </a:xfrm>
          <a:prstGeom prst="rect">
            <a:avLst/>
          </a:prstGeom>
          <a:solidFill>
            <a:srgbClr val="FFFF00"/>
          </a:solidFill>
          <a:ln w="57150">
            <a:solidFill>
              <a:schemeClr val="tx1"/>
            </a:solidFill>
          </a:ln>
        </p:spPr>
        <p:txBody>
          <a:bodyPr wrap="square">
            <a:spAutoFit/>
          </a:bodyPr>
          <a:lstStyle/>
          <a:p>
            <a:pPr lvl="0" algn="ctr">
              <a:lnSpc>
                <a:spcPct val="90000"/>
              </a:lnSpc>
              <a:spcBef>
                <a:spcPts val="1000"/>
              </a:spcBef>
            </a:pPr>
            <a:r>
              <a:rPr lang="en-GB" sz="2800" dirty="0">
                <a:solidFill>
                  <a:prstClr val="black"/>
                </a:solidFill>
              </a:rPr>
              <a:t>‘Everyone has a right to be treated fairly and to be given the opportunity to fulfil his /her full potential in life</a:t>
            </a:r>
            <a:r>
              <a:rPr lang="en-GB" sz="2800" dirty="0" smtClean="0">
                <a:solidFill>
                  <a:prstClr val="black"/>
                </a:solidFill>
              </a:rPr>
              <a:t>.’ </a:t>
            </a:r>
            <a:endParaRPr lang="en-GB" sz="2800" dirty="0">
              <a:solidFill>
                <a:prstClr val="black"/>
              </a:solidFill>
            </a:endParaRPr>
          </a:p>
        </p:txBody>
      </p:sp>
      <p:sp>
        <p:nvSpPr>
          <p:cNvPr id="6" name="Rectangle 5"/>
          <p:cNvSpPr/>
          <p:nvPr/>
        </p:nvSpPr>
        <p:spPr>
          <a:xfrm>
            <a:off x="8196365" y="579435"/>
            <a:ext cx="3690026" cy="4524315"/>
          </a:xfrm>
          <a:prstGeom prst="rect">
            <a:avLst/>
          </a:prstGeom>
          <a:solidFill>
            <a:srgbClr val="FFFF00"/>
          </a:solidFill>
          <a:ln w="57150">
            <a:solidFill>
              <a:schemeClr val="tx1"/>
            </a:solidFill>
          </a:ln>
        </p:spPr>
        <p:txBody>
          <a:bodyPr wrap="square">
            <a:spAutoFit/>
          </a:bodyPr>
          <a:lstStyle/>
          <a:p>
            <a:pPr algn="ctr"/>
            <a:r>
              <a:rPr lang="en-GB" sz="2400" dirty="0"/>
              <a:t>‘To achieve this vision of society we must tackle inequality and discrimination proactively. This benefits the whole of society in many ways. For example , to be truly competitive in a globalized world our economy must draw on the talents and ability of everyone in society.’</a:t>
            </a:r>
          </a:p>
        </p:txBody>
      </p:sp>
      <p:pic>
        <p:nvPicPr>
          <p:cNvPr id="7" name="Picture 6"/>
          <p:cNvPicPr>
            <a:picLocks noChangeAspect="1"/>
          </p:cNvPicPr>
          <p:nvPr/>
        </p:nvPicPr>
        <p:blipFill>
          <a:blip r:embed="rId2"/>
          <a:stretch>
            <a:fillRect/>
          </a:stretch>
        </p:blipFill>
        <p:spPr>
          <a:xfrm>
            <a:off x="4768175" y="1071874"/>
            <a:ext cx="3391914" cy="4708987"/>
          </a:xfrm>
          <a:prstGeom prst="rect">
            <a:avLst/>
          </a:prstGeom>
          <a:effectLst>
            <a:softEdge rad="292100"/>
          </a:effectLst>
        </p:spPr>
      </p:pic>
      <p:sp>
        <p:nvSpPr>
          <p:cNvPr id="2" name="Slide Number Placeholder 1"/>
          <p:cNvSpPr>
            <a:spLocks noGrp="1"/>
          </p:cNvSpPr>
          <p:nvPr>
            <p:ph type="sldNum" sz="quarter" idx="12"/>
          </p:nvPr>
        </p:nvSpPr>
        <p:spPr/>
        <p:txBody>
          <a:bodyPr/>
          <a:lstStyle/>
          <a:p>
            <a:fld id="{60EFB764-85D0-4B83-A451-C4C64E1BA9BB}" type="slidenum">
              <a:rPr lang="en-GB" smtClean="0"/>
              <a:t>19</a:t>
            </a:fld>
            <a:endParaRPr lang="en-GB"/>
          </a:p>
        </p:txBody>
      </p:sp>
    </p:spTree>
    <p:extLst>
      <p:ext uri="{BB962C8B-B14F-4D97-AF65-F5344CB8AC3E}">
        <p14:creationId xmlns:p14="http://schemas.microsoft.com/office/powerpoint/2010/main" val="42046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heel(1)">
                                      <p:cBhvr>
                                        <p:cTn id="14" dur="20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heel(1)">
                                      <p:cBhvr>
                                        <p:cTn id="19" dur="20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21" presetClass="entr" presetSubtype="1"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wheel(1)">
                                      <p:cBhvr>
                                        <p:cTn id="2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Foreword – Baroness Helena Kennedy QC</a:t>
            </a:r>
          </a:p>
        </p:txBody>
      </p:sp>
      <p:sp>
        <p:nvSpPr>
          <p:cNvPr id="3" name="Content Placeholder 2"/>
          <p:cNvSpPr>
            <a:spLocks noGrp="1"/>
          </p:cNvSpPr>
          <p:nvPr>
            <p:ph idx="1"/>
          </p:nvPr>
        </p:nvSpPr>
        <p:spPr>
          <a:xfrm>
            <a:off x="677334" y="1631781"/>
            <a:ext cx="8596668" cy="3880773"/>
          </a:xfrm>
        </p:spPr>
        <p:txBody>
          <a:bodyPr>
            <a:normAutofit/>
          </a:bodyPr>
          <a:lstStyle/>
          <a:p>
            <a:pPr marL="0" indent="0">
              <a:buNone/>
            </a:pPr>
            <a:r>
              <a:rPr lang="en-GB" dirty="0"/>
              <a:t>I hope that the Act will enable the Commission to meet its statutory duty to encourage and support the development of a society in which</a:t>
            </a:r>
          </a:p>
          <a:p>
            <a:pPr marL="457200" lvl="1" indent="0">
              <a:buNone/>
            </a:pPr>
            <a:r>
              <a:rPr lang="en-GB" dirty="0"/>
              <a:t>(a) people’s ability to achieve their potential is not limited by prejudice or discrimination, </a:t>
            </a:r>
          </a:p>
          <a:p>
            <a:pPr marL="457200" lvl="1" indent="0">
              <a:buNone/>
            </a:pPr>
            <a:r>
              <a:rPr lang="en-GB" dirty="0"/>
              <a:t>(b) there is respect for and protection of each individual’s human rights, </a:t>
            </a:r>
          </a:p>
          <a:p>
            <a:pPr marL="457200" lvl="1" indent="0">
              <a:buNone/>
            </a:pPr>
            <a:r>
              <a:rPr lang="en-GB" dirty="0"/>
              <a:t>(c) there is respect for the dignity and worth of each individual, </a:t>
            </a:r>
          </a:p>
          <a:p>
            <a:pPr marL="457200" lvl="1" indent="0">
              <a:buNone/>
            </a:pPr>
            <a:r>
              <a:rPr lang="en-GB" dirty="0"/>
              <a:t>(d) each individual has an equal opportunity to participate in society, and (e) there is mutual respect between groups based on understanding and valuing of diversity and on shared respect for equality and human rights. </a:t>
            </a:r>
          </a:p>
        </p:txBody>
      </p:sp>
      <p:sp>
        <p:nvSpPr>
          <p:cNvPr id="4" name="Slide Number Placeholder 3"/>
          <p:cNvSpPr>
            <a:spLocks noGrp="1"/>
          </p:cNvSpPr>
          <p:nvPr>
            <p:ph type="sldNum" sz="quarter" idx="12"/>
          </p:nvPr>
        </p:nvSpPr>
        <p:spPr/>
        <p:txBody>
          <a:bodyPr/>
          <a:lstStyle/>
          <a:p>
            <a:fld id="{60EFB764-85D0-4B83-A451-C4C64E1BA9BB}" type="slidenum">
              <a:rPr lang="en-GB" smtClean="0"/>
              <a:t>20</a:t>
            </a:fld>
            <a:endParaRPr lang="en-GB"/>
          </a:p>
        </p:txBody>
      </p:sp>
      <p:sp>
        <p:nvSpPr>
          <p:cNvPr id="6" name="TextBox 5"/>
          <p:cNvSpPr txBox="1"/>
          <p:nvPr/>
        </p:nvSpPr>
        <p:spPr>
          <a:xfrm>
            <a:off x="568373" y="4992128"/>
            <a:ext cx="8427581" cy="1569660"/>
          </a:xfrm>
          <a:prstGeom prst="rect">
            <a:avLst/>
          </a:prstGeom>
          <a:noFill/>
        </p:spPr>
        <p:txBody>
          <a:bodyPr wrap="square" rtlCol="0">
            <a:spAutoFit/>
          </a:bodyPr>
          <a:lstStyle/>
          <a:p>
            <a:r>
              <a:rPr lang="en-GB" sz="1600" dirty="0"/>
              <a:t>Baroness Helena </a:t>
            </a:r>
            <a:r>
              <a:rPr lang="en-GB" sz="1600" dirty="0" err="1"/>
              <a:t>Kenedy</a:t>
            </a:r>
            <a:r>
              <a:rPr lang="en-GB" sz="1600" dirty="0"/>
              <a:t> QC April 2016, or</a:t>
            </a:r>
          </a:p>
          <a:p>
            <a:endParaRPr lang="en-GB" sz="1600" dirty="0"/>
          </a:p>
          <a:p>
            <a:r>
              <a:rPr lang="en-GB" sz="1600" dirty="0"/>
              <a:t>Kennedy (2016) for citation in your main body </a:t>
            </a:r>
            <a:r>
              <a:rPr lang="en-GB" sz="1600" dirty="0" smtClean="0"/>
              <a:t>with:</a:t>
            </a:r>
          </a:p>
          <a:p>
            <a:endParaRPr lang="en-GB" sz="1600" dirty="0"/>
          </a:p>
          <a:p>
            <a:r>
              <a:rPr lang="en-GB" sz="1600" dirty="0"/>
              <a:t>Kennedy H (2016) </a:t>
            </a:r>
            <a:r>
              <a:rPr lang="en-GB" sz="1600" u="sng" dirty="0"/>
              <a:t>Foreword to Blackstone’s Guide to the Equality Act 3</a:t>
            </a:r>
            <a:r>
              <a:rPr lang="en-GB" sz="1600" u="sng" baseline="30000" dirty="0"/>
              <a:t>rd</a:t>
            </a:r>
            <a:r>
              <a:rPr lang="en-GB" sz="1600" u="sng" dirty="0"/>
              <a:t> edition</a:t>
            </a:r>
            <a:r>
              <a:rPr lang="en-GB" sz="1600" dirty="0"/>
              <a:t>, Oxford: OUP, in the reference list</a:t>
            </a:r>
          </a:p>
        </p:txBody>
      </p:sp>
    </p:spTree>
    <p:extLst>
      <p:ext uri="{BB962C8B-B14F-4D97-AF65-F5344CB8AC3E}">
        <p14:creationId xmlns:p14="http://schemas.microsoft.com/office/powerpoint/2010/main" val="836001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C.Newton-Evans@UWTSD.ac.uk</a:t>
            </a:r>
          </a:p>
        </p:txBody>
      </p:sp>
    </p:spTree>
    <p:extLst>
      <p:ext uri="{BB962C8B-B14F-4D97-AF65-F5344CB8AC3E}">
        <p14:creationId xmlns:p14="http://schemas.microsoft.com/office/powerpoint/2010/main" val="6372557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Geographical or territorial considerations [1.01]</a:t>
            </a:r>
          </a:p>
        </p:txBody>
      </p:sp>
      <p:sp>
        <p:nvSpPr>
          <p:cNvPr id="3" name="Content Placeholder 2"/>
          <p:cNvSpPr>
            <a:spLocks noGrp="1"/>
          </p:cNvSpPr>
          <p:nvPr>
            <p:ph idx="1"/>
          </p:nvPr>
        </p:nvSpPr>
        <p:spPr/>
        <p:txBody>
          <a:bodyPr/>
          <a:lstStyle/>
          <a:p>
            <a:r>
              <a:rPr lang="en-GB" dirty="0"/>
              <a:t>The Act forms part of the law of England and Wales, there are some exceptions for Scotland and issues of devolution</a:t>
            </a:r>
          </a:p>
          <a:p>
            <a:r>
              <a:rPr lang="en-GB" dirty="0"/>
              <a:t>It does not apply in Northern Ireland but it is an important source of ideas. E.g. same sex marriage is not recognised in civil law in NI, even though the NI Assembly voted in favour of it a few years ago (see Macdonald 2015)</a:t>
            </a:r>
          </a:p>
          <a:p>
            <a:r>
              <a:rPr lang="en-GB" dirty="0"/>
              <a:t>The close links between EU equality and UK domestic law means that this is a key area of concern regarding the Brexit process    </a:t>
            </a:r>
          </a:p>
          <a:p>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fld id="{60EFB764-85D0-4B83-A451-C4C64E1BA9BB}" type="slidenum">
              <a:rPr lang="en-GB" smtClean="0"/>
              <a:t>22</a:t>
            </a:fld>
            <a:endParaRPr lang="en-GB"/>
          </a:p>
        </p:txBody>
      </p:sp>
    </p:spTree>
    <p:extLst>
      <p:ext uri="{BB962C8B-B14F-4D97-AF65-F5344CB8AC3E}">
        <p14:creationId xmlns:p14="http://schemas.microsoft.com/office/powerpoint/2010/main" val="3871993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and sources of UK equality law</a:t>
            </a:r>
          </a:p>
        </p:txBody>
      </p:sp>
      <p:sp>
        <p:nvSpPr>
          <p:cNvPr id="3" name="Content Placeholder 2"/>
          <p:cNvSpPr>
            <a:spLocks noGrp="1"/>
          </p:cNvSpPr>
          <p:nvPr>
            <p:ph idx="1"/>
          </p:nvPr>
        </p:nvSpPr>
        <p:spPr/>
        <p:txBody>
          <a:bodyPr/>
          <a:lstStyle/>
          <a:p>
            <a:r>
              <a:rPr lang="en-GB" dirty="0"/>
              <a:t>The development of Equality Law has developed in fits and starts over a very long period [1.03]</a:t>
            </a:r>
          </a:p>
          <a:p>
            <a:endParaRPr lang="en-GB" dirty="0"/>
          </a:p>
        </p:txBody>
      </p:sp>
      <p:sp>
        <p:nvSpPr>
          <p:cNvPr id="6" name="Slide Number Placeholder 5"/>
          <p:cNvSpPr>
            <a:spLocks noGrp="1"/>
          </p:cNvSpPr>
          <p:nvPr>
            <p:ph type="sldNum" sz="quarter" idx="12"/>
          </p:nvPr>
        </p:nvSpPr>
        <p:spPr/>
        <p:txBody>
          <a:bodyPr/>
          <a:lstStyle/>
          <a:p>
            <a:fld id="{60EFB764-85D0-4B83-A451-C4C64E1BA9BB}" type="slidenum">
              <a:rPr lang="en-GB" smtClean="0"/>
              <a:t>23</a:t>
            </a:fld>
            <a:endParaRPr lang="en-GB"/>
          </a:p>
        </p:txBody>
      </p:sp>
      <p:sp>
        <p:nvSpPr>
          <p:cNvPr id="4" name="TextBox 3"/>
          <p:cNvSpPr txBox="1"/>
          <p:nvPr/>
        </p:nvSpPr>
        <p:spPr>
          <a:xfrm>
            <a:off x="1162812" y="3173623"/>
            <a:ext cx="9866376" cy="1508105"/>
          </a:xfrm>
          <a:prstGeom prst="rect">
            <a:avLst/>
          </a:prstGeom>
          <a:solidFill>
            <a:srgbClr val="FFFF00"/>
          </a:solidFill>
          <a:ln w="57150">
            <a:solidFill>
              <a:schemeClr val="tx1"/>
            </a:solidFill>
          </a:ln>
        </p:spPr>
        <p:txBody>
          <a:bodyPr wrap="square" rtlCol="0">
            <a:spAutoFit/>
          </a:bodyPr>
          <a:lstStyle/>
          <a:p>
            <a:pPr algn="ctr"/>
            <a:r>
              <a:rPr lang="en-GB" sz="2800" dirty="0"/>
              <a:t>‘Discrimination was endemic against women, slaves, Roman Catholics, Non-Conformists and Jews for many centuries’</a:t>
            </a:r>
          </a:p>
          <a:p>
            <a:endParaRPr lang="en-GB" dirty="0"/>
          </a:p>
          <a:p>
            <a:r>
              <a:rPr lang="en-GB" dirty="0"/>
              <a:t> </a:t>
            </a:r>
            <a:r>
              <a:rPr lang="en-GB" dirty="0" err="1"/>
              <a:t>Wadham</a:t>
            </a:r>
            <a:r>
              <a:rPr lang="en-GB" dirty="0"/>
              <a:t> et al (2016: p1.03)</a:t>
            </a:r>
          </a:p>
        </p:txBody>
      </p:sp>
      <p:sp>
        <p:nvSpPr>
          <p:cNvPr id="5" name="TextBox 4"/>
          <p:cNvSpPr txBox="1"/>
          <p:nvPr/>
        </p:nvSpPr>
        <p:spPr>
          <a:xfrm>
            <a:off x="838200" y="4681728"/>
            <a:ext cx="7879080" cy="1815882"/>
          </a:xfrm>
          <a:prstGeom prst="rect">
            <a:avLst/>
          </a:prstGeom>
          <a:noFill/>
        </p:spPr>
        <p:txBody>
          <a:bodyPr wrap="square" rtlCol="0">
            <a:spAutoFit/>
          </a:bodyPr>
          <a:lstStyle/>
          <a:p>
            <a:endParaRPr lang="en-GB" sz="2800" dirty="0" smtClean="0"/>
          </a:p>
          <a:p>
            <a:r>
              <a:rPr lang="en-GB" sz="2800" dirty="0" smtClean="0"/>
              <a:t>Changes </a:t>
            </a:r>
            <a:r>
              <a:rPr lang="en-GB" sz="2800" dirty="0"/>
              <a:t>can be traced back to the abolition of slavery and Catholic Emancipation Acts of the 19</a:t>
            </a:r>
            <a:r>
              <a:rPr lang="en-GB" sz="2800" baseline="30000" dirty="0"/>
              <a:t>th</a:t>
            </a:r>
            <a:r>
              <a:rPr lang="en-GB" sz="2800" dirty="0"/>
              <a:t> century</a:t>
            </a:r>
          </a:p>
        </p:txBody>
      </p:sp>
    </p:spTree>
    <p:extLst>
      <p:ext uri="{BB962C8B-B14F-4D97-AF65-F5344CB8AC3E}">
        <p14:creationId xmlns:p14="http://schemas.microsoft.com/office/powerpoint/2010/main" val="3034451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and sources of UK equality law</a:t>
            </a:r>
          </a:p>
        </p:txBody>
      </p:sp>
      <p:sp>
        <p:nvSpPr>
          <p:cNvPr id="5" name="Content Placeholder 4"/>
          <p:cNvSpPr>
            <a:spLocks noGrp="1"/>
          </p:cNvSpPr>
          <p:nvPr>
            <p:ph sz="half" idx="1"/>
          </p:nvPr>
        </p:nvSpPr>
        <p:spPr>
          <a:xfrm>
            <a:off x="677334" y="1930400"/>
            <a:ext cx="4184035" cy="4476087"/>
          </a:xfrm>
        </p:spPr>
        <p:txBody>
          <a:bodyPr>
            <a:normAutofit lnSpcReduction="10000"/>
          </a:bodyPr>
          <a:lstStyle/>
          <a:p>
            <a:r>
              <a:rPr lang="en-GB" dirty="0"/>
              <a:t>Navy Acts of the 19</a:t>
            </a:r>
            <a:r>
              <a:rPr lang="en-GB" baseline="30000" dirty="0"/>
              <a:t>th</a:t>
            </a:r>
            <a:r>
              <a:rPr lang="en-GB" dirty="0"/>
              <a:t> century saw an entitlement to equal pay for non-white </a:t>
            </a:r>
            <a:r>
              <a:rPr lang="en-GB" dirty="0" smtClean="0"/>
              <a:t>sailors</a:t>
            </a:r>
          </a:p>
          <a:p>
            <a:endParaRPr lang="en-GB" dirty="0"/>
          </a:p>
          <a:p>
            <a:r>
              <a:rPr lang="en-GB" dirty="0"/>
              <a:t>1918: Vienna Treaty after the first world war saw the foundation of the International Labour Organisation and the idea of equal pay for work of equal </a:t>
            </a:r>
            <a:r>
              <a:rPr lang="en-GB" dirty="0" smtClean="0"/>
              <a:t>value</a:t>
            </a:r>
          </a:p>
          <a:p>
            <a:endParaRPr lang="en-GB" dirty="0"/>
          </a:p>
          <a:p>
            <a:r>
              <a:rPr lang="en-GB" dirty="0"/>
              <a:t>20</a:t>
            </a:r>
            <a:r>
              <a:rPr lang="en-GB" baseline="30000" dirty="0"/>
              <a:t>th</a:t>
            </a:r>
            <a:r>
              <a:rPr lang="en-GB" dirty="0"/>
              <a:t> century focus on the elimination of discrimination on religious grounds in Ireland and Northern Ireland on the grounds of religion and </a:t>
            </a:r>
            <a:r>
              <a:rPr lang="en-GB" dirty="0" smtClean="0"/>
              <a:t>belief</a:t>
            </a:r>
            <a:endParaRPr lang="en-GB" dirty="0"/>
          </a:p>
        </p:txBody>
      </p:sp>
      <p:sp>
        <p:nvSpPr>
          <p:cNvPr id="4" name="Slide Number Placeholder 3"/>
          <p:cNvSpPr>
            <a:spLocks noGrp="1"/>
          </p:cNvSpPr>
          <p:nvPr>
            <p:ph type="sldNum" sz="quarter" idx="12"/>
          </p:nvPr>
        </p:nvSpPr>
        <p:spPr/>
        <p:txBody>
          <a:bodyPr/>
          <a:lstStyle/>
          <a:p>
            <a:fld id="{60EFB764-85D0-4B83-A451-C4C64E1BA9BB}" type="slidenum">
              <a:rPr lang="en-GB" smtClean="0"/>
              <a:t>24</a:t>
            </a:fld>
            <a:endParaRPr lang="en-GB"/>
          </a:p>
        </p:txBody>
      </p:sp>
      <p:pic>
        <p:nvPicPr>
          <p:cNvPr id="1026" name="Picture 2" descr="Image result for royal navy"/>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5576845" y="2160588"/>
            <a:ext cx="3210009" cy="3881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956588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 Equality Law came through three routes:</a:t>
            </a:r>
          </a:p>
        </p:txBody>
      </p:sp>
      <p:sp>
        <p:nvSpPr>
          <p:cNvPr id="3" name="Content Placeholder 2"/>
          <p:cNvSpPr>
            <a:spLocks noGrp="1"/>
          </p:cNvSpPr>
          <p:nvPr>
            <p:ph sz="half" idx="1"/>
          </p:nvPr>
        </p:nvSpPr>
        <p:spPr/>
        <p:txBody>
          <a:bodyPr>
            <a:noAutofit/>
          </a:bodyPr>
          <a:lstStyle/>
          <a:p>
            <a:pPr marL="514350" indent="-514350">
              <a:buFont typeface="+mj-lt"/>
              <a:buAutoNum type="arabicPeriod"/>
            </a:pPr>
            <a:r>
              <a:rPr lang="en-GB" sz="2000" dirty="0"/>
              <a:t>By Parliament through laws formed following campaigns or lobbying</a:t>
            </a:r>
          </a:p>
          <a:p>
            <a:pPr marL="514350" indent="-514350">
              <a:buFont typeface="+mj-lt"/>
              <a:buAutoNum type="arabicPeriod"/>
            </a:pPr>
            <a:r>
              <a:rPr lang="en-GB" sz="2000" dirty="0"/>
              <a:t>In the case of the public sector duties, as a response to criticism of the police and other public services re. Sir William Macpherson’s report on the death of Stephen Lawrence</a:t>
            </a:r>
          </a:p>
          <a:p>
            <a:pPr marL="514350" indent="-514350">
              <a:buFont typeface="+mj-lt"/>
              <a:buAutoNum type="arabicPeriod"/>
            </a:pPr>
            <a:r>
              <a:rPr lang="en-GB" sz="2000" dirty="0"/>
              <a:t>By the European Union (EU) primary laws and directives</a:t>
            </a:r>
          </a:p>
        </p:txBody>
      </p:sp>
      <p:sp>
        <p:nvSpPr>
          <p:cNvPr id="6" name="Slide Number Placeholder 5"/>
          <p:cNvSpPr>
            <a:spLocks noGrp="1"/>
          </p:cNvSpPr>
          <p:nvPr>
            <p:ph type="sldNum" sz="quarter" idx="12"/>
          </p:nvPr>
        </p:nvSpPr>
        <p:spPr/>
        <p:txBody>
          <a:bodyPr/>
          <a:lstStyle/>
          <a:p>
            <a:fld id="{60EFB764-85D0-4B83-A451-C4C64E1BA9BB}" type="slidenum">
              <a:rPr lang="en-GB" smtClean="0"/>
              <a:t>25</a:t>
            </a:fld>
            <a:endParaRPr lang="en-GB"/>
          </a:p>
        </p:txBody>
      </p:sp>
      <p:sp>
        <p:nvSpPr>
          <p:cNvPr id="5" name="Rectangle 4"/>
          <p:cNvSpPr/>
          <p:nvPr/>
        </p:nvSpPr>
        <p:spPr>
          <a:xfrm>
            <a:off x="6386014" y="6221821"/>
            <a:ext cx="1968809" cy="369332"/>
          </a:xfrm>
          <a:prstGeom prst="rect">
            <a:avLst/>
          </a:prstGeom>
        </p:spPr>
        <p:txBody>
          <a:bodyPr wrap="none">
            <a:spAutoFit/>
          </a:bodyPr>
          <a:lstStyle/>
          <a:p>
            <a:r>
              <a:rPr lang="da-DK" dirty="0"/>
              <a:t>Allen (2016: p1.04)</a:t>
            </a:r>
          </a:p>
        </p:txBody>
      </p:sp>
      <p:pic>
        <p:nvPicPr>
          <p:cNvPr id="8" name="Content Placeholder 7"/>
          <p:cNvPicPr>
            <a:picLocks noGrp="1" noChangeAspect="1"/>
          </p:cNvPicPr>
          <p:nvPr>
            <p:ph sz="half" idx="2"/>
          </p:nvPr>
        </p:nvPicPr>
        <p:blipFill>
          <a:blip r:embed="rId2"/>
          <a:stretch>
            <a:fillRect/>
          </a:stretch>
        </p:blipFill>
        <p:spPr>
          <a:xfrm>
            <a:off x="5848350" y="3101181"/>
            <a:ext cx="2667000" cy="2000250"/>
          </a:xfrm>
          <a:prstGeom prst="rect">
            <a:avLst/>
          </a:prstGeom>
        </p:spPr>
      </p:pic>
    </p:spTree>
    <p:extLst>
      <p:ext uri="{BB962C8B-B14F-4D97-AF65-F5344CB8AC3E}">
        <p14:creationId xmlns:p14="http://schemas.microsoft.com/office/powerpoint/2010/main" val="2813813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factors</a:t>
            </a:r>
          </a:p>
        </p:txBody>
      </p:sp>
      <p:sp>
        <p:nvSpPr>
          <p:cNvPr id="3" name="Content Placeholder 2"/>
          <p:cNvSpPr>
            <a:spLocks noGrp="1"/>
          </p:cNvSpPr>
          <p:nvPr>
            <p:ph idx="1"/>
          </p:nvPr>
        </p:nvSpPr>
        <p:spPr>
          <a:xfrm>
            <a:off x="838200" y="1371600"/>
            <a:ext cx="6861048" cy="4805363"/>
          </a:xfrm>
        </p:spPr>
        <p:txBody>
          <a:bodyPr>
            <a:normAutofit/>
          </a:bodyPr>
          <a:lstStyle/>
          <a:p>
            <a:pPr marL="514350" indent="-514350">
              <a:buFont typeface="+mj-lt"/>
              <a:buAutoNum type="arabicPeriod"/>
            </a:pPr>
            <a:r>
              <a:rPr lang="en-GB" dirty="0"/>
              <a:t>Provisions of the European Convention on Human Rights (ECHR), particularly Article 14 which prohibits discrimination on a wide set of grounds</a:t>
            </a:r>
          </a:p>
          <a:p>
            <a:pPr marL="514350" indent="-514350">
              <a:buFont typeface="+mj-lt"/>
              <a:buAutoNum type="arabicPeriod"/>
            </a:pPr>
            <a:r>
              <a:rPr lang="en-GB" dirty="0"/>
              <a:t>European Charter of Fundamental Rights which incorporates rights from ECHR and other sources</a:t>
            </a:r>
          </a:p>
          <a:p>
            <a:pPr marL="514350" indent="-514350">
              <a:buFont typeface="+mj-lt"/>
              <a:buAutoNum type="arabicPeriod"/>
            </a:pPr>
            <a:r>
              <a:rPr lang="en-GB" dirty="0"/>
              <a:t>United Nations Conventions like the Convention on the Rights of Persons with Disabilities, and the Convention on the Rights of the Child</a:t>
            </a:r>
          </a:p>
          <a:p>
            <a:endParaRPr lang="en-GB" dirty="0"/>
          </a:p>
        </p:txBody>
      </p:sp>
      <p:sp>
        <p:nvSpPr>
          <p:cNvPr id="7" name="Slide Number Placeholder 6"/>
          <p:cNvSpPr>
            <a:spLocks noGrp="1"/>
          </p:cNvSpPr>
          <p:nvPr>
            <p:ph type="sldNum" sz="quarter" idx="12"/>
          </p:nvPr>
        </p:nvSpPr>
        <p:spPr/>
        <p:txBody>
          <a:bodyPr/>
          <a:lstStyle/>
          <a:p>
            <a:fld id="{60EFB764-85D0-4B83-A451-C4C64E1BA9BB}" type="slidenum">
              <a:rPr lang="en-GB" smtClean="0"/>
              <a:t>26</a:t>
            </a:fld>
            <a:endParaRPr lang="en-GB"/>
          </a:p>
        </p:txBody>
      </p:sp>
      <p:pic>
        <p:nvPicPr>
          <p:cNvPr id="4" name="Picture 3"/>
          <p:cNvPicPr>
            <a:picLocks noChangeAspect="1"/>
          </p:cNvPicPr>
          <p:nvPr/>
        </p:nvPicPr>
        <p:blipFill>
          <a:blip r:embed="rId2"/>
          <a:stretch>
            <a:fillRect/>
          </a:stretch>
        </p:blipFill>
        <p:spPr>
          <a:xfrm>
            <a:off x="958559" y="4073530"/>
            <a:ext cx="3626358" cy="2332957"/>
          </a:xfrm>
          <a:prstGeom prst="rect">
            <a:avLst/>
          </a:prstGeom>
        </p:spPr>
      </p:pic>
      <p:pic>
        <p:nvPicPr>
          <p:cNvPr id="5" name="Picture 4"/>
          <p:cNvPicPr>
            <a:picLocks noChangeAspect="1"/>
          </p:cNvPicPr>
          <p:nvPr/>
        </p:nvPicPr>
        <p:blipFill>
          <a:blip r:embed="rId3"/>
          <a:stretch>
            <a:fillRect/>
          </a:stretch>
        </p:blipFill>
        <p:spPr>
          <a:xfrm>
            <a:off x="8145918" y="928830"/>
            <a:ext cx="3108186" cy="4021993"/>
          </a:xfrm>
          <a:prstGeom prst="rect">
            <a:avLst/>
          </a:prstGeom>
        </p:spPr>
      </p:pic>
      <p:sp>
        <p:nvSpPr>
          <p:cNvPr id="6" name="Rectangle 5"/>
          <p:cNvSpPr/>
          <p:nvPr/>
        </p:nvSpPr>
        <p:spPr>
          <a:xfrm>
            <a:off x="6177109" y="6176963"/>
            <a:ext cx="1968809" cy="369332"/>
          </a:xfrm>
          <a:prstGeom prst="rect">
            <a:avLst/>
          </a:prstGeom>
        </p:spPr>
        <p:txBody>
          <a:bodyPr wrap="none">
            <a:spAutoFit/>
          </a:bodyPr>
          <a:lstStyle/>
          <a:p>
            <a:r>
              <a:rPr lang="da-DK" dirty="0"/>
              <a:t>Allen (2016: p1.04)</a:t>
            </a:r>
          </a:p>
        </p:txBody>
      </p:sp>
    </p:spTree>
    <p:extLst>
      <p:ext uri="{BB962C8B-B14F-4D97-AF65-F5344CB8AC3E}">
        <p14:creationId xmlns:p14="http://schemas.microsoft.com/office/powerpoint/2010/main" val="1941673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Race and Sex Discrimination Law in the 1960s-1970s</a:t>
            </a:r>
          </a:p>
        </p:txBody>
      </p:sp>
      <p:sp>
        <p:nvSpPr>
          <p:cNvPr id="3" name="Content Placeholder 2"/>
          <p:cNvSpPr>
            <a:spLocks noGrp="1"/>
          </p:cNvSpPr>
          <p:nvPr>
            <p:ph sz="half" idx="1"/>
          </p:nvPr>
        </p:nvSpPr>
        <p:spPr/>
        <p:txBody>
          <a:bodyPr>
            <a:normAutofit lnSpcReduction="10000"/>
          </a:bodyPr>
          <a:lstStyle/>
          <a:p>
            <a:r>
              <a:rPr lang="en-GB" dirty="0"/>
              <a:t>Reforming Labour governments first introduced laws to protect certain  groups</a:t>
            </a:r>
          </a:p>
          <a:p>
            <a:r>
              <a:rPr lang="en-GB" dirty="0"/>
              <a:t>These drew on the experience of the Americans re. Equal Pay Act 1963, and Civil Rights Acts of 1964 and 1968</a:t>
            </a:r>
          </a:p>
          <a:p>
            <a:r>
              <a:rPr lang="en-GB" dirty="0"/>
              <a:t>The law of the European Economic Community (EEC) was another driver (from 1973) including the principle that men and women should receive equal pay for equal work</a:t>
            </a:r>
          </a:p>
        </p:txBody>
      </p:sp>
      <p:sp>
        <p:nvSpPr>
          <p:cNvPr id="6" name="Slide Number Placeholder 5"/>
          <p:cNvSpPr>
            <a:spLocks noGrp="1"/>
          </p:cNvSpPr>
          <p:nvPr>
            <p:ph type="sldNum" sz="quarter" idx="12"/>
          </p:nvPr>
        </p:nvSpPr>
        <p:spPr/>
        <p:txBody>
          <a:bodyPr/>
          <a:lstStyle/>
          <a:p>
            <a:fld id="{60EFB764-85D0-4B83-A451-C4C64E1BA9BB}" type="slidenum">
              <a:rPr lang="en-GB" smtClean="0"/>
              <a:t>27</a:t>
            </a:fld>
            <a:endParaRPr lang="en-GB"/>
          </a:p>
        </p:txBody>
      </p:sp>
      <p:sp>
        <p:nvSpPr>
          <p:cNvPr id="4" name="Rectangle 3"/>
          <p:cNvSpPr/>
          <p:nvPr/>
        </p:nvSpPr>
        <p:spPr>
          <a:xfrm>
            <a:off x="838199" y="5987018"/>
            <a:ext cx="1968809" cy="369332"/>
          </a:xfrm>
          <a:prstGeom prst="rect">
            <a:avLst/>
          </a:prstGeom>
        </p:spPr>
        <p:txBody>
          <a:bodyPr wrap="none">
            <a:spAutoFit/>
          </a:bodyPr>
          <a:lstStyle/>
          <a:p>
            <a:r>
              <a:rPr lang="da-DK" dirty="0"/>
              <a:t>Allen (2016: p1.05)</a:t>
            </a:r>
          </a:p>
        </p:txBody>
      </p:sp>
      <p:pic>
        <p:nvPicPr>
          <p:cNvPr id="8" name="Content Placeholder 7"/>
          <p:cNvPicPr>
            <a:picLocks noGrp="1" noChangeAspect="1"/>
          </p:cNvPicPr>
          <p:nvPr>
            <p:ph sz="half" idx="2"/>
          </p:nvPr>
        </p:nvPicPr>
        <p:blipFill>
          <a:blip r:embed="rId2"/>
          <a:stretch>
            <a:fillRect/>
          </a:stretch>
        </p:blipFill>
        <p:spPr>
          <a:xfrm>
            <a:off x="5590904" y="1753827"/>
            <a:ext cx="2271984" cy="3352368"/>
          </a:xfrm>
          <a:prstGeom prst="rect">
            <a:avLst/>
          </a:prstGeom>
        </p:spPr>
      </p:pic>
    </p:spTree>
    <p:extLst>
      <p:ext uri="{BB962C8B-B14F-4D97-AF65-F5344CB8AC3E}">
        <p14:creationId xmlns:p14="http://schemas.microsoft.com/office/powerpoint/2010/main" val="3190431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prstClr val="black"/>
                </a:solidFill>
              </a:rPr>
              <a:t>Race and Sex Discrimination Law in the 1960s-1970s</a:t>
            </a:r>
            <a:endParaRPr lang="en-GB" dirty="0"/>
          </a:p>
        </p:txBody>
      </p:sp>
      <p:sp>
        <p:nvSpPr>
          <p:cNvPr id="3" name="Content Placeholder 2"/>
          <p:cNvSpPr>
            <a:spLocks noGrp="1"/>
          </p:cNvSpPr>
          <p:nvPr>
            <p:ph sz="half" idx="1"/>
          </p:nvPr>
        </p:nvSpPr>
        <p:spPr/>
        <p:txBody>
          <a:bodyPr>
            <a:normAutofit/>
          </a:bodyPr>
          <a:lstStyle/>
          <a:p>
            <a:r>
              <a:rPr lang="en-GB" sz="2000" dirty="0"/>
              <a:t>Legislation extended to race and sex and also to marital status – at the time women were often expected to stop working on marriage as the husband was expected to support</a:t>
            </a:r>
          </a:p>
          <a:p>
            <a:r>
              <a:rPr lang="en-GB" sz="2000" dirty="0"/>
              <a:t>Race Relations Acts 1965, 1968 and 1976, Equal Pay Act 1970, Sex Discrimination Act 1970</a:t>
            </a:r>
          </a:p>
        </p:txBody>
      </p:sp>
      <p:sp>
        <p:nvSpPr>
          <p:cNvPr id="6" name="Slide Number Placeholder 5"/>
          <p:cNvSpPr>
            <a:spLocks noGrp="1"/>
          </p:cNvSpPr>
          <p:nvPr>
            <p:ph type="sldNum" sz="quarter" idx="12"/>
          </p:nvPr>
        </p:nvSpPr>
        <p:spPr/>
        <p:txBody>
          <a:bodyPr/>
          <a:lstStyle/>
          <a:p>
            <a:fld id="{60EFB764-85D0-4B83-A451-C4C64E1BA9BB}" type="slidenum">
              <a:rPr lang="en-GB" smtClean="0"/>
              <a:t>28</a:t>
            </a:fld>
            <a:endParaRPr lang="en-GB"/>
          </a:p>
        </p:txBody>
      </p:sp>
      <p:sp>
        <p:nvSpPr>
          <p:cNvPr id="5" name="Rectangle 4"/>
          <p:cNvSpPr/>
          <p:nvPr/>
        </p:nvSpPr>
        <p:spPr>
          <a:xfrm>
            <a:off x="838200" y="6252711"/>
            <a:ext cx="1968809" cy="369332"/>
          </a:xfrm>
          <a:prstGeom prst="rect">
            <a:avLst/>
          </a:prstGeom>
        </p:spPr>
        <p:txBody>
          <a:bodyPr wrap="none">
            <a:spAutoFit/>
          </a:bodyPr>
          <a:lstStyle/>
          <a:p>
            <a:r>
              <a:rPr lang="da-DK" dirty="0"/>
              <a:t>Allen (2016: p1.07)</a:t>
            </a:r>
          </a:p>
        </p:txBody>
      </p:sp>
      <p:pic>
        <p:nvPicPr>
          <p:cNvPr id="9" name="Content Placeholder 8"/>
          <p:cNvPicPr>
            <a:picLocks noGrp="1" noChangeAspect="1"/>
          </p:cNvPicPr>
          <p:nvPr>
            <p:ph sz="half" idx="2"/>
          </p:nvPr>
        </p:nvPicPr>
        <p:blipFill>
          <a:blip r:embed="rId2"/>
          <a:stretch>
            <a:fillRect/>
          </a:stretch>
        </p:blipFill>
        <p:spPr>
          <a:xfrm>
            <a:off x="5555343" y="2160588"/>
            <a:ext cx="3253013" cy="3881437"/>
          </a:xfrm>
          <a:prstGeom prst="rect">
            <a:avLst/>
          </a:prstGeom>
        </p:spPr>
      </p:pic>
    </p:spTree>
    <p:extLst>
      <p:ext uri="{BB962C8B-B14F-4D97-AF65-F5344CB8AC3E}">
        <p14:creationId xmlns:p14="http://schemas.microsoft.com/office/powerpoint/2010/main" val="3198917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solidFill>
                  <a:prstClr val="black"/>
                </a:solidFill>
              </a:rPr>
              <a:t>Race and Sex Discrimination Law in the 1960s-1970s</a:t>
            </a:r>
            <a:endParaRPr lang="en-GB" dirty="0"/>
          </a:p>
        </p:txBody>
      </p:sp>
      <p:sp>
        <p:nvSpPr>
          <p:cNvPr id="3" name="Content Placeholder 2"/>
          <p:cNvSpPr>
            <a:spLocks noGrp="1"/>
          </p:cNvSpPr>
          <p:nvPr>
            <p:ph idx="1"/>
          </p:nvPr>
        </p:nvSpPr>
        <p:spPr>
          <a:solidFill>
            <a:srgbClr val="FFFF00"/>
          </a:solidFill>
          <a:ln w="57150">
            <a:solidFill>
              <a:schemeClr val="tx1"/>
            </a:solidFill>
          </a:ln>
        </p:spPr>
        <p:txBody>
          <a:bodyPr>
            <a:normAutofit/>
          </a:bodyPr>
          <a:lstStyle/>
          <a:p>
            <a:pPr marL="0" indent="0">
              <a:buNone/>
            </a:pPr>
            <a:r>
              <a:rPr lang="en-GB" dirty="0"/>
              <a:t>‘By the mid-1970s the basic architecture of UK discrimination law was in place: </a:t>
            </a:r>
          </a:p>
          <a:p>
            <a:pPr marL="514350" indent="-514350">
              <a:buAutoNum type="alphaLcParenBoth"/>
            </a:pPr>
            <a:r>
              <a:rPr lang="en-GB" dirty="0"/>
              <a:t>fundamental concepts including direct and indirect discrimination, victimization , and incitement were defined; </a:t>
            </a:r>
          </a:p>
          <a:p>
            <a:pPr marL="514350" indent="-514350">
              <a:buAutoNum type="alphaLcParenBoth"/>
            </a:pPr>
            <a:r>
              <a:rPr lang="en-GB" dirty="0"/>
              <a:t>the law extended to employment, education , training, and the provision of goods and services; </a:t>
            </a:r>
          </a:p>
          <a:p>
            <a:pPr marL="514350" indent="-514350">
              <a:buAutoNum type="alphaLcParenBoth"/>
            </a:pPr>
            <a:r>
              <a:rPr lang="en-GB" dirty="0"/>
              <a:t>there existed Commissions (the Equal Opportunities Commission and the Commission for Racial Equality) with responsibilities such as oversight of the legislation in practice, and powers to conduct investigations, fund individuals’ legal costs in proceedings, and take enforcement proceedings in their own right.’</a:t>
            </a:r>
          </a:p>
        </p:txBody>
      </p:sp>
      <p:sp>
        <p:nvSpPr>
          <p:cNvPr id="5" name="Slide Number Placeholder 4"/>
          <p:cNvSpPr>
            <a:spLocks noGrp="1"/>
          </p:cNvSpPr>
          <p:nvPr>
            <p:ph type="sldNum" sz="quarter" idx="12"/>
          </p:nvPr>
        </p:nvSpPr>
        <p:spPr/>
        <p:txBody>
          <a:bodyPr/>
          <a:lstStyle/>
          <a:p>
            <a:fld id="{60EFB764-85D0-4B83-A451-C4C64E1BA9BB}" type="slidenum">
              <a:rPr lang="en-GB" smtClean="0"/>
              <a:t>29</a:t>
            </a:fld>
            <a:endParaRPr lang="en-GB"/>
          </a:p>
        </p:txBody>
      </p:sp>
      <p:sp>
        <p:nvSpPr>
          <p:cNvPr id="4" name="Rectangle 3"/>
          <p:cNvSpPr/>
          <p:nvPr/>
        </p:nvSpPr>
        <p:spPr>
          <a:xfrm>
            <a:off x="677334" y="6290348"/>
            <a:ext cx="1968809" cy="369332"/>
          </a:xfrm>
          <a:prstGeom prst="rect">
            <a:avLst/>
          </a:prstGeom>
        </p:spPr>
        <p:txBody>
          <a:bodyPr wrap="none">
            <a:spAutoFit/>
          </a:bodyPr>
          <a:lstStyle/>
          <a:p>
            <a:r>
              <a:rPr lang="da-DK" dirty="0"/>
              <a:t>Allen (2016: p1.07)</a:t>
            </a:r>
          </a:p>
        </p:txBody>
      </p:sp>
    </p:spTree>
    <p:extLst>
      <p:ext uri="{BB962C8B-B14F-4D97-AF65-F5344CB8AC3E}">
        <p14:creationId xmlns:p14="http://schemas.microsoft.com/office/powerpoint/2010/main" val="823541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677334" y="427898"/>
            <a:ext cx="2705671" cy="1287280"/>
          </a:xfrm>
          <a:prstGeom prst="rect">
            <a:avLst/>
          </a:prstGeom>
        </p:spPr>
      </p:pic>
      <p:sp>
        <p:nvSpPr>
          <p:cNvPr id="6" name="Content Placeholder 5"/>
          <p:cNvSpPr>
            <a:spLocks noGrp="1"/>
          </p:cNvSpPr>
          <p:nvPr>
            <p:ph sz="half" idx="1"/>
          </p:nvPr>
        </p:nvSpPr>
        <p:spPr>
          <a:xfrm>
            <a:off x="677334" y="2160588"/>
            <a:ext cx="4184035" cy="4579845"/>
          </a:xfrm>
        </p:spPr>
        <p:txBody>
          <a:bodyPr>
            <a:normAutofit fontScale="92500" lnSpcReduction="20000"/>
          </a:bodyPr>
          <a:lstStyle/>
          <a:p>
            <a:r>
              <a:rPr lang="en-GB" sz="1900" dirty="0"/>
              <a:t>The Equality and Human Rights Commission is Great Britain’s national equality body and has been awarded an ‘A’ status as a National Human Rights Institution (NHRI) by the United Nations.</a:t>
            </a:r>
          </a:p>
          <a:p>
            <a:endParaRPr lang="en-GB" sz="1900" dirty="0"/>
          </a:p>
          <a:p>
            <a:r>
              <a:rPr lang="en-GB" sz="1900" dirty="0"/>
              <a:t>Our job is to help make Britain fairer. We do this by safeguarding and enforcing the laws that protect people’s rights to fairness, dignity and respect.</a:t>
            </a:r>
          </a:p>
          <a:p>
            <a:endParaRPr lang="en-GB" sz="1900" dirty="0"/>
          </a:p>
          <a:p>
            <a:r>
              <a:rPr lang="en-GB" sz="1900" dirty="0"/>
              <a:t>As a statutory non-departmental public body established by the Equality Act 2006, the Commission operates independently</a:t>
            </a:r>
            <a:r>
              <a:rPr lang="en-GB" dirty="0" smtClean="0"/>
              <a:t>.</a:t>
            </a:r>
            <a:endParaRPr lang="en-GB" dirty="0"/>
          </a:p>
        </p:txBody>
      </p:sp>
      <p:sp>
        <p:nvSpPr>
          <p:cNvPr id="2" name="Slide Number Placeholder 1"/>
          <p:cNvSpPr>
            <a:spLocks noGrp="1"/>
          </p:cNvSpPr>
          <p:nvPr>
            <p:ph type="sldNum" sz="quarter" idx="12"/>
          </p:nvPr>
        </p:nvSpPr>
        <p:spPr/>
        <p:txBody>
          <a:bodyPr/>
          <a:lstStyle/>
          <a:p>
            <a:fld id="{60EFB764-85D0-4B83-A451-C4C64E1BA9BB}" type="slidenum">
              <a:rPr lang="en-GB" smtClean="0"/>
              <a:t>30</a:t>
            </a:fld>
            <a:endParaRPr lang="en-GB"/>
          </a:p>
        </p:txBody>
      </p:sp>
      <p:pic>
        <p:nvPicPr>
          <p:cNvPr id="9" name="Content Placeholder 8">
            <a:hlinkClick r:id="rId3"/>
          </p:cNvPr>
          <p:cNvPicPr>
            <a:picLocks noGrp="1" noChangeAspect="1"/>
          </p:cNvPicPr>
          <p:nvPr>
            <p:ph sz="half" idx="2"/>
          </p:nvPr>
        </p:nvPicPr>
        <p:blipFill>
          <a:blip r:embed="rId4"/>
          <a:stretch>
            <a:fillRect/>
          </a:stretch>
        </p:blipFill>
        <p:spPr>
          <a:xfrm>
            <a:off x="5342074" y="2160588"/>
            <a:ext cx="5743938" cy="4119823"/>
          </a:xfrm>
          <a:prstGeom prst="rect">
            <a:avLst/>
          </a:prstGeom>
        </p:spPr>
      </p:pic>
    </p:spTree>
    <p:extLst>
      <p:ext uri="{BB962C8B-B14F-4D97-AF65-F5344CB8AC3E}">
        <p14:creationId xmlns:p14="http://schemas.microsoft.com/office/powerpoint/2010/main" val="110689723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Disability Discrimination</a:t>
            </a:r>
          </a:p>
        </p:txBody>
      </p:sp>
      <p:sp>
        <p:nvSpPr>
          <p:cNvPr id="3" name="Content Placeholder 2"/>
          <p:cNvSpPr>
            <a:spLocks noGrp="1"/>
          </p:cNvSpPr>
          <p:nvPr>
            <p:ph idx="1"/>
          </p:nvPr>
        </p:nvSpPr>
        <p:spPr/>
        <p:txBody>
          <a:bodyPr/>
          <a:lstStyle/>
          <a:p>
            <a:r>
              <a:rPr lang="en-GB" dirty="0"/>
              <a:t>Disability Discrimination Act 1995 (DDA) brought in by a Conservative government</a:t>
            </a:r>
          </a:p>
          <a:p>
            <a:r>
              <a:rPr lang="en-GB" dirty="0"/>
              <a:t>Prohibited discrimination according to a pattern similar to that established in the race and sex legislation of the 1970s . </a:t>
            </a:r>
          </a:p>
          <a:p>
            <a:r>
              <a:rPr lang="en-GB" dirty="0"/>
              <a:t>Where campaigners initially fell short of their objectives was in getting the government to set up a Commission to oversee the functioning of the law and bring or fund proceedings under it. Only after the election of a Labour administration in 1997 was the Disability Rights Commission created.</a:t>
            </a:r>
          </a:p>
        </p:txBody>
      </p:sp>
      <p:sp>
        <p:nvSpPr>
          <p:cNvPr id="5" name="Slide Number Placeholder 4"/>
          <p:cNvSpPr>
            <a:spLocks noGrp="1"/>
          </p:cNvSpPr>
          <p:nvPr>
            <p:ph type="sldNum" sz="quarter" idx="12"/>
          </p:nvPr>
        </p:nvSpPr>
        <p:spPr/>
        <p:txBody>
          <a:bodyPr/>
          <a:lstStyle/>
          <a:p>
            <a:fld id="{60EFB764-85D0-4B83-A451-C4C64E1BA9BB}" type="slidenum">
              <a:rPr lang="en-GB" smtClean="0"/>
              <a:t>31</a:t>
            </a:fld>
            <a:endParaRPr lang="en-GB"/>
          </a:p>
        </p:txBody>
      </p:sp>
      <p:sp>
        <p:nvSpPr>
          <p:cNvPr id="4" name="Rectangle 3"/>
          <p:cNvSpPr/>
          <p:nvPr/>
        </p:nvSpPr>
        <p:spPr>
          <a:xfrm>
            <a:off x="838200" y="6127234"/>
            <a:ext cx="1968809" cy="369332"/>
          </a:xfrm>
          <a:prstGeom prst="rect">
            <a:avLst/>
          </a:prstGeom>
        </p:spPr>
        <p:txBody>
          <a:bodyPr wrap="none">
            <a:spAutoFit/>
          </a:bodyPr>
          <a:lstStyle/>
          <a:p>
            <a:r>
              <a:rPr lang="da-DK" dirty="0"/>
              <a:t>Allen (2016: p1.08)</a:t>
            </a:r>
          </a:p>
        </p:txBody>
      </p:sp>
    </p:spTree>
    <p:extLst>
      <p:ext uri="{BB962C8B-B14F-4D97-AF65-F5344CB8AC3E}">
        <p14:creationId xmlns:p14="http://schemas.microsoft.com/office/powerpoint/2010/main" val="2175381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Disability Discrimination</a:t>
            </a:r>
          </a:p>
        </p:txBody>
      </p:sp>
      <p:sp>
        <p:nvSpPr>
          <p:cNvPr id="3" name="Content Placeholder 2"/>
          <p:cNvSpPr>
            <a:spLocks noGrp="1"/>
          </p:cNvSpPr>
          <p:nvPr>
            <p:ph type="body" sz="half" idx="2"/>
          </p:nvPr>
        </p:nvSpPr>
        <p:spPr/>
        <p:txBody>
          <a:bodyPr>
            <a:normAutofit fontScale="85000" lnSpcReduction="10000"/>
          </a:bodyPr>
          <a:lstStyle/>
          <a:p>
            <a:r>
              <a:rPr lang="en-GB" dirty="0"/>
              <a:t>DDA introduced a requirement for employers (s.6) and service providers (s.21) to make ‘reasonable adjustments’ to alter features of the workplace, shop, office, or other environment that put disabled people at a disadvantage. </a:t>
            </a:r>
          </a:p>
          <a:p>
            <a:r>
              <a:rPr lang="en-GB" dirty="0"/>
              <a:t>Campaigners in the USA had succeeded in bringing in similar provisions, in relation to public places , as federal law a few years previously</a:t>
            </a:r>
          </a:p>
        </p:txBody>
      </p:sp>
      <p:sp>
        <p:nvSpPr>
          <p:cNvPr id="6" name="Slide Number Placeholder 5"/>
          <p:cNvSpPr>
            <a:spLocks noGrp="1"/>
          </p:cNvSpPr>
          <p:nvPr>
            <p:ph type="sldNum" sz="quarter" idx="12"/>
          </p:nvPr>
        </p:nvSpPr>
        <p:spPr/>
        <p:txBody>
          <a:bodyPr/>
          <a:lstStyle/>
          <a:p>
            <a:fld id="{60EFB764-85D0-4B83-A451-C4C64E1BA9BB}" type="slidenum">
              <a:rPr lang="en-GB" smtClean="0"/>
              <a:t>32</a:t>
            </a:fld>
            <a:endParaRPr lang="en-GB"/>
          </a:p>
        </p:txBody>
      </p:sp>
      <p:sp>
        <p:nvSpPr>
          <p:cNvPr id="4" name="Rectangle 3"/>
          <p:cNvSpPr/>
          <p:nvPr/>
        </p:nvSpPr>
        <p:spPr>
          <a:xfrm>
            <a:off x="677334" y="6232635"/>
            <a:ext cx="1968809" cy="369332"/>
          </a:xfrm>
          <a:prstGeom prst="rect">
            <a:avLst/>
          </a:prstGeom>
        </p:spPr>
        <p:txBody>
          <a:bodyPr wrap="none">
            <a:spAutoFit/>
          </a:bodyPr>
          <a:lstStyle/>
          <a:p>
            <a:r>
              <a:rPr lang="da-DK" dirty="0">
                <a:solidFill>
                  <a:prstClr val="black"/>
                </a:solidFill>
              </a:rPr>
              <a:t>Allen (2016: p1.09)</a:t>
            </a:r>
          </a:p>
        </p:txBody>
      </p:sp>
      <p:pic>
        <p:nvPicPr>
          <p:cNvPr id="8" name="Picture Placeholder 7"/>
          <p:cNvPicPr>
            <a:picLocks noGrp="1" noChangeAspect="1"/>
          </p:cNvPicPr>
          <p:nvPr>
            <p:ph type="pic" idx="1"/>
          </p:nvPr>
        </p:nvPicPr>
        <p:blipFill rotWithShape="1">
          <a:blip r:embed="rId2"/>
          <a:srcRect t="6506" b="2135"/>
          <a:stretch/>
        </p:blipFill>
        <p:spPr>
          <a:xfrm>
            <a:off x="677334" y="505097"/>
            <a:ext cx="8596668" cy="4258492"/>
          </a:xfrm>
          <a:prstGeom prst="rect">
            <a:avLst/>
          </a:prstGeom>
        </p:spPr>
      </p:pic>
    </p:spTree>
    <p:extLst>
      <p:ext uri="{BB962C8B-B14F-4D97-AF65-F5344CB8AC3E}">
        <p14:creationId xmlns:p14="http://schemas.microsoft.com/office/powerpoint/2010/main" val="3870100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0416" y="365125"/>
            <a:ext cx="3453384" cy="1325563"/>
          </a:xfrm>
        </p:spPr>
        <p:txBody>
          <a:bodyPr/>
          <a:lstStyle/>
          <a:p>
            <a:r>
              <a:rPr lang="en-GB" dirty="0"/>
              <a:t>The Public Sector Duties</a:t>
            </a:r>
          </a:p>
        </p:txBody>
      </p:sp>
      <p:sp>
        <p:nvSpPr>
          <p:cNvPr id="3" name="Content Placeholder 2"/>
          <p:cNvSpPr>
            <a:spLocks noGrp="1"/>
          </p:cNvSpPr>
          <p:nvPr>
            <p:ph idx="1"/>
          </p:nvPr>
        </p:nvSpPr>
        <p:spPr>
          <a:xfrm>
            <a:off x="365760" y="594360"/>
            <a:ext cx="5660136" cy="6172200"/>
          </a:xfrm>
        </p:spPr>
        <p:txBody>
          <a:bodyPr>
            <a:normAutofit fontScale="85000" lnSpcReduction="10000"/>
          </a:bodyPr>
          <a:lstStyle/>
          <a:p>
            <a:r>
              <a:rPr lang="en-GB" sz="3200" dirty="0"/>
              <a:t>Placing an obligation – ‘a duty’, on public bodies is all about obligation and compliance rather than an option</a:t>
            </a:r>
          </a:p>
          <a:p>
            <a:r>
              <a:rPr lang="en-GB" sz="3200" dirty="0"/>
              <a:t>The Macpherson Report (1999) into the murder of Stephen Lawrence made 70 recommendations</a:t>
            </a:r>
          </a:p>
          <a:p>
            <a:r>
              <a:rPr lang="en-GB" sz="3200" dirty="0"/>
              <a:t>It did not attribute racist attitudes to any of the investigating officers but described the police and other institutions countrywide as </a:t>
            </a:r>
            <a:r>
              <a:rPr lang="en-GB" sz="3200" b="1" dirty="0"/>
              <a:t>‘institutionally racist’</a:t>
            </a:r>
          </a:p>
          <a:p>
            <a:endParaRPr lang="en-GB" dirty="0"/>
          </a:p>
        </p:txBody>
      </p:sp>
      <p:sp>
        <p:nvSpPr>
          <p:cNvPr id="6" name="Slide Number Placeholder 5"/>
          <p:cNvSpPr>
            <a:spLocks noGrp="1"/>
          </p:cNvSpPr>
          <p:nvPr>
            <p:ph type="sldNum" sz="quarter" idx="12"/>
          </p:nvPr>
        </p:nvSpPr>
        <p:spPr/>
        <p:txBody>
          <a:bodyPr/>
          <a:lstStyle/>
          <a:p>
            <a:fld id="{60EFB764-85D0-4B83-A451-C4C64E1BA9BB}" type="slidenum">
              <a:rPr lang="en-GB" smtClean="0"/>
              <a:t>33</a:t>
            </a:fld>
            <a:endParaRPr lang="en-GB"/>
          </a:p>
        </p:txBody>
      </p:sp>
      <p:sp>
        <p:nvSpPr>
          <p:cNvPr id="4" name="Rectangle 3"/>
          <p:cNvSpPr/>
          <p:nvPr/>
        </p:nvSpPr>
        <p:spPr>
          <a:xfrm>
            <a:off x="8455152" y="5889490"/>
            <a:ext cx="1968809" cy="369332"/>
          </a:xfrm>
          <a:prstGeom prst="rect">
            <a:avLst/>
          </a:prstGeom>
        </p:spPr>
        <p:txBody>
          <a:bodyPr wrap="none">
            <a:spAutoFit/>
          </a:bodyPr>
          <a:lstStyle/>
          <a:p>
            <a:r>
              <a:rPr lang="da-DK" dirty="0"/>
              <a:t>Allen (2016: p1.11)</a:t>
            </a:r>
          </a:p>
        </p:txBody>
      </p:sp>
      <p:pic>
        <p:nvPicPr>
          <p:cNvPr id="5" name="Picture 4"/>
          <p:cNvPicPr>
            <a:picLocks noChangeAspect="1"/>
          </p:cNvPicPr>
          <p:nvPr/>
        </p:nvPicPr>
        <p:blipFill>
          <a:blip r:embed="rId2"/>
          <a:stretch>
            <a:fillRect/>
          </a:stretch>
        </p:blipFill>
        <p:spPr>
          <a:xfrm>
            <a:off x="6025896" y="1882731"/>
            <a:ext cx="5952744" cy="3595458"/>
          </a:xfrm>
          <a:prstGeom prst="rect">
            <a:avLst/>
          </a:prstGeom>
        </p:spPr>
      </p:pic>
    </p:spTree>
    <p:extLst>
      <p:ext uri="{BB962C8B-B14F-4D97-AF65-F5344CB8AC3E}">
        <p14:creationId xmlns:p14="http://schemas.microsoft.com/office/powerpoint/2010/main" val="1211399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Macpherson reaction</a:t>
            </a:r>
          </a:p>
        </p:txBody>
      </p:sp>
      <p:sp>
        <p:nvSpPr>
          <p:cNvPr id="3" name="Content Placeholder 2"/>
          <p:cNvSpPr>
            <a:spLocks noGrp="1"/>
          </p:cNvSpPr>
          <p:nvPr>
            <p:ph idx="1"/>
          </p:nvPr>
        </p:nvSpPr>
        <p:spPr>
          <a:xfrm>
            <a:off x="838200" y="1825625"/>
            <a:ext cx="8435802" cy="2782951"/>
          </a:xfrm>
        </p:spPr>
        <p:txBody>
          <a:bodyPr>
            <a:normAutofit/>
          </a:bodyPr>
          <a:lstStyle/>
          <a:p>
            <a:r>
              <a:rPr lang="en-GB" dirty="0"/>
              <a:t>Very controversial – some responded by denial and challenge</a:t>
            </a:r>
          </a:p>
          <a:p>
            <a:r>
              <a:rPr lang="en-GB" dirty="0"/>
              <a:t>Others welcomed the opportunity for positive change perceiving the need to make services responsive to all communities, not just the dominant majority</a:t>
            </a:r>
          </a:p>
          <a:p>
            <a:r>
              <a:rPr lang="en-GB" dirty="0"/>
              <a:t>The public sector duties can be seen as Parliament putting into effect (at least in respect of the public sector) Macpherson’s exhortation:</a:t>
            </a:r>
          </a:p>
        </p:txBody>
      </p:sp>
      <p:sp>
        <p:nvSpPr>
          <p:cNvPr id="6" name="Slide Number Placeholder 5"/>
          <p:cNvSpPr>
            <a:spLocks noGrp="1"/>
          </p:cNvSpPr>
          <p:nvPr>
            <p:ph type="sldNum" sz="quarter" idx="12"/>
          </p:nvPr>
        </p:nvSpPr>
        <p:spPr/>
        <p:txBody>
          <a:bodyPr/>
          <a:lstStyle/>
          <a:p>
            <a:fld id="{60EFB764-85D0-4B83-A451-C4C64E1BA9BB}" type="slidenum">
              <a:rPr lang="en-GB" smtClean="0"/>
              <a:t>34</a:t>
            </a:fld>
            <a:endParaRPr lang="en-GB" dirty="0"/>
          </a:p>
        </p:txBody>
      </p:sp>
      <p:sp>
        <p:nvSpPr>
          <p:cNvPr id="4" name="Rectangle 3"/>
          <p:cNvSpPr/>
          <p:nvPr/>
        </p:nvSpPr>
        <p:spPr>
          <a:xfrm>
            <a:off x="1240535" y="5993091"/>
            <a:ext cx="3078915" cy="461665"/>
          </a:xfrm>
          <a:prstGeom prst="rect">
            <a:avLst/>
          </a:prstGeom>
        </p:spPr>
        <p:txBody>
          <a:bodyPr wrap="square">
            <a:spAutoFit/>
          </a:bodyPr>
          <a:lstStyle/>
          <a:p>
            <a:r>
              <a:rPr lang="da-DK" sz="2400" dirty="0"/>
              <a:t>Allen (2016: p1.12)</a:t>
            </a:r>
          </a:p>
        </p:txBody>
      </p:sp>
      <p:sp>
        <p:nvSpPr>
          <p:cNvPr id="5" name="Rectangle 4"/>
          <p:cNvSpPr/>
          <p:nvPr/>
        </p:nvSpPr>
        <p:spPr>
          <a:xfrm>
            <a:off x="1162812" y="3990267"/>
            <a:ext cx="9866376" cy="1643527"/>
          </a:xfrm>
          <a:prstGeom prst="rect">
            <a:avLst/>
          </a:prstGeom>
          <a:solidFill>
            <a:srgbClr val="FFFF00"/>
          </a:solidFill>
          <a:ln w="57150">
            <a:solidFill>
              <a:schemeClr val="tx1"/>
            </a:solidFill>
          </a:ln>
        </p:spPr>
        <p:txBody>
          <a:bodyPr wrap="square">
            <a:spAutoFit/>
          </a:bodyPr>
          <a:lstStyle/>
          <a:p>
            <a:pPr lvl="0" algn="ctr">
              <a:lnSpc>
                <a:spcPct val="90000"/>
              </a:lnSpc>
              <a:spcBef>
                <a:spcPts val="1000"/>
              </a:spcBef>
            </a:pPr>
            <a:r>
              <a:rPr lang="en-GB" sz="2800" dirty="0">
                <a:solidFill>
                  <a:prstClr val="black"/>
                </a:solidFill>
              </a:rPr>
              <a:t>‘It is incumbent upon every institution to examine their policies and the outcome of their policies and practices to guard against disadvantaging any sections of our communities</a:t>
            </a:r>
            <a:r>
              <a:rPr lang="en-GB" sz="2800" dirty="0" smtClean="0">
                <a:solidFill>
                  <a:prstClr val="black"/>
                </a:solidFill>
              </a:rPr>
              <a:t>.’</a:t>
            </a:r>
          </a:p>
        </p:txBody>
      </p:sp>
    </p:spTree>
    <p:extLst>
      <p:ext uri="{BB962C8B-B14F-4D97-AF65-F5344CB8AC3E}">
        <p14:creationId xmlns:p14="http://schemas.microsoft.com/office/powerpoint/2010/main" val="1388148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circle(in)">
                                      <p:cBhvr>
                                        <p:cTn id="28"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6" name="Picture 2" descr="Image result for uk old police recruitment poster 80's"/>
          <p:cNvPicPr>
            <a:picLocks noGrp="1" noChangeAspect="1" noChangeArrowheads="1"/>
          </p:cNvPicPr>
          <p:nvPr>
            <p:ph type="pic" idx="1"/>
          </p:nvPr>
        </p:nvPicPr>
        <p:blipFill rotWithShape="1">
          <a:blip r:embed="rId2">
            <a:extLst>
              <a:ext uri="{28A0092B-C50C-407E-A947-70E740481C1C}">
                <a14:useLocalDpi xmlns:a14="http://schemas.microsoft.com/office/drawing/2010/main" val="0"/>
              </a:ext>
            </a:extLst>
          </a:blip>
          <a:srcRect l="-130" t="1558" r="345" b="28755"/>
          <a:stretch/>
        </p:blipFill>
        <p:spPr bwMode="auto">
          <a:xfrm>
            <a:off x="677334" y="609600"/>
            <a:ext cx="8578178" cy="4129668"/>
          </a:xfrm>
          <a:prstGeom prst="rect">
            <a:avLst/>
          </a:prstGeom>
          <a:noFill/>
          <a:extLst>
            <a:ext uri="{909E8E84-426E-40DD-AFC4-6F175D3DCCD1}">
              <a14:hiddenFill xmlns:a14="http://schemas.microsoft.com/office/drawing/2010/main">
                <a:solidFill>
                  <a:srgbClr val="FFFFFF"/>
                </a:solidFill>
              </a14:hiddenFill>
            </a:ext>
          </a:extLst>
        </p:spPr>
      </p:pic>
      <p:sp>
        <p:nvSpPr>
          <p:cNvPr id="7" name="Text Placeholder 6"/>
          <p:cNvSpPr>
            <a:spLocks noGrp="1"/>
          </p:cNvSpPr>
          <p:nvPr>
            <p:ph type="body" sz="half" idx="2"/>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35</a:t>
            </a:fld>
            <a:endParaRPr lang="en-GB"/>
          </a:p>
        </p:txBody>
      </p:sp>
      <p:sp>
        <p:nvSpPr>
          <p:cNvPr id="8" name="Rectangle 7"/>
          <p:cNvSpPr/>
          <p:nvPr/>
        </p:nvSpPr>
        <p:spPr>
          <a:xfrm>
            <a:off x="677334" y="1100254"/>
            <a:ext cx="8812354" cy="4832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773978" y="1590908"/>
            <a:ext cx="1065973" cy="31483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8189539" y="1590908"/>
            <a:ext cx="1065973" cy="31483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2" descr="Image result for uk old police recruitment poster 80's"/>
          <p:cNvPicPr>
            <a:picLocks noChangeAspect="1" noChangeArrowheads="1"/>
          </p:cNvPicPr>
          <p:nvPr/>
        </p:nvPicPr>
        <p:blipFill rotWithShape="1">
          <a:blip r:embed="rId2">
            <a:extLst>
              <a:ext uri="{28A0092B-C50C-407E-A947-70E740481C1C}">
                <a14:useLocalDpi xmlns:a14="http://schemas.microsoft.com/office/drawing/2010/main" val="0"/>
              </a:ext>
            </a:extLst>
          </a:blip>
          <a:srcRect l="1503" t="10904" r="86304" b="66327"/>
          <a:stretch/>
        </p:blipFill>
        <p:spPr bwMode="auto">
          <a:xfrm>
            <a:off x="3682125" y="3017652"/>
            <a:ext cx="2587083" cy="33301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441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0"/>
                                        </p:tgtEl>
                                      </p:cBhvr>
                                    </p:animEffect>
                                    <p:set>
                                      <p:cBhvr>
                                        <p:cTn id="12" dur="1" fill="hold">
                                          <p:stCondLst>
                                            <p:cond delay="499"/>
                                          </p:stCondLst>
                                        </p:cTn>
                                        <p:tgtEl>
                                          <p:spTgt spid="10"/>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11"/>
                                        </p:tgtEl>
                                      </p:cBhvr>
                                    </p:animEffect>
                                    <p:set>
                                      <p:cBhvr>
                                        <p:cTn id="17" dur="1" fill="hold">
                                          <p:stCondLst>
                                            <p:cond delay="499"/>
                                          </p:stCondLst>
                                        </p:cTn>
                                        <p:tgtEl>
                                          <p:spTgt spid="11"/>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1"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585216" y="1609344"/>
            <a:ext cx="8688786" cy="4937759"/>
          </a:xfrm>
        </p:spPr>
        <p:txBody>
          <a:bodyPr>
            <a:noAutofit/>
          </a:bodyPr>
          <a:lstStyle/>
          <a:p>
            <a:r>
              <a:rPr lang="en-GB" sz="1600" dirty="0"/>
              <a:t>Allen R (2016) </a:t>
            </a:r>
            <a:r>
              <a:rPr lang="en-GB" sz="1600" i="1" dirty="0"/>
              <a:t>Introduction and Background</a:t>
            </a:r>
            <a:r>
              <a:rPr lang="en-GB" sz="1600" dirty="0"/>
              <a:t>, in </a:t>
            </a:r>
            <a:r>
              <a:rPr lang="en-GB" sz="1600" dirty="0" err="1"/>
              <a:t>Wadham</a:t>
            </a:r>
            <a:r>
              <a:rPr lang="en-GB" sz="1600" dirty="0"/>
              <a:t> J, Robinson A, </a:t>
            </a:r>
            <a:r>
              <a:rPr lang="en-GB" sz="1600" dirty="0" err="1"/>
              <a:t>Ruebain</a:t>
            </a:r>
            <a:r>
              <a:rPr lang="en-GB" sz="1600" dirty="0"/>
              <a:t> D and Uppal S (2016)  </a:t>
            </a:r>
            <a:r>
              <a:rPr lang="en-GB" sz="1600" u="sng" dirty="0"/>
              <a:t>Blackstone’s Guide to the Equality Act 2010 3</a:t>
            </a:r>
            <a:r>
              <a:rPr lang="en-GB" sz="1600" u="sng" baseline="30000" dirty="0"/>
              <a:t>rd</a:t>
            </a:r>
            <a:r>
              <a:rPr lang="en-GB" sz="1600" u="sng" dirty="0"/>
              <a:t> edition</a:t>
            </a:r>
            <a:r>
              <a:rPr lang="en-GB" sz="1600" dirty="0"/>
              <a:t>, Oxford: OUP</a:t>
            </a:r>
          </a:p>
          <a:p>
            <a:pPr lvl="0"/>
            <a:r>
              <a:rPr lang="en-GB" sz="1600" dirty="0" smtClean="0"/>
              <a:t>Equality and Human Rights Commission (2017</a:t>
            </a:r>
            <a:r>
              <a:rPr lang="en-GB" sz="1600" dirty="0"/>
              <a:t>) </a:t>
            </a:r>
            <a:r>
              <a:rPr lang="en-GB" sz="1600" dirty="0" smtClean="0"/>
              <a:t>A History of Human Rights in Britain, available </a:t>
            </a:r>
            <a:r>
              <a:rPr lang="en-GB" sz="1600" dirty="0"/>
              <a:t>at </a:t>
            </a:r>
            <a:r>
              <a:rPr lang="en-GB" sz="1600" dirty="0">
                <a:hlinkClick r:id="rId2"/>
              </a:rPr>
              <a:t>https://</a:t>
            </a:r>
            <a:r>
              <a:rPr lang="en-GB" sz="1600" dirty="0" smtClean="0">
                <a:hlinkClick r:id="rId2"/>
              </a:rPr>
              <a:t>www.equalityhumanrights.com/en/what-are-human-rights/history-human-rights-britain</a:t>
            </a:r>
            <a:r>
              <a:rPr lang="en-GB" sz="1600" dirty="0" smtClean="0"/>
              <a:t> </a:t>
            </a:r>
            <a:endParaRPr lang="en-GB" sz="1600" dirty="0"/>
          </a:p>
          <a:p>
            <a:r>
              <a:rPr lang="en-GB" altLang="en-US" sz="1600" dirty="0"/>
              <a:t>Gillespie, A. (2015) </a:t>
            </a:r>
            <a:r>
              <a:rPr lang="en-GB" altLang="en-US" sz="1600" u="sng" dirty="0"/>
              <a:t>The English Legal System 5</a:t>
            </a:r>
            <a:r>
              <a:rPr lang="en-GB" altLang="en-US" sz="1600" u="sng" baseline="30000" dirty="0"/>
              <a:t>th</a:t>
            </a:r>
            <a:r>
              <a:rPr lang="en-GB" altLang="en-US" sz="1600" u="sng" dirty="0"/>
              <a:t> edition</a:t>
            </a:r>
            <a:r>
              <a:rPr lang="en-GB" altLang="en-US" sz="1600" dirty="0"/>
              <a:t>, Oxford: </a:t>
            </a:r>
            <a:r>
              <a:rPr lang="en-GB" altLang="en-US" sz="1600" dirty="0" smtClean="0"/>
              <a:t>OUP</a:t>
            </a:r>
            <a:endParaRPr lang="en-GB" sz="1600" dirty="0" smtClean="0"/>
          </a:p>
          <a:p>
            <a:pPr lvl="0"/>
            <a:r>
              <a:rPr lang="en-GB" sz="1600" dirty="0" smtClean="0"/>
              <a:t>Karim </a:t>
            </a:r>
            <a:r>
              <a:rPr lang="en-GB" sz="1600" dirty="0"/>
              <a:t>R (2016) </a:t>
            </a:r>
            <a:r>
              <a:rPr lang="en-GB" sz="1600" i="1" dirty="0"/>
              <a:t>Protected Characteristics</a:t>
            </a:r>
            <a:r>
              <a:rPr lang="en-GB" sz="1600" dirty="0"/>
              <a:t>, in</a:t>
            </a:r>
            <a:r>
              <a:rPr lang="en-GB" sz="1600" dirty="0">
                <a:solidFill>
                  <a:prstClr val="black"/>
                </a:solidFill>
              </a:rPr>
              <a:t> </a:t>
            </a:r>
            <a:r>
              <a:rPr lang="en-GB" sz="1600" dirty="0" err="1">
                <a:solidFill>
                  <a:prstClr val="black"/>
                </a:solidFill>
              </a:rPr>
              <a:t>Wadham</a:t>
            </a:r>
            <a:r>
              <a:rPr lang="en-GB" sz="1600" dirty="0">
                <a:solidFill>
                  <a:prstClr val="black"/>
                </a:solidFill>
              </a:rPr>
              <a:t> J, Robinson A, </a:t>
            </a:r>
            <a:r>
              <a:rPr lang="en-GB" sz="1600" dirty="0" err="1">
                <a:solidFill>
                  <a:prstClr val="black"/>
                </a:solidFill>
              </a:rPr>
              <a:t>Ruebain</a:t>
            </a:r>
            <a:r>
              <a:rPr lang="en-GB" sz="1600" dirty="0">
                <a:solidFill>
                  <a:prstClr val="black"/>
                </a:solidFill>
              </a:rPr>
              <a:t> D and Uppal S (2016)  </a:t>
            </a:r>
            <a:r>
              <a:rPr lang="en-GB" sz="1600" u="sng" dirty="0">
                <a:solidFill>
                  <a:prstClr val="black"/>
                </a:solidFill>
              </a:rPr>
              <a:t>Blackstone’s Guide to the Equality Act 2010 3</a:t>
            </a:r>
            <a:r>
              <a:rPr lang="en-GB" sz="1600" u="sng" baseline="30000" dirty="0">
                <a:solidFill>
                  <a:prstClr val="black"/>
                </a:solidFill>
              </a:rPr>
              <a:t>rd</a:t>
            </a:r>
            <a:r>
              <a:rPr lang="en-GB" sz="1600" u="sng" dirty="0">
                <a:solidFill>
                  <a:prstClr val="black"/>
                </a:solidFill>
              </a:rPr>
              <a:t> edition</a:t>
            </a:r>
            <a:r>
              <a:rPr lang="en-GB" sz="1600" dirty="0">
                <a:solidFill>
                  <a:prstClr val="black"/>
                </a:solidFill>
              </a:rPr>
              <a:t>, Oxford: OUP</a:t>
            </a:r>
            <a:endParaRPr lang="en-GB" sz="1600" dirty="0"/>
          </a:p>
          <a:p>
            <a:r>
              <a:rPr lang="en-GB" sz="1600" dirty="0"/>
              <a:t>Phillips T (2008) </a:t>
            </a:r>
            <a:r>
              <a:rPr lang="en-GB" sz="1600" u="sng" dirty="0"/>
              <a:t>A new contract with the public, the Equality and Human Rights Commission’s response to the White Paper ‘Framework for a Fairer Future – the Equality Bill</a:t>
            </a:r>
            <a:r>
              <a:rPr lang="en-GB" sz="1600" dirty="0"/>
              <a:t>, London: Government Equalities Office</a:t>
            </a:r>
          </a:p>
          <a:p>
            <a:r>
              <a:rPr lang="en-GB" sz="1600" dirty="0"/>
              <a:t>Macdonald H (2015) </a:t>
            </a:r>
            <a:r>
              <a:rPr lang="en-GB" sz="1600" u="sng" dirty="0"/>
              <a:t>Northern Ireland Assembly Votes to Legalise Same Sex Marriage, </a:t>
            </a:r>
            <a:r>
              <a:rPr lang="en-GB" sz="1600" dirty="0"/>
              <a:t>available at  </a:t>
            </a:r>
            <a:r>
              <a:rPr lang="en-GB" sz="1600" dirty="0">
                <a:hlinkClick r:id="rId3"/>
              </a:rPr>
              <a:t>https://www.theguardian.com/uk-news/2015/nov/02/northern-ireland-assembly-votes-to-legalise-same-sex-marriage</a:t>
            </a:r>
            <a:r>
              <a:rPr lang="en-GB" sz="1600" dirty="0"/>
              <a:t> </a:t>
            </a:r>
          </a:p>
          <a:p>
            <a:r>
              <a:rPr lang="en-GB" sz="1600" dirty="0" err="1"/>
              <a:t>Wadham</a:t>
            </a:r>
            <a:r>
              <a:rPr lang="en-GB" sz="1600" dirty="0"/>
              <a:t> J, Robinson A, </a:t>
            </a:r>
            <a:r>
              <a:rPr lang="en-GB" sz="1600" dirty="0" err="1"/>
              <a:t>Ruebain</a:t>
            </a:r>
            <a:r>
              <a:rPr lang="en-GB" sz="1600" dirty="0"/>
              <a:t> D and Uppal S (2016)  </a:t>
            </a:r>
            <a:r>
              <a:rPr lang="en-GB" sz="1600" u="sng" dirty="0"/>
              <a:t>Blackstone’s Guide to the Equality Act 2010 3</a:t>
            </a:r>
            <a:r>
              <a:rPr lang="en-GB" sz="1600" u="sng" baseline="30000" dirty="0"/>
              <a:t>rd</a:t>
            </a:r>
            <a:r>
              <a:rPr lang="en-GB" sz="1600" u="sng" dirty="0"/>
              <a:t> edition</a:t>
            </a:r>
            <a:r>
              <a:rPr lang="en-GB" sz="1600" dirty="0"/>
              <a:t>, Oxford: OUP</a:t>
            </a:r>
          </a:p>
        </p:txBody>
      </p:sp>
      <p:sp>
        <p:nvSpPr>
          <p:cNvPr id="4" name="Slide Number Placeholder 3"/>
          <p:cNvSpPr>
            <a:spLocks noGrp="1"/>
          </p:cNvSpPr>
          <p:nvPr>
            <p:ph type="sldNum" sz="quarter" idx="12"/>
          </p:nvPr>
        </p:nvSpPr>
        <p:spPr/>
        <p:txBody>
          <a:bodyPr/>
          <a:lstStyle/>
          <a:p>
            <a:fld id="{60EFB764-85D0-4B83-A451-C4C64E1BA9BB}" type="slidenum">
              <a:rPr lang="en-GB" smtClean="0"/>
              <a:t>36</a:t>
            </a:fld>
            <a:endParaRPr lang="en-GB"/>
          </a:p>
        </p:txBody>
      </p:sp>
    </p:spTree>
    <p:extLst>
      <p:ext uri="{BB962C8B-B14F-4D97-AF65-F5344CB8AC3E}">
        <p14:creationId xmlns:p14="http://schemas.microsoft.com/office/powerpoint/2010/main" val="327914638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C.Newton-Evans@UWTSD.ac.uk</a:t>
            </a:r>
          </a:p>
        </p:txBody>
      </p:sp>
    </p:spTree>
    <p:extLst>
      <p:ext uri="{BB962C8B-B14F-4D97-AF65-F5344CB8AC3E}">
        <p14:creationId xmlns:p14="http://schemas.microsoft.com/office/powerpoint/2010/main" val="1897846411"/>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361</TotalTime>
  <Words>2474</Words>
  <Application>Microsoft Office PowerPoint</Application>
  <PresentationFormat>Widescreen</PresentationFormat>
  <Paragraphs>206</Paragraphs>
  <Slides>37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Trebuchet MS</vt:lpstr>
      <vt:lpstr>Wingdings 3</vt:lpstr>
      <vt:lpstr>Facet</vt:lpstr>
      <vt:lpstr>Equality Law</vt:lpstr>
      <vt:lpstr>Objectives</vt:lpstr>
      <vt:lpstr>Hywel Dda 880-950</vt:lpstr>
      <vt:lpstr>'No free man shall be seized or imprisoned, or stripped of his rights or possessions, or outlawed or exiled, or deprived of his standing in any other way, nor will we proceed with force against him, or send others to do so, except by the lawful judgment of his equals or by the law of the land.' </vt:lpstr>
      <vt:lpstr>‘English Legal System’</vt:lpstr>
      <vt:lpstr>‘English Legal System’</vt:lpstr>
      <vt:lpstr>‘English Legal System’</vt:lpstr>
      <vt:lpstr>‘English Legal System’</vt:lpstr>
      <vt:lpstr>A History of Human Rights in Britain</vt:lpstr>
      <vt:lpstr>A History of Human Rights in Britain</vt:lpstr>
      <vt:lpstr>A History of Human Rights in Britain</vt:lpstr>
      <vt:lpstr>A History of Human Rights in Britain</vt:lpstr>
      <vt:lpstr>A History of Human Rights in Britain</vt:lpstr>
      <vt:lpstr>A History of Human Rights in Britain</vt:lpstr>
      <vt:lpstr>A History of Human Rights in Britain</vt:lpstr>
      <vt:lpstr>Foreword – Baroness Helena Kennedy QC</vt:lpstr>
      <vt:lpstr>Foreword – Baroness Helena Kennedy QC</vt:lpstr>
      <vt:lpstr>Foreword – Baroness Helena Kennedy QC</vt:lpstr>
      <vt:lpstr>PowerPoint Presentation</vt:lpstr>
      <vt:lpstr>Foreword – Baroness Helena Kennedy QC</vt:lpstr>
      <vt:lpstr>Any Questions?</vt:lpstr>
      <vt:lpstr>Geographical or territorial considerations [1.01]</vt:lpstr>
      <vt:lpstr>History and sources of UK equality law</vt:lpstr>
      <vt:lpstr>History and sources of UK equality law</vt:lpstr>
      <vt:lpstr>Modern Equality Law came through three routes:</vt:lpstr>
      <vt:lpstr>Other factors</vt:lpstr>
      <vt:lpstr>Race and Sex Discrimination Law in the 1960s-1970s</vt:lpstr>
      <vt:lpstr>Race and Sex Discrimination Law in the 1960s-1970s</vt:lpstr>
      <vt:lpstr>Race and Sex Discrimination Law in the 1960s-1970s</vt:lpstr>
      <vt:lpstr>PowerPoint Presentation</vt:lpstr>
      <vt:lpstr>Disability Discrimination</vt:lpstr>
      <vt:lpstr>Disability Discrimination</vt:lpstr>
      <vt:lpstr>The Public Sector Duties</vt:lpstr>
      <vt:lpstr>Macpherson reaction</vt:lpstr>
      <vt:lpstr>PowerPoint Presentation</vt:lpstr>
      <vt:lpstr>References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Sameness &amp; Difference</dc:title>
  <dc:creator>Cairn Newton-Evans</dc:creator>
  <cp:lastModifiedBy>Cairn Newton-Evans</cp:lastModifiedBy>
  <cp:revision>13</cp:revision>
  <dcterms:created xsi:type="dcterms:W3CDTF">2018-09-27T15:42:22Z</dcterms:created>
  <dcterms:modified xsi:type="dcterms:W3CDTF">2018-11-01T12:59:16Z</dcterms:modified>
</cp:coreProperties>
</file>