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24"/>
  </p:notesMasterIdLst>
  <p:sldIdLst>
    <p:sldId id="381" r:id="rId5"/>
    <p:sldId id="516" r:id="rId6"/>
    <p:sldId id="515" r:id="rId7"/>
    <p:sldId id="512" r:id="rId8"/>
    <p:sldId id="404" r:id="rId9"/>
    <p:sldId id="405" r:id="rId10"/>
    <p:sldId id="513" r:id="rId11"/>
    <p:sldId id="517" r:id="rId12"/>
    <p:sldId id="518" r:id="rId13"/>
    <p:sldId id="408" r:id="rId14"/>
    <p:sldId id="416" r:id="rId15"/>
    <p:sldId id="514" r:id="rId16"/>
    <p:sldId id="409" r:id="rId17"/>
    <p:sldId id="410" r:id="rId18"/>
    <p:sldId id="411" r:id="rId19"/>
    <p:sldId id="417" r:id="rId20"/>
    <p:sldId id="419" r:id="rId21"/>
    <p:sldId id="506" r:id="rId22"/>
    <p:sldId id="50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EE3807-AAF7-2241-86F3-EA72C49F6193}" v="8" dt="2021-02-23T13:58:00.8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6"/>
    <p:restoredTop sz="94725"/>
  </p:normalViewPr>
  <p:slideViewPr>
    <p:cSldViewPr snapToGrid="0">
      <p:cViewPr varScale="1">
        <p:scale>
          <a:sx n="107" d="100"/>
          <a:sy n="107" d="100"/>
        </p:scale>
        <p:origin x="1768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23/02/2021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23/02/2021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23/02/2021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23/02/2021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23/02/2021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23/02/2021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ZzLQ9ge8ZyM?feature=oembed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psos-mori.com/" TargetMode="External"/><Relationship Id="rId2" Type="http://schemas.openxmlformats.org/officeDocument/2006/relationships/hyperlink" Target="http://www.statistics.gov.uk/hub/index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ecd.org/about/" TargetMode="External"/><Relationship Id="rId4" Type="http://schemas.openxmlformats.org/officeDocument/2006/relationships/hyperlink" Target="https://www.iser.essex.ac.uk/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and Research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Arial Rounded MT Bold" charset="0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Data Collection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PG </a:t>
            </a: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programme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F02ACCB-E3B5-0240-B4E2-9B4ADB06C9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sz="4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What are data and why do we need them?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48C2C4-1E42-6F44-AAFB-74DBD5121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844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762F6A-9620-5649-B811-689F0A7033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3" name="Online Media 2" descr="Grammar: Confusing Plurals (I.e. Data/Datum)">
            <a:hlinkClick r:id="" action="ppaction://media"/>
            <a:extLst>
              <a:ext uri="{FF2B5EF4-FFF2-40B4-BE49-F238E27FC236}">
                <a16:creationId xmlns:a16="http://schemas.microsoft.com/office/drawing/2014/main" id="{1458FAAB-7DC0-534C-944F-D5D40878F20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356377"/>
            <a:ext cx="9144000" cy="5166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779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368" y="465940"/>
            <a:ext cx="9216735" cy="864096"/>
          </a:xfrm>
        </p:spPr>
        <p:txBody>
          <a:bodyPr>
            <a:no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Why Collect Data?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44" y="2006145"/>
            <a:ext cx="8229600" cy="284571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2"/>
                </a:solidFill>
                <a:cs typeface="Calibri" panose="020F0502020204030204" pitchFamily="34" charset="0"/>
              </a:rPr>
              <a:t>Data</a:t>
            </a:r>
            <a:r>
              <a:rPr lang="en-GB" dirty="0">
                <a:cs typeface="Calibri" panose="020F0502020204030204" pitchFamily="34" charset="0"/>
              </a:rPr>
              <a:t> can be collected in several ways using both </a:t>
            </a:r>
            <a:r>
              <a:rPr lang="en-GB" i="1" dirty="0">
                <a:cs typeface="Calibri" panose="020F0502020204030204" pitchFamily="34" charset="0"/>
              </a:rPr>
              <a:t>primary</a:t>
            </a:r>
            <a:r>
              <a:rPr lang="en-GB" dirty="0">
                <a:cs typeface="Calibri" panose="020F0502020204030204" pitchFamily="34" charset="0"/>
              </a:rPr>
              <a:t> and </a:t>
            </a:r>
            <a:r>
              <a:rPr lang="en-GB" i="1" dirty="0">
                <a:cs typeface="Calibri" panose="020F0502020204030204" pitchFamily="34" charset="0"/>
              </a:rPr>
              <a:t>secondary</a:t>
            </a:r>
            <a:r>
              <a:rPr lang="en-GB" dirty="0">
                <a:cs typeface="Calibri" panose="020F0502020204030204" pitchFamily="34" charset="0"/>
              </a:rPr>
              <a:t> sources;</a:t>
            </a:r>
          </a:p>
          <a:p>
            <a:r>
              <a:rPr lang="en-GB" dirty="0">
                <a:cs typeface="Calibri" panose="020F0502020204030204" pitchFamily="34" charset="0"/>
              </a:rPr>
              <a:t>The collected </a:t>
            </a:r>
            <a:r>
              <a:rPr lang="en-GB" dirty="0">
                <a:solidFill>
                  <a:schemeClr val="tx2"/>
                </a:solidFill>
                <a:cs typeface="Calibri" panose="020F0502020204030204" pitchFamily="34" charset="0"/>
              </a:rPr>
              <a:t>Data</a:t>
            </a:r>
            <a:r>
              <a:rPr lang="en-GB" dirty="0">
                <a:cs typeface="Calibri" panose="020F0502020204030204" pitchFamily="34" charset="0"/>
              </a:rPr>
              <a:t> is then given meaning and it becomes </a:t>
            </a:r>
            <a:r>
              <a:rPr lang="en-GB" dirty="0">
                <a:solidFill>
                  <a:schemeClr val="tx2"/>
                </a:solidFill>
                <a:cs typeface="Calibri" panose="020F0502020204030204" pitchFamily="34" charset="0"/>
              </a:rPr>
              <a:t>Information</a:t>
            </a:r>
          </a:p>
          <a:p>
            <a:r>
              <a:rPr lang="en-GB" dirty="0">
                <a:solidFill>
                  <a:schemeClr val="tx2"/>
                </a:solidFill>
                <a:cs typeface="Calibri" panose="020F0502020204030204" pitchFamily="34" charset="0"/>
              </a:rPr>
              <a:t>Information</a:t>
            </a:r>
            <a:r>
              <a:rPr lang="en-GB" dirty="0">
                <a:cs typeface="Calibri" panose="020F0502020204030204" pitchFamily="34" charset="0"/>
              </a:rPr>
              <a:t> is used at all levels and in all contexts within organisations</a:t>
            </a:r>
          </a:p>
          <a:p>
            <a:pPr marL="0" indent="0">
              <a:buNone/>
            </a:pPr>
            <a:endParaRPr lang="en-GB" sz="3600" dirty="0">
              <a:cs typeface="Calibri" panose="020F0502020204030204" pitchFamily="34" charset="0"/>
            </a:endParaRPr>
          </a:p>
          <a:p>
            <a:endParaRPr lang="en-GB" sz="2400" dirty="0">
              <a:cs typeface="Calibri" panose="020F0502020204030204" pitchFamily="34" charset="0"/>
            </a:endParaRPr>
          </a:p>
          <a:p>
            <a:endParaRPr lang="en-GB" sz="2400" dirty="0">
              <a:cs typeface="Calibri" panose="020F0502020204030204" pitchFamily="34" charset="0"/>
            </a:endParaRP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2795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856" y="152400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What is data used for?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361" y="1125107"/>
            <a:ext cx="8229600" cy="436510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3500" b="1" dirty="0">
                <a:solidFill>
                  <a:schemeClr val="tx2"/>
                </a:solidFill>
                <a:cs typeface="Calibri" panose="020F0502020204030204" pitchFamily="34" charset="0"/>
              </a:rPr>
              <a:t>Decision-making: </a:t>
            </a:r>
            <a:b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Information used for decision-making is often categorised into three types: 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2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Strategic</a:t>
            </a:r>
            <a:r>
              <a:rPr lang="en-US" sz="2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- looking at the Big Picture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2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Tactical</a:t>
            </a:r>
            <a:r>
              <a:rPr lang="en-US" sz="2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 - measuring effective use of company resources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2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Operational</a:t>
            </a:r>
            <a:r>
              <a:rPr lang="en-US" sz="26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- how the day-to-day operations are handled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841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24006"/>
            <a:ext cx="8229600" cy="473351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GB" sz="3300" dirty="0"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2800" b="1" dirty="0">
                <a:solidFill>
                  <a:schemeClr val="tx2"/>
                </a:solidFill>
                <a:cs typeface="Calibri" panose="020F0502020204030204" pitchFamily="34" charset="0"/>
              </a:rPr>
              <a:t>Recording: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dirty="0">
                <a:cs typeface="Calibri" panose="020F0502020204030204" pitchFamily="34" charset="0"/>
              </a:rPr>
              <a:t>Organisations collect a wealth of information as part of their normal operations  - they record purchases, sales, returns, deliveries etc.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In order to plan, you must have information to base your plans on. </a:t>
            </a:r>
          </a:p>
          <a:p>
            <a:pPr>
              <a:lnSpc>
                <a:spcPct val="120000"/>
              </a:lnSpc>
            </a:pPr>
            <a:r>
              <a:rPr lang="en-GB" sz="12800" b="1" dirty="0">
                <a:solidFill>
                  <a:schemeClr val="tx2"/>
                </a:solidFill>
                <a:cs typeface="Calibri" panose="020F0502020204030204" pitchFamily="34" charset="0"/>
              </a:rPr>
              <a:t>Planning:</a:t>
            </a:r>
            <a:r>
              <a:rPr lang="en-GB" sz="12800" b="1" dirty="0">
                <a:cs typeface="Calibri" panose="020F0502020204030204" pitchFamily="34" charset="0"/>
              </a:rPr>
              <a:t>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dirty="0">
                <a:cs typeface="Calibri" panose="020F0502020204030204" pitchFamily="34" charset="0"/>
              </a:rPr>
              <a:t>Making decisions about staff, premises, equipment, customers.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Accurate and up to date information is required to enable planning to take place.</a:t>
            </a:r>
          </a:p>
          <a:p>
            <a:pPr marL="0" indent="0">
              <a:lnSpc>
                <a:spcPct val="120000"/>
              </a:lnSpc>
              <a:buNone/>
            </a:pPr>
            <a:b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</a:br>
            <a:br>
              <a:rPr lang="en-GB" sz="9600" dirty="0">
                <a:cs typeface="Calibri" panose="020F0502020204030204" pitchFamily="34" charset="0"/>
              </a:rPr>
            </a:b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3822911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28" y="1164883"/>
            <a:ext cx="8229600" cy="343095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3500" b="1" dirty="0">
                <a:solidFill>
                  <a:schemeClr val="tx2"/>
                </a:solidFill>
                <a:cs typeface="Calibri" panose="020F0502020204030204" pitchFamily="34" charset="0"/>
              </a:rPr>
              <a:t>Measurement: </a:t>
            </a:r>
            <a:br>
              <a:rPr lang="en-GB" sz="3000" dirty="0">
                <a:cs typeface="Calibri" panose="020F0502020204030204" pitchFamily="34" charset="0"/>
              </a:rPr>
            </a:br>
            <a:r>
              <a:rPr lang="en-US" sz="3000" dirty="0">
                <a:cs typeface="Calibri" panose="020F0502020204030204" pitchFamily="34" charset="0"/>
              </a:rPr>
              <a:t>Organisations must measure their performance in order to be successful. </a:t>
            </a:r>
            <a:br>
              <a:rPr lang="en-US" sz="3000" dirty="0">
                <a:cs typeface="Calibri" panose="020F0502020204030204" pitchFamily="34" charset="0"/>
              </a:rPr>
            </a:br>
            <a:r>
              <a:rPr lang="en-US" sz="30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Information is used as the main way of measuring performance. </a:t>
            </a:r>
            <a:br>
              <a:rPr lang="en-US" sz="30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</a:br>
            <a:r>
              <a:rPr lang="en-US" sz="30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This may be done by collecting and analysing information on sales, costs and profits.</a:t>
            </a:r>
            <a:endParaRPr lang="en-GB" sz="3000" i="1" dirty="0">
              <a:solidFill>
                <a:schemeClr val="tx2">
                  <a:lumMod val="60000"/>
                  <a:lumOff val="40000"/>
                </a:schemeClr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867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33CA963-4C31-0B4D-917F-0BCAE53925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sz="4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What are the differences between primary and secondary sources of information?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782A0D-C551-7C49-81B4-B60401AF1E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8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2AD815F-6AB9-F042-AC6D-0C8661ECD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v Secondary Data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64ED70-CC4D-5745-93CD-9CB757BEA0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34480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Primary data</a:t>
            </a:r>
            <a:r>
              <a:rPr lang="en-GB" sz="2400" dirty="0"/>
              <a:t> is a type of </a:t>
            </a:r>
            <a:r>
              <a:rPr lang="en-GB" sz="2400" b="1" dirty="0"/>
              <a:t>data</a:t>
            </a:r>
            <a:r>
              <a:rPr lang="en-GB" sz="2400" dirty="0"/>
              <a:t> that is collected by researchers directly from main sources through interviews, surveys, experiments, etc. </a:t>
            </a:r>
          </a:p>
          <a:p>
            <a:pPr marL="0" indent="0">
              <a:buNone/>
            </a:pPr>
            <a:r>
              <a:rPr lang="en-GB" sz="2400" b="1" dirty="0"/>
              <a:t>Primary data</a:t>
            </a:r>
            <a:r>
              <a:rPr lang="en-GB" sz="2400" dirty="0"/>
              <a:t> are usually collected from the source—where the </a:t>
            </a:r>
            <a:r>
              <a:rPr lang="en-GB" sz="2400" b="1" dirty="0"/>
              <a:t>data</a:t>
            </a:r>
            <a:r>
              <a:rPr lang="en-GB" sz="2400" dirty="0"/>
              <a:t> originally originates from and are regarded as the </a:t>
            </a:r>
            <a:r>
              <a:rPr lang="en-GB" sz="2400" b="1" dirty="0"/>
              <a:t>best kind </a:t>
            </a:r>
            <a:r>
              <a:rPr lang="en-GB" sz="2400" dirty="0"/>
              <a:t>of </a:t>
            </a:r>
            <a:r>
              <a:rPr lang="en-GB" sz="2400" b="1" dirty="0"/>
              <a:t>data </a:t>
            </a:r>
            <a:r>
              <a:rPr lang="en-GB" sz="2400" dirty="0"/>
              <a:t>in research.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264A78-F077-0649-82C1-533155D8FA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34480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Secondary data</a:t>
            </a:r>
            <a:r>
              <a:rPr lang="en-GB" sz="2400" dirty="0"/>
              <a:t> is usually </a:t>
            </a:r>
            <a:r>
              <a:rPr lang="en-GB" sz="2400" b="1" dirty="0"/>
              <a:t>defined</a:t>
            </a:r>
            <a:r>
              <a:rPr lang="en-GB" sz="2400" dirty="0"/>
              <a:t> in </a:t>
            </a:r>
            <a:r>
              <a:rPr lang="en-GB" sz="2400" b="1" dirty="0"/>
              <a:t>opposition</a:t>
            </a:r>
            <a:r>
              <a:rPr lang="en-GB" sz="2400" dirty="0"/>
              <a:t> to primary </a:t>
            </a:r>
            <a:r>
              <a:rPr lang="en-GB" sz="2400" b="1" dirty="0"/>
              <a:t>data</a:t>
            </a:r>
            <a:r>
              <a:rPr lang="en-GB" sz="2400" dirty="0"/>
              <a:t>. </a:t>
            </a:r>
          </a:p>
          <a:p>
            <a:pPr marL="0" indent="0">
              <a:buNone/>
            </a:pPr>
            <a:r>
              <a:rPr lang="en-GB" sz="2400" b="1" dirty="0"/>
              <a:t>Secondary data</a:t>
            </a:r>
            <a:r>
              <a:rPr lang="en-GB" sz="2400" dirty="0"/>
              <a:t> refers to </a:t>
            </a:r>
            <a:r>
              <a:rPr lang="en-GB" sz="2400" b="1" dirty="0"/>
              <a:t>data</a:t>
            </a:r>
            <a:r>
              <a:rPr lang="en-GB" sz="2400" dirty="0"/>
              <a:t> that have already been collected for some other research purpose. Even if you collected it earlier, it is still secondary data.</a:t>
            </a:r>
          </a:p>
          <a:p>
            <a:pPr marL="0" indent="0">
              <a:buNone/>
            </a:pPr>
            <a:r>
              <a:rPr lang="en-GB" sz="2400" dirty="0"/>
              <a:t>Yet, such </a:t>
            </a:r>
            <a:r>
              <a:rPr lang="en-GB" sz="2400" b="1" dirty="0"/>
              <a:t>data</a:t>
            </a:r>
            <a:r>
              <a:rPr lang="en-GB" sz="2400" dirty="0"/>
              <a:t> may be very useful for one's research purpose.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277443-31EE-E74F-82BF-8DF2B3C8EB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9811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683568" y="1844824"/>
            <a:ext cx="78618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Primary Source</a:t>
            </a:r>
          </a:p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Collection Methods</a:t>
            </a:r>
          </a:p>
        </p:txBody>
      </p:sp>
    </p:spTree>
    <p:extLst>
      <p:ext uri="{BB962C8B-B14F-4D97-AF65-F5344CB8AC3E}">
        <p14:creationId xmlns:p14="http://schemas.microsoft.com/office/powerpoint/2010/main" val="30426710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36345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method to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9140"/>
            <a:ext cx="8229600" cy="4190387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7400" i="1" dirty="0">
                <a:cs typeface="Calibri" panose="020F0502020204030204" pitchFamily="34" charset="0"/>
              </a:rPr>
              <a:t>If you need to know how many staff would like training in IT skills development.</a:t>
            </a:r>
          </a:p>
          <a:p>
            <a:pPr>
              <a:lnSpc>
                <a:spcPct val="120000"/>
              </a:lnSpc>
            </a:pPr>
            <a:r>
              <a:rPr lang="en-GB" sz="6200" dirty="0">
                <a:cs typeface="Calibri" panose="020F0502020204030204" pitchFamily="34" charset="0"/>
              </a:rPr>
              <a:t>This requires a small amount of information, in the same format, from a large number of staff.  </a:t>
            </a:r>
          </a:p>
          <a:p>
            <a:pPr>
              <a:lnSpc>
                <a:spcPct val="120000"/>
              </a:lnSpc>
            </a:pPr>
            <a:r>
              <a:rPr lang="en-GB" sz="6200" b="1" dirty="0">
                <a:solidFill>
                  <a:srgbClr val="0070C0"/>
                </a:solidFill>
                <a:cs typeface="Calibri" panose="020F0502020204030204" pitchFamily="34" charset="0"/>
              </a:rPr>
              <a:t>Use questionnaires.</a:t>
            </a:r>
            <a:endParaRPr lang="en-GB" sz="5000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7400" i="1" dirty="0">
                <a:cs typeface="Calibri" panose="020F0502020204030204" pitchFamily="34" charset="0"/>
              </a:rPr>
              <a:t>If you need to know in detail how people feel about a new product.</a:t>
            </a:r>
          </a:p>
          <a:p>
            <a:pPr>
              <a:lnSpc>
                <a:spcPct val="120000"/>
              </a:lnSpc>
            </a:pPr>
            <a:r>
              <a:rPr lang="en-GB" sz="6200" dirty="0">
                <a:cs typeface="Calibri" panose="020F0502020204030204" pitchFamily="34" charset="0"/>
              </a:rPr>
              <a:t>This requires detailed information on personal views.  </a:t>
            </a:r>
          </a:p>
          <a:p>
            <a:pPr>
              <a:lnSpc>
                <a:spcPct val="120000"/>
              </a:lnSpc>
            </a:pPr>
            <a:r>
              <a:rPr lang="en-GB" sz="6200" b="1" dirty="0">
                <a:solidFill>
                  <a:srgbClr val="0070C0"/>
                </a:solidFill>
                <a:cs typeface="Calibri" panose="020F0502020204030204" pitchFamily="34" charset="0"/>
              </a:rPr>
              <a:t>Use interviews or focus groups</a:t>
            </a:r>
            <a:endParaRPr lang="en-GB" sz="6200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9001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919" y="207818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method to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790" y="2012986"/>
            <a:ext cx="8229600" cy="3026605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i="1" dirty="0">
                <a:cs typeface="Calibri" panose="020F0502020204030204" pitchFamily="34" charset="0"/>
              </a:rPr>
              <a:t>If you need to know how many shoppers enter/leave the store each day of the week.</a:t>
            </a:r>
          </a:p>
          <a:p>
            <a:pPr marL="0" indent="0">
              <a:spcBef>
                <a:spcPts val="0"/>
              </a:spcBef>
              <a:buNone/>
            </a:pPr>
            <a:endParaRPr lang="en-GB" i="1" dirty="0"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2400" dirty="0">
                <a:cs typeface="Calibri" panose="020F0502020204030204" pitchFamily="34" charset="0"/>
              </a:rPr>
              <a:t>How would you do this?</a:t>
            </a:r>
          </a:p>
          <a:p>
            <a:pPr>
              <a:spcBef>
                <a:spcPts val="0"/>
              </a:spcBef>
            </a:pPr>
            <a:r>
              <a:rPr lang="en-GB" sz="2400" dirty="0">
                <a:cs typeface="Calibri" panose="020F0502020204030204" pitchFamily="34" charset="0"/>
              </a:rPr>
              <a:t>This requires information about consumer behaviour, and is most easily obtained by counting events. </a:t>
            </a:r>
          </a:p>
          <a:p>
            <a:pPr>
              <a:spcBef>
                <a:spcPts val="0"/>
              </a:spcBef>
            </a:pPr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Use observation.</a:t>
            </a:r>
            <a:endParaRPr lang="en-GB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6364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Questionnaires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582" y="1152128"/>
            <a:ext cx="7846546" cy="394051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6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be delivered in different ways: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Self completion (e.g. online or postal)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Telephone survey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Face to face interview</a:t>
            </a:r>
            <a:b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16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seek to discover any of the following types of information: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Factual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Behavioural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Opinion based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Attitudes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Beliefs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760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587" y="141888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Questionnaire Design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92" y="1210821"/>
            <a:ext cx="7988315" cy="446558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8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Good Design:</a:t>
            </a:r>
          </a:p>
          <a:p>
            <a:pPr marL="342900" lvl="1" indent="-34290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Respondent knows exactly what to do</a:t>
            </a:r>
          </a:p>
          <a:p>
            <a:pPr marL="342900" lvl="1" indent="-34290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Good introduction</a:t>
            </a:r>
          </a:p>
          <a:p>
            <a:pPr marL="342900" lvl="1" indent="-34290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Ethical design</a:t>
            </a:r>
          </a:p>
          <a:p>
            <a:pPr marL="342900" lvl="1" indent="-34290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Clear, neat, attractive layout</a:t>
            </a:r>
          </a:p>
          <a:p>
            <a:pPr marL="342900" lvl="1" indent="-34290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Polite and professional tone</a:t>
            </a:r>
          </a:p>
          <a:p>
            <a:pPr marL="342900" lvl="1" indent="-34290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Questions ask what you need to know – no more, no less</a:t>
            </a:r>
          </a:p>
          <a:p>
            <a:pPr marL="0" indent="0">
              <a:buNone/>
            </a:pPr>
            <a:r>
              <a:rPr lang="en-GB" sz="37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</a:t>
            </a:r>
            <a:r>
              <a:rPr lang="en-GB" sz="38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Design:</a:t>
            </a:r>
          </a:p>
          <a:p>
            <a:pPr marL="342900" lvl="1" indent="-34290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Too long</a:t>
            </a:r>
          </a:p>
          <a:p>
            <a:pPr marL="342900" lvl="1" indent="-34290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Inappropriate design or language</a:t>
            </a:r>
          </a:p>
          <a:p>
            <a:pPr marL="342900" lvl="1" indent="-34290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Poor questions</a:t>
            </a:r>
          </a:p>
          <a:p>
            <a:pPr marL="342900" lvl="1" indent="-342900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Unethical</a:t>
            </a:r>
          </a:p>
        </p:txBody>
      </p:sp>
    </p:spTree>
    <p:extLst>
      <p:ext uri="{BB962C8B-B14F-4D97-AF65-F5344CB8AC3E}">
        <p14:creationId xmlns:p14="http://schemas.microsoft.com/office/powerpoint/2010/main" val="5933095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32080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Questionnaire Design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648" y="1401460"/>
            <a:ext cx="7904480" cy="429869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Question types: </a:t>
            </a:r>
          </a:p>
          <a:p>
            <a:pPr marL="342900" lvl="1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Negatives or double negatives</a:t>
            </a:r>
          </a:p>
          <a:p>
            <a:pPr marL="342900" lvl="1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Ambiguous</a:t>
            </a:r>
          </a:p>
          <a:p>
            <a:pPr marL="342900" lvl="1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that include the words ‘usually’ or ‘recently’ etc.</a:t>
            </a:r>
          </a:p>
          <a:p>
            <a:pPr marL="342900" lvl="1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Leading questions</a:t>
            </a:r>
          </a:p>
          <a:p>
            <a:pPr marL="342900" lvl="1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Questions that don’t itemise alternatives</a:t>
            </a:r>
          </a:p>
          <a:p>
            <a:pPr marL="342900" lvl="1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Inconsistent questions</a:t>
            </a:r>
          </a:p>
          <a:p>
            <a:pPr marL="342900" lvl="1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Potentially embarrassing questions</a:t>
            </a:r>
          </a:p>
          <a:p>
            <a:pPr marL="342900" lvl="1" indent="-342900">
              <a:spcBef>
                <a:spcPts val="0"/>
              </a:spcBef>
              <a:buFont typeface="Arial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Direct classification questions (e.g. how old are you?)</a:t>
            </a:r>
          </a:p>
        </p:txBody>
      </p:sp>
    </p:spTree>
    <p:extLst>
      <p:ext uri="{BB962C8B-B14F-4D97-AF65-F5344CB8AC3E}">
        <p14:creationId xmlns:p14="http://schemas.microsoft.com/office/powerpoint/2010/main" val="11257251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683568" y="1844824"/>
            <a:ext cx="78618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Secondary Source</a:t>
            </a:r>
          </a:p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Collection Methods</a:t>
            </a:r>
          </a:p>
        </p:txBody>
      </p:sp>
    </p:spTree>
    <p:extLst>
      <p:ext uri="{BB962C8B-B14F-4D97-AF65-F5344CB8AC3E}">
        <p14:creationId xmlns:p14="http://schemas.microsoft.com/office/powerpoint/2010/main" val="1469905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 Data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1196752"/>
            <a:ext cx="7924800" cy="427948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36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Advantages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Can be a better use of resources.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Many datasets come from large, well-designed surveys that an individual or small company could not have done independently.</a:t>
            </a:r>
          </a:p>
          <a:p>
            <a:pPr>
              <a:lnSpc>
                <a:spcPct val="90000"/>
              </a:lnSpc>
            </a:pPr>
            <a:r>
              <a:rPr lang="en-GB" sz="36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Disadvantages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Can be difficult to find appropriate data.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May not have exactly what you want.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You may have to pay for access.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8144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54894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Other Useful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305507"/>
            <a:ext cx="7924800" cy="4335272"/>
          </a:xfrm>
        </p:spPr>
        <p:txBody>
          <a:bodyPr>
            <a:normAutofit/>
          </a:bodyPr>
          <a:lstStyle/>
          <a:p>
            <a:pPr marL="0" indent="-457200">
              <a:lnSpc>
                <a:spcPct val="110000"/>
              </a:lnSpc>
              <a:spcBef>
                <a:spcPts val="0"/>
              </a:spcBef>
            </a:pPr>
            <a:r>
              <a:rPr lang="en-GB" sz="2800" dirty="0">
                <a:solidFill>
                  <a:schemeClr val="tx2"/>
                </a:solidFill>
                <a:cs typeface="Calibri" panose="020F0502020204030204" pitchFamily="34" charset="0"/>
                <a:hlinkClick r:id="rId2"/>
              </a:rPr>
              <a:t>National Statistics</a:t>
            </a:r>
            <a:r>
              <a:rPr lang="en-GB" sz="2800" dirty="0">
                <a:solidFill>
                  <a:schemeClr val="tx2"/>
                </a:solidFill>
                <a:cs typeface="Calibri" panose="020F0502020204030204" pitchFamily="34" charset="0"/>
              </a:rPr>
              <a:t> </a:t>
            </a:r>
            <a:r>
              <a:rPr lang="en-GB" sz="2800" dirty="0">
                <a:cs typeface="Calibri" panose="020F0502020204030204" pitchFamily="34" charset="0"/>
              </a:rPr>
              <a:t>– official source of population and economic statistics</a:t>
            </a:r>
          </a:p>
          <a:p>
            <a:pPr marL="0" indent="-457200">
              <a:lnSpc>
                <a:spcPct val="110000"/>
              </a:lnSpc>
              <a:spcBef>
                <a:spcPts val="0"/>
              </a:spcBef>
            </a:pPr>
            <a:r>
              <a:rPr lang="en-GB" sz="2800" dirty="0">
                <a:solidFill>
                  <a:schemeClr val="tx2"/>
                </a:solidFill>
                <a:cs typeface="Calibri" panose="020F0502020204030204" pitchFamily="34" charset="0"/>
                <a:hlinkClick r:id="rId3"/>
              </a:rPr>
              <a:t>Ipsos MORI </a:t>
            </a:r>
            <a:r>
              <a:rPr lang="en-GB" sz="2800" dirty="0">
                <a:cs typeface="Calibri" panose="020F0502020204030204" pitchFamily="34" charset="0"/>
              </a:rPr>
              <a:t>– specialises in researching advertising, loyalty, marketing, media and public affairs</a:t>
            </a:r>
          </a:p>
          <a:p>
            <a:pPr marL="0" indent="-457200">
              <a:lnSpc>
                <a:spcPct val="110000"/>
              </a:lnSpc>
              <a:spcBef>
                <a:spcPts val="0"/>
              </a:spcBef>
            </a:pPr>
            <a:r>
              <a:rPr lang="en-GB" sz="2800" dirty="0">
                <a:solidFill>
                  <a:schemeClr val="tx2"/>
                </a:solidFill>
                <a:cs typeface="Calibri" panose="020F0502020204030204" pitchFamily="34" charset="0"/>
                <a:hlinkClick r:id="rId4"/>
              </a:rPr>
              <a:t>ISER</a:t>
            </a:r>
            <a:r>
              <a:rPr lang="en-GB" sz="2800" dirty="0">
                <a:cs typeface="Calibri" panose="020F0502020204030204" pitchFamily="34" charset="0"/>
              </a:rPr>
              <a:t> – longitudinal data (over time) on life events, employment conditions, behaviour and values</a:t>
            </a:r>
          </a:p>
          <a:p>
            <a:pPr marL="0" indent="-457200">
              <a:lnSpc>
                <a:spcPct val="110000"/>
              </a:lnSpc>
              <a:spcBef>
                <a:spcPts val="0"/>
              </a:spcBef>
            </a:pPr>
            <a:r>
              <a:rPr lang="en-GB" sz="2800" dirty="0">
                <a:cs typeface="Calibri" panose="020F0502020204030204" pitchFamily="34" charset="0"/>
                <a:hlinkClick r:id="rId5"/>
              </a:rPr>
              <a:t>OECD</a:t>
            </a:r>
            <a:r>
              <a:rPr lang="en-GB" sz="2800" dirty="0">
                <a:cs typeface="Calibri" panose="020F0502020204030204" pitchFamily="34" charset="0"/>
              </a:rPr>
              <a:t> – </a:t>
            </a:r>
            <a:r>
              <a:rPr lang="en-GB" sz="2800" dirty="0"/>
              <a:t> an international organisation that works to build better policies for better lives.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0358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96944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28157"/>
            <a:ext cx="7924800" cy="352528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endParaRPr lang="en-GB" sz="7200" dirty="0"/>
          </a:p>
          <a:p>
            <a:pPr>
              <a:lnSpc>
                <a:spcPct val="150000"/>
              </a:lnSpc>
            </a:pPr>
            <a:r>
              <a:rPr lang="en-GB" sz="9600" dirty="0"/>
              <a:t>Maund, et al. (2017) </a:t>
            </a:r>
            <a:r>
              <a:rPr lang="en-GB" sz="9600" i="1" dirty="0"/>
              <a:t>Certificate in Higher Education: Skills for the Workplace Student Yearbook. </a:t>
            </a:r>
            <a:r>
              <a:rPr lang="en-GB" sz="9600" dirty="0"/>
              <a:t>London: Sage Publications Ltd. </a:t>
            </a:r>
          </a:p>
          <a:p>
            <a:pPr>
              <a:lnSpc>
                <a:spcPct val="150000"/>
              </a:lnSpc>
            </a:pPr>
            <a:r>
              <a:rPr lang="en-GB" sz="9600" dirty="0"/>
              <a:t>Morgan, P. (2017) </a:t>
            </a:r>
            <a:r>
              <a:rPr lang="en-GB" sz="9600" i="1" dirty="0"/>
              <a:t>The Business Student’s Guide to Employability. </a:t>
            </a:r>
            <a:r>
              <a:rPr lang="en-GB" sz="9600" dirty="0"/>
              <a:t>London: Sage Publications Ltd. </a:t>
            </a:r>
          </a:p>
          <a:p>
            <a:pPr>
              <a:lnSpc>
                <a:spcPct val="150000"/>
              </a:lnSpc>
            </a:pPr>
            <a:r>
              <a:rPr lang="en-GB" sz="9600" dirty="0"/>
              <a:t>Pierce, R. (2018) ‘</a:t>
            </a:r>
            <a:r>
              <a:rPr lang="en-GB" sz="9600" i="1" dirty="0"/>
              <a:t>Maths is Fun/Data</a:t>
            </a:r>
            <a:r>
              <a:rPr lang="en-GB" sz="9600" dirty="0"/>
              <a:t>’ [online] available at https://www.mathsisfun.com/data/index.html accessed Feb 2021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150908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65184DA-0349-45D2-8DFF-557E329E9070}">
  <ds:schemaRefs>
    <ds:schemaRef ds:uri="a908d394-d138-480e-87a3-ff44c37f991a"/>
    <ds:schemaRef ds:uri="http://www.w3.org/XML/1998/namespace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f66716c4-314f-46c1-b01e-5a44c61897d8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4544</TotalTime>
  <Words>833</Words>
  <Application>Microsoft Macintosh PowerPoint</Application>
  <PresentationFormat>On-screen Show (4:3)</PresentationFormat>
  <Paragraphs>102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  Academic and Research Skills  Data Collection  </vt:lpstr>
      <vt:lpstr>PowerPoint Presentation</vt:lpstr>
      <vt:lpstr>PowerPoint Presentation</vt:lpstr>
      <vt:lpstr>Why Collect Data?</vt:lpstr>
      <vt:lpstr>What is data used for?</vt:lpstr>
      <vt:lpstr>PowerPoint Presentation</vt:lpstr>
      <vt:lpstr>PowerPoint Presentation</vt:lpstr>
      <vt:lpstr>PowerPoint Presentation</vt:lpstr>
      <vt:lpstr>Primary v Secondary Data</vt:lpstr>
      <vt:lpstr>PowerPoint Presentation</vt:lpstr>
      <vt:lpstr>Which method to use?</vt:lpstr>
      <vt:lpstr>Which method to use?</vt:lpstr>
      <vt:lpstr>Questionnaires</vt:lpstr>
      <vt:lpstr>Questionnaire Design</vt:lpstr>
      <vt:lpstr>Questionnaire Design</vt:lpstr>
      <vt:lpstr>PowerPoint Presentation</vt:lpstr>
      <vt:lpstr>Secondary Data Sources</vt:lpstr>
      <vt:lpstr>Other Useful Sources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Session 7 Data Collection</dc:title>
  <dc:creator>Julia Ault</dc:creator>
  <cp:lastModifiedBy>Stuart Morgan</cp:lastModifiedBy>
  <cp:revision>85</cp:revision>
  <dcterms:modified xsi:type="dcterms:W3CDTF">2021-02-23T13:58:07Z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