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media/image2.jpeg" ContentType="image/jpeg"/>
  <Override PartName="/ppt/theme/theme2.xml" ContentType="application/vnd.openxmlformats-officedocument.them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Lst>
  <p:sldSz cx="9144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b="def" i="def"/>
      <a:tcStyle>
        <a:tcBdr/>
        <a:fill>
          <a:solidFill>
            <a:srgbClr val="E6F2FC"/>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3" name="Shape 33"/>
          <p:cNvSpPr/>
          <p:nvPr>
            <p:ph type="sldImg"/>
          </p:nvPr>
        </p:nvSpPr>
        <p:spPr>
          <a:xfrm>
            <a:off x="1143000" y="685800"/>
            <a:ext cx="4572000" cy="3429000"/>
          </a:xfrm>
          <a:prstGeom prst="rect">
            <a:avLst/>
          </a:prstGeom>
        </p:spPr>
        <p:txBody>
          <a:bodyPr/>
          <a:lstStyle/>
          <a:p>
            <a:pPr/>
          </a:p>
        </p:txBody>
      </p:sp>
      <p:sp>
        <p:nvSpPr>
          <p:cNvPr id="34" name="Shape 3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11" name="Title Text"/>
          <p:cNvSpPr txBox="1"/>
          <p:nvPr>
            <p:ph type="title"/>
          </p:nvPr>
        </p:nvSpPr>
        <p:spPr>
          <a:prstGeom prst="rect">
            <a:avLst/>
          </a:prstGeom>
        </p:spPr>
        <p:txBody>
          <a:bodyPr/>
          <a:lstStyle/>
          <a:p>
            <a:pPr/>
            <a:r>
              <a:t>Title Text</a:t>
            </a:r>
          </a:p>
        </p:txBody>
      </p:sp>
      <p:sp>
        <p:nvSpPr>
          <p:cNvPr id="1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spTree>
      <p:nvGrpSpPr>
        <p:cNvPr id="1" name=""/>
        <p:cNvGrpSpPr/>
        <p:nvPr/>
      </p:nvGrpSpPr>
      <p:grpSpPr>
        <a:xfrm>
          <a:off x="0" y="0"/>
          <a:ext cx="0" cy="0"/>
          <a:chOff x="0" y="0"/>
          <a:chExt cx="0" cy="0"/>
        </a:xfrm>
      </p:grpSpPr>
      <p:sp>
        <p:nvSpPr>
          <p:cNvPr id="27" name="Slide Number"/>
          <p:cNvSpPr txBox="1"/>
          <p:nvPr>
            <p:ph type="sldNum" sz="quarter" idx="2"/>
          </p:nvPr>
        </p:nvSpPr>
        <p:spPr>
          <a:xfrm>
            <a:off x="8413147" y="6416993"/>
            <a:ext cx="273654" cy="269239"/>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457200" y="274636"/>
            <a:ext cx="8229600" cy="1143002"/>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457200" y="1600200"/>
            <a:ext cx="8229600" cy="39163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413147" y="6416993"/>
            <a:ext cx="273654" cy="269239"/>
          </a:xfrm>
          <a:prstGeom prst="rect">
            <a:avLst/>
          </a:prstGeom>
          <a:ln w="12700">
            <a:miter lim="400000"/>
          </a:ln>
        </p:spPr>
        <p:txBody>
          <a:bodyPr wrap="none" lIns="45718" tIns="45718" rIns="45718" bIns="45718" anchor="ctr">
            <a:spAutoFit/>
          </a:bodyPr>
          <a:lstStyle>
            <a:lvl1pPr algn="r">
              <a:defRPr sz="1200">
                <a:solidFill>
                  <a:srgbClr val="898989"/>
                </a:solidFill>
                <a:latin typeface="Myriad Pro"/>
                <a:ea typeface="Myriad Pro"/>
                <a:cs typeface="Myriad Pro"/>
                <a:sym typeface="Myriad Pro"/>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4pPr>
      <a:lvl5pPr marL="2235200" marR="0" indent="-4064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yriad Pro"/>
          <a:ea typeface="Myriad Pro"/>
          <a:cs typeface="Myriad Pro"/>
          <a:sym typeface="Myriad Pro"/>
        </a:defRPr>
      </a:lvl5pPr>
      <a:lvl6pPr marL="0" marR="0" indent="2286000" algn="l" defTabSz="914400" rtl="0" latinLnBrk="0">
        <a:lnSpc>
          <a:spcPct val="100000"/>
        </a:lnSpc>
        <a:spcBef>
          <a:spcPts val="700"/>
        </a:spcBef>
        <a:spcAft>
          <a:spcPts val="0"/>
        </a:spcAft>
        <a:buClrTx/>
        <a:buSzTx/>
        <a:buFont typeface="Arial"/>
        <a:buNone/>
        <a:tabLst/>
        <a:defRPr b="0" baseline="0" cap="none" i="0" spc="0" strike="noStrike" sz="3200" u="none">
          <a:solidFill>
            <a:srgbClr val="000000"/>
          </a:solidFill>
          <a:uFillTx/>
          <a:latin typeface="Myriad Pro"/>
          <a:ea typeface="Myriad Pro"/>
          <a:cs typeface="Myriad Pro"/>
          <a:sym typeface="Myriad Pro"/>
        </a:defRPr>
      </a:lvl6pPr>
      <a:lvl7pPr marL="0" marR="0" indent="2743200" algn="l" defTabSz="914400" rtl="0" latinLnBrk="0">
        <a:lnSpc>
          <a:spcPct val="100000"/>
        </a:lnSpc>
        <a:spcBef>
          <a:spcPts val="700"/>
        </a:spcBef>
        <a:spcAft>
          <a:spcPts val="0"/>
        </a:spcAft>
        <a:buClrTx/>
        <a:buSzTx/>
        <a:buFont typeface="Arial"/>
        <a:buNone/>
        <a:tabLst/>
        <a:defRPr b="0" baseline="0" cap="none" i="0" spc="0" strike="noStrike" sz="3200" u="none">
          <a:solidFill>
            <a:srgbClr val="000000"/>
          </a:solidFill>
          <a:uFillTx/>
          <a:latin typeface="Myriad Pro"/>
          <a:ea typeface="Myriad Pro"/>
          <a:cs typeface="Myriad Pro"/>
          <a:sym typeface="Myriad Pro"/>
        </a:defRPr>
      </a:lvl7pPr>
      <a:lvl8pPr marL="0" marR="0" indent="3200400" algn="l" defTabSz="914400" rtl="0" latinLnBrk="0">
        <a:lnSpc>
          <a:spcPct val="100000"/>
        </a:lnSpc>
        <a:spcBef>
          <a:spcPts val="700"/>
        </a:spcBef>
        <a:spcAft>
          <a:spcPts val="0"/>
        </a:spcAft>
        <a:buClrTx/>
        <a:buSzTx/>
        <a:buFont typeface="Arial"/>
        <a:buNone/>
        <a:tabLst/>
        <a:defRPr b="0" baseline="0" cap="none" i="0" spc="0" strike="noStrike" sz="3200" u="none">
          <a:solidFill>
            <a:srgbClr val="000000"/>
          </a:solidFill>
          <a:uFillTx/>
          <a:latin typeface="Myriad Pro"/>
          <a:ea typeface="Myriad Pro"/>
          <a:cs typeface="Myriad Pro"/>
          <a:sym typeface="Myriad Pro"/>
        </a:defRPr>
      </a:lvl8pPr>
      <a:lvl9pPr marL="0" marR="0" indent="3657600" algn="l" defTabSz="914400" rtl="0" latinLnBrk="0">
        <a:lnSpc>
          <a:spcPct val="100000"/>
        </a:lnSpc>
        <a:spcBef>
          <a:spcPts val="700"/>
        </a:spcBef>
        <a:spcAft>
          <a:spcPts val="0"/>
        </a:spcAft>
        <a:buClrTx/>
        <a:buSzTx/>
        <a:buFont typeface="Arial"/>
        <a:buNone/>
        <a:tabLst/>
        <a:defRPr b="0" baseline="0" cap="none" i="0" spc="0" strike="noStrike" sz="3200" u="none">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Myriad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youtube.com/watch?v=cZ7LzE3u7Bw" TargetMode="External"/></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youtu.be/r0cJ7CX1lCA" TargetMode="External"/></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youtube.com/watch?v=7j-9DjbXTWY" TargetMode="External"/><Relationship Id="rId3" Type="http://schemas.openxmlformats.org/officeDocument/2006/relationships/hyperlink" Target="https://www.youtube.com/watch?v=HosFuD6kwLo" TargetMode="External"/><Relationship Id="rId4" Type="http://schemas.openxmlformats.org/officeDocument/2006/relationships/hyperlink" Target="https://www.youtube.com/watch?v=ac6gxm0xdFk" TargetMode="External"/></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nice.org.uk/about/what-we-do"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who.int/" TargetMode="External"/><Relationship Id="rId3" Type="http://schemas.openxmlformats.org/officeDocument/2006/relationships/image" Target="../media/image4.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5.png"/><Relationship Id="rId3" Type="http://schemas.openxmlformats.org/officeDocument/2006/relationships/image" Target="../media/image6.png"/><Relationship Id="rId4" Type="http://schemas.openxmlformats.org/officeDocument/2006/relationships/image" Target="../media/image7.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 name="BMHP5013 PUBLIC HEALTH POLICY"/>
          <p:cNvSpPr txBox="1"/>
          <p:nvPr>
            <p:ph type="title" idx="4294967295"/>
          </p:nvPr>
        </p:nvSpPr>
        <p:spPr>
          <a:xfrm>
            <a:off x="684212" y="549275"/>
            <a:ext cx="7772401" cy="2016125"/>
          </a:xfrm>
          <a:prstGeom prst="rect">
            <a:avLst/>
          </a:prstGeom>
        </p:spPr>
        <p:txBody>
          <a:bodyPr/>
          <a:lstStyle/>
          <a:p>
            <a:pPr>
              <a:defRPr b="1" sz="3600">
                <a:latin typeface="+mn-lt"/>
                <a:ea typeface="+mn-ea"/>
                <a:cs typeface="+mn-cs"/>
                <a:sym typeface="Arial"/>
              </a:defRPr>
            </a:pPr>
            <a:r>
              <a:t>BMHP5013</a:t>
            </a:r>
            <a:br/>
            <a:r>
              <a:t>PUBLIC HEALTH POLICY</a:t>
            </a:r>
            <a:br/>
          </a:p>
        </p:txBody>
      </p:sp>
      <p:sp>
        <p:nvSpPr>
          <p:cNvPr id="37" name="Week 3…"/>
          <p:cNvSpPr txBox="1"/>
          <p:nvPr>
            <p:ph type="body" sz="half" idx="4294967295"/>
          </p:nvPr>
        </p:nvSpPr>
        <p:spPr>
          <a:xfrm>
            <a:off x="544512" y="3213100"/>
            <a:ext cx="7912101" cy="2284414"/>
          </a:xfrm>
          <a:prstGeom prst="rect">
            <a:avLst/>
          </a:prstGeom>
        </p:spPr>
        <p:txBody>
          <a:bodyPr/>
          <a:lstStyle/>
          <a:p>
            <a:pPr marL="0" indent="0" algn="ctr" defTabSz="612648">
              <a:spcBef>
                <a:spcPts val="400"/>
              </a:spcBef>
              <a:buSzTx/>
              <a:buNone/>
              <a:defRPr b="1" sz="1800">
                <a:solidFill>
                  <a:srgbClr val="FFFFFF"/>
                </a:solidFill>
              </a:defRPr>
            </a:pPr>
            <a:r>
              <a:t>Week 3</a:t>
            </a:r>
          </a:p>
          <a:p>
            <a:pPr marL="0" indent="0" algn="ctr" defTabSz="612648">
              <a:spcBef>
                <a:spcPts val="400"/>
              </a:spcBef>
              <a:buSzTx/>
              <a:buNone/>
              <a:defRPr b="1" sz="1800">
                <a:latin typeface="+mn-lt"/>
                <a:ea typeface="+mn-ea"/>
                <a:cs typeface="+mn-cs"/>
                <a:sym typeface="Arial"/>
              </a:defRPr>
            </a:pPr>
            <a:r>
              <a:t>Lecturer: Dr. Evelyn Callahan</a:t>
            </a:r>
          </a:p>
          <a:p>
            <a:pPr marL="0" indent="0" algn="ctr" defTabSz="612648">
              <a:spcBef>
                <a:spcPts val="400"/>
              </a:spcBef>
              <a:buSzTx/>
              <a:buNone/>
              <a:defRPr b="1" sz="1800">
                <a:latin typeface="+mn-lt"/>
                <a:ea typeface="+mn-ea"/>
                <a:cs typeface="+mn-cs"/>
                <a:sym typeface="Arial"/>
              </a:defRPr>
            </a:pPr>
            <a:r>
              <a:t>Email: e.callahan@uwtsd.ac.uk</a:t>
            </a:r>
          </a:p>
          <a:p>
            <a:pPr marL="0" indent="0" algn="ctr" defTabSz="612648">
              <a:spcBef>
                <a:spcPts val="500"/>
              </a:spcBef>
              <a:buSzTx/>
              <a:buNone/>
              <a:defRPr sz="1800">
                <a:solidFill>
                  <a:srgbClr val="FFFFFF"/>
                </a:solidFill>
              </a:defRPr>
            </a:pPr>
          </a:p>
          <a:p>
            <a:pPr marL="0" indent="0" algn="ctr" defTabSz="612648">
              <a:spcBef>
                <a:spcPts val="500"/>
              </a:spcBef>
              <a:buSzTx/>
              <a:buNone/>
              <a:defRPr sz="1200"/>
            </a:pPr>
          </a:p>
          <a:p>
            <a:pPr marL="0" indent="0" algn="ctr" defTabSz="612648">
              <a:spcBef>
                <a:spcPts val="500"/>
              </a:spcBef>
              <a:buSzTx/>
              <a:buNone/>
              <a:defRPr sz="1200"/>
            </a:pPr>
          </a:p>
          <a:p>
            <a:pPr marL="0" indent="0" algn="ctr" defTabSz="612648">
              <a:spcBef>
                <a:spcPts val="500"/>
              </a:spcBef>
              <a:buSzTx/>
              <a:buNone/>
              <a:defRPr sz="2100"/>
            </a:pPr>
            <a:r>
              <a:t> </a:t>
            </a:r>
          </a:p>
        </p:txBody>
      </p:sp>
      <p:sp>
        <p:nvSpPr>
          <p:cNvPr id="38" name="10/21/21"/>
          <p:cNvSpPr txBox="1"/>
          <p:nvPr/>
        </p:nvSpPr>
        <p:spPr>
          <a:xfrm>
            <a:off x="441006" y="6512243"/>
            <a:ext cx="880113"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39" name="Slide Number"/>
          <p:cNvSpPr txBox="1"/>
          <p:nvPr>
            <p:ph type="sldNum" sz="quarter" idx="4294967295"/>
          </p:nvPr>
        </p:nvSpPr>
        <p:spPr>
          <a:xfrm>
            <a:off x="8497901" y="6416991"/>
            <a:ext cx="188897"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 name="AIM OF LECTURE"/>
          <p:cNvSpPr txBox="1"/>
          <p:nvPr>
            <p:ph type="title" idx="4294967295"/>
          </p:nvPr>
        </p:nvSpPr>
        <p:spPr>
          <a:xfrm>
            <a:off x="-2" y="0"/>
            <a:ext cx="9144004" cy="836613"/>
          </a:xfrm>
          <a:prstGeom prst="rect">
            <a:avLst/>
          </a:prstGeom>
        </p:spPr>
        <p:txBody>
          <a:bodyPr/>
          <a:lstStyle>
            <a:lvl1pPr algn="l">
              <a:defRPr b="1" sz="2800">
                <a:latin typeface="+mn-lt"/>
                <a:ea typeface="+mn-ea"/>
                <a:cs typeface="+mn-cs"/>
                <a:sym typeface="Arial"/>
              </a:defRPr>
            </a:lvl1pPr>
          </a:lstStyle>
          <a:p>
            <a:pPr/>
            <a:r>
              <a:t>AIM OF LECTURE</a:t>
            </a:r>
          </a:p>
        </p:txBody>
      </p:sp>
      <p:sp>
        <p:nvSpPr>
          <p:cNvPr id="42" name="Determinants of Health &amp; Patterns of ill health…"/>
          <p:cNvSpPr txBox="1"/>
          <p:nvPr>
            <p:ph type="body" idx="4294967295"/>
          </p:nvPr>
        </p:nvSpPr>
        <p:spPr>
          <a:xfrm>
            <a:off x="-2" y="692150"/>
            <a:ext cx="9144004" cy="4968875"/>
          </a:xfrm>
          <a:prstGeom prst="rect">
            <a:avLst/>
          </a:prstGeom>
        </p:spPr>
        <p:txBody>
          <a:bodyPr/>
          <a:lstStyle/>
          <a:p>
            <a:pPr>
              <a:lnSpc>
                <a:spcPct val="150000"/>
              </a:lnSpc>
              <a:spcBef>
                <a:spcPts val="0"/>
              </a:spcBef>
              <a:buChar char="•"/>
              <a:defRPr sz="2400">
                <a:latin typeface="+mn-lt"/>
                <a:ea typeface="+mn-ea"/>
                <a:cs typeface="+mn-cs"/>
                <a:sym typeface="Arial"/>
              </a:defRPr>
            </a:pPr>
            <a:r>
              <a:t>Determinants of Health &amp; Patterns of ill health</a:t>
            </a:r>
          </a:p>
          <a:p>
            <a:pPr>
              <a:lnSpc>
                <a:spcPct val="150000"/>
              </a:lnSpc>
              <a:spcBef>
                <a:spcPts val="0"/>
              </a:spcBef>
              <a:buChar char="•"/>
              <a:defRPr sz="2400">
                <a:latin typeface="+mn-lt"/>
                <a:ea typeface="+mn-ea"/>
                <a:cs typeface="+mn-cs"/>
                <a:sym typeface="Arial"/>
              </a:defRPr>
            </a:pPr>
            <a:r>
              <a:t>Factors affecting health: socio-economic</a:t>
            </a:r>
          </a:p>
          <a:p>
            <a:pPr>
              <a:lnSpc>
                <a:spcPct val="150000"/>
              </a:lnSpc>
              <a:spcBef>
                <a:spcPts val="0"/>
              </a:spcBef>
              <a:buChar char="•"/>
              <a:defRPr sz="2400">
                <a:latin typeface="+mn-lt"/>
                <a:ea typeface="+mn-ea"/>
                <a:cs typeface="+mn-cs"/>
                <a:sym typeface="Arial"/>
              </a:defRPr>
            </a:pPr>
            <a:r>
              <a:t>Roles of different agencies and policy</a:t>
            </a:r>
          </a:p>
          <a:p>
            <a:pPr>
              <a:lnSpc>
                <a:spcPct val="150000"/>
              </a:lnSpc>
              <a:spcBef>
                <a:spcPts val="0"/>
              </a:spcBef>
              <a:buChar char="•"/>
              <a:defRPr sz="2400">
                <a:latin typeface="+mn-lt"/>
                <a:ea typeface="+mn-ea"/>
                <a:cs typeface="+mn-cs"/>
                <a:sym typeface="Arial"/>
              </a:defRPr>
            </a:pPr>
            <a:r>
              <a:t>Key organisations UKHSA, OHID, NICE and WHO</a:t>
            </a:r>
          </a:p>
          <a:p>
            <a:pPr>
              <a:lnSpc>
                <a:spcPct val="150000"/>
              </a:lnSpc>
              <a:spcBef>
                <a:spcPts val="0"/>
              </a:spcBef>
              <a:buChar char="•"/>
              <a:defRPr sz="2400">
                <a:latin typeface="+mn-lt"/>
                <a:ea typeface="+mn-ea"/>
                <a:cs typeface="+mn-cs"/>
                <a:sym typeface="Arial"/>
              </a:defRPr>
            </a:pPr>
            <a:r>
              <a:t>Key groups in setting and influencing public health policy: Government agencies, Department of Health; pressure groups, WHO, UN; national groups</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4" name="MODULE AIM  &amp; LEARNING OUTCOMES"/>
          <p:cNvSpPr txBox="1"/>
          <p:nvPr>
            <p:ph type="title" idx="4294967295"/>
          </p:nvPr>
        </p:nvSpPr>
        <p:spPr>
          <a:xfrm>
            <a:off x="-2" y="0"/>
            <a:ext cx="9144004" cy="692150"/>
          </a:xfrm>
          <a:prstGeom prst="rect">
            <a:avLst/>
          </a:prstGeom>
        </p:spPr>
        <p:txBody>
          <a:bodyPr/>
          <a:lstStyle/>
          <a:p>
            <a:pPr algn="l" defTabSz="521208">
              <a:defRPr sz="1300">
                <a:latin typeface="+mn-lt"/>
                <a:ea typeface="+mn-ea"/>
                <a:cs typeface="+mn-cs"/>
                <a:sym typeface="Arial"/>
              </a:defRPr>
            </a:pPr>
            <a:br/>
            <a:r>
              <a:rPr b="1"/>
              <a:t>MODULE AIM  &amp; LEARNING OUTCOMES</a:t>
            </a:r>
            <a:br>
              <a:rPr b="1"/>
            </a:br>
          </a:p>
        </p:txBody>
      </p:sp>
      <p:sp>
        <p:nvSpPr>
          <p:cNvPr id="45" name="Aim of the Module…"/>
          <p:cNvSpPr txBox="1"/>
          <p:nvPr>
            <p:ph type="body" idx="4294967295"/>
          </p:nvPr>
        </p:nvSpPr>
        <p:spPr>
          <a:xfrm>
            <a:off x="-2" y="692150"/>
            <a:ext cx="9144004" cy="4968875"/>
          </a:xfrm>
          <a:prstGeom prst="rect">
            <a:avLst/>
          </a:prstGeom>
        </p:spPr>
        <p:txBody>
          <a:bodyPr/>
          <a:lstStyle/>
          <a:p>
            <a:pPr marL="0" indent="0">
              <a:spcBef>
                <a:spcPts val="400"/>
              </a:spcBef>
              <a:buSzTx/>
              <a:buNone/>
              <a:defRPr b="1" sz="2000">
                <a:latin typeface="+mn-lt"/>
                <a:ea typeface="+mn-ea"/>
                <a:cs typeface="+mn-cs"/>
                <a:sym typeface="Arial"/>
              </a:defRPr>
            </a:pPr>
            <a:r>
              <a:t>Aim of the Module</a:t>
            </a:r>
          </a:p>
          <a:p>
            <a:pPr marL="0" indent="0">
              <a:spcBef>
                <a:spcPts val="400"/>
              </a:spcBef>
              <a:buChar char="❖"/>
              <a:defRPr sz="2000">
                <a:latin typeface="+mn-lt"/>
                <a:ea typeface="+mn-ea"/>
                <a:cs typeface="+mn-cs"/>
                <a:sym typeface="Arial"/>
              </a:defRPr>
            </a:pPr>
            <a:r>
              <a:t>To develop a critical understanding of factors influencing public health and the impact upon public health of historical context, the legal framework and political influences. </a:t>
            </a:r>
          </a:p>
          <a:p>
            <a:pPr marL="0" indent="0">
              <a:buChar char="❖"/>
              <a:defRPr sz="2000">
                <a:latin typeface="+mn-lt"/>
                <a:ea typeface="+mn-ea"/>
                <a:cs typeface="+mn-cs"/>
                <a:sym typeface="Arial"/>
              </a:defRPr>
            </a:pPr>
          </a:p>
          <a:p>
            <a:pPr marL="0" indent="0">
              <a:spcBef>
                <a:spcPts val="400"/>
              </a:spcBef>
              <a:buSzTx/>
              <a:buNone/>
              <a:defRPr sz="2000">
                <a:latin typeface="+mn-lt"/>
                <a:ea typeface="+mn-ea"/>
                <a:cs typeface="+mn-cs"/>
                <a:sym typeface="Arial"/>
              </a:defRPr>
            </a:pPr>
            <a:r>
              <a:t>Upon the successful completion of this module, the student should be able to:</a:t>
            </a:r>
          </a:p>
          <a:p>
            <a:pPr marL="0" indent="0">
              <a:spcBef>
                <a:spcPts val="400"/>
              </a:spcBef>
              <a:buFontTx/>
              <a:buAutoNum type="arabicPeriod" startAt="1"/>
              <a:defRPr sz="2000">
                <a:latin typeface="+mn-lt"/>
                <a:ea typeface="+mn-ea"/>
                <a:cs typeface="+mn-cs"/>
                <a:sym typeface="Arial"/>
              </a:defRPr>
            </a:pPr>
            <a:r>
              <a:t>Analyse the origins of social policies and the impact of social policies on users of health and social care services; </a:t>
            </a:r>
          </a:p>
          <a:p>
            <a:pPr marL="0" indent="0">
              <a:spcBef>
                <a:spcPts val="400"/>
              </a:spcBef>
              <a:buFontTx/>
              <a:buAutoNum type="arabicPeriod" startAt="1"/>
              <a:defRPr sz="2000">
                <a:latin typeface="+mn-lt"/>
                <a:ea typeface="+mn-ea"/>
                <a:cs typeface="+mn-cs"/>
                <a:sym typeface="Arial"/>
              </a:defRPr>
            </a:pPr>
            <a:r>
              <a:t>Evaluate different approaches and strategies used to measure, monitor and control the incidence of disease in communities; and </a:t>
            </a:r>
          </a:p>
          <a:p>
            <a:pPr marL="0" indent="0">
              <a:spcBef>
                <a:spcPts val="400"/>
              </a:spcBef>
              <a:buFontTx/>
              <a:buAutoNum type="arabicPeriod" startAt="1"/>
              <a:defRPr sz="2000">
                <a:latin typeface="+mn-lt"/>
                <a:ea typeface="+mn-ea"/>
                <a:cs typeface="+mn-cs"/>
                <a:sym typeface="Arial"/>
              </a:defRPr>
            </a:pPr>
            <a:r>
              <a:t>Critically examine recent developments in health and social care policy and their impact on the health and wellbeing of individuals in health or social care settings</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7" name="Determinants of Health &amp; Patterns of ill health"/>
          <p:cNvSpPr txBox="1"/>
          <p:nvPr>
            <p:ph type="title" idx="4294967295"/>
          </p:nvPr>
        </p:nvSpPr>
        <p:spPr>
          <a:xfrm>
            <a:off x="457200" y="114299"/>
            <a:ext cx="8229600" cy="722315"/>
          </a:xfrm>
          <a:prstGeom prst="rect">
            <a:avLst/>
          </a:prstGeom>
        </p:spPr>
        <p:txBody>
          <a:bodyPr/>
          <a:lstStyle/>
          <a:p>
            <a:pPr defTabSz="512062">
              <a:defRPr sz="1300"/>
            </a:pPr>
            <a:br/>
            <a:r>
              <a:t>Determinants of Health &amp; Patterns of ill health</a:t>
            </a:r>
            <a:br/>
          </a:p>
        </p:txBody>
      </p:sp>
      <p:sp>
        <p:nvSpPr>
          <p:cNvPr id="48" name="“Health is a state of complete physical, social and mental well-being and not merely the absence of disease or infirmity. The enjoyment of the highest attainable standard of health is one of the fundamental right of every human being, without distinction"/>
          <p:cNvSpPr txBox="1"/>
          <p:nvPr>
            <p:ph type="body" idx="4294967295"/>
          </p:nvPr>
        </p:nvSpPr>
        <p:spPr>
          <a:xfrm>
            <a:off x="107949" y="692150"/>
            <a:ext cx="8856665" cy="4824413"/>
          </a:xfrm>
          <a:prstGeom prst="rect">
            <a:avLst/>
          </a:prstGeom>
        </p:spPr>
        <p:txBody>
          <a:bodyPr/>
          <a:lstStyle/>
          <a:p>
            <a:pPr marL="0" indent="0" defTabSz="905255">
              <a:spcBef>
                <a:spcPts val="400"/>
              </a:spcBef>
              <a:buSzTx/>
              <a:buNone/>
              <a:defRPr b="1" sz="1700"/>
            </a:pPr>
            <a:r>
              <a:t>“</a:t>
            </a:r>
            <a:r>
              <a:rPr b="0"/>
              <a:t>Health is a </a:t>
            </a:r>
            <a:r>
              <a:rPr>
                <a:solidFill>
                  <a:srgbClr val="FF0000"/>
                </a:solidFill>
              </a:rPr>
              <a:t>state</a:t>
            </a:r>
            <a:r>
              <a:rPr b="0"/>
              <a:t> of complete </a:t>
            </a:r>
            <a:r>
              <a:rPr>
                <a:solidFill>
                  <a:srgbClr val="0070C0"/>
                </a:solidFill>
              </a:rPr>
              <a:t>physical, social and mental well-being</a:t>
            </a:r>
            <a:r>
              <a:rPr b="0"/>
              <a:t> and not merely the absence of disease or infirmity. The enjoyment of the highest attainable standard of health is one of the fundamental right of every human being, without distinction of </a:t>
            </a:r>
            <a:r>
              <a:rPr i="1">
                <a:solidFill>
                  <a:srgbClr val="00B050"/>
                </a:solidFill>
              </a:rPr>
              <a:t>race, religion, political beliefs or economic and social conditions</a:t>
            </a:r>
            <a:r>
              <a:t>.”       </a:t>
            </a:r>
            <a:r>
              <a:rPr sz="1500"/>
              <a:t>(WHO,1948)</a:t>
            </a:r>
            <a:endParaRPr sz="1500"/>
          </a:p>
          <a:p>
            <a:pPr marL="0" indent="0" defTabSz="905255">
              <a:spcBef>
                <a:spcPts val="400"/>
              </a:spcBef>
              <a:buSzTx/>
              <a:buNone/>
              <a:defRPr b="1" sz="1700"/>
            </a:pPr>
            <a:endParaRPr sz="1500"/>
          </a:p>
          <a:p>
            <a:pPr marL="0" indent="0" defTabSz="905255">
              <a:spcBef>
                <a:spcPts val="400"/>
              </a:spcBef>
              <a:buSzTx/>
              <a:buNone/>
              <a:defRPr sz="1700"/>
            </a:pPr>
            <a:r>
              <a:t>The social determinants of health (SDH) are the conditions in which people are born, grow, work, live, and age, and the wider set of forces and systems shaping the conditions of daily life. </a:t>
            </a:r>
          </a:p>
          <a:p>
            <a:pPr marL="0" indent="0" defTabSz="905255">
              <a:buSzTx/>
              <a:buNone/>
              <a:defRPr sz="1700"/>
            </a:pPr>
          </a:p>
          <a:p>
            <a:pPr marL="0" indent="0" defTabSz="905255">
              <a:spcBef>
                <a:spcPts val="400"/>
              </a:spcBef>
              <a:buSzTx/>
              <a:buNone/>
              <a:defRPr sz="1700"/>
            </a:pPr>
            <a:r>
              <a:t>These forces and systems include economic policies and systems, development agendas, social norms, social policies and political systems.</a:t>
            </a:r>
          </a:p>
          <a:p>
            <a:pPr marL="0" indent="0" defTabSz="905255">
              <a:buSzTx/>
              <a:buNone/>
              <a:defRPr sz="1700"/>
            </a:pPr>
          </a:p>
          <a:p>
            <a:pPr marL="0" indent="0" defTabSz="905255">
              <a:spcBef>
                <a:spcPts val="400"/>
              </a:spcBef>
              <a:buSzTx/>
              <a:buNone/>
              <a:defRPr sz="1700"/>
            </a:pPr>
            <a:r>
              <a:t>The social determinants of health are mostly responsible for health inequities - the unfair and avoidable differences in health status seen within and between countries.</a:t>
            </a:r>
          </a:p>
          <a:p>
            <a:pPr marL="0" indent="0" defTabSz="905255">
              <a:spcBef>
                <a:spcPts val="400"/>
              </a:spcBef>
              <a:buSzTx/>
              <a:buNone/>
              <a:defRPr sz="1700"/>
            </a:pPr>
            <a:r>
              <a:t>							</a:t>
            </a:r>
          </a:p>
          <a:p>
            <a:pPr marL="0" indent="0" defTabSz="905255">
              <a:spcBef>
                <a:spcPts val="400"/>
              </a:spcBef>
              <a:buSzTx/>
              <a:buNone/>
              <a:defRPr sz="1700"/>
            </a:pPr>
            <a:r>
              <a:t>  									</a:t>
            </a:r>
          </a:p>
        </p:txBody>
      </p:sp>
      <p:sp>
        <p:nvSpPr>
          <p:cNvPr id="49"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50" name="Slide Number"/>
          <p:cNvSpPr txBox="1"/>
          <p:nvPr>
            <p:ph type="sldNum" sz="quarter" idx="4294967295"/>
          </p:nvPr>
        </p:nvSpPr>
        <p:spPr>
          <a:xfrm>
            <a:off x="8497901" y="6416991"/>
            <a:ext cx="188897"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2" name="Socio-economic determinants of Health"/>
          <p:cNvSpPr txBox="1"/>
          <p:nvPr>
            <p:ph type="title" idx="4294967295"/>
          </p:nvPr>
        </p:nvSpPr>
        <p:spPr>
          <a:xfrm>
            <a:off x="457200" y="114299"/>
            <a:ext cx="8229600" cy="722315"/>
          </a:xfrm>
          <a:prstGeom prst="rect">
            <a:avLst/>
          </a:prstGeom>
        </p:spPr>
        <p:txBody>
          <a:bodyPr/>
          <a:lstStyle/>
          <a:p>
            <a:pPr defTabSz="813816">
              <a:defRPr sz="2100"/>
            </a:pPr>
            <a:br/>
            <a:r>
              <a:rPr b="1"/>
              <a:t>Socio-economic determinants of Health</a:t>
            </a:r>
          </a:p>
        </p:txBody>
      </p:sp>
      <p:sp>
        <p:nvSpPr>
          <p:cNvPr id="53" name="Social determinants contribute to health inequalities between social groups. This is because the effects of social determinants of health are not distributed equally or fairly across society.…"/>
          <p:cNvSpPr txBox="1"/>
          <p:nvPr>
            <p:ph type="body" idx="4294967295"/>
          </p:nvPr>
        </p:nvSpPr>
        <p:spPr>
          <a:xfrm>
            <a:off x="107949" y="981075"/>
            <a:ext cx="8856665" cy="4535488"/>
          </a:xfrm>
          <a:prstGeom prst="rect">
            <a:avLst/>
          </a:prstGeom>
        </p:spPr>
        <p:txBody>
          <a:bodyPr/>
          <a:lstStyle/>
          <a:p>
            <a:pPr marL="0" defTabSz="457200">
              <a:spcBef>
                <a:spcPts val="600"/>
              </a:spcBef>
              <a:buChar char="•"/>
              <a:defRPr sz="2000">
                <a:latin typeface="Calibri"/>
                <a:ea typeface="Calibri"/>
                <a:cs typeface="Calibri"/>
                <a:sym typeface="Calibri"/>
              </a:defRPr>
            </a:pPr>
            <a:r>
              <a:t>Social determinants contribute to health inequalities between </a:t>
            </a:r>
            <a:r>
              <a:rPr b="1" i="1">
                <a:solidFill>
                  <a:srgbClr val="0070C0"/>
                </a:solidFill>
              </a:rPr>
              <a:t>social groups</a:t>
            </a:r>
            <a:r>
              <a:t>. This is because the effects of social determinants of health are not distributed equally or fairly across society.</a:t>
            </a:r>
          </a:p>
          <a:p>
            <a:pPr marL="0" defTabSz="457200">
              <a:spcBef>
                <a:spcPts val="600"/>
              </a:spcBef>
              <a:buChar char="•"/>
              <a:defRPr sz="2000">
                <a:latin typeface="Calibri"/>
                <a:ea typeface="Calibri"/>
                <a:cs typeface="Calibri"/>
                <a:sym typeface="Calibri"/>
              </a:defRPr>
            </a:pPr>
            <a:r>
              <a:t>Social determinants </a:t>
            </a:r>
            <a:r>
              <a:rPr b="1" i="1">
                <a:solidFill>
                  <a:srgbClr val="FF0000"/>
                </a:solidFill>
              </a:rPr>
              <a:t>can influence</a:t>
            </a:r>
            <a:r>
              <a:t> health both directly and indirectly. For example educational disadvantage can limit access to employment, raising the risk of poverty and its adverse impact on health.</a:t>
            </a:r>
          </a:p>
          <a:p>
            <a:pPr marL="0" defTabSz="457200">
              <a:spcBef>
                <a:spcPts val="600"/>
              </a:spcBef>
              <a:buChar char="•"/>
              <a:defRPr sz="2000">
                <a:latin typeface="Calibri"/>
                <a:ea typeface="Calibri"/>
                <a:cs typeface="Calibri"/>
                <a:sym typeface="Calibri"/>
              </a:defRPr>
            </a:pPr>
            <a:r>
              <a:t>Social determinants of health are </a:t>
            </a:r>
            <a:r>
              <a:rPr b="1" i="1">
                <a:solidFill>
                  <a:srgbClr val="00B050"/>
                </a:solidFill>
              </a:rPr>
              <a:t>interconnected</a:t>
            </a:r>
            <a:r>
              <a:t> e.g. poverty is linked to poor housing, access to health services or diet, all of which are in turn linked to health.</a:t>
            </a:r>
          </a:p>
          <a:p>
            <a:pPr marL="0" defTabSz="457200">
              <a:spcBef>
                <a:spcPts val="600"/>
              </a:spcBef>
              <a:buChar char="•"/>
              <a:defRPr sz="2000">
                <a:latin typeface="Calibri"/>
                <a:ea typeface="Calibri"/>
                <a:cs typeface="Calibri"/>
                <a:sym typeface="Calibri"/>
              </a:defRPr>
            </a:pPr>
            <a:r>
              <a:t>Social determinants operate at different levels</a:t>
            </a:r>
          </a:p>
        </p:txBody>
      </p:sp>
      <p:sp>
        <p:nvSpPr>
          <p:cNvPr id="54"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55" name="Slide Number"/>
          <p:cNvSpPr txBox="1"/>
          <p:nvPr>
            <p:ph type="sldNum" sz="quarter" idx="4294967295"/>
          </p:nvPr>
        </p:nvSpPr>
        <p:spPr>
          <a:xfrm>
            <a:off x="8497901" y="6416991"/>
            <a:ext cx="188897"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7" name="Determinants of Health &amp; Patterns of ill health"/>
          <p:cNvSpPr txBox="1"/>
          <p:nvPr>
            <p:ph type="title" idx="4294967295"/>
          </p:nvPr>
        </p:nvSpPr>
        <p:spPr>
          <a:xfrm>
            <a:off x="457200" y="114299"/>
            <a:ext cx="8229600" cy="722315"/>
          </a:xfrm>
          <a:prstGeom prst="rect">
            <a:avLst/>
          </a:prstGeom>
        </p:spPr>
        <p:txBody>
          <a:bodyPr/>
          <a:lstStyle/>
          <a:p>
            <a:pPr defTabSz="512062">
              <a:defRPr sz="1300"/>
            </a:pPr>
            <a:br/>
            <a:r>
              <a:t>Determinants of Health &amp; Patterns of ill health</a:t>
            </a:r>
            <a:br/>
          </a:p>
        </p:txBody>
      </p:sp>
      <p:pic>
        <p:nvPicPr>
          <p:cNvPr id="58" name="image.png" descr="image.png"/>
          <p:cNvPicPr>
            <a:picLocks noChangeAspect="1"/>
          </p:cNvPicPr>
          <p:nvPr/>
        </p:nvPicPr>
        <p:blipFill>
          <a:blip r:embed="rId2">
            <a:extLst/>
          </a:blip>
          <a:stretch>
            <a:fillRect/>
          </a:stretch>
        </p:blipFill>
        <p:spPr>
          <a:xfrm>
            <a:off x="250825" y="981075"/>
            <a:ext cx="8435975" cy="4535488"/>
          </a:xfrm>
          <a:prstGeom prst="rect">
            <a:avLst/>
          </a:prstGeom>
          <a:ln w="12700">
            <a:miter lim="400000"/>
          </a:ln>
        </p:spPr>
      </p:pic>
      <p:sp>
        <p:nvSpPr>
          <p:cNvPr id="59" name="10/21/21"/>
          <p:cNvSpPr txBox="1"/>
          <p:nvPr/>
        </p:nvSpPr>
        <p:spPr>
          <a:xfrm>
            <a:off x="296544" y="6512243"/>
            <a:ext cx="880113"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60" name="Slide Number"/>
          <p:cNvSpPr txBox="1"/>
          <p:nvPr>
            <p:ph type="sldNum" sz="quarter" idx="4294967295"/>
          </p:nvPr>
        </p:nvSpPr>
        <p:spPr>
          <a:xfrm>
            <a:off x="8497902" y="6416992"/>
            <a:ext cx="188896"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2" name="Dahlgren &amp; Whitehead 1991"/>
          <p:cNvSpPr txBox="1"/>
          <p:nvPr>
            <p:ph type="title" idx="4294967295"/>
          </p:nvPr>
        </p:nvSpPr>
        <p:spPr>
          <a:xfrm>
            <a:off x="457200" y="114299"/>
            <a:ext cx="8229600" cy="722315"/>
          </a:xfrm>
          <a:prstGeom prst="rect">
            <a:avLst/>
          </a:prstGeom>
        </p:spPr>
        <p:txBody>
          <a:bodyPr/>
          <a:lstStyle>
            <a:lvl1pPr>
              <a:defRPr sz="2400"/>
            </a:lvl1pPr>
          </a:lstStyle>
          <a:p>
            <a:pPr/>
            <a:r>
              <a:t>Dahlgren &amp; Whitehead 1991</a:t>
            </a:r>
          </a:p>
        </p:txBody>
      </p:sp>
      <p:pic>
        <p:nvPicPr>
          <p:cNvPr id="63" name="image.png" descr="image.png"/>
          <p:cNvPicPr>
            <a:picLocks noChangeAspect="1"/>
          </p:cNvPicPr>
          <p:nvPr/>
        </p:nvPicPr>
        <p:blipFill>
          <a:blip r:embed="rId2">
            <a:extLst/>
          </a:blip>
          <a:stretch>
            <a:fillRect/>
          </a:stretch>
        </p:blipFill>
        <p:spPr>
          <a:xfrm>
            <a:off x="557212" y="981075"/>
            <a:ext cx="7958139" cy="4535488"/>
          </a:xfrm>
          <a:prstGeom prst="rect">
            <a:avLst/>
          </a:prstGeom>
          <a:ln w="12700">
            <a:miter lim="400000"/>
          </a:ln>
        </p:spPr>
      </p:pic>
      <p:sp>
        <p:nvSpPr>
          <p:cNvPr id="64" name="10/21/21"/>
          <p:cNvSpPr txBox="1"/>
          <p:nvPr/>
        </p:nvSpPr>
        <p:spPr>
          <a:xfrm>
            <a:off x="296544" y="6512243"/>
            <a:ext cx="880113"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65" name="Slide Number"/>
          <p:cNvSpPr txBox="1"/>
          <p:nvPr>
            <p:ph type="sldNum" sz="quarter" idx="4294967295"/>
          </p:nvPr>
        </p:nvSpPr>
        <p:spPr>
          <a:xfrm>
            <a:off x="8497902" y="6416992"/>
            <a:ext cx="188896"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 name="Wider Determinants of Health"/>
          <p:cNvSpPr txBox="1"/>
          <p:nvPr>
            <p:ph type="title" idx="4294967295"/>
          </p:nvPr>
        </p:nvSpPr>
        <p:spPr>
          <a:xfrm>
            <a:off x="457200" y="114299"/>
            <a:ext cx="8229600" cy="722315"/>
          </a:xfrm>
          <a:prstGeom prst="rect">
            <a:avLst/>
          </a:prstGeom>
        </p:spPr>
        <p:txBody>
          <a:bodyPr/>
          <a:lstStyle/>
          <a:p>
            <a:pPr defTabSz="512062">
              <a:defRPr sz="1300"/>
            </a:pPr>
            <a:br/>
            <a:r>
              <a:t>Wider Determinants of Health</a:t>
            </a:r>
            <a:br/>
          </a:p>
        </p:txBody>
      </p:sp>
      <p:pic>
        <p:nvPicPr>
          <p:cNvPr id="68" name="image.png" descr="image.png"/>
          <p:cNvPicPr>
            <a:picLocks noChangeAspect="1"/>
          </p:cNvPicPr>
          <p:nvPr/>
        </p:nvPicPr>
        <p:blipFill>
          <a:blip r:embed="rId2">
            <a:extLst/>
          </a:blip>
          <a:stretch>
            <a:fillRect/>
          </a:stretch>
        </p:blipFill>
        <p:spPr>
          <a:xfrm>
            <a:off x="0" y="765175"/>
            <a:ext cx="9144000" cy="4751388"/>
          </a:xfrm>
          <a:prstGeom prst="rect">
            <a:avLst/>
          </a:prstGeom>
          <a:ln w="12700">
            <a:miter lim="400000"/>
          </a:ln>
        </p:spPr>
      </p:pic>
      <p:sp>
        <p:nvSpPr>
          <p:cNvPr id="69" name="10/21/21"/>
          <p:cNvSpPr txBox="1"/>
          <p:nvPr/>
        </p:nvSpPr>
        <p:spPr>
          <a:xfrm>
            <a:off x="296544" y="6512243"/>
            <a:ext cx="880113"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70" name="Slide Number"/>
          <p:cNvSpPr txBox="1"/>
          <p:nvPr>
            <p:ph type="sldNum" sz="quarter" idx="4294967295"/>
          </p:nvPr>
        </p:nvSpPr>
        <p:spPr>
          <a:xfrm>
            <a:off x="8497902" y="6416992"/>
            <a:ext cx="188896"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2" name="Barriers to accessing healthcare"/>
          <p:cNvSpPr txBox="1"/>
          <p:nvPr>
            <p:ph type="title" idx="4294967295"/>
          </p:nvPr>
        </p:nvSpPr>
        <p:spPr>
          <a:xfrm>
            <a:off x="457200" y="114299"/>
            <a:ext cx="8229600" cy="722315"/>
          </a:xfrm>
          <a:prstGeom prst="rect">
            <a:avLst/>
          </a:prstGeom>
        </p:spPr>
        <p:txBody>
          <a:bodyPr/>
          <a:lstStyle>
            <a:lvl1pPr>
              <a:defRPr b="1" sz="2400"/>
            </a:lvl1pPr>
          </a:lstStyle>
          <a:p>
            <a:pPr/>
            <a:r>
              <a:t>Barriers to accessing healthcare</a:t>
            </a:r>
          </a:p>
        </p:txBody>
      </p:sp>
      <p:sp>
        <p:nvSpPr>
          <p:cNvPr id="73" name="Physical      Geographical…"/>
          <p:cNvSpPr txBox="1"/>
          <p:nvPr>
            <p:ph type="body" idx="4294967295"/>
          </p:nvPr>
        </p:nvSpPr>
        <p:spPr>
          <a:xfrm>
            <a:off x="107949" y="981075"/>
            <a:ext cx="8856665" cy="4535488"/>
          </a:xfrm>
          <a:prstGeom prst="rect">
            <a:avLst/>
          </a:prstGeom>
        </p:spPr>
        <p:txBody>
          <a:bodyPr/>
          <a:lstStyle/>
          <a:p>
            <a:pPr>
              <a:lnSpc>
                <a:spcPct val="200000"/>
              </a:lnSpc>
              <a:spcBef>
                <a:spcPts val="0"/>
              </a:spcBef>
              <a:buChar char="•"/>
              <a:defRPr sz="1800"/>
            </a:pPr>
            <a:r>
              <a:t>Physical 					Geographical </a:t>
            </a:r>
          </a:p>
          <a:p>
            <a:pPr>
              <a:lnSpc>
                <a:spcPct val="200000"/>
              </a:lnSpc>
              <a:spcBef>
                <a:spcPts val="0"/>
              </a:spcBef>
              <a:buChar char="•"/>
              <a:defRPr sz="1800"/>
            </a:pPr>
            <a:r>
              <a:t>Financial 					Cultural/Religious </a:t>
            </a:r>
          </a:p>
          <a:p>
            <a:pPr>
              <a:lnSpc>
                <a:spcPct val="200000"/>
              </a:lnSpc>
              <a:spcBef>
                <a:spcPts val="0"/>
              </a:spcBef>
              <a:buChar char="•"/>
              <a:defRPr sz="1800"/>
            </a:pPr>
            <a:r>
              <a:t>Psychological  				Migration/Refugee Status </a:t>
            </a:r>
          </a:p>
          <a:p>
            <a:pPr>
              <a:lnSpc>
                <a:spcPct val="200000"/>
              </a:lnSpc>
              <a:spcBef>
                <a:spcPts val="0"/>
              </a:spcBef>
              <a:buChar char="•"/>
              <a:defRPr sz="1800"/>
            </a:pPr>
            <a:r>
              <a:t>Pre-existing Illness/Condition </a:t>
            </a:r>
          </a:p>
          <a:p>
            <a:pPr>
              <a:lnSpc>
                <a:spcPct val="200000"/>
              </a:lnSpc>
              <a:spcBef>
                <a:spcPts val="0"/>
              </a:spcBef>
              <a:buSzTx/>
              <a:buNone/>
              <a:defRPr b="1" sz="1800"/>
            </a:pPr>
            <a:r>
              <a:t> In your group discuss each barrier and feedback to the class.</a:t>
            </a:r>
          </a:p>
        </p:txBody>
      </p:sp>
      <p:sp>
        <p:nvSpPr>
          <p:cNvPr id="74"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75" name="Slide Number"/>
          <p:cNvSpPr txBox="1"/>
          <p:nvPr>
            <p:ph type="sldNum" sz="quarter" idx="4294967295"/>
          </p:nvPr>
        </p:nvSpPr>
        <p:spPr>
          <a:xfrm>
            <a:off x="8497901" y="6416991"/>
            <a:ext cx="188897"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7" name="Income &amp; Poverty"/>
          <p:cNvSpPr txBox="1"/>
          <p:nvPr>
            <p:ph type="title" idx="4294967295"/>
          </p:nvPr>
        </p:nvSpPr>
        <p:spPr>
          <a:xfrm>
            <a:off x="457200" y="114299"/>
            <a:ext cx="8229600" cy="722315"/>
          </a:xfrm>
          <a:prstGeom prst="rect">
            <a:avLst/>
          </a:prstGeom>
        </p:spPr>
        <p:txBody>
          <a:bodyPr/>
          <a:lstStyle>
            <a:lvl1pPr>
              <a:defRPr b="1" sz="2400"/>
            </a:lvl1pPr>
          </a:lstStyle>
          <a:p>
            <a:pPr/>
            <a:r>
              <a:t>Income &amp; Poverty</a:t>
            </a:r>
          </a:p>
        </p:txBody>
      </p:sp>
      <p:sp>
        <p:nvSpPr>
          <p:cNvPr id="78" name="Consistently identified as the number 1 Socio-economic factor influencing Health…"/>
          <p:cNvSpPr txBox="1"/>
          <p:nvPr>
            <p:ph type="body" idx="4294967295"/>
          </p:nvPr>
        </p:nvSpPr>
        <p:spPr>
          <a:xfrm>
            <a:off x="107949" y="981075"/>
            <a:ext cx="8856665" cy="4535488"/>
          </a:xfrm>
          <a:prstGeom prst="rect">
            <a:avLst/>
          </a:prstGeom>
        </p:spPr>
        <p:txBody>
          <a:bodyPr/>
          <a:lstStyle/>
          <a:p>
            <a:pPr>
              <a:spcBef>
                <a:spcPts val="400"/>
              </a:spcBef>
              <a:buChar char="•"/>
              <a:defRPr sz="1800"/>
            </a:pPr>
            <a:r>
              <a:t>Consistently identified as the number 1 Socio-economic factor influencing Health</a:t>
            </a:r>
          </a:p>
          <a:p>
            <a:pPr>
              <a:spcBef>
                <a:spcPts val="400"/>
              </a:spcBef>
              <a:buChar char="•"/>
              <a:defRPr sz="1800"/>
            </a:pPr>
            <a:r>
              <a:t>The assumption being having money generally leads to living in better quality accommodation, better diet, more educational opportunities, less stress and an overall healthier lifestyle.</a:t>
            </a:r>
          </a:p>
          <a:p>
            <a:pPr>
              <a:spcBef>
                <a:spcPts val="400"/>
              </a:spcBef>
              <a:buChar char="•"/>
              <a:defRPr sz="1800"/>
            </a:pPr>
            <a:r>
              <a:t>However, international epidemiological research does show that the situation may be less ‘straightforward’ , especially taking into account the impact of the Western ‘sedentary’ lifestyle.</a:t>
            </a:r>
          </a:p>
          <a:p>
            <a:pPr>
              <a:spcBef>
                <a:spcPts val="400"/>
              </a:spcBef>
              <a:buChar char="•"/>
              <a:defRPr sz="1800"/>
            </a:pPr>
            <a:r>
              <a:t>Wilkinson and Pickett (2010) put forward a persuasive thesis that one significant determinant of Health and Well-being in contemporary Western societies is not just Income but inequalities in income.</a:t>
            </a:r>
          </a:p>
          <a:p>
            <a:pPr>
              <a:spcBef>
                <a:spcPts val="400"/>
              </a:spcBef>
              <a:buSzTx/>
              <a:buNone/>
              <a:defRPr sz="1800" u="sng">
                <a:solidFill>
                  <a:srgbClr val="0000FF"/>
                </a:solidFill>
                <a:uFill>
                  <a:solidFill>
                    <a:srgbClr val="0000FF"/>
                  </a:solidFill>
                </a:uFill>
              </a:defRPr>
            </a:pPr>
            <a:r>
              <a:rPr>
                <a:hlinkClick r:id="rId2" invalidUrl="" action="" tgtFrame="" tooltip="" history="1" highlightClick="0" endSnd="0"/>
              </a:rPr>
              <a:t>https://www.youtube.com/watch?v=cZ7LzE3u7Bw</a:t>
            </a:r>
          </a:p>
          <a:p>
            <a:pPr>
              <a:buSzTx/>
              <a:buNone/>
              <a:defRPr sz="1800"/>
            </a:pPr>
          </a:p>
          <a:p>
            <a:pPr>
              <a:buSzTx/>
              <a:buNone/>
              <a:defRPr sz="1800"/>
            </a:pPr>
          </a:p>
          <a:p>
            <a:pPr>
              <a:spcBef>
                <a:spcPts val="400"/>
              </a:spcBef>
              <a:buSzTx/>
              <a:buNone/>
              <a:defRPr b="1" sz="1800"/>
            </a:pPr>
            <a:r>
              <a:t>What do you think are the ‘healthiest’ countries in the world?</a:t>
            </a:r>
          </a:p>
        </p:txBody>
      </p:sp>
      <p:sp>
        <p:nvSpPr>
          <p:cNvPr id="79"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80"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 name="Geographical location"/>
          <p:cNvSpPr txBox="1"/>
          <p:nvPr>
            <p:ph type="title" idx="4294967295"/>
          </p:nvPr>
        </p:nvSpPr>
        <p:spPr>
          <a:xfrm>
            <a:off x="457200" y="114299"/>
            <a:ext cx="8229600" cy="722315"/>
          </a:xfrm>
          <a:prstGeom prst="rect">
            <a:avLst/>
          </a:prstGeom>
        </p:spPr>
        <p:txBody>
          <a:bodyPr/>
          <a:lstStyle>
            <a:lvl1pPr>
              <a:defRPr b="1" sz="2400"/>
            </a:lvl1pPr>
          </a:lstStyle>
          <a:p>
            <a:pPr/>
            <a:r>
              <a:t>Geographical location</a:t>
            </a:r>
          </a:p>
        </p:txBody>
      </p:sp>
      <p:sp>
        <p:nvSpPr>
          <p:cNvPr id="83" name="Geographical variations in life expectancy…"/>
          <p:cNvSpPr txBox="1"/>
          <p:nvPr>
            <p:ph type="body" idx="4294967295"/>
          </p:nvPr>
        </p:nvSpPr>
        <p:spPr>
          <a:xfrm>
            <a:off x="107949" y="981075"/>
            <a:ext cx="8856665" cy="4535488"/>
          </a:xfrm>
          <a:prstGeom prst="rect">
            <a:avLst/>
          </a:prstGeom>
        </p:spPr>
        <p:txBody>
          <a:bodyPr/>
          <a:lstStyle/>
          <a:p>
            <a:pPr marL="0" indent="0" defTabSz="457200">
              <a:spcBef>
                <a:spcPts val="400"/>
              </a:spcBef>
              <a:buSzTx/>
              <a:buNone/>
              <a:defRPr sz="2000">
                <a:latin typeface="Calibri"/>
                <a:ea typeface="Calibri"/>
                <a:cs typeface="Calibri"/>
                <a:sym typeface="Calibri"/>
              </a:defRPr>
            </a:pPr>
            <a:r>
              <a:t>Geographical variations in life expectancy </a:t>
            </a:r>
          </a:p>
          <a:p>
            <a:pPr marL="0" indent="0" defTabSz="457200">
              <a:spcBef>
                <a:spcPts val="400"/>
              </a:spcBef>
              <a:buSzTx/>
              <a:buNone/>
              <a:defRPr sz="2000">
                <a:latin typeface="Calibri"/>
                <a:ea typeface="Calibri"/>
                <a:cs typeface="Calibri"/>
                <a:sym typeface="Calibri"/>
              </a:defRPr>
            </a:pPr>
            <a:r>
              <a:t>In 2010–12, male life expectancy at birth was highest in </a:t>
            </a:r>
            <a:r>
              <a:rPr>
                <a:solidFill>
                  <a:srgbClr val="0070C0"/>
                </a:solidFill>
              </a:rPr>
              <a:t>East Dorset (82.9 years) </a:t>
            </a:r>
            <a:r>
              <a:t>and lowest in </a:t>
            </a:r>
            <a:r>
              <a:rPr>
                <a:solidFill>
                  <a:srgbClr val="0070C0"/>
                </a:solidFill>
              </a:rPr>
              <a:t>Glasgow City (72.6 years)</a:t>
            </a:r>
            <a:r>
              <a:t>. </a:t>
            </a:r>
          </a:p>
          <a:p>
            <a:pPr marL="0" indent="0" defTabSz="457200">
              <a:spcBef>
                <a:spcPts val="400"/>
              </a:spcBef>
              <a:buSzTx/>
              <a:buNone/>
              <a:defRPr sz="2000">
                <a:latin typeface="Calibri"/>
                <a:ea typeface="Calibri"/>
                <a:cs typeface="Calibri"/>
                <a:sym typeface="Calibri"/>
              </a:defRPr>
            </a:pPr>
            <a:r>
              <a:t>• For females, life expectancy at birth was highest in Purbeck (</a:t>
            </a:r>
            <a:r>
              <a:rPr>
                <a:solidFill>
                  <a:srgbClr val="00B050"/>
                </a:solidFill>
              </a:rPr>
              <a:t>86.6 years</a:t>
            </a:r>
            <a:r>
              <a:t>) and lowest in Glasgow City (</a:t>
            </a:r>
            <a:r>
              <a:rPr>
                <a:solidFill>
                  <a:srgbClr val="00B050"/>
                </a:solidFill>
              </a:rPr>
              <a:t>78.5 years</a:t>
            </a:r>
            <a:r>
              <a:t>). </a:t>
            </a:r>
          </a:p>
          <a:p>
            <a:pPr marL="0" indent="0" defTabSz="457200">
              <a:spcBef>
                <a:spcPts val="400"/>
              </a:spcBef>
              <a:buSzTx/>
              <a:buNone/>
              <a:defRPr sz="2000">
                <a:latin typeface="Calibri"/>
                <a:ea typeface="Calibri"/>
                <a:cs typeface="Calibri"/>
                <a:sym typeface="Calibri"/>
              </a:defRPr>
            </a:pPr>
            <a:r>
              <a:t>• Approximately 91% of baby boys in East Dorset and 94% of girls in Purbeck will reach their 65th birthday, if 2010–12 mortality rates persist throughout their lifetime. The comparable figures for Glasgow City are 75% for baby boys and 85% for baby girls.   (Figures ONS 2012) </a:t>
            </a:r>
          </a:p>
          <a:p>
            <a:pPr marL="0" indent="0" defTabSz="457200">
              <a:buSzTx/>
              <a:buNone/>
              <a:defRPr sz="2000">
                <a:latin typeface="Calibri"/>
                <a:ea typeface="Calibri"/>
                <a:cs typeface="Calibri"/>
                <a:sym typeface="Calibri"/>
              </a:defRPr>
            </a:pPr>
          </a:p>
          <a:p>
            <a:pPr marL="0" indent="0" defTabSz="457200">
              <a:spcBef>
                <a:spcPts val="400"/>
              </a:spcBef>
              <a:buSzTx/>
              <a:buNone/>
              <a:defRPr sz="2000">
                <a:latin typeface="Calibri"/>
                <a:ea typeface="Calibri"/>
                <a:cs typeface="Calibri"/>
                <a:sym typeface="Calibri"/>
              </a:defRPr>
            </a:pPr>
            <a:r>
              <a:t>Glasgow Effect.   </a:t>
            </a:r>
            <a:r>
              <a:rPr u="sng">
                <a:solidFill>
                  <a:srgbClr val="0000FF"/>
                </a:solidFill>
                <a:uFill>
                  <a:solidFill>
                    <a:srgbClr val="0000FF"/>
                  </a:solidFill>
                </a:uFill>
                <a:hlinkClick r:id="rId2" invalidUrl="" action="" tgtFrame="" tooltip="" history="1" highlightClick="0" endSnd="0"/>
              </a:rPr>
              <a:t>https://youtu.be/r0cJ7CX1lCA</a:t>
            </a:r>
          </a:p>
        </p:txBody>
      </p:sp>
      <p:sp>
        <p:nvSpPr>
          <p:cNvPr id="84"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85" name="Slide Number"/>
          <p:cNvSpPr txBox="1"/>
          <p:nvPr>
            <p:ph type="sldNum" sz="quarter" idx="4294967295"/>
          </p:nvPr>
        </p:nvSpPr>
        <p:spPr>
          <a:xfrm>
            <a:off x="8424380" y="6416991"/>
            <a:ext cx="262418"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7" name="Culture &amp; Social Networks"/>
          <p:cNvSpPr txBox="1"/>
          <p:nvPr>
            <p:ph type="title" idx="4294967295"/>
          </p:nvPr>
        </p:nvSpPr>
        <p:spPr>
          <a:xfrm>
            <a:off x="457200" y="114299"/>
            <a:ext cx="8229600" cy="722315"/>
          </a:xfrm>
          <a:prstGeom prst="rect">
            <a:avLst/>
          </a:prstGeom>
        </p:spPr>
        <p:txBody>
          <a:bodyPr/>
          <a:lstStyle>
            <a:lvl1pPr>
              <a:defRPr b="1" sz="2400"/>
            </a:lvl1pPr>
          </a:lstStyle>
          <a:p>
            <a:pPr/>
            <a:r>
              <a:t>Culture &amp; Social Networks</a:t>
            </a:r>
          </a:p>
        </p:txBody>
      </p:sp>
      <p:sp>
        <p:nvSpPr>
          <p:cNvPr id="88" name="How do they impact or determine our health?…"/>
          <p:cNvSpPr txBox="1"/>
          <p:nvPr>
            <p:ph type="body" idx="4294967295"/>
          </p:nvPr>
        </p:nvSpPr>
        <p:spPr>
          <a:xfrm>
            <a:off x="107949" y="981075"/>
            <a:ext cx="8856665" cy="4740226"/>
          </a:xfrm>
          <a:prstGeom prst="rect">
            <a:avLst/>
          </a:prstGeom>
        </p:spPr>
        <p:txBody>
          <a:bodyPr/>
          <a:lstStyle/>
          <a:p>
            <a:pPr marL="0" indent="0" defTabSz="256031">
              <a:spcBef>
                <a:spcPts val="200"/>
              </a:spcBef>
              <a:buSzTx/>
              <a:buNone/>
              <a:defRPr sz="1100">
                <a:latin typeface="Calibri"/>
                <a:ea typeface="Calibri"/>
                <a:cs typeface="Calibri"/>
                <a:sym typeface="Calibri"/>
              </a:defRPr>
            </a:pPr>
            <a:r>
              <a:t>How do they impact or determine our health?</a:t>
            </a:r>
          </a:p>
          <a:p>
            <a:pPr marL="0" indent="0" defTabSz="256031">
              <a:spcBef>
                <a:spcPts val="200"/>
              </a:spcBef>
              <a:buSzTx/>
              <a:buNone/>
              <a:defRPr sz="1100">
                <a:latin typeface="Calibri"/>
                <a:ea typeface="Calibri"/>
                <a:cs typeface="Calibri"/>
                <a:sym typeface="Calibri"/>
              </a:defRPr>
            </a:pPr>
          </a:p>
          <a:p>
            <a:pPr marL="0" indent="0" defTabSz="256031">
              <a:spcBef>
                <a:spcPts val="200"/>
              </a:spcBef>
              <a:buSzTx/>
              <a:buNone/>
              <a:defRPr b="1" sz="1100">
                <a:latin typeface="Calibri"/>
                <a:ea typeface="Calibri"/>
                <a:cs typeface="Calibri"/>
                <a:sym typeface="Calibri"/>
              </a:defRPr>
            </a:pPr>
            <a:r>
              <a:t>Which level of Determinants of Health do the following fall under:</a:t>
            </a:r>
          </a:p>
          <a:p>
            <a:pPr marL="112294" indent="-112294" defTabSz="256031">
              <a:spcBef>
                <a:spcPts val="200"/>
              </a:spcBef>
              <a:buFontTx/>
              <a:buChar char="•"/>
              <a:defRPr sz="1100">
                <a:latin typeface="Calibri"/>
                <a:ea typeface="Calibri"/>
                <a:cs typeface="Calibri"/>
                <a:sym typeface="Calibri"/>
              </a:defRPr>
            </a:pPr>
            <a:r>
              <a:t>Smoking cigarettes, vaping, smoking shisha, using snus, etc.                                     </a:t>
            </a:r>
          </a:p>
          <a:p>
            <a:pPr marL="112294" indent="-112294" defTabSz="256031">
              <a:spcBef>
                <a:spcPts val="200"/>
              </a:spcBef>
              <a:buFontTx/>
              <a:buChar char="•"/>
              <a:defRPr sz="1100">
                <a:latin typeface="Calibri"/>
                <a:ea typeface="Calibri"/>
                <a:cs typeface="Calibri"/>
                <a:sym typeface="Calibri"/>
              </a:defRPr>
            </a:pPr>
            <a:r>
              <a:t>Alcohol                   </a:t>
            </a:r>
          </a:p>
          <a:p>
            <a:pPr marL="112294" indent="-112294" defTabSz="256031">
              <a:spcBef>
                <a:spcPts val="200"/>
              </a:spcBef>
              <a:buFontTx/>
              <a:buChar char="•"/>
              <a:defRPr sz="1100">
                <a:latin typeface="Calibri"/>
                <a:ea typeface="Calibri"/>
                <a:cs typeface="Calibri"/>
                <a:sym typeface="Calibri"/>
              </a:defRPr>
            </a:pPr>
            <a:r>
              <a:t>Ante/Peri-natal Health    </a:t>
            </a:r>
          </a:p>
          <a:p>
            <a:pPr marL="112294" indent="-112294" defTabSz="256031">
              <a:spcBef>
                <a:spcPts val="200"/>
              </a:spcBef>
              <a:buFontTx/>
              <a:buChar char="•"/>
              <a:defRPr sz="1100">
                <a:latin typeface="Calibri"/>
                <a:ea typeface="Calibri"/>
                <a:cs typeface="Calibri"/>
                <a:sym typeface="Calibri"/>
              </a:defRPr>
            </a:pPr>
            <a:r>
              <a:t>Community Cooking                </a:t>
            </a:r>
          </a:p>
          <a:p>
            <a:pPr marL="112294" indent="-112294" defTabSz="256031">
              <a:spcBef>
                <a:spcPts val="200"/>
              </a:spcBef>
              <a:buFontTx/>
              <a:buChar char="•"/>
              <a:defRPr sz="1100">
                <a:latin typeface="Calibri"/>
                <a:ea typeface="Calibri"/>
                <a:cs typeface="Calibri"/>
                <a:sym typeface="Calibri"/>
              </a:defRPr>
            </a:pPr>
            <a:r>
              <a:t>Sex education      </a:t>
            </a:r>
          </a:p>
          <a:p>
            <a:pPr marL="112294" indent="-112294" defTabSz="256031">
              <a:spcBef>
                <a:spcPts val="200"/>
              </a:spcBef>
              <a:buFontTx/>
              <a:buChar char="•"/>
              <a:defRPr sz="1100">
                <a:latin typeface="Calibri"/>
                <a:ea typeface="Calibri"/>
                <a:cs typeface="Calibri"/>
                <a:sym typeface="Calibri"/>
              </a:defRPr>
            </a:pPr>
            <a:r>
              <a:t>HPV                      </a:t>
            </a:r>
          </a:p>
          <a:p>
            <a:pPr marL="112294" indent="-112294" defTabSz="256031">
              <a:spcBef>
                <a:spcPts val="200"/>
              </a:spcBef>
              <a:buFontTx/>
              <a:buChar char="•"/>
              <a:defRPr sz="1100">
                <a:latin typeface="Calibri"/>
                <a:ea typeface="Calibri"/>
                <a:cs typeface="Calibri"/>
                <a:sym typeface="Calibri"/>
              </a:defRPr>
            </a:pPr>
            <a:r>
              <a:t>Communicable Diseases – eg Ebola         </a:t>
            </a:r>
          </a:p>
          <a:p>
            <a:pPr marL="112294" indent="-112294" defTabSz="256031">
              <a:spcBef>
                <a:spcPts val="200"/>
              </a:spcBef>
              <a:buFontTx/>
              <a:buChar char="•"/>
              <a:defRPr sz="1100">
                <a:latin typeface="Calibri"/>
                <a:ea typeface="Calibri"/>
                <a:cs typeface="Calibri"/>
                <a:sym typeface="Calibri"/>
              </a:defRPr>
            </a:pPr>
            <a:r>
              <a:t>Mental Health  </a:t>
            </a:r>
          </a:p>
          <a:p>
            <a:pPr marL="112294" indent="-112294" defTabSz="256031">
              <a:spcBef>
                <a:spcPts val="200"/>
              </a:spcBef>
              <a:buFontTx/>
              <a:buChar char="•"/>
              <a:defRPr sz="1100">
                <a:latin typeface="Calibri"/>
                <a:ea typeface="Calibri"/>
                <a:cs typeface="Calibri"/>
                <a:sym typeface="Calibri"/>
              </a:defRPr>
            </a:pPr>
            <a:r>
              <a:t>Good Nutrition      </a:t>
            </a:r>
          </a:p>
          <a:p>
            <a:pPr marL="112294" indent="-112294" defTabSz="256031">
              <a:spcBef>
                <a:spcPts val="200"/>
              </a:spcBef>
              <a:buFontTx/>
              <a:buChar char="•"/>
              <a:defRPr sz="1100">
                <a:latin typeface="Calibri"/>
                <a:ea typeface="Calibri"/>
                <a:cs typeface="Calibri"/>
                <a:sym typeface="Calibri"/>
              </a:defRPr>
            </a:pPr>
            <a:r>
              <a:t>Workplace Health              </a:t>
            </a:r>
          </a:p>
          <a:p>
            <a:pPr marL="112294" indent="-112294" defTabSz="256031">
              <a:spcBef>
                <a:spcPts val="200"/>
              </a:spcBef>
              <a:buFontTx/>
              <a:buChar char="•"/>
              <a:defRPr sz="1100">
                <a:latin typeface="Calibri"/>
                <a:ea typeface="Calibri"/>
                <a:cs typeface="Calibri"/>
                <a:sym typeface="Calibri"/>
              </a:defRPr>
            </a:pPr>
            <a:r>
              <a:t>HIV/AIDS </a:t>
            </a:r>
          </a:p>
          <a:p>
            <a:pPr marL="112294" indent="-112294" defTabSz="256031">
              <a:spcBef>
                <a:spcPts val="200"/>
              </a:spcBef>
              <a:buFontTx/>
              <a:buChar char="•"/>
              <a:defRPr sz="1100">
                <a:latin typeface="Calibri"/>
                <a:ea typeface="Calibri"/>
                <a:cs typeface="Calibri"/>
                <a:sym typeface="Calibri"/>
              </a:defRPr>
            </a:pPr>
            <a:r>
              <a:t>Exercise       	</a:t>
            </a:r>
          </a:p>
          <a:p>
            <a:pPr marL="112294" indent="-112294" defTabSz="256031">
              <a:spcBef>
                <a:spcPts val="200"/>
              </a:spcBef>
              <a:buFontTx/>
              <a:buChar char="•"/>
              <a:defRPr sz="1100">
                <a:latin typeface="Calibri"/>
                <a:ea typeface="Calibri"/>
                <a:cs typeface="Calibri"/>
                <a:sym typeface="Calibri"/>
              </a:defRPr>
            </a:pPr>
            <a:r>
              <a:t>Depression 		 </a:t>
            </a:r>
          </a:p>
          <a:p>
            <a:pPr marL="112294" indent="-112294" defTabSz="256031">
              <a:spcBef>
                <a:spcPts val="200"/>
              </a:spcBef>
              <a:buFontTx/>
              <a:buChar char="•"/>
              <a:defRPr sz="1100">
                <a:latin typeface="Calibri"/>
                <a:ea typeface="Calibri"/>
                <a:cs typeface="Calibri"/>
                <a:sym typeface="Calibri"/>
              </a:defRPr>
            </a:pPr>
            <a:r>
              <a:t>Sickle Cell       </a:t>
            </a:r>
          </a:p>
          <a:p>
            <a:pPr marL="112294" indent="-112294" defTabSz="256031">
              <a:spcBef>
                <a:spcPts val="200"/>
              </a:spcBef>
              <a:buFontTx/>
              <a:buChar char="•"/>
              <a:defRPr sz="1100">
                <a:latin typeface="Calibri"/>
                <a:ea typeface="Calibri"/>
                <a:cs typeface="Calibri"/>
                <a:sym typeface="Calibri"/>
              </a:defRPr>
            </a:pPr>
            <a:r>
              <a:t>Dementia         </a:t>
            </a:r>
          </a:p>
          <a:p>
            <a:pPr marL="112294" indent="-112294" defTabSz="256031">
              <a:spcBef>
                <a:spcPts val="200"/>
              </a:spcBef>
              <a:buFontTx/>
              <a:buChar char="•"/>
              <a:defRPr sz="1100">
                <a:latin typeface="Calibri"/>
                <a:ea typeface="Calibri"/>
                <a:cs typeface="Calibri"/>
                <a:sym typeface="Calibri"/>
              </a:defRPr>
            </a:pPr>
            <a:r>
              <a:t>FGM           </a:t>
            </a:r>
          </a:p>
          <a:p>
            <a:pPr marL="112294" indent="-112294" defTabSz="256031">
              <a:spcBef>
                <a:spcPts val="200"/>
              </a:spcBef>
              <a:buFontTx/>
              <a:buChar char="•"/>
              <a:defRPr sz="1100">
                <a:latin typeface="Calibri"/>
                <a:ea typeface="Calibri"/>
                <a:cs typeface="Calibri"/>
                <a:sym typeface="Calibri"/>
              </a:defRPr>
            </a:pPr>
            <a:r>
              <a:t>TB       </a:t>
            </a:r>
          </a:p>
          <a:p>
            <a:pPr marL="112294" indent="-112294" defTabSz="256031">
              <a:spcBef>
                <a:spcPts val="200"/>
              </a:spcBef>
              <a:buFontTx/>
              <a:buChar char="•"/>
              <a:defRPr sz="1100">
                <a:latin typeface="Calibri"/>
                <a:ea typeface="Calibri"/>
                <a:cs typeface="Calibri"/>
                <a:sym typeface="Calibri"/>
              </a:defRPr>
            </a:pPr>
            <a:r>
              <a:t>Sleep hygiene </a:t>
            </a:r>
          </a:p>
        </p:txBody>
      </p:sp>
      <p:sp>
        <p:nvSpPr>
          <p:cNvPr id="89"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90"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91" name="image.png" descr="image.png"/>
          <p:cNvPicPr>
            <a:picLocks noChangeAspect="1"/>
          </p:cNvPicPr>
          <p:nvPr/>
        </p:nvPicPr>
        <p:blipFill>
          <a:blip r:embed="rId2">
            <a:extLst/>
          </a:blip>
          <a:stretch>
            <a:fillRect/>
          </a:stretch>
        </p:blipFill>
        <p:spPr>
          <a:xfrm>
            <a:off x="2747123" y="2102929"/>
            <a:ext cx="6552521" cy="3404810"/>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3" name="Inverse Care Law – Tudor Hart"/>
          <p:cNvSpPr txBox="1"/>
          <p:nvPr>
            <p:ph type="title" idx="4294967295"/>
          </p:nvPr>
        </p:nvSpPr>
        <p:spPr>
          <a:xfrm>
            <a:off x="457200" y="114299"/>
            <a:ext cx="8229600" cy="722315"/>
          </a:xfrm>
          <a:prstGeom prst="rect">
            <a:avLst/>
          </a:prstGeom>
        </p:spPr>
        <p:txBody>
          <a:bodyPr/>
          <a:lstStyle>
            <a:lvl1pPr>
              <a:defRPr b="1" sz="2400"/>
            </a:lvl1pPr>
          </a:lstStyle>
          <a:p>
            <a:pPr/>
            <a:r>
              <a:t>Inverse Care Law – Tudor Hart</a:t>
            </a:r>
          </a:p>
        </p:txBody>
      </p:sp>
      <p:sp>
        <p:nvSpPr>
          <p:cNvPr id="94" name="The basic idea of the ‘Inverse Care Law’ is that the sections of the population who need Healthcare the most tend not to access it.…"/>
          <p:cNvSpPr txBox="1"/>
          <p:nvPr>
            <p:ph type="body" idx="4294967295"/>
          </p:nvPr>
        </p:nvSpPr>
        <p:spPr>
          <a:xfrm>
            <a:off x="107949" y="981075"/>
            <a:ext cx="8856665" cy="4535488"/>
          </a:xfrm>
          <a:prstGeom prst="rect">
            <a:avLst/>
          </a:prstGeom>
        </p:spPr>
        <p:txBody>
          <a:bodyPr/>
          <a:lstStyle/>
          <a:p>
            <a:pPr marL="0" indent="0">
              <a:spcBef>
                <a:spcPts val="400"/>
              </a:spcBef>
              <a:buSzTx/>
              <a:buNone/>
              <a:defRPr sz="1800"/>
            </a:pPr>
            <a:r>
              <a:t>The basic idea of the ‘Inverse Care Law’ is that the sections of the population who need Healthcare the most tend not to access it.</a:t>
            </a:r>
          </a:p>
          <a:p>
            <a:pPr marL="0" indent="0">
              <a:buSzTx/>
              <a:buNone/>
              <a:defRPr sz="1800"/>
            </a:pPr>
          </a:p>
          <a:p>
            <a:pPr marL="0" indent="0">
              <a:spcBef>
                <a:spcPts val="400"/>
              </a:spcBef>
              <a:buSzTx/>
              <a:buNone/>
              <a:defRPr sz="1800"/>
            </a:pPr>
            <a:r>
              <a:t> In contrast, in wealthier areas, people are much more likely to access healthcare even though their overall level of Health was likely to be significantly better. </a:t>
            </a:r>
          </a:p>
          <a:p>
            <a:pPr marL="0" indent="0">
              <a:buSzTx/>
              <a:buNone/>
              <a:defRPr sz="1800"/>
            </a:pPr>
          </a:p>
          <a:p>
            <a:pPr marL="0" indent="0">
              <a:spcBef>
                <a:spcPts val="400"/>
              </a:spcBef>
              <a:buSzTx/>
              <a:buNone/>
              <a:defRPr sz="1800"/>
            </a:pPr>
            <a:r>
              <a:t> Watch the following videos:</a:t>
            </a:r>
          </a:p>
          <a:p>
            <a:pPr marL="0" indent="0">
              <a:spcBef>
                <a:spcPts val="400"/>
              </a:spcBef>
              <a:buSzTx/>
              <a:buNone/>
              <a:defRPr sz="1800" u="sng">
                <a:solidFill>
                  <a:srgbClr val="0000FF"/>
                </a:solidFill>
                <a:uFill>
                  <a:solidFill>
                    <a:srgbClr val="0000FF"/>
                  </a:solidFill>
                </a:uFill>
              </a:defRPr>
            </a:pPr>
            <a:r>
              <a:rPr>
                <a:hlinkClick r:id="rId2" invalidUrl="" action="" tgtFrame="" tooltip="" history="1" highlightClick="0" endSnd="0"/>
              </a:rPr>
              <a:t>https://www.youtube.com/watch?v=7j-9DjbXTWY</a:t>
            </a:r>
            <a:r>
              <a:rPr u="none">
                <a:solidFill>
                  <a:srgbClr val="000000"/>
                </a:solidFill>
                <a:uFillTx/>
              </a:rPr>
              <a:t> </a:t>
            </a:r>
          </a:p>
          <a:p>
            <a:pPr marL="0" indent="0">
              <a:spcBef>
                <a:spcPts val="400"/>
              </a:spcBef>
              <a:buSzTx/>
              <a:buNone/>
              <a:defRPr sz="1800" u="sng">
                <a:solidFill>
                  <a:srgbClr val="0000FF"/>
                </a:solidFill>
                <a:uFill>
                  <a:solidFill>
                    <a:srgbClr val="0000FF"/>
                  </a:solidFill>
                </a:uFill>
              </a:defRPr>
            </a:pPr>
            <a:r>
              <a:rPr>
                <a:hlinkClick r:id="rId3" invalidUrl="" action="" tgtFrame="" tooltip="" history="1" highlightClick="0" endSnd="0"/>
              </a:rPr>
              <a:t>https://www.youtube.com/watch?v=HosFuD6kwLo</a:t>
            </a:r>
          </a:p>
          <a:p>
            <a:pPr marL="0" indent="0">
              <a:spcBef>
                <a:spcPts val="400"/>
              </a:spcBef>
              <a:buSzTx/>
              <a:buNone/>
              <a:defRPr sz="1800" u="sng">
                <a:solidFill>
                  <a:srgbClr val="0000FF"/>
                </a:solidFill>
                <a:uFill>
                  <a:solidFill>
                    <a:srgbClr val="0000FF"/>
                  </a:solidFill>
                </a:uFill>
              </a:defRPr>
            </a:pPr>
            <a:r>
              <a:rPr>
                <a:hlinkClick r:id="rId4" invalidUrl="" action="" tgtFrame="" tooltip="" history="1" highlightClick="0" endSnd="0"/>
              </a:rPr>
              <a:t>https://www.youtube.com/watch?v=ac6gxm0xdFk</a:t>
            </a:r>
          </a:p>
        </p:txBody>
      </p:sp>
      <p:sp>
        <p:nvSpPr>
          <p:cNvPr id="95"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96"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8" name="Agencies involved in public health"/>
          <p:cNvSpPr txBox="1"/>
          <p:nvPr>
            <p:ph type="title" idx="4294967295"/>
          </p:nvPr>
        </p:nvSpPr>
        <p:spPr>
          <a:xfrm>
            <a:off x="457200" y="114299"/>
            <a:ext cx="8229600" cy="722315"/>
          </a:xfrm>
          <a:prstGeom prst="rect">
            <a:avLst/>
          </a:prstGeom>
        </p:spPr>
        <p:txBody>
          <a:bodyPr/>
          <a:lstStyle>
            <a:lvl1pPr>
              <a:defRPr b="1" sz="2400"/>
            </a:lvl1pPr>
          </a:lstStyle>
          <a:p>
            <a:pPr/>
            <a:r>
              <a:t>Agencies involved in public health</a:t>
            </a:r>
          </a:p>
        </p:txBody>
      </p:sp>
      <p:sp>
        <p:nvSpPr>
          <p:cNvPr id="99" name="Identifying the level of health and disease in the community is key baseline activity conducted by different agencies.…"/>
          <p:cNvSpPr txBox="1"/>
          <p:nvPr>
            <p:ph type="body" idx="4294967295"/>
          </p:nvPr>
        </p:nvSpPr>
        <p:spPr>
          <a:xfrm>
            <a:off x="107949" y="981075"/>
            <a:ext cx="8856665" cy="4535488"/>
          </a:xfrm>
          <a:prstGeom prst="rect">
            <a:avLst/>
          </a:prstGeom>
        </p:spPr>
        <p:txBody>
          <a:bodyPr/>
          <a:lstStyle/>
          <a:p>
            <a:pPr marL="0" indent="0" algn="just" defTabSz="452627">
              <a:spcBef>
                <a:spcPts val="400"/>
              </a:spcBef>
              <a:buSzTx/>
              <a:buNone/>
              <a:defRPr sz="1700"/>
            </a:pPr>
            <a:r>
              <a:t>Identifying the level of health and disease in the community is key baseline activity conducted by different agencies.</a:t>
            </a:r>
          </a:p>
          <a:p>
            <a:pPr marL="0" indent="0" algn="just" defTabSz="452627">
              <a:buSzTx/>
              <a:buNone/>
              <a:defRPr sz="1700"/>
            </a:pPr>
          </a:p>
          <a:p>
            <a:pPr marL="0" indent="0" algn="just" defTabSz="452627">
              <a:spcBef>
                <a:spcPts val="400"/>
              </a:spcBef>
              <a:buSzTx/>
              <a:buNone/>
              <a:defRPr sz="1700"/>
            </a:pPr>
            <a:r>
              <a:t>Different agencies concerned with public health operate on three levels: </a:t>
            </a:r>
          </a:p>
          <a:p>
            <a:pPr marL="0" indent="0" defTabSz="452627">
              <a:spcBef>
                <a:spcPts val="400"/>
              </a:spcBef>
              <a:buSzTx/>
              <a:buNone/>
              <a:defRPr b="1" sz="1900">
                <a:latin typeface="+mn-lt"/>
                <a:ea typeface="+mn-ea"/>
                <a:cs typeface="+mn-cs"/>
                <a:sym typeface="Arial"/>
              </a:defRPr>
            </a:pPr>
            <a:r>
              <a:t>	</a:t>
            </a:r>
            <a:r>
              <a:rPr sz="1700">
                <a:latin typeface="Myriad Pro"/>
                <a:ea typeface="Myriad Pro"/>
                <a:cs typeface="Myriad Pro"/>
                <a:sym typeface="Myriad Pro"/>
              </a:rPr>
              <a:t>International level</a:t>
            </a:r>
            <a:endParaRPr sz="1700">
              <a:latin typeface="Myriad Pro"/>
              <a:ea typeface="Myriad Pro"/>
              <a:cs typeface="Myriad Pro"/>
              <a:sym typeface="Myriad Pro"/>
            </a:endParaRPr>
          </a:p>
          <a:p>
            <a:pPr lvl="1" marL="735519" indent="-282891" defTabSz="452627">
              <a:spcBef>
                <a:spcPts val="0"/>
              </a:spcBef>
              <a:defRPr sz="1700"/>
            </a:pPr>
            <a:r>
              <a:t>World Health Organisation (WHO), European Union (EU)</a:t>
            </a:r>
          </a:p>
          <a:p>
            <a:pPr marL="0" indent="0" defTabSz="452627">
              <a:spcBef>
                <a:spcPts val="400"/>
              </a:spcBef>
              <a:buSzTx/>
              <a:buNone/>
              <a:defRPr b="1" sz="1700"/>
            </a:pPr>
            <a:r>
              <a:t>	</a:t>
            </a:r>
          </a:p>
          <a:p>
            <a:pPr marL="0" indent="0" defTabSz="452627">
              <a:spcBef>
                <a:spcPts val="400"/>
              </a:spcBef>
              <a:buSzTx/>
              <a:buNone/>
              <a:defRPr b="1" sz="1700"/>
            </a:pPr>
            <a:r>
              <a:t>	National level</a:t>
            </a:r>
          </a:p>
          <a:p>
            <a:pPr marL="0" indent="0" defTabSz="452627">
              <a:spcBef>
                <a:spcPts val="400"/>
              </a:spcBef>
              <a:buSzTx/>
              <a:buNone/>
              <a:defRPr sz="1700"/>
            </a:pPr>
            <a:r>
              <a:t>UK Health Security Agency (UKHSA), Office for Health Improvement and Disparities (OHID), Department of Health and Social Care (DHSC), National Institute of Health and Clinical Excellence (NICE), Health Protection Agency (HPA)</a:t>
            </a:r>
          </a:p>
          <a:p>
            <a:pPr marL="0" indent="0" defTabSz="452627">
              <a:buSzTx/>
              <a:buNone/>
              <a:defRPr b="1" sz="1700"/>
            </a:pPr>
          </a:p>
          <a:p>
            <a:pPr marL="0" indent="0" defTabSz="452627">
              <a:spcBef>
                <a:spcPts val="400"/>
              </a:spcBef>
              <a:buSzTx/>
              <a:buNone/>
              <a:defRPr b="1" sz="1700"/>
            </a:pPr>
            <a:r>
              <a:t>	Local level</a:t>
            </a:r>
          </a:p>
          <a:p>
            <a:pPr lvl="1" marL="735519" indent="-282891" defTabSz="452627">
              <a:spcBef>
                <a:spcPts val="0"/>
              </a:spcBef>
              <a:defRPr sz="1700"/>
            </a:pPr>
            <a:r>
              <a:t>Local authorities</a:t>
            </a:r>
          </a:p>
        </p:txBody>
      </p:sp>
      <p:sp>
        <p:nvSpPr>
          <p:cNvPr id="100"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01"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3" name="The Department of Health and Social Care (DHSC)"/>
          <p:cNvSpPr txBox="1"/>
          <p:nvPr>
            <p:ph type="title" idx="4294967295"/>
          </p:nvPr>
        </p:nvSpPr>
        <p:spPr>
          <a:xfrm>
            <a:off x="457200" y="114299"/>
            <a:ext cx="8229600" cy="722315"/>
          </a:xfrm>
          <a:prstGeom prst="rect">
            <a:avLst/>
          </a:prstGeom>
        </p:spPr>
        <p:txBody>
          <a:bodyPr/>
          <a:lstStyle/>
          <a:p>
            <a:pPr defTabSz="813816">
              <a:defRPr b="1" sz="2100"/>
            </a:pPr>
            <a:r>
              <a:t>The Department of Health and Social Care (DHSC) </a:t>
            </a:r>
            <a:br/>
          </a:p>
        </p:txBody>
      </p:sp>
      <p:sp>
        <p:nvSpPr>
          <p:cNvPr id="104" name="DHSC supports ministers in leading the nation’s health and social care to help people live more independent, healthier lives for longer.…"/>
          <p:cNvSpPr txBox="1"/>
          <p:nvPr>
            <p:ph type="body" idx="4294967295"/>
          </p:nvPr>
        </p:nvSpPr>
        <p:spPr>
          <a:xfrm>
            <a:off x="107949" y="620711"/>
            <a:ext cx="8856665" cy="4895853"/>
          </a:xfrm>
          <a:prstGeom prst="rect">
            <a:avLst/>
          </a:prstGeom>
        </p:spPr>
        <p:txBody>
          <a:bodyPr/>
          <a:lstStyle/>
          <a:p>
            <a:pPr marL="0" indent="0">
              <a:spcBef>
                <a:spcPts val="400"/>
              </a:spcBef>
              <a:buSzTx/>
              <a:buNone/>
              <a:defRPr sz="1800"/>
            </a:pPr>
            <a:r>
              <a:t>DHSC supports ministers in leading the nation’s health and social care to help people live more independent, healthier lives for longer.</a:t>
            </a:r>
          </a:p>
          <a:p>
            <a:pPr marL="0" indent="0">
              <a:spcBef>
                <a:spcPts val="400"/>
              </a:spcBef>
              <a:buSzTx/>
              <a:buNone/>
              <a:defRPr sz="1800"/>
            </a:pPr>
            <a:r>
              <a:t>Responsibilities:</a:t>
            </a:r>
          </a:p>
          <a:p>
            <a:pPr marL="0" indent="0">
              <a:spcBef>
                <a:spcPts val="400"/>
              </a:spcBef>
              <a:buSzTx/>
              <a:buNone/>
              <a:defRPr b="1" sz="1800"/>
            </a:pPr>
            <a:r>
              <a:t>Supporting and advising our ministers</a:t>
            </a:r>
            <a:r>
              <a:rPr b="0"/>
              <a:t>: we help them shape and deliver policy that delivers the government’s objectives</a:t>
            </a:r>
          </a:p>
          <a:p>
            <a:pPr marL="0" indent="0">
              <a:spcBef>
                <a:spcPts val="400"/>
              </a:spcBef>
              <a:buSzTx/>
              <a:buNone/>
              <a:defRPr b="1" sz="1800"/>
            </a:pPr>
            <a:r>
              <a:t>Setting direction</a:t>
            </a:r>
            <a:r>
              <a:rPr b="0"/>
              <a:t>: we anticipate the future and lead debate ensuring we protect and improve global and domestic health</a:t>
            </a:r>
          </a:p>
          <a:p>
            <a:pPr marL="0" indent="0">
              <a:spcBef>
                <a:spcPts val="400"/>
              </a:spcBef>
              <a:buSzTx/>
              <a:buNone/>
              <a:defRPr b="1" sz="1800"/>
            </a:pPr>
            <a:r>
              <a:t>Accountability</a:t>
            </a:r>
            <a:r>
              <a:rPr b="0"/>
              <a:t>: we make sure the department and our arm’s length bodies deliver on our agreed plans and commitments</a:t>
            </a:r>
          </a:p>
          <a:p>
            <a:pPr marL="0" indent="0">
              <a:spcBef>
                <a:spcPts val="400"/>
              </a:spcBef>
              <a:buSzTx/>
              <a:buNone/>
              <a:defRPr b="1" sz="1800"/>
            </a:pPr>
            <a:r>
              <a:t>Acting as guardians of the health and care framework</a:t>
            </a:r>
            <a:r>
              <a:rPr b="0"/>
              <a:t>: we make sure the legislative, financial, administrative and policy frameworks are fit for purpose and work together</a:t>
            </a:r>
          </a:p>
          <a:p>
            <a:pPr marL="0" indent="0">
              <a:spcBef>
                <a:spcPts val="400"/>
              </a:spcBef>
              <a:buSzTx/>
              <a:buNone/>
              <a:defRPr b="1" sz="1800"/>
            </a:pPr>
            <a:r>
              <a:t>Troubleshooting</a:t>
            </a:r>
            <a:r>
              <a:rPr b="0"/>
              <a:t>: in the last resort, the public and Parliament expect us to take the action needed to resolve crucial and complex issues</a:t>
            </a:r>
          </a:p>
        </p:txBody>
      </p:sp>
      <p:sp>
        <p:nvSpPr>
          <p:cNvPr id="105"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06"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8" name="DHSC - Priorities 2021 to 2022"/>
          <p:cNvSpPr txBox="1"/>
          <p:nvPr>
            <p:ph type="title" idx="4294967295"/>
          </p:nvPr>
        </p:nvSpPr>
        <p:spPr>
          <a:xfrm>
            <a:off x="457200" y="114299"/>
            <a:ext cx="8229600" cy="722315"/>
          </a:xfrm>
          <a:prstGeom prst="rect">
            <a:avLst/>
          </a:prstGeom>
        </p:spPr>
        <p:txBody>
          <a:bodyPr/>
          <a:lstStyle/>
          <a:p>
            <a:pPr defTabSz="813816">
              <a:defRPr b="1" sz="2100"/>
            </a:pPr>
            <a:r>
              <a:t>DHSC - Priorities 2021 to 2022</a:t>
            </a:r>
            <a:br/>
          </a:p>
        </p:txBody>
      </p:sp>
      <p:sp>
        <p:nvSpPr>
          <p:cNvPr id="109" name="Protect the public’s health through the health and social care system’s response to COVID-19…"/>
          <p:cNvSpPr txBox="1"/>
          <p:nvPr>
            <p:ph type="body" idx="4294967295"/>
          </p:nvPr>
        </p:nvSpPr>
        <p:spPr>
          <a:xfrm>
            <a:off x="107949" y="836612"/>
            <a:ext cx="8856665" cy="4824413"/>
          </a:xfrm>
          <a:prstGeom prst="rect">
            <a:avLst/>
          </a:prstGeom>
        </p:spPr>
        <p:txBody>
          <a:bodyPr/>
          <a:lstStyle/>
          <a:p>
            <a:pPr marL="457200" indent="-317500" defTabSz="457200">
              <a:spcBef>
                <a:spcPts val="0"/>
              </a:spcBef>
              <a:buClr>
                <a:srgbClr val="0B0C0C"/>
              </a:buClr>
              <a:buFont typeface="Helvetica"/>
              <a:buChar char="•"/>
              <a:defRPr sz="2500">
                <a:solidFill>
                  <a:srgbClr val="0B0C0C"/>
                </a:solidFill>
                <a:latin typeface="+mj-lt"/>
                <a:ea typeface="+mj-ea"/>
                <a:cs typeface="+mj-cs"/>
                <a:sym typeface="Helvetica"/>
              </a:defRPr>
            </a:pPr>
            <a:r>
              <a:t>Protect the public’s health through the health and social care system’s response to COVID-19</a:t>
            </a:r>
          </a:p>
          <a:p>
            <a:pPr marL="457200" indent="-317500" defTabSz="457200">
              <a:spcBef>
                <a:spcPts val="0"/>
              </a:spcBef>
              <a:buClr>
                <a:srgbClr val="0B0C0C"/>
              </a:buClr>
              <a:buFont typeface="Helvetica"/>
              <a:buChar char="•"/>
              <a:defRPr sz="2500">
                <a:solidFill>
                  <a:srgbClr val="0B0C0C"/>
                </a:solidFill>
                <a:latin typeface="+mj-lt"/>
                <a:ea typeface="+mj-ea"/>
                <a:cs typeface="+mj-cs"/>
                <a:sym typeface="Helvetica"/>
              </a:defRPr>
            </a:pPr>
            <a:r>
              <a:t>Improve healthcare outcomes by providing high-quality and sustainable care at the right time in the right place and by improving infrastructure and transforming technology</a:t>
            </a:r>
          </a:p>
          <a:p>
            <a:pPr marL="457200" indent="-317500" defTabSz="457200">
              <a:spcBef>
                <a:spcPts val="0"/>
              </a:spcBef>
              <a:buClr>
                <a:srgbClr val="0B0C0C"/>
              </a:buClr>
              <a:buFont typeface="Helvetica"/>
              <a:buChar char="•"/>
              <a:defRPr sz="2500">
                <a:solidFill>
                  <a:srgbClr val="0B0C0C"/>
                </a:solidFill>
                <a:latin typeface="+mj-lt"/>
                <a:ea typeface="+mj-ea"/>
                <a:cs typeface="+mj-cs"/>
                <a:sym typeface="Helvetica"/>
              </a:defRPr>
            </a:pPr>
            <a:r>
              <a:t>Improve healthcare outcomes through a well-supported workforce</a:t>
            </a:r>
          </a:p>
          <a:p>
            <a:pPr marL="457200" indent="-317500" defTabSz="457200">
              <a:spcBef>
                <a:spcPts val="0"/>
              </a:spcBef>
              <a:buClr>
                <a:srgbClr val="0B0C0C"/>
              </a:buClr>
              <a:buFont typeface="Helvetica"/>
              <a:buChar char="•"/>
              <a:defRPr sz="2500">
                <a:solidFill>
                  <a:srgbClr val="0B0C0C"/>
                </a:solidFill>
                <a:latin typeface="+mj-lt"/>
                <a:ea typeface="+mj-ea"/>
                <a:cs typeface="+mj-cs"/>
                <a:sym typeface="Helvetica"/>
              </a:defRPr>
            </a:pPr>
            <a:r>
              <a:t>Improve, protect and level up the nation’s health, including through reducing health disparities</a:t>
            </a:r>
          </a:p>
          <a:p>
            <a:pPr marL="457200" indent="-317500" defTabSz="457200">
              <a:spcBef>
                <a:spcPts val="0"/>
              </a:spcBef>
              <a:buClr>
                <a:srgbClr val="0B0C0C"/>
              </a:buClr>
              <a:buFont typeface="Helvetica"/>
              <a:buChar char="•"/>
              <a:defRPr sz="2500">
                <a:solidFill>
                  <a:srgbClr val="0B0C0C"/>
                </a:solidFill>
                <a:latin typeface="+mj-lt"/>
                <a:ea typeface="+mj-ea"/>
                <a:cs typeface="+mj-cs"/>
                <a:sym typeface="Helvetica"/>
              </a:defRPr>
            </a:pPr>
            <a:r>
              <a:t>Improve social care outcomes through an affordable, high quality and sustainable adult social care system</a:t>
            </a:r>
          </a:p>
        </p:txBody>
      </p:sp>
      <p:sp>
        <p:nvSpPr>
          <p:cNvPr id="110"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11"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3" name="UK Health Security Agency and the Office for Health Improvement and Disparities"/>
          <p:cNvSpPr txBox="1"/>
          <p:nvPr>
            <p:ph type="title" idx="4294967295"/>
          </p:nvPr>
        </p:nvSpPr>
        <p:spPr>
          <a:xfrm>
            <a:off x="457200" y="114299"/>
            <a:ext cx="8229600" cy="722315"/>
          </a:xfrm>
          <a:prstGeom prst="rect">
            <a:avLst/>
          </a:prstGeom>
        </p:spPr>
        <p:txBody>
          <a:bodyPr/>
          <a:lstStyle/>
          <a:p>
            <a:pPr defTabSz="722376">
              <a:defRPr b="1" sz="1800"/>
            </a:pPr>
            <a:r>
              <a:t>UK Health Security </a:t>
            </a:r>
            <a:r>
              <a:rPr sz="2100"/>
              <a:t>Agency and the Office for Health Improvement and Disparities</a:t>
            </a:r>
          </a:p>
        </p:txBody>
      </p:sp>
      <p:sp>
        <p:nvSpPr>
          <p:cNvPr id="114" name="In October 2021 Public Health England (PHE) was replaced with the UK Health Security Agency and the Office for Health Improvement and Disparities…"/>
          <p:cNvSpPr txBox="1"/>
          <p:nvPr>
            <p:ph type="body" idx="4294967295"/>
          </p:nvPr>
        </p:nvSpPr>
        <p:spPr>
          <a:xfrm>
            <a:off x="143667" y="793985"/>
            <a:ext cx="8856666" cy="4826341"/>
          </a:xfrm>
          <a:prstGeom prst="rect">
            <a:avLst/>
          </a:prstGeom>
        </p:spPr>
        <p:txBody>
          <a:bodyPr/>
          <a:lstStyle/>
          <a:p>
            <a:pPr marL="0" indent="0" defTabSz="850391">
              <a:spcBef>
                <a:spcPts val="400"/>
              </a:spcBef>
              <a:buSzTx/>
              <a:buNone/>
              <a:defRPr sz="2000"/>
            </a:pPr>
            <a:r>
              <a:t>In October 2021 Public Health England (PHE) was replaced with the UK Health Security Agency and the Office for Health Improvement and Disparities</a:t>
            </a:r>
          </a:p>
          <a:p>
            <a:pPr marL="0" indent="0" defTabSz="850391">
              <a:spcBef>
                <a:spcPts val="400"/>
              </a:spcBef>
              <a:buSzTx/>
              <a:buNone/>
              <a:defRPr sz="2000"/>
            </a:pPr>
          </a:p>
          <a:p>
            <a:pPr marL="195812" indent="-195812" defTabSz="425194">
              <a:spcBef>
                <a:spcPts val="0"/>
              </a:spcBef>
              <a:buFontTx/>
              <a:buChar char="•"/>
              <a:defRPr sz="2000">
                <a:solidFill>
                  <a:srgbClr val="0B0C0C"/>
                </a:solidFill>
                <a:latin typeface="+mj-lt"/>
                <a:ea typeface="+mj-ea"/>
                <a:cs typeface="+mj-cs"/>
                <a:sym typeface="Helvetica"/>
              </a:defRPr>
            </a:pPr>
            <a:r>
              <a:t>The UK Health Security Agency (UKHSA) will be responsible for planning, preventing and responding to external health threats, and providing intellectual, scientific and operational leadership at national and local level, as well as on the global stage. UKHSA will ensure the nation can respond quickly and at greater scale to deal with pandemics and future threats.</a:t>
            </a:r>
          </a:p>
          <a:p>
            <a:pPr marL="195812" indent="-195812" defTabSz="425194">
              <a:spcBef>
                <a:spcPts val="0"/>
              </a:spcBef>
              <a:buFontTx/>
              <a:buChar char="•"/>
              <a:defRPr sz="2000">
                <a:solidFill>
                  <a:srgbClr val="0B0C0C"/>
                </a:solidFill>
                <a:latin typeface="+mj-lt"/>
                <a:ea typeface="+mj-ea"/>
                <a:cs typeface="+mj-cs"/>
                <a:sym typeface="Helvetica"/>
              </a:defRPr>
            </a:pPr>
          </a:p>
          <a:p>
            <a:pPr marL="177163" indent="-177163" defTabSz="425194">
              <a:spcBef>
                <a:spcPts val="0"/>
              </a:spcBef>
              <a:buFontTx/>
              <a:buChar char="•"/>
              <a:defRPr sz="2000">
                <a:solidFill>
                  <a:srgbClr val="0B0C0C"/>
                </a:solidFill>
                <a:latin typeface="+mj-lt"/>
                <a:ea typeface="+mj-ea"/>
                <a:cs typeface="+mj-cs"/>
                <a:sym typeface="Helvetica"/>
              </a:defRPr>
            </a:pPr>
            <a:r>
              <a:t>The Office for Health Improvement and Disparities will focus on improving the nation’s health so that everyone can expect to live more of life in good health, and on levelling up health disparities to break the link between background and prospects for a healthy life.</a:t>
            </a:r>
          </a:p>
        </p:txBody>
      </p:sp>
      <p:sp>
        <p:nvSpPr>
          <p:cNvPr id="115"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16"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National Institute for Health and Care Excellence (NICE)"/>
          <p:cNvSpPr txBox="1"/>
          <p:nvPr>
            <p:ph type="title" idx="4294967295"/>
          </p:nvPr>
        </p:nvSpPr>
        <p:spPr>
          <a:xfrm>
            <a:off x="457200" y="114299"/>
            <a:ext cx="8229600" cy="722315"/>
          </a:xfrm>
          <a:prstGeom prst="rect">
            <a:avLst/>
          </a:prstGeom>
        </p:spPr>
        <p:txBody>
          <a:bodyPr/>
          <a:lstStyle>
            <a:lvl1pPr>
              <a:defRPr b="1" sz="2400"/>
            </a:lvl1pPr>
          </a:lstStyle>
          <a:p>
            <a:pPr/>
            <a:r>
              <a:t>National Institute for Health and Care Excellence (NICE)</a:t>
            </a:r>
          </a:p>
        </p:txBody>
      </p:sp>
      <p:sp>
        <p:nvSpPr>
          <p:cNvPr id="119" name="NICE provides national guidance and advice to improve health and social care.…"/>
          <p:cNvSpPr txBox="1"/>
          <p:nvPr>
            <p:ph type="body" idx="4294967295"/>
          </p:nvPr>
        </p:nvSpPr>
        <p:spPr>
          <a:xfrm>
            <a:off x="107949" y="981075"/>
            <a:ext cx="8856665" cy="4535488"/>
          </a:xfrm>
          <a:prstGeom prst="rect">
            <a:avLst/>
          </a:prstGeom>
        </p:spPr>
        <p:txBody>
          <a:bodyPr/>
          <a:lstStyle/>
          <a:p>
            <a:pPr marL="0" indent="0" defTabSz="886967">
              <a:spcBef>
                <a:spcPts val="400"/>
              </a:spcBef>
              <a:buSzTx/>
              <a:buNone/>
              <a:defRPr sz="1700"/>
            </a:pPr>
            <a:r>
              <a:t>NICE provides national guidance and advice to improve health and social care.</a:t>
            </a:r>
          </a:p>
          <a:p>
            <a:pPr marL="0" indent="0" defTabSz="886967">
              <a:buSzTx/>
              <a:buNone/>
              <a:defRPr sz="1700"/>
            </a:pPr>
          </a:p>
          <a:p>
            <a:pPr marL="0" indent="0" defTabSz="886967">
              <a:spcBef>
                <a:spcPts val="400"/>
              </a:spcBef>
              <a:buSzTx/>
              <a:buNone/>
              <a:defRPr sz="1700"/>
            </a:pPr>
            <a:r>
              <a:t>NICE's role is to improve outcomes for people using the NHS and other public health and social care services.  </a:t>
            </a:r>
          </a:p>
          <a:p>
            <a:pPr marL="0" indent="0" defTabSz="886967">
              <a:buSzTx/>
              <a:buNone/>
              <a:defRPr sz="1700"/>
            </a:pPr>
          </a:p>
          <a:p>
            <a:pPr marL="0" indent="0" defTabSz="886967">
              <a:spcBef>
                <a:spcPts val="400"/>
              </a:spcBef>
              <a:buSzTx/>
              <a:buNone/>
              <a:defRPr sz="1700"/>
            </a:pPr>
            <a:r>
              <a:t>They do this by:</a:t>
            </a:r>
          </a:p>
          <a:p>
            <a:pPr marL="0" indent="0" defTabSz="886967">
              <a:spcBef>
                <a:spcPts val="400"/>
              </a:spcBef>
              <a:buFont typeface="Helvetica"/>
              <a:buChar char="❖"/>
              <a:defRPr sz="1700"/>
            </a:pPr>
            <a:r>
              <a:t>Producing evidence-based guidance and advice for health, public health and social care practitioners.</a:t>
            </a:r>
          </a:p>
          <a:p>
            <a:pPr marL="0" indent="0" defTabSz="886967">
              <a:spcBef>
                <a:spcPts val="400"/>
              </a:spcBef>
              <a:buFont typeface="Helvetica"/>
              <a:buChar char="❖"/>
              <a:defRPr sz="1700"/>
            </a:pPr>
            <a:r>
              <a:t>Developing quality standards and performance metrics for those providing and commissioning health, public health and social care services.</a:t>
            </a:r>
          </a:p>
          <a:p>
            <a:pPr marL="0" indent="0" defTabSz="886967">
              <a:spcBef>
                <a:spcPts val="400"/>
              </a:spcBef>
              <a:buFont typeface="Helvetica"/>
              <a:buChar char="❖"/>
              <a:defRPr sz="1700"/>
            </a:pPr>
            <a:r>
              <a:t>Providing a range of information services for commissioners, practitioners and managers across the spectrum of health and social care.</a:t>
            </a:r>
          </a:p>
          <a:p>
            <a:pPr marL="0" indent="0" defTabSz="886967">
              <a:buSzTx/>
              <a:buNone/>
              <a:defRPr sz="1700"/>
            </a:pPr>
          </a:p>
          <a:p>
            <a:pPr marL="0" indent="0" defTabSz="886967">
              <a:spcBef>
                <a:spcPts val="300"/>
              </a:spcBef>
              <a:buSzTx/>
              <a:buNone/>
              <a:defRPr sz="1500" u="sng">
                <a:solidFill>
                  <a:srgbClr val="0000FF"/>
                </a:solidFill>
                <a:uFill>
                  <a:solidFill>
                    <a:srgbClr val="0000FF"/>
                  </a:solidFill>
                </a:uFill>
              </a:defRPr>
            </a:pPr>
            <a:r>
              <a:rPr>
                <a:hlinkClick r:id="rId2" invalidUrl="" action="" tgtFrame="" tooltip="" history="1" highlightClick="0" endSnd="0"/>
              </a:rPr>
              <a:t>https://www.nice.org.uk/about/what-we-do</a:t>
            </a:r>
          </a:p>
        </p:txBody>
      </p:sp>
      <p:sp>
        <p:nvSpPr>
          <p:cNvPr id="120"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21"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3" name="World Health Organization (WHO)"/>
          <p:cNvSpPr txBox="1"/>
          <p:nvPr>
            <p:ph type="title" idx="4294967295"/>
          </p:nvPr>
        </p:nvSpPr>
        <p:spPr>
          <a:xfrm>
            <a:off x="457200" y="114299"/>
            <a:ext cx="8229600" cy="722315"/>
          </a:xfrm>
          <a:prstGeom prst="rect">
            <a:avLst/>
          </a:prstGeom>
        </p:spPr>
        <p:txBody>
          <a:bodyPr/>
          <a:lstStyle>
            <a:lvl1pPr>
              <a:defRPr b="1" sz="2400"/>
            </a:lvl1pPr>
          </a:lstStyle>
          <a:p>
            <a:pPr/>
            <a:r>
              <a:t>World Health Organization (WHO)</a:t>
            </a:r>
          </a:p>
        </p:txBody>
      </p:sp>
      <p:sp>
        <p:nvSpPr>
          <p:cNvPr id="124" name="WHO’s Constitution came into force on 7th  April 1946.…"/>
          <p:cNvSpPr txBox="1"/>
          <p:nvPr>
            <p:ph type="body" idx="4294967295"/>
          </p:nvPr>
        </p:nvSpPr>
        <p:spPr>
          <a:xfrm>
            <a:off x="107950" y="692150"/>
            <a:ext cx="6048375" cy="4968875"/>
          </a:xfrm>
          <a:prstGeom prst="rect">
            <a:avLst/>
          </a:prstGeom>
        </p:spPr>
        <p:txBody>
          <a:bodyPr/>
          <a:lstStyle/>
          <a:p>
            <a:pPr marL="329184" indent="-329184" defTabSz="877822">
              <a:spcBef>
                <a:spcPts val="300"/>
              </a:spcBef>
              <a:buChar char="•"/>
              <a:defRPr sz="1500"/>
            </a:pPr>
            <a:r>
              <a:t>WHO’s Constitution came into force on 7th  April 1946.</a:t>
            </a:r>
          </a:p>
          <a:p>
            <a:pPr marL="329184" indent="-329184" defTabSz="877822">
              <a:buChar char="•"/>
              <a:defRPr sz="1500"/>
            </a:pPr>
          </a:p>
          <a:p>
            <a:pPr marL="329184" indent="-329184" defTabSz="877822">
              <a:spcBef>
                <a:spcPts val="300"/>
              </a:spcBef>
              <a:buChar char="•"/>
              <a:defRPr sz="1500"/>
            </a:pPr>
            <a:r>
              <a:t>WHO works together with policy-makers, global health partners, civil society, academia and the private sector to support countries to develop, implement and monitor solid national health plans.</a:t>
            </a:r>
          </a:p>
          <a:p>
            <a:pPr marL="329184" indent="-329184" defTabSz="877822">
              <a:buChar char="•"/>
              <a:defRPr sz="1500"/>
            </a:pPr>
          </a:p>
          <a:p>
            <a:pPr marL="329184" indent="-329184" defTabSz="877822">
              <a:spcBef>
                <a:spcPts val="300"/>
              </a:spcBef>
              <a:buChar char="•"/>
              <a:defRPr sz="1500"/>
            </a:pPr>
            <a:r>
              <a:t>WHO supports countries to assure the availability of equitable integrated people-centred health services at an affordable price; facilitate access to affordable, safe and effective health technologies; and to strengthen health information systems and evidence-based policy-making.</a:t>
            </a:r>
          </a:p>
          <a:p>
            <a:pPr marL="329184" indent="-329184" defTabSz="877822">
              <a:buChar char="•"/>
              <a:defRPr sz="1500"/>
            </a:pPr>
          </a:p>
          <a:p>
            <a:pPr marL="329184" indent="-329184" defTabSz="877822">
              <a:spcBef>
                <a:spcPts val="300"/>
              </a:spcBef>
              <a:buChar char="•"/>
              <a:defRPr sz="1500"/>
            </a:pPr>
            <a:r>
              <a:t>WHO are about building a better, healthier future for people all over the world.</a:t>
            </a:r>
          </a:p>
          <a:p>
            <a:pPr marL="329184" indent="-329184" defTabSz="877822">
              <a:buChar char="•"/>
              <a:defRPr sz="1500"/>
            </a:pPr>
          </a:p>
          <a:p>
            <a:pPr marL="329184" indent="-329184" defTabSz="877822">
              <a:spcBef>
                <a:spcPts val="300"/>
              </a:spcBef>
              <a:buChar char="•"/>
              <a:defRPr sz="1500"/>
            </a:pPr>
            <a:r>
              <a:t>Working with 194 Member States, across six regions.</a:t>
            </a:r>
          </a:p>
          <a:p>
            <a:pPr marL="329184" indent="-329184" defTabSz="877822">
              <a:spcBef>
                <a:spcPts val="300"/>
              </a:spcBef>
              <a:buSzTx/>
              <a:buNone/>
              <a:defRPr sz="1500" u="sng">
                <a:solidFill>
                  <a:srgbClr val="0000FF"/>
                </a:solidFill>
                <a:uFill>
                  <a:solidFill>
                    <a:srgbClr val="0000FF"/>
                  </a:solidFill>
                </a:uFill>
              </a:defRPr>
            </a:pPr>
            <a:r>
              <a:rPr>
                <a:hlinkClick r:id="rId2" invalidUrl="" action="" tgtFrame="" tooltip="" history="1" highlightClick="0" endSnd="0"/>
              </a:rPr>
              <a:t>https://www.who.int/</a:t>
            </a:r>
          </a:p>
        </p:txBody>
      </p:sp>
      <p:sp>
        <p:nvSpPr>
          <p:cNvPr id="125"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26"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27" name="image.png" descr="image.png"/>
          <p:cNvPicPr>
            <a:picLocks noChangeAspect="1"/>
          </p:cNvPicPr>
          <p:nvPr/>
        </p:nvPicPr>
        <p:blipFill>
          <a:blip r:embed="rId3">
            <a:extLst/>
          </a:blip>
          <a:stretch>
            <a:fillRect/>
          </a:stretch>
        </p:blipFill>
        <p:spPr>
          <a:xfrm rot="420756">
            <a:off x="6122987" y="1420812"/>
            <a:ext cx="3013077" cy="2011364"/>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QUESTION TIME"/>
          <p:cNvSpPr txBox="1"/>
          <p:nvPr>
            <p:ph type="title" idx="4294967295"/>
          </p:nvPr>
        </p:nvSpPr>
        <p:spPr>
          <a:xfrm>
            <a:off x="457200" y="274637"/>
            <a:ext cx="8229600" cy="1143001"/>
          </a:xfrm>
          <a:prstGeom prst="rect">
            <a:avLst/>
          </a:prstGeom>
        </p:spPr>
        <p:txBody>
          <a:bodyPr/>
          <a:lstStyle>
            <a:lvl1pPr>
              <a:defRPr b="1"/>
            </a:lvl1pPr>
          </a:lstStyle>
          <a:p>
            <a:pPr/>
            <a:r>
              <a:t>QUESTION TIME</a:t>
            </a:r>
          </a:p>
        </p:txBody>
      </p:sp>
      <p:pic>
        <p:nvPicPr>
          <p:cNvPr id="130" name="image.png" descr="image.png"/>
          <p:cNvPicPr>
            <a:picLocks noChangeAspect="1"/>
          </p:cNvPicPr>
          <p:nvPr/>
        </p:nvPicPr>
        <p:blipFill>
          <a:blip r:embed="rId2">
            <a:extLst/>
          </a:blip>
          <a:stretch>
            <a:fillRect/>
          </a:stretch>
        </p:blipFill>
        <p:spPr>
          <a:xfrm>
            <a:off x="3348037" y="2359025"/>
            <a:ext cx="2146302" cy="2139950"/>
          </a:xfrm>
          <a:prstGeom prst="rect">
            <a:avLst/>
          </a:prstGeom>
          <a:ln w="12700">
            <a:miter lim="400000"/>
          </a:ln>
        </p:spPr>
      </p:pic>
      <p:sp>
        <p:nvSpPr>
          <p:cNvPr id="131"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32"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pic>
        <p:nvPicPr>
          <p:cNvPr id="133" name="image.png" descr="image.png"/>
          <p:cNvPicPr>
            <a:picLocks noChangeAspect="1"/>
          </p:cNvPicPr>
          <p:nvPr/>
        </p:nvPicPr>
        <p:blipFill>
          <a:blip r:embed="rId3">
            <a:extLst/>
          </a:blip>
          <a:stretch>
            <a:fillRect/>
          </a:stretch>
        </p:blipFill>
        <p:spPr>
          <a:xfrm>
            <a:off x="747712" y="1417637"/>
            <a:ext cx="1871664" cy="2444751"/>
          </a:xfrm>
          <a:prstGeom prst="rect">
            <a:avLst/>
          </a:prstGeom>
          <a:ln w="12700">
            <a:miter lim="400000"/>
          </a:ln>
        </p:spPr>
      </p:pic>
      <p:pic>
        <p:nvPicPr>
          <p:cNvPr id="134" name="image.png" descr="image.png"/>
          <p:cNvPicPr>
            <a:picLocks noChangeAspect="1"/>
          </p:cNvPicPr>
          <p:nvPr/>
        </p:nvPicPr>
        <p:blipFill>
          <a:blip r:embed="rId4">
            <a:extLst/>
          </a:blip>
          <a:stretch>
            <a:fillRect/>
          </a:stretch>
        </p:blipFill>
        <p:spPr>
          <a:xfrm>
            <a:off x="6516686" y="3644900"/>
            <a:ext cx="2468564" cy="1847850"/>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6" name="REFERENCES &amp; ESSENTIAL READINGS"/>
          <p:cNvSpPr txBox="1"/>
          <p:nvPr>
            <p:ph type="title" idx="4294967295"/>
          </p:nvPr>
        </p:nvSpPr>
        <p:spPr>
          <a:xfrm>
            <a:off x="628650" y="0"/>
            <a:ext cx="7886700" cy="908050"/>
          </a:xfrm>
          <a:prstGeom prst="rect">
            <a:avLst/>
          </a:prstGeom>
        </p:spPr>
        <p:txBody>
          <a:bodyPr/>
          <a:lstStyle>
            <a:lvl1pPr>
              <a:defRPr b="1" sz="2800">
                <a:latin typeface="+mn-lt"/>
                <a:ea typeface="+mn-ea"/>
                <a:cs typeface="+mn-cs"/>
                <a:sym typeface="Arial"/>
              </a:defRPr>
            </a:lvl1pPr>
          </a:lstStyle>
          <a:p>
            <a:pPr/>
            <a:r>
              <a:t>REFERENCES &amp; ESSENTIAL READINGS</a:t>
            </a:r>
          </a:p>
        </p:txBody>
      </p:sp>
      <p:sp>
        <p:nvSpPr>
          <p:cNvPr id="137" name="Schreider, M.J. (2013) Introduction to Public Health (4th Edition) Burlington MA: Jones and Bartlett Learning…"/>
          <p:cNvSpPr txBox="1"/>
          <p:nvPr>
            <p:ph type="body" idx="4294967295"/>
          </p:nvPr>
        </p:nvSpPr>
        <p:spPr>
          <a:xfrm>
            <a:off x="107949" y="908050"/>
            <a:ext cx="8856665" cy="4752975"/>
          </a:xfrm>
          <a:prstGeom prst="rect">
            <a:avLst/>
          </a:prstGeom>
        </p:spPr>
        <p:txBody>
          <a:bodyPr/>
          <a:lstStyle/>
          <a:p>
            <a:pPr marL="0" indent="0">
              <a:spcBef>
                <a:spcPts val="300"/>
              </a:spcBef>
              <a:buSzTx/>
              <a:buNone/>
              <a:defRPr sz="1400">
                <a:latin typeface="+mn-lt"/>
                <a:ea typeface="+mn-ea"/>
                <a:cs typeface="+mn-cs"/>
                <a:sym typeface="Arial"/>
              </a:defRPr>
            </a:pPr>
            <a:r>
              <a:t>Schreider, M.J. (2013) Introduction to Public Health (4th Edition) Burlington MA: Jones and Bartlett Learning</a:t>
            </a:r>
          </a:p>
          <a:p>
            <a:pPr marL="0" indent="0">
              <a:spcBef>
                <a:spcPts val="300"/>
              </a:spcBef>
              <a:buSzTx/>
              <a:buNone/>
              <a:defRPr sz="1400">
                <a:latin typeface="+mn-lt"/>
                <a:ea typeface="+mn-ea"/>
                <a:cs typeface="+mn-cs"/>
                <a:sym typeface="Arial"/>
              </a:defRPr>
            </a:pPr>
            <a:r>
              <a:t>Sealey, C (2015) Social Policy Simplified: Connecting Theory and Concepts with People's Lives Palgrave Macmillan London</a:t>
            </a:r>
          </a:p>
          <a:p>
            <a:pPr marL="0" indent="0">
              <a:spcBef>
                <a:spcPts val="300"/>
              </a:spcBef>
              <a:buSzTx/>
              <a:buNone/>
              <a:defRPr sz="1400">
                <a:latin typeface="+mn-lt"/>
                <a:ea typeface="+mn-ea"/>
                <a:cs typeface="+mn-cs"/>
                <a:sym typeface="Arial"/>
              </a:defRPr>
            </a:pPr>
            <a:r>
              <a:t>Farmer, P., Basilico, M. Klienman, A. &amp; Kim, J.Y. (2013) Reimagining Global Health: An Introduction, California: University of California Press</a:t>
            </a:r>
          </a:p>
          <a:p>
            <a:pPr marL="0" indent="0">
              <a:spcBef>
                <a:spcPts val="300"/>
              </a:spcBef>
              <a:buSzTx/>
              <a:buNone/>
              <a:defRPr sz="1400">
                <a:latin typeface="+mn-lt"/>
                <a:ea typeface="+mn-ea"/>
                <a:cs typeface="+mn-cs"/>
                <a:sym typeface="Arial"/>
              </a:defRPr>
            </a:pPr>
            <a:r>
              <a:t>Gallagher, A. &amp; Hodge, S. (2012) Ethics, Law and Professional Issues. Basingstoke: Palgrave Macmillan</a:t>
            </a:r>
          </a:p>
          <a:p>
            <a:pPr marL="0" indent="0">
              <a:spcBef>
                <a:spcPts val="300"/>
              </a:spcBef>
              <a:buSzTx/>
              <a:buNone/>
              <a:defRPr sz="1400">
                <a:latin typeface="+mn-lt"/>
                <a:ea typeface="+mn-ea"/>
                <a:cs typeface="+mn-cs"/>
                <a:sym typeface="Arial"/>
              </a:defRPr>
            </a:pPr>
            <a:r>
              <a:t>Jones, l. &amp; Douglas, J. (Eds) (2012) Public Health: Building Innovative Practice, London: Sage</a:t>
            </a:r>
          </a:p>
          <a:p>
            <a:pPr marL="0" indent="0">
              <a:spcBef>
                <a:spcPts val="300"/>
              </a:spcBef>
              <a:buSzTx/>
              <a:buNone/>
              <a:defRPr sz="1400">
                <a:latin typeface="+mn-lt"/>
                <a:ea typeface="+mn-ea"/>
                <a:cs typeface="+mn-cs"/>
                <a:sym typeface="Arial"/>
              </a:defRPr>
            </a:pPr>
            <a:r>
              <a:t>www.basw.co.uk British Association of Social Workers</a:t>
            </a:r>
          </a:p>
          <a:p>
            <a:pPr marL="0" indent="0">
              <a:spcBef>
                <a:spcPts val="300"/>
              </a:spcBef>
              <a:buSzTx/>
              <a:buNone/>
              <a:defRPr sz="1400">
                <a:latin typeface="+mn-lt"/>
                <a:ea typeface="+mn-ea"/>
                <a:cs typeface="+mn-cs"/>
                <a:sym typeface="Arial"/>
              </a:defRPr>
            </a:pPr>
            <a:r>
              <a:t>www.cieh.org.uk Chartered Institute of Public Health</a:t>
            </a:r>
          </a:p>
          <a:p>
            <a:pPr marL="0" indent="0">
              <a:spcBef>
                <a:spcPts val="300"/>
              </a:spcBef>
              <a:buSzTx/>
              <a:buNone/>
              <a:defRPr sz="1400">
                <a:latin typeface="+mn-lt"/>
                <a:ea typeface="+mn-ea"/>
                <a:cs typeface="+mn-cs"/>
                <a:sym typeface="Arial"/>
              </a:defRPr>
            </a:pPr>
            <a:r>
              <a:t>www.direct.gov.uk Direct gov online </a:t>
            </a:r>
          </a:p>
          <a:p>
            <a:pPr marL="0" indent="0">
              <a:spcBef>
                <a:spcPts val="300"/>
              </a:spcBef>
              <a:buSzTx/>
              <a:buNone/>
              <a:defRPr sz="1400">
                <a:latin typeface="+mn-lt"/>
                <a:ea typeface="+mn-ea"/>
                <a:cs typeface="+mn-cs"/>
                <a:sym typeface="Arial"/>
              </a:defRPr>
            </a:pPr>
            <a:r>
              <a:t>www.doh.gov.uk UK Department of Health www.doh.gov.uk/cmo Chief Medical Officer’s website www.europa.eu.int European Union website www.fphm.org.uk Faculty of Public Health </a:t>
            </a:r>
          </a:p>
          <a:p>
            <a:pPr marL="0" indent="0">
              <a:spcBef>
                <a:spcPts val="300"/>
              </a:spcBef>
              <a:buSzTx/>
              <a:buNone/>
              <a:defRPr sz="1400">
                <a:latin typeface="+mn-lt"/>
                <a:ea typeface="+mn-ea"/>
                <a:cs typeface="+mn-cs"/>
                <a:sym typeface="Arial"/>
              </a:defRPr>
            </a:pPr>
            <a:r>
              <a:t>www.gscc.org.uk General Social Care Council</a:t>
            </a:r>
          </a:p>
          <a:p>
            <a:pPr marL="0" indent="0">
              <a:spcBef>
                <a:spcPts val="300"/>
              </a:spcBef>
              <a:buSzTx/>
              <a:buNone/>
              <a:defRPr sz="1400">
                <a:latin typeface="+mn-lt"/>
                <a:ea typeface="+mn-ea"/>
                <a:cs typeface="+mn-cs"/>
                <a:sym typeface="Arial"/>
              </a:defRPr>
            </a:pPr>
            <a:r>
              <a:t>www.hda-online.org.uk Health Development Agency www.hpa.org.uk Health Protection Agency</a:t>
            </a:r>
          </a:p>
          <a:p>
            <a:pPr marL="0" indent="0">
              <a:spcBef>
                <a:spcPts val="300"/>
              </a:spcBef>
              <a:buSzTx/>
              <a:buNone/>
              <a:defRPr sz="1400">
                <a:latin typeface="+mn-lt"/>
                <a:ea typeface="+mn-ea"/>
                <a:cs typeface="+mn-cs"/>
                <a:sym typeface="Arial"/>
              </a:defRPr>
            </a:pPr>
            <a:r>
              <a:t>www.opsi.gov.uk Office of Public Sector Information</a:t>
            </a:r>
          </a:p>
          <a:p>
            <a:pPr marL="0" indent="0">
              <a:spcBef>
                <a:spcPts val="300"/>
              </a:spcBef>
              <a:buSzTx/>
              <a:buNone/>
              <a:defRPr sz="1400">
                <a:latin typeface="+mn-lt"/>
                <a:ea typeface="+mn-ea"/>
                <a:cs typeface="+mn-cs"/>
                <a:sym typeface="Arial"/>
              </a:defRPr>
            </a:pPr>
            <a:r>
              <a:t>www.statistics.gov.uk National Statistics Online www.who.int World Health Organisation</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9" name="NEXT WEEK - FURTHER READING"/>
          <p:cNvSpPr txBox="1"/>
          <p:nvPr>
            <p:ph type="title" idx="4294967295"/>
          </p:nvPr>
        </p:nvSpPr>
        <p:spPr>
          <a:xfrm>
            <a:off x="107949" y="136525"/>
            <a:ext cx="8856665" cy="844550"/>
          </a:xfrm>
          <a:prstGeom prst="rect">
            <a:avLst/>
          </a:prstGeom>
        </p:spPr>
        <p:txBody>
          <a:bodyPr/>
          <a:lstStyle>
            <a:lvl1pPr>
              <a:defRPr b="1" sz="2400"/>
            </a:lvl1pPr>
          </a:lstStyle>
          <a:p>
            <a:pPr/>
            <a:r>
              <a:t>NEXT WEEK - FURTHER READING</a:t>
            </a:r>
          </a:p>
        </p:txBody>
      </p:sp>
      <p:sp>
        <p:nvSpPr>
          <p:cNvPr id="140" name="In preparation for next week…"/>
          <p:cNvSpPr txBox="1"/>
          <p:nvPr>
            <p:ph type="body" idx="4294967295"/>
          </p:nvPr>
        </p:nvSpPr>
        <p:spPr>
          <a:xfrm>
            <a:off x="107949" y="836612"/>
            <a:ext cx="8856665" cy="4824413"/>
          </a:xfrm>
          <a:prstGeom prst="rect">
            <a:avLst/>
          </a:prstGeom>
        </p:spPr>
        <p:txBody>
          <a:bodyPr/>
          <a:lstStyle/>
          <a:p>
            <a:pPr marL="0" indent="0">
              <a:spcBef>
                <a:spcPts val="400"/>
              </a:spcBef>
              <a:buSzTx/>
              <a:buNone/>
              <a:defRPr sz="2000"/>
            </a:pPr>
            <a:r>
              <a:t>In preparation for next week</a:t>
            </a:r>
          </a:p>
          <a:p>
            <a:pPr marL="0" indent="0">
              <a:buSzTx/>
              <a:buNone/>
              <a:defRPr sz="2000"/>
            </a:pPr>
          </a:p>
          <a:p>
            <a:pPr marL="0" indent="0">
              <a:spcBef>
                <a:spcPts val="400"/>
              </a:spcBef>
              <a:buSzTx/>
              <a:buNone/>
              <a:defRPr b="1" sz="2000"/>
            </a:pPr>
            <a:r>
              <a:t>Next week we will be looking at the following</a:t>
            </a:r>
            <a:r>
              <a:rPr b="0"/>
              <a:t>:</a:t>
            </a:r>
          </a:p>
          <a:p>
            <a:pPr marL="0" indent="0">
              <a:buSzTx/>
              <a:buNone/>
              <a:defRPr sz="2000"/>
            </a:pPr>
          </a:p>
          <a:p>
            <a:pPr marL="0" indent="0">
              <a:spcBef>
                <a:spcPts val="400"/>
              </a:spcBef>
              <a:buSzTx/>
              <a:buNone/>
              <a:defRPr sz="2000"/>
            </a:pPr>
            <a:r>
              <a:t>•	Public health approaches and strategies</a:t>
            </a:r>
          </a:p>
          <a:p>
            <a:pPr marL="0" indent="0">
              <a:spcBef>
                <a:spcPts val="400"/>
              </a:spcBef>
              <a:buSzTx/>
              <a:buNone/>
              <a:defRPr sz="2000"/>
            </a:pPr>
            <a:r>
              <a:t>•	Measuring, monitoring and controlling the incidence of disease</a:t>
            </a:r>
          </a:p>
          <a:p>
            <a:pPr marL="0" indent="0">
              <a:spcBef>
                <a:spcPts val="400"/>
              </a:spcBef>
              <a:buSzTx/>
              <a:buNone/>
              <a:defRPr sz="2000"/>
            </a:pPr>
            <a:r>
              <a:t>•	Epidemiology in controlling infectious diseases</a:t>
            </a:r>
          </a:p>
          <a:p>
            <a:pPr marL="0" indent="0">
              <a:spcBef>
                <a:spcPts val="400"/>
              </a:spcBef>
              <a:buSzTx/>
              <a:buNone/>
              <a:defRPr sz="2000"/>
            </a:pPr>
            <a:r>
              <a:t>•	Disease prevention: Ethical considerations: What is a healthy society?</a:t>
            </a:r>
          </a:p>
          <a:p>
            <a:pPr marL="0" indent="0">
              <a:spcBef>
                <a:spcPts val="400"/>
              </a:spcBef>
              <a:buSzTx/>
              <a:buNone/>
              <a:defRPr sz="2000"/>
            </a:pPr>
            <a:r>
              <a:t>•	Barriers to participation: Cost, Lifestyle, behaviour</a:t>
            </a:r>
          </a:p>
        </p:txBody>
      </p:sp>
      <p:sp>
        <p:nvSpPr>
          <p:cNvPr id="141" name="10/21/21"/>
          <p:cNvSpPr txBox="1"/>
          <p:nvPr/>
        </p:nvSpPr>
        <p:spPr>
          <a:xfrm>
            <a:off x="296544" y="6512243"/>
            <a:ext cx="880112" cy="243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lgn="ctr">
              <a:defRPr sz="1000">
                <a:solidFill>
                  <a:srgbClr val="898989"/>
                </a:solidFill>
                <a:latin typeface="Myriad Pro"/>
                <a:ea typeface="Myriad Pro"/>
                <a:cs typeface="Myriad Pro"/>
                <a:sym typeface="Myriad Pro"/>
              </a:defRPr>
            </a:lvl1pPr>
          </a:lstStyle>
          <a:p>
            <a:pPr/>
            <a:r>
              <a:t>10/21/21</a:t>
            </a:r>
          </a:p>
        </p:txBody>
      </p:sp>
      <p:sp>
        <p:nvSpPr>
          <p:cNvPr id="142" name="Slide Number"/>
          <p:cNvSpPr txBox="1"/>
          <p:nvPr>
            <p:ph type="sldNum" sz="quarter" idx="4294967295"/>
          </p:nvPr>
        </p:nvSpPr>
        <p:spPr>
          <a:xfrm>
            <a:off x="8413144" y="6416991"/>
            <a:ext cx="273654" cy="269239"/>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Arial"/>
        <a:ea typeface="Arial"/>
        <a:cs typeface="Arial"/>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