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60" r:id="rId3"/>
    <p:sldId id="257" r:id="rId4"/>
    <p:sldId id="258" r:id="rId5"/>
    <p:sldId id="273" r:id="rId6"/>
    <p:sldId id="259" r:id="rId7"/>
    <p:sldId id="266" r:id="rId8"/>
    <p:sldId id="274" r:id="rId9"/>
    <p:sldId id="261" r:id="rId10"/>
    <p:sldId id="269" r:id="rId11"/>
    <p:sldId id="270"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0" autoAdjust="0"/>
    <p:restoredTop sz="51453" autoAdjust="0"/>
  </p:normalViewPr>
  <p:slideViewPr>
    <p:cSldViewPr snapToGrid="0">
      <p:cViewPr varScale="1">
        <p:scale>
          <a:sx n="57" d="100"/>
          <a:sy n="57" d="100"/>
        </p:scale>
        <p:origin x="26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450C339C-9698-461C-9E7F-9A31A2BEE199}"/>
    <pc:docChg chg="delSld">
      <pc:chgData name="Julie Thomas" userId="2af13b6d24d29b42" providerId="LiveId" clId="{450C339C-9698-461C-9E7F-9A31A2BEE199}" dt="2023-06-13T15:17:51.910" v="5" actId="2696"/>
      <pc:docMkLst>
        <pc:docMk/>
      </pc:docMkLst>
      <pc:sldChg chg="del">
        <pc:chgData name="Julie Thomas" userId="2af13b6d24d29b42" providerId="LiveId" clId="{450C339C-9698-461C-9E7F-9A31A2BEE199}" dt="2023-06-13T15:15:49.609" v="2" actId="2696"/>
        <pc:sldMkLst>
          <pc:docMk/>
          <pc:sldMk cId="1679024540" sldId="262"/>
        </pc:sldMkLst>
      </pc:sldChg>
      <pc:sldChg chg="del">
        <pc:chgData name="Julie Thomas" userId="2af13b6d24d29b42" providerId="LiveId" clId="{450C339C-9698-461C-9E7F-9A31A2BEE199}" dt="2023-06-13T15:15:45.195" v="1" actId="2696"/>
        <pc:sldMkLst>
          <pc:docMk/>
          <pc:sldMk cId="2782434602" sldId="263"/>
        </pc:sldMkLst>
      </pc:sldChg>
      <pc:sldChg chg="del">
        <pc:chgData name="Julie Thomas" userId="2af13b6d24d29b42" providerId="LiveId" clId="{450C339C-9698-461C-9E7F-9A31A2BEE199}" dt="2023-06-13T15:15:40.849" v="0" actId="2696"/>
        <pc:sldMkLst>
          <pc:docMk/>
          <pc:sldMk cId="537138257" sldId="267"/>
        </pc:sldMkLst>
      </pc:sldChg>
      <pc:sldChg chg="del">
        <pc:chgData name="Julie Thomas" userId="2af13b6d24d29b42" providerId="LiveId" clId="{450C339C-9698-461C-9E7F-9A31A2BEE199}" dt="2023-06-13T15:17:51.910" v="5" actId="2696"/>
        <pc:sldMkLst>
          <pc:docMk/>
          <pc:sldMk cId="3141977044" sldId="271"/>
        </pc:sldMkLst>
      </pc:sldChg>
      <pc:sldChg chg="del">
        <pc:chgData name="Julie Thomas" userId="2af13b6d24d29b42" providerId="LiveId" clId="{450C339C-9698-461C-9E7F-9A31A2BEE199}" dt="2023-06-13T15:17:28.839" v="3" actId="2696"/>
        <pc:sldMkLst>
          <pc:docMk/>
          <pc:sldMk cId="115893121" sldId="272"/>
        </pc:sldMkLst>
      </pc:sldChg>
      <pc:sldChg chg="del">
        <pc:chgData name="Julie Thomas" userId="2af13b6d24d29b42" providerId="LiveId" clId="{450C339C-9698-461C-9E7F-9A31A2BEE199}" dt="2023-06-13T15:17:31.861" v="4" actId="2696"/>
        <pc:sldMkLst>
          <pc:docMk/>
          <pc:sldMk cId="804701453" sldId="48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A2057B-9CE9-4632-A10F-935B1436B0FC}" type="datetimeFigureOut">
              <a:rPr lang="en-GB" smtClean="0"/>
              <a:t>13/06/2023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41D07-07D2-48A7-A850-E6093F1404BB}" type="slidenum">
              <a:rPr lang="en-GB" smtClean="0"/>
              <a:t>‹#›</a:t>
            </a:fld>
            <a:endParaRPr lang="en-GB"/>
          </a:p>
        </p:txBody>
      </p:sp>
    </p:spTree>
    <p:extLst>
      <p:ext uri="{BB962C8B-B14F-4D97-AF65-F5344CB8AC3E}">
        <p14:creationId xmlns:p14="http://schemas.microsoft.com/office/powerpoint/2010/main" val="73448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ositivepsychology.com/3-ways-build-self-efficacy/"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positivepsychology.com/connor-davidson-brief-resilience-scale/" TargetMode="External"/><Relationship Id="rId5" Type="http://schemas.openxmlformats.org/officeDocument/2006/relationships/hyperlink" Target="https://positivepsychology.com/goal-setting-psychology/" TargetMode="External"/><Relationship Id="rId4" Type="http://schemas.openxmlformats.org/officeDocument/2006/relationships/hyperlink" Target="https://positivepsychology.com/learned-optimis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a:t>
            </a:fld>
            <a:endParaRPr lang="en-GB"/>
          </a:p>
        </p:txBody>
      </p:sp>
    </p:spTree>
    <p:extLst>
      <p:ext uri="{BB962C8B-B14F-4D97-AF65-F5344CB8AC3E}">
        <p14:creationId xmlns:p14="http://schemas.microsoft.com/office/powerpoint/2010/main" val="806138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a:t>
            </a:fld>
            <a:endParaRPr lang="en-GB"/>
          </a:p>
        </p:txBody>
      </p:sp>
    </p:spTree>
    <p:extLst>
      <p:ext uri="{BB962C8B-B14F-4D97-AF65-F5344CB8AC3E}">
        <p14:creationId xmlns:p14="http://schemas.microsoft.com/office/powerpoint/2010/main" val="2364150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there is a large number of topics that positive organisational psychology concerns itself with, but all speak to the same goal of understanding how we thrive at work and what creates work environments where we feel vigorous and functioning at an optimal level.</a:t>
            </a:r>
          </a:p>
        </p:txBody>
      </p:sp>
      <p:sp>
        <p:nvSpPr>
          <p:cNvPr id="4" name="Slide Number Placeholder 3"/>
          <p:cNvSpPr>
            <a:spLocks noGrp="1"/>
          </p:cNvSpPr>
          <p:nvPr>
            <p:ph type="sldNum" sz="quarter" idx="5"/>
          </p:nvPr>
        </p:nvSpPr>
        <p:spPr/>
        <p:txBody>
          <a:bodyPr/>
          <a:lstStyle/>
          <a:p>
            <a:fld id="{52B41D07-07D2-48A7-A850-E6093F1404BB}" type="slidenum">
              <a:rPr lang="en-GB" smtClean="0"/>
              <a:t>4</a:t>
            </a:fld>
            <a:endParaRPr lang="en-GB"/>
          </a:p>
        </p:txBody>
      </p:sp>
    </p:spTree>
    <p:extLst>
      <p:ext uri="{BB962C8B-B14F-4D97-AF65-F5344CB8AC3E}">
        <p14:creationId xmlns:p14="http://schemas.microsoft.com/office/powerpoint/2010/main" val="1968795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Individual Attributes:</a:t>
            </a:r>
          </a:p>
          <a:p>
            <a:endParaRPr lang="en-GB" dirty="0"/>
          </a:p>
          <a:p>
            <a:r>
              <a:rPr lang="en-GB" dirty="0"/>
              <a:t>Most recognised, research-driven and measurable of positive psychological resources that relate to desirable work outcomes and performance are hope, efficacy, resilience, and optimism, and they together form what is known as psychological capital or </a:t>
            </a:r>
            <a:r>
              <a:rPr lang="en-GB" dirty="0" err="1"/>
              <a:t>PsyCap</a:t>
            </a:r>
            <a:r>
              <a:rPr lang="en-GB" dirty="0"/>
              <a:t> (Luthans, Luthans, &amp; Luthans, 2004; Luthans &amp; Youssef, 2004; Luthans, Youssef, &amp; Avolio, 2007).</a:t>
            </a:r>
          </a:p>
          <a:p>
            <a:endParaRPr lang="en-GB" dirty="0"/>
          </a:p>
          <a:p>
            <a:pPr marL="171450" indent="-171450">
              <a:buFont typeface="Arial" panose="020B0604020202020204" pitchFamily="34" charset="0"/>
              <a:buChar char="•"/>
            </a:pPr>
            <a:r>
              <a:rPr lang="en-GB" dirty="0"/>
              <a:t>having confidence (</a:t>
            </a:r>
            <a:r>
              <a:rPr lang="en-GB" b="1" dirty="0">
                <a:hlinkClick r:id="rId3"/>
              </a:rPr>
              <a:t>self-efficacy</a:t>
            </a:r>
            <a:r>
              <a:rPr lang="en-GB" dirty="0"/>
              <a:t>) to take on and put in the necessary effort to succeed at challenging tasks;</a:t>
            </a:r>
          </a:p>
          <a:p>
            <a:pPr marL="171450" indent="-171450">
              <a:buFont typeface="Arial" panose="020B0604020202020204" pitchFamily="34" charset="0"/>
              <a:buChar char="•"/>
            </a:pPr>
            <a:r>
              <a:rPr lang="en-GB" dirty="0"/>
              <a:t>making a positive attribution </a:t>
            </a:r>
            <a:r>
              <a:rPr lang="en-GB" b="1" dirty="0"/>
              <a:t>(</a:t>
            </a:r>
            <a:r>
              <a:rPr lang="en-GB" b="1" dirty="0">
                <a:hlinkClick r:id="rId4"/>
              </a:rPr>
              <a:t>optimism</a:t>
            </a:r>
            <a:r>
              <a:rPr lang="en-GB" b="1" dirty="0"/>
              <a:t>)</a:t>
            </a:r>
            <a:r>
              <a:rPr lang="en-GB" dirty="0"/>
              <a:t> about succeeding now and in the future;</a:t>
            </a:r>
          </a:p>
          <a:p>
            <a:pPr marL="171450" indent="-171450">
              <a:buFont typeface="Arial" panose="020B0604020202020204" pitchFamily="34" charset="0"/>
              <a:buChar char="•"/>
            </a:pPr>
            <a:r>
              <a:rPr lang="en-GB" dirty="0"/>
              <a:t>persevering toward goals and, when necessary, redirecting paths to </a:t>
            </a:r>
            <a:r>
              <a:rPr lang="en-GB" b="1" dirty="0">
                <a:hlinkClick r:id="rId5"/>
              </a:rPr>
              <a:t>goals</a:t>
            </a:r>
            <a:r>
              <a:rPr lang="en-GB" dirty="0"/>
              <a:t> (hope) in order to succeed; and</a:t>
            </a:r>
          </a:p>
          <a:p>
            <a:pPr marL="171450" indent="-171450">
              <a:buFont typeface="Arial" panose="020B0604020202020204" pitchFamily="34" charset="0"/>
              <a:buChar char="•"/>
            </a:pPr>
            <a:r>
              <a:rPr lang="en-GB" dirty="0"/>
              <a:t>when beset by problems and adversity, sustaining and bouncing back and even beyond </a:t>
            </a:r>
            <a:r>
              <a:rPr lang="en-GB" b="1" dirty="0"/>
              <a:t>(</a:t>
            </a:r>
            <a:r>
              <a:rPr lang="en-GB" b="1" dirty="0">
                <a:hlinkClick r:id="rId6"/>
              </a:rPr>
              <a:t>resiliency</a:t>
            </a:r>
            <a:r>
              <a:rPr lang="en-GB" b="1" dirty="0"/>
              <a:t>)</a:t>
            </a:r>
            <a:r>
              <a:rPr lang="en-GB" dirty="0"/>
              <a:t> to attain success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6</a:t>
            </a:fld>
            <a:endParaRPr lang="en-GB"/>
          </a:p>
        </p:txBody>
      </p:sp>
    </p:spTree>
    <p:extLst>
      <p:ext uri="{BB962C8B-B14F-4D97-AF65-F5344CB8AC3E}">
        <p14:creationId xmlns:p14="http://schemas.microsoft.com/office/powerpoint/2010/main" val="4178821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7</a:t>
            </a:fld>
            <a:endParaRPr lang="en-GB"/>
          </a:p>
        </p:txBody>
      </p:sp>
    </p:spTree>
    <p:extLst>
      <p:ext uri="{BB962C8B-B14F-4D97-AF65-F5344CB8AC3E}">
        <p14:creationId xmlns:p14="http://schemas.microsoft.com/office/powerpoint/2010/main" val="859817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529"/>
                </a:solidFill>
                <a:effectLst/>
                <a:latin typeface="Nunito"/>
              </a:rPr>
              <a:t>So, what can we do to avoid toxic positivity? (Shaw, 2021)</a:t>
            </a:r>
            <a:endParaRPr lang="en-GB" b="0" i="0" dirty="0">
              <a:solidFill>
                <a:srgbClr val="212529"/>
              </a:solidFill>
              <a:effectLst/>
              <a:latin typeface="Nunito"/>
            </a:endParaRPr>
          </a:p>
          <a:p>
            <a:pPr algn="l">
              <a:buFont typeface="+mj-lt"/>
              <a:buAutoNum type="arabicPeriod"/>
            </a:pPr>
            <a:r>
              <a:rPr lang="en-GB" b="1" i="0" dirty="0">
                <a:solidFill>
                  <a:srgbClr val="212529"/>
                </a:solidFill>
                <a:effectLst/>
                <a:latin typeface="Nunito"/>
              </a:rPr>
              <a:t>Embrace all emotions…</a:t>
            </a:r>
            <a:r>
              <a:rPr lang="en-GB" b="0" i="0" dirty="0">
                <a:solidFill>
                  <a:srgbClr val="212529"/>
                </a:solidFill>
                <a:effectLst/>
                <a:latin typeface="Nunito"/>
              </a:rPr>
              <a:t> All feelings are valuable and contribute to our human experience. Even ‘negative’ feelings such as anxiety, anger and fear are primitive responses that our brain releases to keep us safe from threats. Honour your emotions and allow yourself to feel whatever you need to feel. All feelings are valid and normal. Feelings are responses so they need to be given time and space.</a:t>
            </a:r>
          </a:p>
          <a:p>
            <a:pPr algn="l">
              <a:buFont typeface="+mj-lt"/>
              <a:buAutoNum type="arabicPeriod"/>
            </a:pPr>
            <a:r>
              <a:rPr lang="en-GB" b="1" i="0" dirty="0">
                <a:solidFill>
                  <a:srgbClr val="212529"/>
                </a:solidFill>
                <a:effectLst/>
                <a:latin typeface="Nunito"/>
              </a:rPr>
              <a:t>Be authentic…</a:t>
            </a:r>
            <a:r>
              <a:rPr lang="en-GB" b="0" i="0" dirty="0">
                <a:solidFill>
                  <a:srgbClr val="212529"/>
                </a:solidFill>
                <a:effectLst/>
                <a:latin typeface="Nunito"/>
              </a:rPr>
              <a:t> Give yourself and others permission to experience all emotions, including ‘negative’ ones so you can work through them and let them go in your/their own time. If we don’t act with authenticity, it affects our ability to make social bonds and destroys trust in us.</a:t>
            </a:r>
          </a:p>
          <a:p>
            <a:pPr algn="l">
              <a:buFont typeface="+mj-lt"/>
              <a:buAutoNum type="arabicPeriod"/>
            </a:pPr>
            <a:r>
              <a:rPr lang="en-GB" b="1" i="0" dirty="0">
                <a:solidFill>
                  <a:srgbClr val="212529"/>
                </a:solidFill>
                <a:effectLst/>
                <a:latin typeface="Nunito"/>
              </a:rPr>
              <a:t>Social media does not project a true reality…</a:t>
            </a:r>
            <a:r>
              <a:rPr lang="en-GB" b="0" i="0" dirty="0">
                <a:solidFill>
                  <a:srgbClr val="212529"/>
                </a:solidFill>
                <a:effectLst/>
                <a:latin typeface="Nunito"/>
              </a:rPr>
              <a:t> If you’re going through a tough period, avoid getting engrossed in social media and remember that more often than not it projects a false reality of eternal happiness and perfection.</a:t>
            </a:r>
          </a:p>
          <a:p>
            <a:pPr algn="l">
              <a:buFont typeface="+mj-lt"/>
              <a:buAutoNum type="arabicPeriod"/>
            </a:pPr>
            <a:r>
              <a:rPr lang="en-GB" b="1" i="0" dirty="0">
                <a:solidFill>
                  <a:srgbClr val="212529"/>
                </a:solidFill>
                <a:effectLst/>
                <a:latin typeface="Nunito"/>
              </a:rPr>
              <a:t>Don’t compare yourself to others…</a:t>
            </a:r>
            <a:r>
              <a:rPr lang="en-GB" b="0" i="0" dirty="0">
                <a:solidFill>
                  <a:srgbClr val="212529"/>
                </a:solidFill>
                <a:effectLst/>
                <a:latin typeface="Nunito"/>
              </a:rPr>
              <a:t> We have all had varying life experiences that have shaped us, and we deal with things differently. If your friend responds to something in a contrasting way than you, that does not make your response wrong. There are people who are naturally inclined to be happier than others and people who have had terrible experiences that have conditioned them to notice the dreadful events more than the joyful events. We feel things in different ways.</a:t>
            </a:r>
          </a:p>
          <a:p>
            <a:pPr algn="l">
              <a:buFont typeface="+mj-lt"/>
              <a:buAutoNum type="arabicPeriod"/>
            </a:pPr>
            <a:r>
              <a:rPr lang="en-GB" b="1" i="0" dirty="0">
                <a:solidFill>
                  <a:srgbClr val="212529"/>
                </a:solidFill>
                <a:effectLst/>
                <a:latin typeface="Nunito"/>
              </a:rPr>
              <a:t>If you are talking to others, listen…</a:t>
            </a:r>
            <a:r>
              <a:rPr lang="en-GB" b="0" i="0" dirty="0">
                <a:solidFill>
                  <a:srgbClr val="212529"/>
                </a:solidFill>
                <a:effectLst/>
                <a:latin typeface="Nunito"/>
              </a:rPr>
              <a:t> Take the time to understand what is wrong, rather than invalidating their feelings with toxic positivity. Listen carefully and try to put yourself in their shoes. Enter the conversation without judgment and show respect. Validate their feelings by offering sympathy, showing understanding and offering your help rather than trying to shut down how they feel and shake them up into feeling better.</a:t>
            </a:r>
          </a:p>
          <a:p>
            <a:pPr algn="l">
              <a:buFont typeface="+mj-lt"/>
              <a:buAutoNum type="arabicPeriod"/>
            </a:pPr>
            <a:r>
              <a:rPr lang="en-GB" b="1" i="0" dirty="0">
                <a:solidFill>
                  <a:srgbClr val="212529"/>
                </a:solidFill>
                <a:effectLst/>
                <a:latin typeface="Nunito"/>
              </a:rPr>
              <a:t>Take healthy steps…</a:t>
            </a:r>
            <a:r>
              <a:rPr lang="en-GB" b="0" i="0" dirty="0">
                <a:solidFill>
                  <a:srgbClr val="212529"/>
                </a:solidFill>
                <a:effectLst/>
                <a:latin typeface="Nunito"/>
              </a:rPr>
              <a:t> by going on a walk to clear your head or having a chat with a friend. Plan something for you to look forward to but allow yourself to feel what you feel.</a:t>
            </a:r>
          </a:p>
          <a:p>
            <a:pPr algn="l">
              <a:buFont typeface="+mj-lt"/>
              <a:buAutoNum type="arabicPeriod"/>
            </a:pPr>
            <a:r>
              <a:rPr lang="en-GB" b="1" i="0" dirty="0">
                <a:solidFill>
                  <a:srgbClr val="212529"/>
                </a:solidFill>
                <a:effectLst/>
                <a:latin typeface="Nunito"/>
              </a:rPr>
              <a:t>You wouldn’t ignore a physical pain, so don’t ignore an emotional one…</a:t>
            </a:r>
            <a:r>
              <a:rPr lang="en-GB" b="0" i="0" dirty="0">
                <a:solidFill>
                  <a:srgbClr val="212529"/>
                </a:solidFill>
                <a:effectLst/>
                <a:latin typeface="Nunito"/>
              </a:rPr>
              <a:t> If you had a chronic physical pain, you would do something to fix it – we should do the same with our mental health. It is best to acknowledge our pain in order to work through it. Suffering allows us to learn and can give us perspective to build upon.</a:t>
            </a:r>
          </a:p>
          <a:p>
            <a:pPr algn="l">
              <a:buFont typeface="+mj-lt"/>
              <a:buAutoNum type="arabicPeriod"/>
            </a:pPr>
            <a:r>
              <a:rPr lang="en-GB" b="1" i="0" dirty="0">
                <a:solidFill>
                  <a:srgbClr val="212529"/>
                </a:solidFill>
                <a:effectLst/>
                <a:latin typeface="Nunito"/>
              </a:rPr>
              <a:t>Shift the focus on mental health…</a:t>
            </a:r>
            <a:r>
              <a:rPr lang="en-GB" b="0" i="0" dirty="0">
                <a:solidFill>
                  <a:srgbClr val="212529"/>
                </a:solidFill>
                <a:effectLst/>
                <a:latin typeface="Nunito"/>
              </a:rPr>
              <a:t> Too much emphasis is placed on ‘being positive’ in order to maintain good mental health. Rather than pushing negative feelings aside, give them space and attend to them accordingly.  By shifting the focus, accepting and understanding our feelings can lead to powerful learning through life’s ups and downs.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11</a:t>
            </a:fld>
            <a:endParaRPr lang="en-GB"/>
          </a:p>
        </p:txBody>
      </p:sp>
    </p:spTree>
    <p:extLst>
      <p:ext uri="{BB962C8B-B14F-4D97-AF65-F5344CB8AC3E}">
        <p14:creationId xmlns:p14="http://schemas.microsoft.com/office/powerpoint/2010/main" val="2949926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D85BAB-E7C6-450B-A8AA-62AE59D9590C}" type="datetimeFigureOut">
              <a:rPr lang="en-GB" smtClean="0"/>
              <a:t>13/06/2023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828065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13/06/2023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17249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D85BAB-E7C6-450B-A8AA-62AE59D9590C}"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080276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D85BAB-E7C6-450B-A8AA-62AE59D9590C}"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2201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D85BAB-E7C6-450B-A8AA-62AE59D9590C}" type="datetimeFigureOut">
              <a:rPr lang="en-GB" smtClean="0"/>
              <a:t>13/06/2023</a:t>
            </a:fld>
            <a:endParaRPr lang="en-GB"/>
          </a:p>
        </p:txBody>
      </p:sp>
      <p:sp>
        <p:nvSpPr>
          <p:cNvPr id="9" name="Slide Number Placeholder 8"/>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4105547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DD85BAB-E7C6-450B-A8AA-62AE59D9590C}" type="datetimeFigureOut">
              <a:rPr lang="en-GB" smtClean="0"/>
              <a:t>13/06/2023</a:t>
            </a:fld>
            <a:endParaRPr lang="en-GB"/>
          </a:p>
        </p:txBody>
      </p:sp>
      <p:sp>
        <p:nvSpPr>
          <p:cNvPr id="5" name="Slide Number Placeholder 4"/>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4908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D85BAB-E7C6-450B-A8AA-62AE59D9590C}" type="datetimeFigureOut">
              <a:rPr lang="en-GB" smtClean="0"/>
              <a:t>13/06/2023</a:t>
            </a:fld>
            <a:endParaRPr lang="en-GB"/>
          </a:p>
        </p:txBody>
      </p:sp>
      <p:sp>
        <p:nvSpPr>
          <p:cNvPr id="4" name="Slide Number Placeholder 3"/>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35089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875291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13/06/2023</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535424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678754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13/06/2023</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493112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D85BAB-E7C6-450B-A8AA-62AE59D9590C}" type="datetimeFigureOut">
              <a:rPr lang="en-GB" smtClean="0"/>
              <a:t>13/06/2023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F065946-65E4-408C-AB77-F8DBE676F32A}" type="slidenum">
              <a:rPr lang="en-GB" smtClean="0"/>
              <a:t>‹#›</a:t>
            </a:fld>
            <a:endParaRPr lang="en-GB"/>
          </a:p>
        </p:txBody>
      </p:sp>
    </p:spTree>
    <p:extLst>
      <p:ext uri="{BB962C8B-B14F-4D97-AF65-F5344CB8AC3E}">
        <p14:creationId xmlns:p14="http://schemas.microsoft.com/office/powerpoint/2010/main" val="2883106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positivepsychology.com/positive-organizational-psycholog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3TMeN1Gig?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mentalhealthatwork.org.uk/resource/guides-to-wellness-action-plans/?read=mo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75AEE-A719-446F-AC0B-0BC3C7BA60AE}"/>
              </a:ext>
            </a:extLst>
          </p:cNvPr>
          <p:cNvSpPr>
            <a:spLocks noGrp="1"/>
          </p:cNvSpPr>
          <p:nvPr>
            <p:ph type="ctrTitle"/>
          </p:nvPr>
        </p:nvSpPr>
        <p:spPr>
          <a:xfrm>
            <a:off x="911424" y="1200565"/>
            <a:ext cx="10363200" cy="1470025"/>
          </a:xfrm>
        </p:spPr>
        <p:txBody>
          <a:bodyPr/>
          <a:lstStyle/>
          <a:p>
            <a:r>
              <a:rPr lang="en-GB" dirty="0"/>
              <a:t>Positive Psychology in the Workplace</a:t>
            </a:r>
          </a:p>
        </p:txBody>
      </p:sp>
      <p:sp>
        <p:nvSpPr>
          <p:cNvPr id="3" name="Subtitle 2">
            <a:extLst>
              <a:ext uri="{FF2B5EF4-FFF2-40B4-BE49-F238E27FC236}">
                <a16:creationId xmlns:a16="http://schemas.microsoft.com/office/drawing/2014/main" id="{149D0A04-1C59-4E94-AC28-E00D7FC1BA6E}"/>
              </a:ext>
            </a:extLst>
          </p:cNvPr>
          <p:cNvSpPr>
            <a:spLocks noGrp="1"/>
          </p:cNvSpPr>
          <p:nvPr>
            <p:ph type="subTitle" idx="1"/>
          </p:nvPr>
        </p:nvSpPr>
        <p:spPr>
          <a:xfrm>
            <a:off x="1825824" y="2434811"/>
            <a:ext cx="8534400" cy="1752600"/>
          </a:xfrm>
        </p:spPr>
        <p:txBody>
          <a:bodyPr/>
          <a:lstStyle/>
          <a:p>
            <a:endParaRPr lang="en-GB" dirty="0"/>
          </a:p>
          <a:p>
            <a:r>
              <a:rPr lang="en-GB" dirty="0"/>
              <a:t>Julie Thomas</a:t>
            </a:r>
          </a:p>
        </p:txBody>
      </p:sp>
    </p:spTree>
    <p:extLst>
      <p:ext uri="{BB962C8B-B14F-4D97-AF65-F5344CB8AC3E}">
        <p14:creationId xmlns:p14="http://schemas.microsoft.com/office/powerpoint/2010/main" val="2777029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8B06-87DC-4A22-8F43-4202BBC7810C}"/>
              </a:ext>
            </a:extLst>
          </p:cNvPr>
          <p:cNvSpPr>
            <a:spLocks noGrp="1"/>
          </p:cNvSpPr>
          <p:nvPr>
            <p:ph type="title"/>
          </p:nvPr>
        </p:nvSpPr>
        <p:spPr/>
        <p:txBody>
          <a:bodyPr/>
          <a:lstStyle/>
          <a:p>
            <a:r>
              <a:rPr lang="en-GB" dirty="0"/>
              <a:t>Main Source</a:t>
            </a:r>
          </a:p>
        </p:txBody>
      </p:sp>
      <p:sp>
        <p:nvSpPr>
          <p:cNvPr id="3" name="Content Placeholder 2">
            <a:extLst>
              <a:ext uri="{FF2B5EF4-FFF2-40B4-BE49-F238E27FC236}">
                <a16:creationId xmlns:a16="http://schemas.microsoft.com/office/drawing/2014/main" id="{73242196-0201-4B80-8B8E-E640584F5FF7}"/>
              </a:ext>
            </a:extLst>
          </p:cNvPr>
          <p:cNvSpPr>
            <a:spLocks noGrp="1"/>
          </p:cNvSpPr>
          <p:nvPr>
            <p:ph idx="1"/>
          </p:nvPr>
        </p:nvSpPr>
        <p:spPr/>
        <p:txBody>
          <a:bodyPr/>
          <a:lstStyle/>
          <a:p>
            <a:pPr marL="0" indent="0">
              <a:buNone/>
            </a:pPr>
            <a:r>
              <a:rPr lang="en-GB" dirty="0"/>
              <a:t>Celestine, N. (2019) </a:t>
            </a:r>
            <a:r>
              <a:rPr lang="en-GB" i="1" dirty="0"/>
              <a:t>What is positive organizational psychology</a:t>
            </a:r>
            <a:r>
              <a:rPr lang="en-GB" dirty="0"/>
              <a:t>. Available at: </a:t>
            </a:r>
            <a:r>
              <a:rPr lang="en-GB" dirty="0">
                <a:hlinkClick r:id="rId2"/>
              </a:rPr>
              <a:t>https://positivepsychology.com/positive-organizational-psychology/</a:t>
            </a:r>
            <a:r>
              <a:rPr lang="en-GB" dirty="0"/>
              <a:t> (Accessed: 14</a:t>
            </a:r>
            <a:r>
              <a:rPr lang="en-GB" baseline="30000" dirty="0"/>
              <a:t>th</a:t>
            </a:r>
            <a:r>
              <a:rPr lang="en-GB" dirty="0"/>
              <a:t> June 2023). </a:t>
            </a:r>
          </a:p>
        </p:txBody>
      </p:sp>
    </p:spTree>
    <p:extLst>
      <p:ext uri="{BB962C8B-B14F-4D97-AF65-F5344CB8AC3E}">
        <p14:creationId xmlns:p14="http://schemas.microsoft.com/office/powerpoint/2010/main" val="2917717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F84C-5802-43BE-AFFB-E9F790A5994D}"/>
              </a:ext>
            </a:extLst>
          </p:cNvPr>
          <p:cNvSpPr>
            <a:spLocks noGrp="1"/>
          </p:cNvSpPr>
          <p:nvPr>
            <p:ph type="title"/>
          </p:nvPr>
        </p:nvSpPr>
        <p:spPr>
          <a:xfrm>
            <a:off x="609600" y="274638"/>
            <a:ext cx="10972800" cy="1143000"/>
          </a:xfrm>
        </p:spPr>
        <p:txBody>
          <a:bodyPr anchor="ctr">
            <a:normAutofit/>
          </a:bodyPr>
          <a:lstStyle/>
          <a:p>
            <a:r>
              <a:rPr lang="en-GB" dirty="0"/>
              <a:t>Definition</a:t>
            </a:r>
          </a:p>
        </p:txBody>
      </p:sp>
      <p:sp>
        <p:nvSpPr>
          <p:cNvPr id="4" name="Rectangle 1">
            <a:extLst>
              <a:ext uri="{FF2B5EF4-FFF2-40B4-BE49-F238E27FC236}">
                <a16:creationId xmlns:a16="http://schemas.microsoft.com/office/drawing/2014/main" id="{283A9A12-E38F-4B1A-8B4B-592F45140606}"/>
              </a:ext>
            </a:extLst>
          </p:cNvPr>
          <p:cNvSpPr>
            <a:spLocks noGrp="1" noChangeArrowheads="1"/>
          </p:cNvSpPr>
          <p:nvPr>
            <p:ph idx="1"/>
          </p:nvPr>
        </p:nvSpPr>
        <p:spPr bwMode="auto">
          <a:xfrm>
            <a:off x="609600" y="1600201"/>
            <a:ext cx="10972800" cy="391703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rPr>
              <a:t>Positive </a:t>
            </a:r>
            <a:r>
              <a:rPr kumimoji="0" lang="en-US" altLang="en-US" b="0" i="0" u="none" strike="noStrike" cap="none" normalizeH="0" baseline="0" dirty="0" err="1">
                <a:ln>
                  <a:noFill/>
                </a:ln>
                <a:effectLst/>
              </a:rPr>
              <a:t>organisational</a:t>
            </a:r>
            <a:r>
              <a:rPr kumimoji="0" lang="en-US" altLang="en-US" b="0" i="0" u="none" strike="noStrike" cap="none" normalizeH="0" baseline="0" dirty="0">
                <a:ln>
                  <a:noFill/>
                </a:ln>
                <a:effectLst/>
              </a:rPr>
              <a:t> psychology is the scientific study of positive subjective experiences and traits in the workplace and positive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 and its application to improve the effectiveness and quality of life in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a:t>
            </a:r>
          </a:p>
          <a:p>
            <a:pPr marL="0" marR="0" lvl="0" indent="0" defTabSz="914400" rtl="0" eaLnBrk="0" fontAlgn="base" latinLnBrk="0" hangingPunct="0">
              <a:spcBef>
                <a:spcPct val="0"/>
              </a:spcBef>
              <a:spcAft>
                <a:spcPts val="600"/>
              </a:spcAft>
              <a:buClrTx/>
              <a:buSzTx/>
              <a:buFontTx/>
              <a:buNone/>
              <a:tabLst/>
            </a:pPr>
            <a:r>
              <a:rPr kumimoji="0" lang="en-US" altLang="en-US" b="1" i="0" u="none" strike="noStrike" cap="none" normalizeH="0" baseline="0" dirty="0">
                <a:ln>
                  <a:noFill/>
                </a:ln>
                <a:effectLst/>
              </a:rPr>
              <a:t>Donaldson and Ko</a:t>
            </a:r>
            <a:r>
              <a:rPr lang="en-US" altLang="en-US" b="1" dirty="0"/>
              <a:t> (</a:t>
            </a:r>
            <a:r>
              <a:rPr kumimoji="0" lang="en-US" altLang="en-US" b="1" i="0" u="none" strike="noStrike" cap="none" normalizeH="0" baseline="0" dirty="0">
                <a:ln>
                  <a:noFill/>
                </a:ln>
                <a:effectLst/>
              </a:rPr>
              <a:t>2010)</a:t>
            </a:r>
          </a:p>
          <a:p>
            <a:pPr marL="0" marR="0" lvl="0" indent="0" defTabSz="914400" rtl="0" eaLnBrk="0" fontAlgn="base" latinLnBrk="0" hangingPunct="0">
              <a:spcBef>
                <a:spcPct val="0"/>
              </a:spcBef>
              <a:spcAft>
                <a:spcPts val="600"/>
              </a:spcAft>
              <a:buClrTx/>
              <a:buSzTx/>
              <a:buFontTx/>
              <a:buNone/>
              <a:tabLst/>
            </a:pPr>
            <a:endParaRPr lang="en-US" altLang="en-US" dirty="0"/>
          </a:p>
          <a:p>
            <a:pPr marL="0" marR="0" lvl="0" indent="0" defTabSz="914400" rtl="0" eaLnBrk="0" fontAlgn="base" latinLnBrk="0" hangingPunct="0">
              <a:spcBef>
                <a:spcPct val="0"/>
              </a:spcBef>
              <a:spcAft>
                <a:spcPts val="600"/>
              </a:spcAft>
              <a:buClrTx/>
              <a:buSzTx/>
              <a:buFontTx/>
              <a:buNone/>
              <a:tabLst/>
            </a:pPr>
            <a:r>
              <a:rPr lang="en-US" altLang="en-US" b="1" i="1" dirty="0"/>
              <a:t>A focus on employee wellbeing and </a:t>
            </a:r>
            <a:r>
              <a:rPr lang="en-US" altLang="en-US" b="1" i="1" dirty="0" err="1"/>
              <a:t>organisational</a:t>
            </a:r>
            <a:r>
              <a:rPr lang="en-US" altLang="en-US" b="1" i="1" dirty="0"/>
              <a:t> benefits of wellbeing. </a:t>
            </a:r>
          </a:p>
        </p:txBody>
      </p:sp>
    </p:spTree>
    <p:extLst>
      <p:ext uri="{BB962C8B-B14F-4D97-AF65-F5344CB8AC3E}">
        <p14:creationId xmlns:p14="http://schemas.microsoft.com/office/powerpoint/2010/main" val="8295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6BD98B-AB60-4235-B70F-A900CF429EEF}"/>
              </a:ext>
            </a:extLst>
          </p:cNvPr>
          <p:cNvPicPr>
            <a:picLocks noChangeAspect="1"/>
          </p:cNvPicPr>
          <p:nvPr/>
        </p:nvPicPr>
        <p:blipFill>
          <a:blip r:embed="rId3"/>
          <a:stretch>
            <a:fillRect/>
          </a:stretch>
        </p:blipFill>
        <p:spPr>
          <a:xfrm>
            <a:off x="2156791" y="536713"/>
            <a:ext cx="7523922" cy="4859199"/>
          </a:xfrm>
          <a:prstGeom prst="rect">
            <a:avLst/>
          </a:prstGeom>
        </p:spPr>
      </p:pic>
    </p:spTree>
    <p:extLst>
      <p:ext uri="{BB962C8B-B14F-4D97-AF65-F5344CB8AC3E}">
        <p14:creationId xmlns:p14="http://schemas.microsoft.com/office/powerpoint/2010/main" val="2490298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D44-BC5A-D62A-4968-63549EB13704}"/>
              </a:ext>
            </a:extLst>
          </p:cNvPr>
          <p:cNvSpPr>
            <a:spLocks noGrp="1"/>
          </p:cNvSpPr>
          <p:nvPr>
            <p:ph type="title"/>
          </p:nvPr>
        </p:nvSpPr>
        <p:spPr/>
        <p:txBody>
          <a:bodyPr/>
          <a:lstStyle/>
          <a:p>
            <a:r>
              <a:rPr lang="en-GB" dirty="0"/>
              <a:t>Positive Psychology at Work</a:t>
            </a:r>
          </a:p>
        </p:txBody>
      </p:sp>
      <p:sp>
        <p:nvSpPr>
          <p:cNvPr id="3" name="Content Placeholder 2">
            <a:extLst>
              <a:ext uri="{FF2B5EF4-FFF2-40B4-BE49-F238E27FC236}">
                <a16:creationId xmlns:a16="http://schemas.microsoft.com/office/drawing/2014/main" id="{18556DBD-51E8-69CC-286E-BC9B24DB4D59}"/>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i="1" dirty="0"/>
              <a:t>A field of study that is trying to make our time at work worth living!</a:t>
            </a:r>
          </a:p>
        </p:txBody>
      </p:sp>
    </p:spTree>
    <p:extLst>
      <p:ext uri="{BB962C8B-B14F-4D97-AF65-F5344CB8AC3E}">
        <p14:creationId xmlns:p14="http://schemas.microsoft.com/office/powerpoint/2010/main" val="3600853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076-4317-4912-9E1C-777E888A7A54}"/>
              </a:ext>
            </a:extLst>
          </p:cNvPr>
          <p:cNvSpPr>
            <a:spLocks noGrp="1"/>
          </p:cNvSpPr>
          <p:nvPr>
            <p:ph type="title"/>
          </p:nvPr>
        </p:nvSpPr>
        <p:spPr>
          <a:xfrm>
            <a:off x="609600" y="274638"/>
            <a:ext cx="10972800" cy="754062"/>
          </a:xfrm>
        </p:spPr>
        <p:txBody>
          <a:bodyPr>
            <a:normAutofit fontScale="90000"/>
          </a:bodyPr>
          <a:lstStyle/>
          <a:p>
            <a:r>
              <a:rPr lang="en-GB" dirty="0"/>
              <a:t>How to Flourish</a:t>
            </a:r>
          </a:p>
        </p:txBody>
      </p:sp>
      <p:sp>
        <p:nvSpPr>
          <p:cNvPr id="3" name="Content Placeholder 2">
            <a:extLst>
              <a:ext uri="{FF2B5EF4-FFF2-40B4-BE49-F238E27FC236}">
                <a16:creationId xmlns:a16="http://schemas.microsoft.com/office/drawing/2014/main" id="{9570F1B5-894D-413A-B7A4-7A5DDE5B272A}"/>
              </a:ext>
            </a:extLst>
          </p:cNvPr>
          <p:cNvSpPr>
            <a:spLocks noGrp="1"/>
          </p:cNvSpPr>
          <p:nvPr>
            <p:ph idx="1"/>
          </p:nvPr>
        </p:nvSpPr>
        <p:spPr>
          <a:xfrm>
            <a:off x="609600" y="1191986"/>
            <a:ext cx="10972800" cy="4325247"/>
          </a:xfrm>
        </p:spPr>
        <p:txBody>
          <a:bodyPr>
            <a:normAutofit lnSpcReduction="10000"/>
          </a:bodyPr>
          <a:lstStyle/>
          <a:p>
            <a:pPr marL="0" indent="0">
              <a:buNone/>
            </a:pPr>
            <a:r>
              <a:rPr lang="en-GB" dirty="0"/>
              <a:t>Build Psychological Capital – the resources an individual possesses that enables them to flourish.</a:t>
            </a:r>
          </a:p>
          <a:p>
            <a:pPr marL="0" indent="0">
              <a:buNone/>
            </a:pPr>
            <a:r>
              <a:rPr lang="en-GB" dirty="0"/>
              <a:t>Known by acronym ‘HERO’</a:t>
            </a:r>
          </a:p>
          <a:p>
            <a:pPr marL="0" indent="0">
              <a:buNone/>
            </a:pPr>
            <a:endParaRPr lang="en-GB" dirty="0"/>
          </a:p>
          <a:p>
            <a:pPr marL="0" indent="0">
              <a:buNone/>
            </a:pPr>
            <a:r>
              <a:rPr lang="en-GB" dirty="0"/>
              <a:t>H- Hope</a:t>
            </a:r>
          </a:p>
          <a:p>
            <a:pPr marL="0" indent="0">
              <a:buNone/>
            </a:pPr>
            <a:r>
              <a:rPr lang="en-GB" dirty="0"/>
              <a:t>E – efficacy (confidence)</a:t>
            </a:r>
          </a:p>
          <a:p>
            <a:pPr marL="0" indent="0">
              <a:buNone/>
            </a:pPr>
            <a:r>
              <a:rPr lang="en-GB" dirty="0"/>
              <a:t>R – Resilience</a:t>
            </a:r>
          </a:p>
          <a:p>
            <a:pPr marL="0" indent="0">
              <a:buNone/>
            </a:pPr>
            <a:r>
              <a:rPr lang="en-GB" dirty="0"/>
              <a:t>O - Optimism</a:t>
            </a:r>
          </a:p>
          <a:p>
            <a:endParaRPr lang="en-GB" dirty="0"/>
          </a:p>
        </p:txBody>
      </p:sp>
    </p:spTree>
    <p:extLst>
      <p:ext uri="{BB962C8B-B14F-4D97-AF65-F5344CB8AC3E}">
        <p14:creationId xmlns:p14="http://schemas.microsoft.com/office/powerpoint/2010/main" val="1667350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FEFD-AF05-4A45-AA7C-460A6CCB29ED}"/>
              </a:ext>
            </a:extLst>
          </p:cNvPr>
          <p:cNvSpPr>
            <a:spLocks noGrp="1"/>
          </p:cNvSpPr>
          <p:nvPr>
            <p:ph type="title"/>
          </p:nvPr>
        </p:nvSpPr>
        <p:spPr/>
        <p:txBody>
          <a:bodyPr/>
          <a:lstStyle/>
          <a:p>
            <a:r>
              <a:rPr lang="en-GB" dirty="0"/>
              <a:t>How to Flourish</a:t>
            </a:r>
          </a:p>
        </p:txBody>
      </p:sp>
      <p:sp>
        <p:nvSpPr>
          <p:cNvPr id="3" name="Content Placeholder 2">
            <a:extLst>
              <a:ext uri="{FF2B5EF4-FFF2-40B4-BE49-F238E27FC236}">
                <a16:creationId xmlns:a16="http://schemas.microsoft.com/office/drawing/2014/main" id="{6F20482B-51DC-4075-A110-17E63503EE03}"/>
              </a:ext>
            </a:extLst>
          </p:cNvPr>
          <p:cNvSpPr>
            <a:spLocks noGrp="1"/>
          </p:cNvSpPr>
          <p:nvPr>
            <p:ph idx="1"/>
          </p:nvPr>
        </p:nvSpPr>
        <p:spPr/>
        <p:txBody>
          <a:bodyPr>
            <a:normAutofit lnSpcReduction="10000"/>
          </a:bodyPr>
          <a:lstStyle/>
          <a:p>
            <a:r>
              <a:rPr lang="en-GB" dirty="0"/>
              <a:t>Have a ‘can do’ attitude</a:t>
            </a:r>
          </a:p>
          <a:p>
            <a:r>
              <a:rPr lang="en-GB" dirty="0"/>
              <a:t>Having strength and conviction</a:t>
            </a:r>
          </a:p>
          <a:p>
            <a:r>
              <a:rPr lang="en-GB" dirty="0"/>
              <a:t>Being flexible and not giving up</a:t>
            </a:r>
          </a:p>
          <a:p>
            <a:r>
              <a:rPr lang="en-GB" dirty="0"/>
              <a:t>Bouncing back from set-backs</a:t>
            </a:r>
          </a:p>
          <a:p>
            <a:r>
              <a:rPr lang="en-GB" dirty="0"/>
              <a:t>Being kind, respectful and supportive of your colleagues</a:t>
            </a:r>
          </a:p>
          <a:p>
            <a:r>
              <a:rPr lang="en-GB" dirty="0"/>
              <a:t>Seeking help when you need it</a:t>
            </a:r>
          </a:p>
          <a:p>
            <a:r>
              <a:rPr lang="en-GB" dirty="0"/>
              <a:t>Looking after your mind, body and soul</a:t>
            </a:r>
          </a:p>
        </p:txBody>
      </p:sp>
    </p:spTree>
    <p:extLst>
      <p:ext uri="{BB962C8B-B14F-4D97-AF65-F5344CB8AC3E}">
        <p14:creationId xmlns:p14="http://schemas.microsoft.com/office/powerpoint/2010/main" val="207827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sitive Psychology in the Workplace: Thank God It's Monday!">
            <a:hlinkClick r:id="" action="ppaction://media"/>
            <a:extLst>
              <a:ext uri="{FF2B5EF4-FFF2-40B4-BE49-F238E27FC236}">
                <a16:creationId xmlns:a16="http://schemas.microsoft.com/office/drawing/2014/main" id="{5AFE30D1-C153-0C84-24D1-0D848DAAF94A}"/>
              </a:ext>
            </a:extLst>
          </p:cNvPr>
          <p:cNvPicPr>
            <a:picLocks noGrp="1" noRot="1" noChangeAspect="1"/>
          </p:cNvPicPr>
          <p:nvPr>
            <p:ph idx="1"/>
            <a:videoFile r:link="rId1"/>
          </p:nvPr>
        </p:nvPicPr>
        <p:blipFill>
          <a:blip r:embed="rId3"/>
          <a:stretch>
            <a:fillRect/>
          </a:stretch>
        </p:blipFill>
        <p:spPr>
          <a:xfrm>
            <a:off x="0" y="0"/>
            <a:ext cx="12192000" cy="7128716"/>
          </a:xfrm>
          <a:prstGeom prst="rect">
            <a:avLst/>
          </a:prstGeom>
        </p:spPr>
      </p:pic>
    </p:spTree>
    <p:extLst>
      <p:ext uri="{BB962C8B-B14F-4D97-AF65-F5344CB8AC3E}">
        <p14:creationId xmlns:p14="http://schemas.microsoft.com/office/powerpoint/2010/main" val="297351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938F-A804-4A57-ADBA-5DAEA07E563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9A1521A-9CFA-4D04-8923-27608EFFFE89}"/>
              </a:ext>
            </a:extLst>
          </p:cNvPr>
          <p:cNvSpPr>
            <a:spLocks noGrp="1"/>
          </p:cNvSpPr>
          <p:nvPr>
            <p:ph idx="1"/>
          </p:nvPr>
        </p:nvSpPr>
        <p:spPr/>
        <p:txBody>
          <a:bodyPr/>
          <a:lstStyle/>
          <a:p>
            <a:r>
              <a:rPr lang="en-GB" dirty="0"/>
              <a:t>How can a manager encourage his or her team to take a positive approach to work?</a:t>
            </a:r>
          </a:p>
        </p:txBody>
      </p:sp>
    </p:spTree>
    <p:extLst>
      <p:ext uri="{BB962C8B-B14F-4D97-AF65-F5344CB8AC3E}">
        <p14:creationId xmlns:p14="http://schemas.microsoft.com/office/powerpoint/2010/main" val="2800522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944-DDD2-4284-8310-46F26365CA63}"/>
              </a:ext>
            </a:extLst>
          </p:cNvPr>
          <p:cNvSpPr>
            <a:spLocks noGrp="1"/>
          </p:cNvSpPr>
          <p:nvPr>
            <p:ph type="title"/>
          </p:nvPr>
        </p:nvSpPr>
        <p:spPr>
          <a:xfrm>
            <a:off x="609600" y="197767"/>
            <a:ext cx="10972800" cy="848835"/>
          </a:xfrm>
        </p:spPr>
        <p:txBody>
          <a:bodyPr/>
          <a:lstStyle/>
          <a:p>
            <a:r>
              <a:rPr lang="en-GB" dirty="0"/>
              <a:t>Toxic Positivity</a:t>
            </a:r>
          </a:p>
        </p:txBody>
      </p:sp>
      <p:sp>
        <p:nvSpPr>
          <p:cNvPr id="3" name="Content Placeholder 2">
            <a:extLst>
              <a:ext uri="{FF2B5EF4-FFF2-40B4-BE49-F238E27FC236}">
                <a16:creationId xmlns:a16="http://schemas.microsoft.com/office/drawing/2014/main" id="{6E415A3B-1C06-42C9-869A-4701B1250E41}"/>
              </a:ext>
            </a:extLst>
          </p:cNvPr>
          <p:cNvSpPr>
            <a:spLocks noGrp="1"/>
          </p:cNvSpPr>
          <p:nvPr>
            <p:ph idx="1"/>
          </p:nvPr>
        </p:nvSpPr>
        <p:spPr>
          <a:xfrm>
            <a:off x="609600" y="1255923"/>
            <a:ext cx="10972800" cy="4261310"/>
          </a:xfrm>
        </p:spPr>
        <p:txBody>
          <a:bodyPr>
            <a:normAutofit fontScale="92500" lnSpcReduction="20000"/>
          </a:bodyPr>
          <a:lstStyle/>
          <a:p>
            <a:pPr marL="0" indent="0">
              <a:buNone/>
            </a:pPr>
            <a:r>
              <a:rPr lang="en-GB" dirty="0"/>
              <a:t>Can we be too positive?</a:t>
            </a:r>
          </a:p>
          <a:p>
            <a:pPr marL="0" indent="0">
              <a:buNone/>
            </a:pPr>
            <a:endParaRPr lang="en-GB" dirty="0"/>
          </a:p>
          <a:p>
            <a:pPr marL="0" indent="0">
              <a:buNone/>
            </a:pPr>
            <a:r>
              <a:rPr lang="en-GB" dirty="0"/>
              <a:t>‘it could be worse’ </a:t>
            </a:r>
          </a:p>
          <a:p>
            <a:pPr marL="0" indent="0">
              <a:buNone/>
            </a:pPr>
            <a:endParaRPr lang="en-GB" dirty="0"/>
          </a:p>
          <a:p>
            <a:pPr marL="0" indent="0">
              <a:buNone/>
            </a:pPr>
            <a:r>
              <a:rPr lang="en-GB" dirty="0">
                <a:solidFill>
                  <a:srgbClr val="212529"/>
                </a:solidFill>
                <a:latin typeface="Nunito"/>
              </a:rPr>
              <a:t>Toxic positivity (brushing off someone’s feelings or thinking we need to be positive all the time)</a:t>
            </a:r>
            <a:r>
              <a:rPr lang="en-GB" b="0" i="0" dirty="0">
                <a:solidFill>
                  <a:srgbClr val="212529"/>
                </a:solidFill>
                <a:effectLst/>
                <a:latin typeface="Nunito"/>
              </a:rPr>
              <a:t> can have harmful long-term consequences because toxic positivity inhibits people from feeling perfectly normal emotions which, if left unchecked, can lead to longer-lasting deeper issues such as anxiety, diminished self-esteem and burnout (Shaw, 2021). </a:t>
            </a:r>
            <a:endParaRPr lang="en-GB" dirty="0"/>
          </a:p>
        </p:txBody>
      </p:sp>
    </p:spTree>
    <p:extLst>
      <p:ext uri="{BB962C8B-B14F-4D97-AF65-F5344CB8AC3E}">
        <p14:creationId xmlns:p14="http://schemas.microsoft.com/office/powerpoint/2010/main" val="311072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3769-0759-44D7-A491-9B9262808362}"/>
              </a:ext>
            </a:extLst>
          </p:cNvPr>
          <p:cNvSpPr>
            <a:spLocks noGrp="1"/>
          </p:cNvSpPr>
          <p:nvPr>
            <p:ph type="title"/>
          </p:nvPr>
        </p:nvSpPr>
        <p:spPr/>
        <p:txBody>
          <a:bodyPr/>
          <a:lstStyle/>
          <a:p>
            <a:r>
              <a:rPr lang="en-GB" dirty="0"/>
              <a:t>How to avoid toxic positivity (Shaw, 2021)</a:t>
            </a:r>
          </a:p>
        </p:txBody>
      </p:sp>
      <p:sp>
        <p:nvSpPr>
          <p:cNvPr id="3" name="Content Placeholder 2">
            <a:extLst>
              <a:ext uri="{FF2B5EF4-FFF2-40B4-BE49-F238E27FC236}">
                <a16:creationId xmlns:a16="http://schemas.microsoft.com/office/drawing/2014/main" id="{E280F914-710A-47C7-8F54-529CFE105A09}"/>
              </a:ext>
            </a:extLst>
          </p:cNvPr>
          <p:cNvSpPr>
            <a:spLocks noGrp="1"/>
          </p:cNvSpPr>
          <p:nvPr>
            <p:ph idx="1"/>
          </p:nvPr>
        </p:nvSpPr>
        <p:spPr/>
        <p:txBody>
          <a:bodyPr>
            <a:normAutofit fontScale="85000" lnSpcReduction="20000"/>
          </a:bodyPr>
          <a:lstStyle/>
          <a:p>
            <a:pPr algn="l">
              <a:buFont typeface="+mj-lt"/>
              <a:buAutoNum type="arabicPeriod"/>
            </a:pPr>
            <a:r>
              <a:rPr lang="en-GB" b="1" i="0" dirty="0">
                <a:solidFill>
                  <a:srgbClr val="212529"/>
                </a:solidFill>
                <a:effectLst/>
                <a:latin typeface="Nunito"/>
              </a:rPr>
              <a:t>Embrace all emotions</a:t>
            </a:r>
          </a:p>
          <a:p>
            <a:pPr algn="l">
              <a:buFont typeface="+mj-lt"/>
              <a:buAutoNum type="arabicPeriod"/>
            </a:pPr>
            <a:r>
              <a:rPr lang="en-GB" b="1" i="0" dirty="0">
                <a:solidFill>
                  <a:srgbClr val="212529"/>
                </a:solidFill>
                <a:effectLst/>
                <a:latin typeface="Nunito"/>
              </a:rPr>
              <a:t>Be authentic</a:t>
            </a:r>
          </a:p>
          <a:p>
            <a:pPr algn="l">
              <a:buFont typeface="+mj-lt"/>
              <a:buAutoNum type="arabicPeriod"/>
            </a:pPr>
            <a:r>
              <a:rPr lang="en-GB" b="1" i="0" dirty="0">
                <a:solidFill>
                  <a:srgbClr val="212529"/>
                </a:solidFill>
                <a:effectLst/>
                <a:latin typeface="Nunito"/>
              </a:rPr>
              <a:t>Social media does not project a true reality</a:t>
            </a:r>
          </a:p>
          <a:p>
            <a:pPr algn="l">
              <a:buFont typeface="+mj-lt"/>
              <a:buAutoNum type="arabicPeriod"/>
            </a:pPr>
            <a:r>
              <a:rPr lang="en-GB" b="1" i="0" dirty="0">
                <a:solidFill>
                  <a:srgbClr val="212529"/>
                </a:solidFill>
                <a:effectLst/>
                <a:latin typeface="Nunito"/>
              </a:rPr>
              <a:t>Don’t compare yourself to others</a:t>
            </a:r>
          </a:p>
          <a:p>
            <a:pPr algn="l">
              <a:buFont typeface="+mj-lt"/>
              <a:buAutoNum type="arabicPeriod"/>
            </a:pPr>
            <a:r>
              <a:rPr lang="en-GB" b="1" i="0" dirty="0">
                <a:solidFill>
                  <a:srgbClr val="212529"/>
                </a:solidFill>
                <a:effectLst/>
                <a:latin typeface="Nunito"/>
              </a:rPr>
              <a:t>If you are talking to others, listen</a:t>
            </a:r>
          </a:p>
          <a:p>
            <a:pPr algn="l">
              <a:buFont typeface="+mj-lt"/>
              <a:buAutoNum type="arabicPeriod"/>
            </a:pPr>
            <a:r>
              <a:rPr lang="en-GB" b="1" i="0" dirty="0">
                <a:solidFill>
                  <a:srgbClr val="212529"/>
                </a:solidFill>
                <a:effectLst/>
                <a:latin typeface="Nunito"/>
              </a:rPr>
              <a:t>Take healthy steps</a:t>
            </a:r>
          </a:p>
          <a:p>
            <a:pPr algn="l">
              <a:buFont typeface="+mj-lt"/>
              <a:buAutoNum type="arabicPeriod"/>
            </a:pPr>
            <a:r>
              <a:rPr lang="en-GB" b="1" i="0" dirty="0">
                <a:solidFill>
                  <a:srgbClr val="212529"/>
                </a:solidFill>
                <a:effectLst/>
                <a:latin typeface="Nunito"/>
              </a:rPr>
              <a:t>You wouldn’t ignore a physical pain, so don’t ignore an emotional one</a:t>
            </a:r>
          </a:p>
          <a:p>
            <a:pPr algn="l">
              <a:buFont typeface="+mj-lt"/>
              <a:buAutoNum type="arabicPeriod"/>
            </a:pPr>
            <a:r>
              <a:rPr lang="en-GB" b="1" i="0" dirty="0">
                <a:solidFill>
                  <a:srgbClr val="212529"/>
                </a:solidFill>
                <a:effectLst/>
                <a:latin typeface="Nunito"/>
              </a:rPr>
              <a:t>Shift the focus on mental health</a:t>
            </a:r>
            <a:endParaRPr lang="en-GB" dirty="0"/>
          </a:p>
        </p:txBody>
      </p:sp>
    </p:spTree>
    <p:extLst>
      <p:ext uri="{BB962C8B-B14F-4D97-AF65-F5344CB8AC3E}">
        <p14:creationId xmlns:p14="http://schemas.microsoft.com/office/powerpoint/2010/main" val="2762698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p:txBody>
          <a:bodyPr/>
          <a:lstStyle/>
          <a:p>
            <a:r>
              <a:rPr lang="en-GB" dirty="0"/>
              <a:t>WAP Plans – 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p:txBody>
          <a:bodyPr>
            <a:normAutofit fontScale="92500" lnSpcReduction="10000"/>
          </a:bodyPr>
          <a:lstStyle/>
          <a:p>
            <a:r>
              <a:rPr lang="en-GB" dirty="0"/>
              <a:t>Based on WRAP – Wellness Recovery Action Plan system (used by people to manage their mental health) by Mary Ellen Copeland</a:t>
            </a:r>
          </a:p>
          <a:p>
            <a:r>
              <a:rPr lang="en-GB" dirty="0"/>
              <a:t>Wellness Action Plans</a:t>
            </a:r>
          </a:p>
          <a:p>
            <a:r>
              <a:rPr lang="en-GB" dirty="0"/>
              <a:t>Individuals fill in template and discuss with manager</a:t>
            </a:r>
          </a:p>
          <a:p>
            <a:r>
              <a:rPr lang="en-GB" dirty="0"/>
              <a:t>A pro-active approach – to prevent issues</a:t>
            </a:r>
          </a:p>
          <a:p>
            <a:r>
              <a:rPr lang="en-GB" dirty="0"/>
              <a:t>Template can be found on the </a:t>
            </a:r>
            <a:r>
              <a:rPr lang="en-GB"/>
              <a:t>following webpage </a:t>
            </a:r>
            <a:r>
              <a:rPr lang="en-GB" dirty="0"/>
              <a:t>–</a:t>
            </a:r>
          </a:p>
          <a:p>
            <a:pPr marL="0" indent="0">
              <a:buNone/>
            </a:pPr>
            <a:r>
              <a:rPr lang="en-GB" dirty="0">
                <a:hlinkClick r:id="rId2"/>
              </a:rPr>
              <a:t>Guides to wellness action plans – Mental Health At Work</a:t>
            </a:r>
            <a:endParaRPr lang="en-GB" dirty="0"/>
          </a:p>
          <a:p>
            <a:endParaRPr lang="en-GB" dirty="0"/>
          </a:p>
        </p:txBody>
      </p:sp>
    </p:spTree>
    <p:extLst>
      <p:ext uri="{BB962C8B-B14F-4D97-AF65-F5344CB8AC3E}">
        <p14:creationId xmlns:p14="http://schemas.microsoft.com/office/powerpoint/2010/main" val="1963912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4CFE-5BE8-4CF8-A04E-004D93161B8B}"/>
              </a:ext>
            </a:extLst>
          </p:cNvPr>
          <p:cNvSpPr>
            <a:spLocks noGrp="1"/>
          </p:cNvSpPr>
          <p:nvPr>
            <p:ph type="title"/>
          </p:nvPr>
        </p:nvSpPr>
        <p:spPr/>
        <p:txBody>
          <a:bodyPr/>
          <a:lstStyle/>
          <a:p>
            <a:r>
              <a:rPr lang="en-GB" dirty="0"/>
              <a:t>WAP – Activity (15 minutes)</a:t>
            </a:r>
          </a:p>
        </p:txBody>
      </p:sp>
      <p:sp>
        <p:nvSpPr>
          <p:cNvPr id="3" name="Content Placeholder 2">
            <a:extLst>
              <a:ext uri="{FF2B5EF4-FFF2-40B4-BE49-F238E27FC236}">
                <a16:creationId xmlns:a16="http://schemas.microsoft.com/office/drawing/2014/main" id="{3E34EE2C-2949-43C5-B733-4875E6CBFC1A}"/>
              </a:ext>
            </a:extLst>
          </p:cNvPr>
          <p:cNvSpPr>
            <a:spLocks noGrp="1"/>
          </p:cNvSpPr>
          <p:nvPr>
            <p:ph idx="1"/>
          </p:nvPr>
        </p:nvSpPr>
        <p:spPr/>
        <p:txBody>
          <a:bodyPr/>
          <a:lstStyle/>
          <a:p>
            <a:r>
              <a:rPr lang="en-GB" dirty="0"/>
              <a:t>Read the WAP template.</a:t>
            </a:r>
          </a:p>
          <a:p>
            <a:r>
              <a:rPr lang="en-GB" dirty="0"/>
              <a:t>Record your answers.</a:t>
            </a:r>
          </a:p>
          <a:p>
            <a:r>
              <a:rPr lang="en-GB" dirty="0"/>
              <a:t>We’ll discuss the document (whether you thought it was useful, how it could be used etc) after the activity.</a:t>
            </a:r>
          </a:p>
        </p:txBody>
      </p:sp>
    </p:spTree>
    <p:extLst>
      <p:ext uri="{BB962C8B-B14F-4D97-AF65-F5344CB8AC3E}">
        <p14:creationId xmlns:p14="http://schemas.microsoft.com/office/powerpoint/2010/main" val="94715921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1203</TotalTime>
  <Words>1169</Words>
  <Application>Microsoft Office PowerPoint</Application>
  <PresentationFormat>Widescreen</PresentationFormat>
  <Paragraphs>81</Paragraphs>
  <Slides>13</Slides>
  <Notes>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Myriad Pro</vt:lpstr>
      <vt:lpstr>Nunito</vt:lpstr>
      <vt:lpstr>ThemeUWTSD</vt:lpstr>
      <vt:lpstr>Positive Psychology in the Workplace</vt:lpstr>
      <vt:lpstr>Main Source</vt:lpstr>
      <vt:lpstr>Definition</vt:lpstr>
      <vt:lpstr>PowerPoint Presentation</vt:lpstr>
      <vt:lpstr>Positive Psychology at Work</vt:lpstr>
      <vt:lpstr>How to Flourish</vt:lpstr>
      <vt:lpstr>How to Flourish</vt:lpstr>
      <vt:lpstr>PowerPoint Presentation</vt:lpstr>
      <vt:lpstr>Activity</vt:lpstr>
      <vt:lpstr>Toxic Positivity</vt:lpstr>
      <vt:lpstr>How to avoid toxic positivity (Shaw, 2021)</vt:lpstr>
      <vt:lpstr>WAP Plans – A tool to help Managers</vt:lpstr>
      <vt:lpstr>WAP – Activity (15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Positive Psychology in the Workplace</dc:title>
  <dc:creator>Julie Thomas</dc:creator>
  <cp:lastModifiedBy>Julie Thomas</cp:lastModifiedBy>
  <cp:revision>32</cp:revision>
  <dcterms:created xsi:type="dcterms:W3CDTF">2020-06-09T15:46:47Z</dcterms:created>
  <dcterms:modified xsi:type="dcterms:W3CDTF">2023-06-13T15:17:55Z</dcterms:modified>
</cp:coreProperties>
</file>