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4" r:id="rId2"/>
  </p:sldMasterIdLst>
  <p:notesMasterIdLst>
    <p:notesMasterId r:id="rId27"/>
  </p:notesMasterIdLst>
  <p:sldIdLst>
    <p:sldId id="256" r:id="rId3"/>
    <p:sldId id="268" r:id="rId4"/>
    <p:sldId id="376" r:id="rId5"/>
    <p:sldId id="371" r:id="rId6"/>
    <p:sldId id="373" r:id="rId7"/>
    <p:sldId id="374" r:id="rId8"/>
    <p:sldId id="375" r:id="rId9"/>
    <p:sldId id="377" r:id="rId10"/>
    <p:sldId id="372" r:id="rId11"/>
    <p:sldId id="257" r:id="rId12"/>
    <p:sldId id="258" r:id="rId13"/>
    <p:sldId id="267" r:id="rId14"/>
    <p:sldId id="259" r:id="rId15"/>
    <p:sldId id="264" r:id="rId16"/>
    <p:sldId id="260" r:id="rId17"/>
    <p:sldId id="261" r:id="rId18"/>
    <p:sldId id="262" r:id="rId19"/>
    <p:sldId id="266" r:id="rId20"/>
    <p:sldId id="405" r:id="rId21"/>
    <p:sldId id="263" r:id="rId22"/>
    <p:sldId id="378" r:id="rId23"/>
    <p:sldId id="379" r:id="rId24"/>
    <p:sldId id="380" r:id="rId25"/>
    <p:sldId id="265" r:id="rId26"/>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3913" autoAdjust="0"/>
  </p:normalViewPr>
  <p:slideViewPr>
    <p:cSldViewPr snapToGrid="0">
      <p:cViewPr varScale="1">
        <p:scale>
          <a:sx n="58" d="100"/>
          <a:sy n="58" d="100"/>
        </p:scale>
        <p:origin x="24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F9819E1D-D997-458B-ACEC-5FCF7FADC03A}" type="datetimeFigureOut">
              <a:rPr lang="en-GB" smtClean="0"/>
              <a:t>28/09/2020</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226325CF-E0AC-41FE-AE0E-A0601A017CCA}" type="slidenum">
              <a:rPr lang="en-GB" smtClean="0"/>
              <a:t>‹#›</a:t>
            </a:fld>
            <a:endParaRPr lang="en-GB"/>
          </a:p>
        </p:txBody>
      </p:sp>
    </p:spTree>
    <p:extLst>
      <p:ext uri="{BB962C8B-B14F-4D97-AF65-F5344CB8AC3E}">
        <p14:creationId xmlns:p14="http://schemas.microsoft.com/office/powerpoint/2010/main" val="34001848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cipd.co.uk/Images/cipd-wales-event-guide-2020-21_tcm18-83335.pdf"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6325CF-E0AC-41FE-AE0E-A0601A017CCA}" type="slidenum">
              <a:rPr lang="en-GB" smtClean="0"/>
              <a:t>1</a:t>
            </a:fld>
            <a:endParaRPr lang="en-GB"/>
          </a:p>
        </p:txBody>
      </p:sp>
    </p:spTree>
    <p:extLst>
      <p:ext uri="{BB962C8B-B14F-4D97-AF65-F5344CB8AC3E}">
        <p14:creationId xmlns:p14="http://schemas.microsoft.com/office/powerpoint/2010/main" val="21471327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Cohort 3 only – also complete the Moodle module in your own time. </a:t>
            </a:r>
          </a:p>
        </p:txBody>
      </p:sp>
      <p:sp>
        <p:nvSpPr>
          <p:cNvPr id="4" name="Slide Number Placeholder 3"/>
          <p:cNvSpPr>
            <a:spLocks noGrp="1"/>
          </p:cNvSpPr>
          <p:nvPr>
            <p:ph type="sldNum" sz="quarter" idx="5"/>
          </p:nvPr>
        </p:nvSpPr>
        <p:spPr/>
        <p:txBody>
          <a:bodyPr/>
          <a:lstStyle/>
          <a:p>
            <a:fld id="{226325CF-E0AC-41FE-AE0E-A0601A017CCA}" type="slidenum">
              <a:rPr lang="en-GB" smtClean="0"/>
              <a:t>3</a:t>
            </a:fld>
            <a:endParaRPr lang="en-GB"/>
          </a:p>
        </p:txBody>
      </p:sp>
    </p:spTree>
    <p:extLst>
      <p:ext uri="{BB962C8B-B14F-4D97-AF65-F5344CB8AC3E}">
        <p14:creationId xmlns:p14="http://schemas.microsoft.com/office/powerpoint/2010/main" val="15367809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6325CF-E0AC-41FE-AE0E-A0601A017CCA}" type="slidenum">
              <a:rPr lang="en-GB" smtClean="0"/>
              <a:t>5</a:t>
            </a:fld>
            <a:endParaRPr lang="en-GB"/>
          </a:p>
        </p:txBody>
      </p:sp>
    </p:spTree>
    <p:extLst>
      <p:ext uri="{BB962C8B-B14F-4D97-AF65-F5344CB8AC3E}">
        <p14:creationId xmlns:p14="http://schemas.microsoft.com/office/powerpoint/2010/main" val="14319421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Aim is to work your way through the learning plan to achieve the 20 guided learning hours – you also need to complete an additional 20 hours of self directed learning, reading additional resources and preparation of your assessments. </a:t>
            </a:r>
          </a:p>
        </p:txBody>
      </p:sp>
      <p:sp>
        <p:nvSpPr>
          <p:cNvPr id="4" name="Slide Number Placeholder 3"/>
          <p:cNvSpPr>
            <a:spLocks noGrp="1"/>
          </p:cNvSpPr>
          <p:nvPr>
            <p:ph type="sldNum" sz="quarter" idx="5"/>
          </p:nvPr>
        </p:nvSpPr>
        <p:spPr/>
        <p:txBody>
          <a:bodyPr/>
          <a:lstStyle/>
          <a:p>
            <a:fld id="{226325CF-E0AC-41FE-AE0E-A0601A017CCA}" type="slidenum">
              <a:rPr lang="en-GB" smtClean="0"/>
              <a:t>6</a:t>
            </a:fld>
            <a:endParaRPr lang="en-GB"/>
          </a:p>
        </p:txBody>
      </p:sp>
    </p:spTree>
    <p:extLst>
      <p:ext uri="{BB962C8B-B14F-4D97-AF65-F5344CB8AC3E}">
        <p14:creationId xmlns:p14="http://schemas.microsoft.com/office/powerpoint/2010/main" val="38045334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6325CF-E0AC-41FE-AE0E-A0601A017CCA}" type="slidenum">
              <a:rPr lang="en-GB" smtClean="0"/>
              <a:t>7</a:t>
            </a:fld>
            <a:endParaRPr lang="en-GB"/>
          </a:p>
        </p:txBody>
      </p:sp>
    </p:spTree>
    <p:extLst>
      <p:ext uri="{BB962C8B-B14F-4D97-AF65-F5344CB8AC3E}">
        <p14:creationId xmlns:p14="http://schemas.microsoft.com/office/powerpoint/2010/main" val="9607545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Absence: reasons/levels, Effective recruitment, Induction process, Retention strategies, lone working, agile working, performance management of remote workers, management of redundancy process etc </a:t>
            </a:r>
          </a:p>
          <a:p>
            <a:pPr marL="228600" indent="-228600">
              <a:buAutoNum type="arabicPeriod"/>
            </a:pPr>
            <a:r>
              <a:rPr lang="en-GB" dirty="0"/>
              <a:t>Primary could be gathering absence levels for a department over a month, asking for feedback on the induction process, levels of retention within a department, opinions on a process change</a:t>
            </a:r>
          </a:p>
          <a:p>
            <a:pPr marL="0" indent="0">
              <a:buNone/>
            </a:pPr>
            <a:r>
              <a:rPr lang="en-GB" dirty="0"/>
              <a:t>      Secondary could be the CIPD’s annual Health and Wellbeing at Work survey, annual staff survey results, literature on the topic, reports, journal articles etc </a:t>
            </a:r>
          </a:p>
          <a:p>
            <a:pPr marL="0" indent="0">
              <a:buNone/>
            </a:pPr>
            <a:r>
              <a:rPr lang="en-GB" dirty="0"/>
              <a:t>Key difference </a:t>
            </a:r>
            <a:r>
              <a:rPr lang="en-GB" sz="1800" dirty="0">
                <a:effectLst/>
                <a:latin typeface="Times New Roman" panose="02020603050405020304" pitchFamily="18" charset="0"/>
                <a:ea typeface="Calibri" panose="020F0502020204030204" pitchFamily="34" charset="0"/>
              </a:rPr>
              <a:t>primary data is new information that has been collected for the study in which it is used, whilst secondary data is information that already exists in some form that has not been collected as part of that specific study.</a:t>
            </a:r>
          </a:p>
          <a:p>
            <a:pPr marL="0" indent="0">
              <a:buNone/>
            </a:pPr>
            <a:r>
              <a:rPr lang="en-GB" sz="1800" dirty="0">
                <a:effectLst/>
                <a:latin typeface="Times New Roman" panose="02020603050405020304" pitchFamily="18" charset="0"/>
              </a:rPr>
              <a:t>3. Highlights that often research will collect a mix of data. Interviews collect primary, qualitative data and retention statistics quantitative – whether it is primary or secondary data will depend if it was collected for the purpose of the study or pre existing.</a:t>
            </a:r>
          </a:p>
          <a:p>
            <a:pPr marL="0" indent="0">
              <a:buNone/>
            </a:pPr>
            <a:r>
              <a:rPr lang="en-GB" sz="1800" dirty="0">
                <a:effectLst/>
                <a:latin typeface="Times New Roman" panose="02020603050405020304" pitchFamily="18" charset="0"/>
              </a:rPr>
              <a:t>4. Surveys (questionnaires) and interviews likely to be most effective as need to gather data from individuals. Surveys allow to gather large quantities of data and interviews allow you to explore and probe on certain topics in more detail </a:t>
            </a:r>
            <a:r>
              <a:rPr lang="en-GB" sz="1800" dirty="0" err="1">
                <a:effectLst/>
                <a:latin typeface="Times New Roman" panose="02020603050405020304" pitchFamily="18" charset="0"/>
              </a:rPr>
              <a:t>eg</a:t>
            </a:r>
            <a:r>
              <a:rPr lang="en-GB" sz="1800" dirty="0">
                <a:effectLst/>
                <a:latin typeface="Times New Roman" panose="02020603050405020304" pitchFamily="18" charset="0"/>
              </a:rPr>
              <a:t> could survey front line employees on absence reasons and interview managers on management strategies. </a:t>
            </a:r>
          </a:p>
          <a:p>
            <a:pPr marL="0" indent="0">
              <a:buNone/>
            </a:pPr>
            <a:endParaRPr lang="en-GB" sz="1800" dirty="0">
              <a:effectLst/>
              <a:latin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26325CF-E0AC-41FE-AE0E-A0601A017CCA}" type="slidenum">
              <a:rPr lang="en-GB" smtClean="0"/>
              <a:t>8</a:t>
            </a:fld>
            <a:endParaRPr lang="en-GB"/>
          </a:p>
        </p:txBody>
      </p:sp>
    </p:spTree>
    <p:extLst>
      <p:ext uri="{BB962C8B-B14F-4D97-AF65-F5344CB8AC3E}">
        <p14:creationId xmlns:p14="http://schemas.microsoft.com/office/powerpoint/2010/main" val="27171740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26325CF-E0AC-41FE-AE0E-A0601A017CC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78089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Submit by 19</a:t>
            </a:r>
            <a:r>
              <a:rPr lang="en-GB" baseline="30000" dirty="0"/>
              <a:t>th</a:t>
            </a:r>
            <a:r>
              <a:rPr lang="en-GB" dirty="0"/>
              <a:t> October 2020</a:t>
            </a:r>
          </a:p>
        </p:txBody>
      </p:sp>
      <p:sp>
        <p:nvSpPr>
          <p:cNvPr id="4" name="Slide Number Placeholder 3"/>
          <p:cNvSpPr>
            <a:spLocks noGrp="1"/>
          </p:cNvSpPr>
          <p:nvPr>
            <p:ph type="sldNum" sz="quarter" idx="10"/>
          </p:nvPr>
        </p:nvSpPr>
        <p:spPr/>
        <p:txBody>
          <a:bodyPr/>
          <a:lstStyle/>
          <a:p>
            <a:fld id="{226325CF-E0AC-41FE-AE0E-A0601A017CCA}" type="slidenum">
              <a:rPr lang="en-GB" smtClean="0"/>
              <a:t>10</a:t>
            </a:fld>
            <a:endParaRPr lang="en-GB"/>
          </a:p>
        </p:txBody>
      </p:sp>
    </p:spTree>
    <p:extLst>
      <p:ext uri="{BB962C8B-B14F-4D97-AF65-F5344CB8AC3E}">
        <p14:creationId xmlns:p14="http://schemas.microsoft.com/office/powerpoint/2010/main" val="32453671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6325CF-E0AC-41FE-AE0E-A0601A017CCA}" type="slidenum">
              <a:rPr lang="en-GB" smtClean="0"/>
              <a:t>11</a:t>
            </a:fld>
            <a:endParaRPr lang="en-GB"/>
          </a:p>
        </p:txBody>
      </p:sp>
    </p:spTree>
    <p:extLst>
      <p:ext uri="{BB962C8B-B14F-4D97-AF65-F5344CB8AC3E}">
        <p14:creationId xmlns:p14="http://schemas.microsoft.com/office/powerpoint/2010/main" val="13739865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6325CF-E0AC-41FE-AE0E-A0601A017CCA}" type="slidenum">
              <a:rPr lang="en-GB" smtClean="0"/>
              <a:t>13</a:t>
            </a:fld>
            <a:endParaRPr lang="en-GB"/>
          </a:p>
        </p:txBody>
      </p:sp>
    </p:spTree>
    <p:extLst>
      <p:ext uri="{BB962C8B-B14F-4D97-AF65-F5344CB8AC3E}">
        <p14:creationId xmlns:p14="http://schemas.microsoft.com/office/powerpoint/2010/main" val="22485118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Both available as eBooks through UWTSD Library resources. </a:t>
            </a:r>
          </a:p>
        </p:txBody>
      </p:sp>
      <p:sp>
        <p:nvSpPr>
          <p:cNvPr id="4" name="Slide Number Placeholder 3"/>
          <p:cNvSpPr>
            <a:spLocks noGrp="1"/>
          </p:cNvSpPr>
          <p:nvPr>
            <p:ph type="sldNum" sz="quarter" idx="10"/>
          </p:nvPr>
        </p:nvSpPr>
        <p:spPr/>
        <p:txBody>
          <a:bodyPr/>
          <a:lstStyle/>
          <a:p>
            <a:fld id="{226325CF-E0AC-41FE-AE0E-A0601A017CCA}" type="slidenum">
              <a:rPr lang="en-GB" smtClean="0"/>
              <a:t>14</a:t>
            </a:fld>
            <a:endParaRPr lang="en-GB"/>
          </a:p>
        </p:txBody>
      </p:sp>
    </p:spTree>
    <p:extLst>
      <p:ext uri="{BB962C8B-B14F-4D97-AF65-F5344CB8AC3E}">
        <p14:creationId xmlns:p14="http://schemas.microsoft.com/office/powerpoint/2010/main" val="27886790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6325CF-E0AC-41FE-AE0E-A0601A017CCA}" type="slidenum">
              <a:rPr lang="en-GB" smtClean="0"/>
              <a:t>15</a:t>
            </a:fld>
            <a:endParaRPr lang="en-GB"/>
          </a:p>
        </p:txBody>
      </p:sp>
    </p:spTree>
    <p:extLst>
      <p:ext uri="{BB962C8B-B14F-4D97-AF65-F5344CB8AC3E}">
        <p14:creationId xmlns:p14="http://schemas.microsoft.com/office/powerpoint/2010/main" val="23998884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6325CF-E0AC-41FE-AE0E-A0601A017CCA}" type="slidenum">
              <a:rPr lang="en-GB" smtClean="0"/>
              <a:t>16</a:t>
            </a:fld>
            <a:endParaRPr lang="en-GB"/>
          </a:p>
        </p:txBody>
      </p:sp>
    </p:spTree>
    <p:extLst>
      <p:ext uri="{BB962C8B-B14F-4D97-AF65-F5344CB8AC3E}">
        <p14:creationId xmlns:p14="http://schemas.microsoft.com/office/powerpoint/2010/main" val="10670473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6325CF-E0AC-41FE-AE0E-A0601A017CCA}" type="slidenum">
              <a:rPr lang="en-GB" smtClean="0"/>
              <a:t>17</a:t>
            </a:fld>
            <a:endParaRPr lang="en-GB"/>
          </a:p>
        </p:txBody>
      </p:sp>
    </p:spTree>
    <p:extLst>
      <p:ext uri="{BB962C8B-B14F-4D97-AF65-F5344CB8AC3E}">
        <p14:creationId xmlns:p14="http://schemas.microsoft.com/office/powerpoint/2010/main" val="21587598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endParaRPr lang="en-GB" dirty="0"/>
          </a:p>
        </p:txBody>
      </p:sp>
      <p:sp>
        <p:nvSpPr>
          <p:cNvPr id="5" name="Slide Number Placeholder 4"/>
          <p:cNvSpPr>
            <a:spLocks noGrp="1"/>
          </p:cNvSpPr>
          <p:nvPr>
            <p:ph type="sldNum" sz="quarter" idx="5"/>
          </p:nvPr>
        </p:nvSpPr>
        <p:spPr/>
        <p:txBody>
          <a:bodyPr/>
          <a:lstStyle/>
          <a:p>
            <a:fld id="{831A1511-BA99-4995-9603-94CCAF14FA3D}" type="slidenum">
              <a:rPr lang="en-GB" smtClean="0"/>
              <a:t>19</a:t>
            </a:fld>
            <a:endParaRPr lang="en-GB" dirty="0"/>
          </a:p>
        </p:txBody>
      </p:sp>
    </p:spTree>
    <p:extLst>
      <p:ext uri="{BB962C8B-B14F-4D97-AF65-F5344CB8AC3E}">
        <p14:creationId xmlns:p14="http://schemas.microsoft.com/office/powerpoint/2010/main" val="26292928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6325CF-E0AC-41FE-AE0E-A0601A017CCA}" type="slidenum">
              <a:rPr lang="en-GB" smtClean="0"/>
              <a:t>20</a:t>
            </a:fld>
            <a:endParaRPr lang="en-GB"/>
          </a:p>
        </p:txBody>
      </p:sp>
    </p:spTree>
    <p:extLst>
      <p:ext uri="{BB962C8B-B14F-4D97-AF65-F5344CB8AC3E}">
        <p14:creationId xmlns:p14="http://schemas.microsoft.com/office/powerpoint/2010/main" val="711299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Examples of in-text citations – note the difference in referencing when referring to an Author within the body of your text compared to referencing the author at the end of a statement. </a:t>
            </a:r>
          </a:p>
        </p:txBody>
      </p:sp>
      <p:sp>
        <p:nvSpPr>
          <p:cNvPr id="4" name="Slide Number Placeholder 3"/>
          <p:cNvSpPr>
            <a:spLocks noGrp="1"/>
          </p:cNvSpPr>
          <p:nvPr>
            <p:ph type="sldNum" sz="quarter" idx="5"/>
          </p:nvPr>
        </p:nvSpPr>
        <p:spPr/>
        <p:txBody>
          <a:bodyPr/>
          <a:lstStyle/>
          <a:p>
            <a:fld id="{226325CF-E0AC-41FE-AE0E-A0601A017CCA}" type="slidenum">
              <a:rPr lang="en-GB" smtClean="0"/>
              <a:t>22</a:t>
            </a:fld>
            <a:endParaRPr lang="en-GB"/>
          </a:p>
        </p:txBody>
      </p:sp>
    </p:spTree>
    <p:extLst>
      <p:ext uri="{BB962C8B-B14F-4D97-AF65-F5344CB8AC3E}">
        <p14:creationId xmlns:p14="http://schemas.microsoft.com/office/powerpoint/2010/main" val="38477388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CIPD Wales Event Guide: </a:t>
            </a:r>
            <a:r>
              <a:rPr lang="en-GB">
                <a:hlinkClick r:id="rId3"/>
              </a:rPr>
              <a:t>https://www.cipd.co.uk/Images/cipd-wales-event-guide-2020-21_tcm18-83335.pdf</a:t>
            </a:r>
            <a:endParaRPr lang="en-GB"/>
          </a:p>
          <a:p>
            <a:endParaRPr lang="en-GB" dirty="0"/>
          </a:p>
          <a:p>
            <a:r>
              <a:rPr lang="en-GB" dirty="0"/>
              <a:t>3</a:t>
            </a:r>
            <a:r>
              <a:rPr lang="en-GB" baseline="30000" dirty="0"/>
              <a:t>rd</a:t>
            </a:r>
            <a:r>
              <a:rPr lang="en-GB" dirty="0"/>
              <a:t> March – recap session on research report. </a:t>
            </a:r>
          </a:p>
        </p:txBody>
      </p:sp>
      <p:sp>
        <p:nvSpPr>
          <p:cNvPr id="4" name="Slide Number Placeholder 3"/>
          <p:cNvSpPr>
            <a:spLocks noGrp="1"/>
          </p:cNvSpPr>
          <p:nvPr>
            <p:ph type="sldNum" sz="quarter" idx="5"/>
          </p:nvPr>
        </p:nvSpPr>
        <p:spPr/>
        <p:txBody>
          <a:bodyPr/>
          <a:lstStyle/>
          <a:p>
            <a:fld id="{226325CF-E0AC-41FE-AE0E-A0601A017CCA}" type="slidenum">
              <a:rPr lang="en-GB" smtClean="0"/>
              <a:t>24</a:t>
            </a:fld>
            <a:endParaRPr lang="en-GB"/>
          </a:p>
        </p:txBody>
      </p:sp>
    </p:spTree>
    <p:extLst>
      <p:ext uri="{BB962C8B-B14F-4D97-AF65-F5344CB8AC3E}">
        <p14:creationId xmlns:p14="http://schemas.microsoft.com/office/powerpoint/2010/main" val="35016222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31A6B2F9-3230-4B75-9BBA-DE430636042A}" type="datetimeFigureOut">
              <a:rPr lang="en-GB" smtClean="0"/>
              <a:t>28/09/2020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ADA17B8-1FFB-4A39-A176-29951078F9CE}" type="slidenum">
              <a:rPr lang="en-GB" smtClean="0"/>
              <a:t>‹#›</a:t>
            </a:fld>
            <a:endParaRPr lang="en-GB"/>
          </a:p>
        </p:txBody>
      </p:sp>
    </p:spTree>
    <p:extLst>
      <p:ext uri="{BB962C8B-B14F-4D97-AF65-F5344CB8AC3E}">
        <p14:creationId xmlns:p14="http://schemas.microsoft.com/office/powerpoint/2010/main" val="4062855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A6B2F9-3230-4B75-9BBA-DE430636042A}" type="datetimeFigureOut">
              <a:rPr lang="en-GB" smtClean="0"/>
              <a:t>28/09/2020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ADA17B8-1FFB-4A39-A176-29951078F9CE}" type="slidenum">
              <a:rPr lang="en-GB" smtClean="0"/>
              <a:t>‹#›</a:t>
            </a:fld>
            <a:endParaRPr lang="en-GB"/>
          </a:p>
        </p:txBody>
      </p:sp>
    </p:spTree>
    <p:extLst>
      <p:ext uri="{BB962C8B-B14F-4D97-AF65-F5344CB8AC3E}">
        <p14:creationId xmlns:p14="http://schemas.microsoft.com/office/powerpoint/2010/main" val="34385915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1A6B2F9-3230-4B75-9BBA-DE430636042A}" type="datetimeFigureOut">
              <a:rPr lang="en-GB" smtClean="0"/>
              <a:t>28/09/2020</a:t>
            </a:fld>
            <a:endParaRPr lang="en-GB"/>
          </a:p>
        </p:txBody>
      </p:sp>
      <p:sp>
        <p:nvSpPr>
          <p:cNvPr id="6" name="Slide Number Placeholder 5"/>
          <p:cNvSpPr>
            <a:spLocks noGrp="1"/>
          </p:cNvSpPr>
          <p:nvPr>
            <p:ph type="sldNum" sz="quarter" idx="12"/>
          </p:nvPr>
        </p:nvSpPr>
        <p:spPr/>
        <p:txBody>
          <a:bodyPr/>
          <a:lstStyle/>
          <a:p>
            <a:fld id="{0ADA17B8-1FFB-4A39-A176-29951078F9CE}" type="slidenum">
              <a:rPr lang="en-GB" smtClean="0"/>
              <a:t>‹#›</a:t>
            </a:fld>
            <a:endParaRPr lang="en-GB"/>
          </a:p>
        </p:txBody>
      </p:sp>
    </p:spTree>
    <p:extLst>
      <p:ext uri="{BB962C8B-B14F-4D97-AF65-F5344CB8AC3E}">
        <p14:creationId xmlns:p14="http://schemas.microsoft.com/office/powerpoint/2010/main" val="2931458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1A6B2F9-3230-4B75-9BBA-DE430636042A}" type="datetimeFigureOut">
              <a:rPr lang="en-GB" smtClean="0"/>
              <a:t>28/09/2020</a:t>
            </a:fld>
            <a:endParaRPr lang="en-GB"/>
          </a:p>
        </p:txBody>
      </p:sp>
      <p:sp>
        <p:nvSpPr>
          <p:cNvPr id="7" name="Slide Number Placeholder 6"/>
          <p:cNvSpPr>
            <a:spLocks noGrp="1"/>
          </p:cNvSpPr>
          <p:nvPr>
            <p:ph type="sldNum" sz="quarter" idx="12"/>
          </p:nvPr>
        </p:nvSpPr>
        <p:spPr/>
        <p:txBody>
          <a:bodyPr/>
          <a:lstStyle/>
          <a:p>
            <a:fld id="{0ADA17B8-1FFB-4A39-A176-29951078F9CE}" type="slidenum">
              <a:rPr lang="en-GB" smtClean="0"/>
              <a:t>‹#›</a:t>
            </a:fld>
            <a:endParaRPr lang="en-GB"/>
          </a:p>
        </p:txBody>
      </p:sp>
    </p:spTree>
    <p:extLst>
      <p:ext uri="{BB962C8B-B14F-4D97-AF65-F5344CB8AC3E}">
        <p14:creationId xmlns:p14="http://schemas.microsoft.com/office/powerpoint/2010/main" val="41819799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1A6B2F9-3230-4B75-9BBA-DE430636042A}" type="datetimeFigureOut">
              <a:rPr lang="en-GB" smtClean="0"/>
              <a:t>28/09/2020</a:t>
            </a:fld>
            <a:endParaRPr lang="en-GB"/>
          </a:p>
        </p:txBody>
      </p:sp>
      <p:sp>
        <p:nvSpPr>
          <p:cNvPr id="9" name="Slide Number Placeholder 8"/>
          <p:cNvSpPr>
            <a:spLocks noGrp="1"/>
          </p:cNvSpPr>
          <p:nvPr>
            <p:ph type="sldNum" sz="quarter" idx="12"/>
          </p:nvPr>
        </p:nvSpPr>
        <p:spPr/>
        <p:txBody>
          <a:bodyPr/>
          <a:lstStyle/>
          <a:p>
            <a:fld id="{0ADA17B8-1FFB-4A39-A176-29951078F9CE}" type="slidenum">
              <a:rPr lang="en-GB" smtClean="0"/>
              <a:t>‹#›</a:t>
            </a:fld>
            <a:endParaRPr lang="en-GB"/>
          </a:p>
        </p:txBody>
      </p:sp>
    </p:spTree>
    <p:extLst>
      <p:ext uri="{BB962C8B-B14F-4D97-AF65-F5344CB8AC3E}">
        <p14:creationId xmlns:p14="http://schemas.microsoft.com/office/powerpoint/2010/main" val="25222935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1A6B2F9-3230-4B75-9BBA-DE430636042A}" type="datetimeFigureOut">
              <a:rPr lang="en-GB" smtClean="0"/>
              <a:t>28/09/2020</a:t>
            </a:fld>
            <a:endParaRPr lang="en-GB"/>
          </a:p>
        </p:txBody>
      </p:sp>
      <p:sp>
        <p:nvSpPr>
          <p:cNvPr id="5" name="Slide Number Placeholder 4"/>
          <p:cNvSpPr>
            <a:spLocks noGrp="1"/>
          </p:cNvSpPr>
          <p:nvPr>
            <p:ph type="sldNum" sz="quarter" idx="12"/>
          </p:nvPr>
        </p:nvSpPr>
        <p:spPr/>
        <p:txBody>
          <a:bodyPr/>
          <a:lstStyle/>
          <a:p>
            <a:fld id="{0ADA17B8-1FFB-4A39-A176-29951078F9CE}" type="slidenum">
              <a:rPr lang="en-GB" smtClean="0"/>
              <a:t>‹#›</a:t>
            </a:fld>
            <a:endParaRPr lang="en-GB"/>
          </a:p>
        </p:txBody>
      </p:sp>
    </p:spTree>
    <p:extLst>
      <p:ext uri="{BB962C8B-B14F-4D97-AF65-F5344CB8AC3E}">
        <p14:creationId xmlns:p14="http://schemas.microsoft.com/office/powerpoint/2010/main" val="5980329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A6B2F9-3230-4B75-9BBA-DE430636042A}" type="datetimeFigureOut">
              <a:rPr lang="en-GB" smtClean="0"/>
              <a:t>28/09/2020</a:t>
            </a:fld>
            <a:endParaRPr lang="en-GB"/>
          </a:p>
        </p:txBody>
      </p:sp>
      <p:sp>
        <p:nvSpPr>
          <p:cNvPr id="4" name="Slide Number Placeholder 3"/>
          <p:cNvSpPr>
            <a:spLocks noGrp="1"/>
          </p:cNvSpPr>
          <p:nvPr>
            <p:ph type="sldNum" sz="quarter" idx="12"/>
          </p:nvPr>
        </p:nvSpPr>
        <p:spPr/>
        <p:txBody>
          <a:bodyPr/>
          <a:lstStyle/>
          <a:p>
            <a:fld id="{0ADA17B8-1FFB-4A39-A176-29951078F9CE}" type="slidenum">
              <a:rPr lang="en-GB" smtClean="0"/>
              <a:t>‹#›</a:t>
            </a:fld>
            <a:endParaRPr lang="en-GB"/>
          </a:p>
        </p:txBody>
      </p:sp>
    </p:spTree>
    <p:extLst>
      <p:ext uri="{BB962C8B-B14F-4D97-AF65-F5344CB8AC3E}">
        <p14:creationId xmlns:p14="http://schemas.microsoft.com/office/powerpoint/2010/main" val="31152109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1A6B2F9-3230-4B75-9BBA-DE430636042A}" type="datetimeFigureOut">
              <a:rPr lang="en-GB" smtClean="0"/>
              <a:t>28/09/2020</a:t>
            </a:fld>
            <a:endParaRPr lang="en-GB"/>
          </a:p>
        </p:txBody>
      </p:sp>
      <p:sp>
        <p:nvSpPr>
          <p:cNvPr id="7" name="Slide Number Placeholder 6"/>
          <p:cNvSpPr>
            <a:spLocks noGrp="1"/>
          </p:cNvSpPr>
          <p:nvPr>
            <p:ph type="sldNum" sz="quarter" idx="12"/>
          </p:nvPr>
        </p:nvSpPr>
        <p:spPr/>
        <p:txBody>
          <a:bodyPr/>
          <a:lstStyle/>
          <a:p>
            <a:fld id="{0ADA17B8-1FFB-4A39-A176-29951078F9CE}" type="slidenum">
              <a:rPr lang="en-GB" smtClean="0"/>
              <a:t>‹#›</a:t>
            </a:fld>
            <a:endParaRPr lang="en-GB"/>
          </a:p>
        </p:txBody>
      </p:sp>
    </p:spTree>
    <p:extLst>
      <p:ext uri="{BB962C8B-B14F-4D97-AF65-F5344CB8AC3E}">
        <p14:creationId xmlns:p14="http://schemas.microsoft.com/office/powerpoint/2010/main" val="33770135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1A6B2F9-3230-4B75-9BBA-DE430636042A}" type="datetimeFigureOut">
              <a:rPr lang="en-GB" smtClean="0"/>
              <a:t>28/09/2020</a:t>
            </a:fld>
            <a:endParaRPr lang="en-GB"/>
          </a:p>
        </p:txBody>
      </p:sp>
      <p:sp>
        <p:nvSpPr>
          <p:cNvPr id="7" name="Slide Number Placeholder 6"/>
          <p:cNvSpPr>
            <a:spLocks noGrp="1"/>
          </p:cNvSpPr>
          <p:nvPr>
            <p:ph type="sldNum" sz="quarter" idx="12"/>
          </p:nvPr>
        </p:nvSpPr>
        <p:spPr/>
        <p:txBody>
          <a:bodyPr/>
          <a:lstStyle/>
          <a:p>
            <a:fld id="{0ADA17B8-1FFB-4A39-A176-29951078F9CE}" type="slidenum">
              <a:rPr lang="en-GB" smtClean="0"/>
              <a:t>‹#›</a:t>
            </a:fld>
            <a:endParaRPr lang="en-GB"/>
          </a:p>
        </p:txBody>
      </p:sp>
    </p:spTree>
    <p:extLst>
      <p:ext uri="{BB962C8B-B14F-4D97-AF65-F5344CB8AC3E}">
        <p14:creationId xmlns:p14="http://schemas.microsoft.com/office/powerpoint/2010/main" val="40075306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A6B2F9-3230-4B75-9BBA-DE430636042A}" type="datetimeFigureOut">
              <a:rPr lang="en-GB" smtClean="0"/>
              <a:t>28/09/2020</a:t>
            </a:fld>
            <a:endParaRPr lang="en-GB"/>
          </a:p>
        </p:txBody>
      </p:sp>
      <p:sp>
        <p:nvSpPr>
          <p:cNvPr id="6" name="Slide Number Placeholder 5"/>
          <p:cNvSpPr>
            <a:spLocks noGrp="1"/>
          </p:cNvSpPr>
          <p:nvPr>
            <p:ph type="sldNum" sz="quarter" idx="12"/>
          </p:nvPr>
        </p:nvSpPr>
        <p:spPr/>
        <p:txBody>
          <a:bodyPr/>
          <a:lstStyle/>
          <a:p>
            <a:fld id="{0ADA17B8-1FFB-4A39-A176-29951078F9CE}" type="slidenum">
              <a:rPr lang="en-GB" smtClean="0"/>
              <a:t>‹#›</a:t>
            </a:fld>
            <a:endParaRPr lang="en-GB"/>
          </a:p>
        </p:txBody>
      </p:sp>
    </p:spTree>
    <p:extLst>
      <p:ext uri="{BB962C8B-B14F-4D97-AF65-F5344CB8AC3E}">
        <p14:creationId xmlns:p14="http://schemas.microsoft.com/office/powerpoint/2010/main" val="1645576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A6B2F9-3230-4B75-9BBA-DE430636042A}" type="datetimeFigureOut">
              <a:rPr lang="en-GB" smtClean="0"/>
              <a:t>28/09/2020</a:t>
            </a:fld>
            <a:endParaRPr lang="en-GB"/>
          </a:p>
        </p:txBody>
      </p:sp>
      <p:sp>
        <p:nvSpPr>
          <p:cNvPr id="6" name="Slide Number Placeholder 5"/>
          <p:cNvSpPr>
            <a:spLocks noGrp="1"/>
          </p:cNvSpPr>
          <p:nvPr>
            <p:ph type="sldNum" sz="quarter" idx="12"/>
          </p:nvPr>
        </p:nvSpPr>
        <p:spPr/>
        <p:txBody>
          <a:bodyPr/>
          <a:lstStyle/>
          <a:p>
            <a:fld id="{0ADA17B8-1FFB-4A39-A176-29951078F9CE}" type="slidenum">
              <a:rPr lang="en-GB" smtClean="0"/>
              <a:t>‹#›</a:t>
            </a:fld>
            <a:endParaRPr lang="en-GB"/>
          </a:p>
        </p:txBody>
      </p:sp>
    </p:spTree>
    <p:extLst>
      <p:ext uri="{BB962C8B-B14F-4D97-AF65-F5344CB8AC3E}">
        <p14:creationId xmlns:p14="http://schemas.microsoft.com/office/powerpoint/2010/main" val="1866271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lored bar - 100% text">
    <p:spTree>
      <p:nvGrpSpPr>
        <p:cNvPr id="1" name=""/>
        <p:cNvGrpSpPr/>
        <p:nvPr/>
      </p:nvGrpSpPr>
      <p:grpSpPr>
        <a:xfrm>
          <a:off x="0" y="0"/>
          <a:ext cx="0" cy="0"/>
          <a:chOff x="0" y="0"/>
          <a:chExt cx="0" cy="0"/>
        </a:xfrm>
      </p:grpSpPr>
      <p:sp>
        <p:nvSpPr>
          <p:cNvPr id="5" name="Tekstvak 6"/>
          <p:cNvSpPr txBox="1"/>
          <p:nvPr/>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a:t>Click to edit Master title style</a:t>
            </a:r>
            <a:endParaRPr lang="en-US" dirty="0"/>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a:t>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fld id="{0ADA17B8-1FFB-4A39-A176-29951078F9CE}" type="slidenum">
              <a:rPr lang="en-GB" smtClean="0"/>
              <a:t>‹#›</a:t>
            </a:fld>
            <a:endParaRPr lang="en-GB"/>
          </a:p>
        </p:txBody>
      </p:sp>
    </p:spTree>
    <p:extLst>
      <p:ext uri="{BB962C8B-B14F-4D97-AF65-F5344CB8AC3E}">
        <p14:creationId xmlns:p14="http://schemas.microsoft.com/office/powerpoint/2010/main" val="16987711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Index slide">
    <p:spTree>
      <p:nvGrpSpPr>
        <p:cNvPr id="1" name=""/>
        <p:cNvGrpSpPr/>
        <p:nvPr/>
      </p:nvGrpSpPr>
      <p:grpSpPr>
        <a:xfrm>
          <a:off x="0" y="0"/>
          <a:ext cx="0" cy="0"/>
          <a:chOff x="0" y="0"/>
          <a:chExt cx="0" cy="0"/>
        </a:xfrm>
      </p:grpSpPr>
      <p:sp>
        <p:nvSpPr>
          <p:cNvPr id="4" name="Tekstvak 14"/>
          <p:cNvSpPr txBox="1"/>
          <p:nvPr/>
        </p:nvSpPr>
        <p:spPr>
          <a:xfrm>
            <a:off x="-114300" y="-261938"/>
            <a:ext cx="2089151"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Index slide</a:t>
            </a:r>
          </a:p>
        </p:txBody>
      </p:sp>
      <p:grpSp>
        <p:nvGrpSpPr>
          <p:cNvPr id="5" name="Groep 56" hidden="1"/>
          <p:cNvGrpSpPr>
            <a:grpSpLocks/>
          </p:cNvGrpSpPr>
          <p:nvPr/>
        </p:nvGrpSpPr>
        <p:grpSpPr bwMode="auto">
          <a:xfrm>
            <a:off x="12492567" y="106363"/>
            <a:ext cx="3972984" cy="5918200"/>
            <a:chOff x="9234062" y="-92622"/>
            <a:chExt cx="2979308" cy="5917970"/>
          </a:xfrm>
        </p:grpSpPr>
        <p:sp>
          <p:nvSpPr>
            <p:cNvPr id="6" name="Tekstvak 33"/>
            <p:cNvSpPr txBox="1">
              <a:spLocks noChangeArrowheads="1"/>
            </p:cNvSpPr>
            <p:nvPr/>
          </p:nvSpPr>
          <p:spPr bwMode="auto">
            <a:xfrm>
              <a:off x="9438820" y="896352"/>
              <a:ext cx="2068213" cy="430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Search and selected the picture you want.</a:t>
              </a:r>
              <a:br>
                <a:rPr lang="en-US" altLang="en-US" sz="1400" dirty="0">
                  <a:solidFill>
                    <a:srgbClr val="000000"/>
                  </a:solidFill>
                  <a:ea typeface="Tahoma" panose="020B0604030504040204" pitchFamily="34" charset="0"/>
                  <a:cs typeface="Arial" panose="020B0604020202020204" pitchFamily="34" charset="0"/>
                </a:rPr>
              </a:br>
              <a:r>
                <a:rPr lang="en-US" altLang="en-US" sz="1400" dirty="0">
                  <a:solidFill>
                    <a:srgbClr val="000000"/>
                  </a:solidFill>
                  <a:ea typeface="Tahoma" panose="020B0604030504040204" pitchFamily="34" charset="0"/>
                  <a:cs typeface="Arial" panose="020B0604020202020204" pitchFamily="34" charset="0"/>
                </a:rPr>
                <a:t>Click</a:t>
              </a:r>
              <a:r>
                <a:rPr lang="en-US" altLang="en-US" sz="1400" dirty="0">
                  <a:solidFill>
                    <a:srgbClr val="FFA100"/>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Select the picture and select</a:t>
              </a:r>
              <a:r>
                <a:rPr lang="en-US" altLang="en-US" sz="1400" dirty="0">
                  <a:solidFill>
                    <a:srgbClr val="3D7EDB"/>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527765" y="820313"/>
            <a:ext cx="11103403"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540779" y="1210970"/>
            <a:ext cx="11088789"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fld id="{0ADA17B8-1FFB-4A39-A176-29951078F9CE}" type="slidenum">
              <a:rPr lang="en-GB" smtClean="0"/>
              <a:t>‹#›</a:t>
            </a:fld>
            <a:endParaRPr lang="en-GB"/>
          </a:p>
        </p:txBody>
      </p:sp>
    </p:spTree>
    <p:extLst>
      <p:ext uri="{BB962C8B-B14F-4D97-AF65-F5344CB8AC3E}">
        <p14:creationId xmlns:p14="http://schemas.microsoft.com/office/powerpoint/2010/main" val="4168569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308DE-AADC-42AC-8E2E-AE7E69B15BB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6E006B2-6BBF-42DC-B403-8BFDD5B452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1BF5610-68E7-4192-BAD8-B9B6796DC2B2}"/>
              </a:ext>
            </a:extLst>
          </p:cNvPr>
          <p:cNvSpPr>
            <a:spLocks noGrp="1"/>
          </p:cNvSpPr>
          <p:nvPr>
            <p:ph type="dt" sz="half" idx="10"/>
          </p:nvPr>
        </p:nvSpPr>
        <p:spPr/>
        <p:txBody>
          <a:bodyPr/>
          <a:lstStyle/>
          <a:p>
            <a:fld id="{DA8E6433-7E2B-48EE-B41F-DE312641543C}" type="datetimeFigureOut">
              <a:rPr lang="en-GB" smtClean="0"/>
              <a:t>28/09/2020</a:t>
            </a:fld>
            <a:endParaRPr lang="en-GB"/>
          </a:p>
        </p:txBody>
      </p:sp>
      <p:sp>
        <p:nvSpPr>
          <p:cNvPr id="5" name="Footer Placeholder 4">
            <a:extLst>
              <a:ext uri="{FF2B5EF4-FFF2-40B4-BE49-F238E27FC236}">
                <a16:creationId xmlns:a16="http://schemas.microsoft.com/office/drawing/2014/main" id="{D028ADC7-E334-463E-A704-7F42CD5A2F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A5379C-A43C-432B-A85C-D5DB9C5289A1}"/>
              </a:ext>
            </a:extLst>
          </p:cNvPr>
          <p:cNvSpPr>
            <a:spLocks noGrp="1"/>
          </p:cNvSpPr>
          <p:nvPr>
            <p:ph type="sldNum" sz="quarter" idx="12"/>
          </p:nvPr>
        </p:nvSpPr>
        <p:spPr/>
        <p:txBody>
          <a:bodyPr/>
          <a:lstStyle/>
          <a:p>
            <a:fld id="{DD4E2D29-7512-4928-964F-27A9A3E8AE96}" type="slidenum">
              <a:rPr lang="en-GB" smtClean="0"/>
              <a:t>‹#›</a:t>
            </a:fld>
            <a:endParaRPr lang="en-GB"/>
          </a:p>
        </p:txBody>
      </p:sp>
    </p:spTree>
    <p:extLst>
      <p:ext uri="{BB962C8B-B14F-4D97-AF65-F5344CB8AC3E}">
        <p14:creationId xmlns:p14="http://schemas.microsoft.com/office/powerpoint/2010/main" val="40857921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1ED69-948F-4026-9376-4EACA9E7A3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5D21F6-8870-4FE6-A794-C5EA1335D8B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9B8AF0-70C0-48C9-937D-C38FECDE958B}"/>
              </a:ext>
            </a:extLst>
          </p:cNvPr>
          <p:cNvSpPr>
            <a:spLocks noGrp="1"/>
          </p:cNvSpPr>
          <p:nvPr>
            <p:ph type="dt" sz="half" idx="10"/>
          </p:nvPr>
        </p:nvSpPr>
        <p:spPr/>
        <p:txBody>
          <a:bodyPr/>
          <a:lstStyle/>
          <a:p>
            <a:fld id="{DA8E6433-7E2B-48EE-B41F-DE312641543C}" type="datetimeFigureOut">
              <a:rPr lang="en-GB" smtClean="0"/>
              <a:t>28/09/2020</a:t>
            </a:fld>
            <a:endParaRPr lang="en-GB"/>
          </a:p>
        </p:txBody>
      </p:sp>
      <p:sp>
        <p:nvSpPr>
          <p:cNvPr id="5" name="Footer Placeholder 4">
            <a:extLst>
              <a:ext uri="{FF2B5EF4-FFF2-40B4-BE49-F238E27FC236}">
                <a16:creationId xmlns:a16="http://schemas.microsoft.com/office/drawing/2014/main" id="{6C95A322-2302-4170-8F49-5468E185E4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8360FF-74DD-4074-BA0A-773D1B05C056}"/>
              </a:ext>
            </a:extLst>
          </p:cNvPr>
          <p:cNvSpPr>
            <a:spLocks noGrp="1"/>
          </p:cNvSpPr>
          <p:nvPr>
            <p:ph type="sldNum" sz="quarter" idx="12"/>
          </p:nvPr>
        </p:nvSpPr>
        <p:spPr/>
        <p:txBody>
          <a:bodyPr/>
          <a:lstStyle/>
          <a:p>
            <a:fld id="{DD4E2D29-7512-4928-964F-27A9A3E8AE96}" type="slidenum">
              <a:rPr lang="en-GB" smtClean="0"/>
              <a:t>‹#›</a:t>
            </a:fld>
            <a:endParaRPr lang="en-GB"/>
          </a:p>
        </p:txBody>
      </p:sp>
    </p:spTree>
    <p:extLst>
      <p:ext uri="{BB962C8B-B14F-4D97-AF65-F5344CB8AC3E}">
        <p14:creationId xmlns:p14="http://schemas.microsoft.com/office/powerpoint/2010/main" val="7144393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08084-9D1F-47AD-91C6-97B6F10C69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8526E77-C033-4B9E-ACDA-D77E6630BB9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F80055-A86D-402F-BC2D-BD18918C1BFE}"/>
              </a:ext>
            </a:extLst>
          </p:cNvPr>
          <p:cNvSpPr>
            <a:spLocks noGrp="1"/>
          </p:cNvSpPr>
          <p:nvPr>
            <p:ph type="dt" sz="half" idx="10"/>
          </p:nvPr>
        </p:nvSpPr>
        <p:spPr/>
        <p:txBody>
          <a:bodyPr/>
          <a:lstStyle/>
          <a:p>
            <a:fld id="{DA8E6433-7E2B-48EE-B41F-DE312641543C}" type="datetimeFigureOut">
              <a:rPr lang="en-GB" smtClean="0"/>
              <a:t>28/09/2020</a:t>
            </a:fld>
            <a:endParaRPr lang="en-GB"/>
          </a:p>
        </p:txBody>
      </p:sp>
      <p:sp>
        <p:nvSpPr>
          <p:cNvPr id="5" name="Footer Placeholder 4">
            <a:extLst>
              <a:ext uri="{FF2B5EF4-FFF2-40B4-BE49-F238E27FC236}">
                <a16:creationId xmlns:a16="http://schemas.microsoft.com/office/drawing/2014/main" id="{BBA6A48A-5A68-406D-ADFF-D451E3DBD0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5009A3-3CA3-4863-8CFA-DE25DFCD9236}"/>
              </a:ext>
            </a:extLst>
          </p:cNvPr>
          <p:cNvSpPr>
            <a:spLocks noGrp="1"/>
          </p:cNvSpPr>
          <p:nvPr>
            <p:ph type="sldNum" sz="quarter" idx="12"/>
          </p:nvPr>
        </p:nvSpPr>
        <p:spPr/>
        <p:txBody>
          <a:bodyPr/>
          <a:lstStyle/>
          <a:p>
            <a:fld id="{DD4E2D29-7512-4928-964F-27A9A3E8AE96}" type="slidenum">
              <a:rPr lang="en-GB" smtClean="0"/>
              <a:t>‹#›</a:t>
            </a:fld>
            <a:endParaRPr lang="en-GB"/>
          </a:p>
        </p:txBody>
      </p:sp>
    </p:spTree>
    <p:extLst>
      <p:ext uri="{BB962C8B-B14F-4D97-AF65-F5344CB8AC3E}">
        <p14:creationId xmlns:p14="http://schemas.microsoft.com/office/powerpoint/2010/main" val="26781418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B63DF-E205-4BC1-87D8-BC0F9C80F8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A2E5AC7-95CB-4F08-BE1E-93914917FD2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9DF453F-DBB8-4BBA-B326-4807DB9E97F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3EFB990-E9F7-4476-B2BB-C9EC8037522B}"/>
              </a:ext>
            </a:extLst>
          </p:cNvPr>
          <p:cNvSpPr>
            <a:spLocks noGrp="1"/>
          </p:cNvSpPr>
          <p:nvPr>
            <p:ph type="dt" sz="half" idx="10"/>
          </p:nvPr>
        </p:nvSpPr>
        <p:spPr/>
        <p:txBody>
          <a:bodyPr/>
          <a:lstStyle/>
          <a:p>
            <a:fld id="{DA8E6433-7E2B-48EE-B41F-DE312641543C}" type="datetimeFigureOut">
              <a:rPr lang="en-GB" smtClean="0"/>
              <a:t>28/09/2020</a:t>
            </a:fld>
            <a:endParaRPr lang="en-GB"/>
          </a:p>
        </p:txBody>
      </p:sp>
      <p:sp>
        <p:nvSpPr>
          <p:cNvPr id="6" name="Footer Placeholder 5">
            <a:extLst>
              <a:ext uri="{FF2B5EF4-FFF2-40B4-BE49-F238E27FC236}">
                <a16:creationId xmlns:a16="http://schemas.microsoft.com/office/drawing/2014/main" id="{02E20BDE-6CA1-45A4-8013-664FCE5FDD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1A14A8-AC90-4C64-AFD6-546C7FD566BB}"/>
              </a:ext>
            </a:extLst>
          </p:cNvPr>
          <p:cNvSpPr>
            <a:spLocks noGrp="1"/>
          </p:cNvSpPr>
          <p:nvPr>
            <p:ph type="sldNum" sz="quarter" idx="12"/>
          </p:nvPr>
        </p:nvSpPr>
        <p:spPr/>
        <p:txBody>
          <a:bodyPr/>
          <a:lstStyle/>
          <a:p>
            <a:fld id="{DD4E2D29-7512-4928-964F-27A9A3E8AE96}" type="slidenum">
              <a:rPr lang="en-GB" smtClean="0"/>
              <a:t>‹#›</a:t>
            </a:fld>
            <a:endParaRPr lang="en-GB"/>
          </a:p>
        </p:txBody>
      </p:sp>
    </p:spTree>
    <p:extLst>
      <p:ext uri="{BB962C8B-B14F-4D97-AF65-F5344CB8AC3E}">
        <p14:creationId xmlns:p14="http://schemas.microsoft.com/office/powerpoint/2010/main" val="17263196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DE33C-53A6-4A66-83F6-01730C138AC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46538A7-0E62-4134-9E01-7564A09D98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A682D9-B242-4E49-AF87-359E7DC18D3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FEAE352-1EB1-4C42-B68A-B2022B372F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EC91570-D93A-46E6-8B33-ECEE707E030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D4AC9EE-D80C-4A90-8BF9-D13E92CD2150}"/>
              </a:ext>
            </a:extLst>
          </p:cNvPr>
          <p:cNvSpPr>
            <a:spLocks noGrp="1"/>
          </p:cNvSpPr>
          <p:nvPr>
            <p:ph type="dt" sz="half" idx="10"/>
          </p:nvPr>
        </p:nvSpPr>
        <p:spPr/>
        <p:txBody>
          <a:bodyPr/>
          <a:lstStyle/>
          <a:p>
            <a:fld id="{DA8E6433-7E2B-48EE-B41F-DE312641543C}" type="datetimeFigureOut">
              <a:rPr lang="en-GB" smtClean="0"/>
              <a:t>28/09/2020</a:t>
            </a:fld>
            <a:endParaRPr lang="en-GB"/>
          </a:p>
        </p:txBody>
      </p:sp>
      <p:sp>
        <p:nvSpPr>
          <p:cNvPr id="8" name="Footer Placeholder 7">
            <a:extLst>
              <a:ext uri="{FF2B5EF4-FFF2-40B4-BE49-F238E27FC236}">
                <a16:creationId xmlns:a16="http://schemas.microsoft.com/office/drawing/2014/main" id="{76FBD52F-A2ED-4E17-9589-7C66E9503CF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D6D61EE-9627-4AA5-A48F-5E6F45431D5B}"/>
              </a:ext>
            </a:extLst>
          </p:cNvPr>
          <p:cNvSpPr>
            <a:spLocks noGrp="1"/>
          </p:cNvSpPr>
          <p:nvPr>
            <p:ph type="sldNum" sz="quarter" idx="12"/>
          </p:nvPr>
        </p:nvSpPr>
        <p:spPr/>
        <p:txBody>
          <a:bodyPr/>
          <a:lstStyle/>
          <a:p>
            <a:fld id="{DD4E2D29-7512-4928-964F-27A9A3E8AE96}" type="slidenum">
              <a:rPr lang="en-GB" smtClean="0"/>
              <a:t>‹#›</a:t>
            </a:fld>
            <a:endParaRPr lang="en-GB"/>
          </a:p>
        </p:txBody>
      </p:sp>
    </p:spTree>
    <p:extLst>
      <p:ext uri="{BB962C8B-B14F-4D97-AF65-F5344CB8AC3E}">
        <p14:creationId xmlns:p14="http://schemas.microsoft.com/office/powerpoint/2010/main" val="20677650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47399-467E-4397-A9C8-314346C0D16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EE630B2-3B14-4C47-A107-86B139F4509E}"/>
              </a:ext>
            </a:extLst>
          </p:cNvPr>
          <p:cNvSpPr>
            <a:spLocks noGrp="1"/>
          </p:cNvSpPr>
          <p:nvPr>
            <p:ph type="dt" sz="half" idx="10"/>
          </p:nvPr>
        </p:nvSpPr>
        <p:spPr/>
        <p:txBody>
          <a:bodyPr/>
          <a:lstStyle/>
          <a:p>
            <a:fld id="{DA8E6433-7E2B-48EE-B41F-DE312641543C}" type="datetimeFigureOut">
              <a:rPr lang="en-GB" smtClean="0"/>
              <a:t>28/09/2020</a:t>
            </a:fld>
            <a:endParaRPr lang="en-GB"/>
          </a:p>
        </p:txBody>
      </p:sp>
      <p:sp>
        <p:nvSpPr>
          <p:cNvPr id="4" name="Footer Placeholder 3">
            <a:extLst>
              <a:ext uri="{FF2B5EF4-FFF2-40B4-BE49-F238E27FC236}">
                <a16:creationId xmlns:a16="http://schemas.microsoft.com/office/drawing/2014/main" id="{CA5773A1-3D1F-40CA-A105-0C45D1E4ED4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A81206A-E426-4195-B46C-5B274E6ED2A1}"/>
              </a:ext>
            </a:extLst>
          </p:cNvPr>
          <p:cNvSpPr>
            <a:spLocks noGrp="1"/>
          </p:cNvSpPr>
          <p:nvPr>
            <p:ph type="sldNum" sz="quarter" idx="12"/>
          </p:nvPr>
        </p:nvSpPr>
        <p:spPr/>
        <p:txBody>
          <a:bodyPr/>
          <a:lstStyle/>
          <a:p>
            <a:fld id="{DD4E2D29-7512-4928-964F-27A9A3E8AE96}" type="slidenum">
              <a:rPr lang="en-GB" smtClean="0"/>
              <a:t>‹#›</a:t>
            </a:fld>
            <a:endParaRPr lang="en-GB"/>
          </a:p>
        </p:txBody>
      </p:sp>
    </p:spTree>
    <p:extLst>
      <p:ext uri="{BB962C8B-B14F-4D97-AF65-F5344CB8AC3E}">
        <p14:creationId xmlns:p14="http://schemas.microsoft.com/office/powerpoint/2010/main" val="15991873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CD5BFB-BA47-4D83-A30E-38E587CDD083}"/>
              </a:ext>
            </a:extLst>
          </p:cNvPr>
          <p:cNvSpPr>
            <a:spLocks noGrp="1"/>
          </p:cNvSpPr>
          <p:nvPr>
            <p:ph type="dt" sz="half" idx="10"/>
          </p:nvPr>
        </p:nvSpPr>
        <p:spPr/>
        <p:txBody>
          <a:bodyPr/>
          <a:lstStyle/>
          <a:p>
            <a:fld id="{DA8E6433-7E2B-48EE-B41F-DE312641543C}" type="datetimeFigureOut">
              <a:rPr lang="en-GB" smtClean="0"/>
              <a:t>28/09/2020</a:t>
            </a:fld>
            <a:endParaRPr lang="en-GB"/>
          </a:p>
        </p:txBody>
      </p:sp>
      <p:sp>
        <p:nvSpPr>
          <p:cNvPr id="3" name="Footer Placeholder 2">
            <a:extLst>
              <a:ext uri="{FF2B5EF4-FFF2-40B4-BE49-F238E27FC236}">
                <a16:creationId xmlns:a16="http://schemas.microsoft.com/office/drawing/2014/main" id="{46AD9768-2123-49C6-B969-DE7F22D3B7E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66BFA7B-16D2-47D9-BACE-217FE5C66D52}"/>
              </a:ext>
            </a:extLst>
          </p:cNvPr>
          <p:cNvSpPr>
            <a:spLocks noGrp="1"/>
          </p:cNvSpPr>
          <p:nvPr>
            <p:ph type="sldNum" sz="quarter" idx="12"/>
          </p:nvPr>
        </p:nvSpPr>
        <p:spPr/>
        <p:txBody>
          <a:bodyPr/>
          <a:lstStyle/>
          <a:p>
            <a:fld id="{DD4E2D29-7512-4928-964F-27A9A3E8AE96}" type="slidenum">
              <a:rPr lang="en-GB" smtClean="0"/>
              <a:t>‹#›</a:t>
            </a:fld>
            <a:endParaRPr lang="en-GB"/>
          </a:p>
        </p:txBody>
      </p:sp>
    </p:spTree>
    <p:extLst>
      <p:ext uri="{BB962C8B-B14F-4D97-AF65-F5344CB8AC3E}">
        <p14:creationId xmlns:p14="http://schemas.microsoft.com/office/powerpoint/2010/main" val="293642563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7CBE1-F108-4023-A448-914CDCD674F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7575ACF-960C-458D-9AE6-BEFDDE7D209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8679DF0-EE03-4E99-83B6-CC9F5D2470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775741-4E61-45B4-A946-CB714A912F73}"/>
              </a:ext>
            </a:extLst>
          </p:cNvPr>
          <p:cNvSpPr>
            <a:spLocks noGrp="1"/>
          </p:cNvSpPr>
          <p:nvPr>
            <p:ph type="dt" sz="half" idx="10"/>
          </p:nvPr>
        </p:nvSpPr>
        <p:spPr/>
        <p:txBody>
          <a:bodyPr/>
          <a:lstStyle/>
          <a:p>
            <a:fld id="{DA8E6433-7E2B-48EE-B41F-DE312641543C}" type="datetimeFigureOut">
              <a:rPr lang="en-GB" smtClean="0"/>
              <a:t>28/09/2020</a:t>
            </a:fld>
            <a:endParaRPr lang="en-GB"/>
          </a:p>
        </p:txBody>
      </p:sp>
      <p:sp>
        <p:nvSpPr>
          <p:cNvPr id="6" name="Footer Placeholder 5">
            <a:extLst>
              <a:ext uri="{FF2B5EF4-FFF2-40B4-BE49-F238E27FC236}">
                <a16:creationId xmlns:a16="http://schemas.microsoft.com/office/drawing/2014/main" id="{E8AD3E7C-6AF8-4CEA-9AD0-2A1B991372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244915-9C02-48BC-8658-56468E13C339}"/>
              </a:ext>
            </a:extLst>
          </p:cNvPr>
          <p:cNvSpPr>
            <a:spLocks noGrp="1"/>
          </p:cNvSpPr>
          <p:nvPr>
            <p:ph type="sldNum" sz="quarter" idx="12"/>
          </p:nvPr>
        </p:nvSpPr>
        <p:spPr/>
        <p:txBody>
          <a:bodyPr/>
          <a:lstStyle/>
          <a:p>
            <a:fld id="{DD4E2D29-7512-4928-964F-27A9A3E8AE96}" type="slidenum">
              <a:rPr lang="en-GB" smtClean="0"/>
              <a:t>‹#›</a:t>
            </a:fld>
            <a:endParaRPr lang="en-GB"/>
          </a:p>
        </p:txBody>
      </p:sp>
    </p:spTree>
    <p:extLst>
      <p:ext uri="{BB962C8B-B14F-4D97-AF65-F5344CB8AC3E}">
        <p14:creationId xmlns:p14="http://schemas.microsoft.com/office/powerpoint/2010/main" val="89394829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AE8A6-6CE9-40E9-B87A-FB75A6BD36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6D9E657-C45B-4BB0-885E-E22521FD54B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2FFFE65-0F76-4791-A6C7-ADEA393CA5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4197FC-CC0B-4C88-BEDC-9B6F4F0F83AF}"/>
              </a:ext>
            </a:extLst>
          </p:cNvPr>
          <p:cNvSpPr>
            <a:spLocks noGrp="1"/>
          </p:cNvSpPr>
          <p:nvPr>
            <p:ph type="dt" sz="half" idx="10"/>
          </p:nvPr>
        </p:nvSpPr>
        <p:spPr/>
        <p:txBody>
          <a:bodyPr/>
          <a:lstStyle/>
          <a:p>
            <a:fld id="{DA8E6433-7E2B-48EE-B41F-DE312641543C}" type="datetimeFigureOut">
              <a:rPr lang="en-GB" smtClean="0"/>
              <a:t>28/09/2020</a:t>
            </a:fld>
            <a:endParaRPr lang="en-GB"/>
          </a:p>
        </p:txBody>
      </p:sp>
      <p:sp>
        <p:nvSpPr>
          <p:cNvPr id="6" name="Footer Placeholder 5">
            <a:extLst>
              <a:ext uri="{FF2B5EF4-FFF2-40B4-BE49-F238E27FC236}">
                <a16:creationId xmlns:a16="http://schemas.microsoft.com/office/drawing/2014/main" id="{BEE91188-214F-4043-9B31-0C45EF9291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423771-16EE-49BA-8056-D8BA2CCD24D4}"/>
              </a:ext>
            </a:extLst>
          </p:cNvPr>
          <p:cNvSpPr>
            <a:spLocks noGrp="1"/>
          </p:cNvSpPr>
          <p:nvPr>
            <p:ph type="sldNum" sz="quarter" idx="12"/>
          </p:nvPr>
        </p:nvSpPr>
        <p:spPr/>
        <p:txBody>
          <a:bodyPr/>
          <a:lstStyle/>
          <a:p>
            <a:fld id="{DD4E2D29-7512-4928-964F-27A9A3E8AE96}" type="slidenum">
              <a:rPr lang="en-GB" smtClean="0"/>
              <a:t>‹#›</a:t>
            </a:fld>
            <a:endParaRPr lang="en-GB"/>
          </a:p>
        </p:txBody>
      </p:sp>
    </p:spTree>
    <p:extLst>
      <p:ext uri="{BB962C8B-B14F-4D97-AF65-F5344CB8AC3E}">
        <p14:creationId xmlns:p14="http://schemas.microsoft.com/office/powerpoint/2010/main" val="147212899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DE37F-EFD5-403C-BC92-0CF7E18EF6E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80BDA9-4E5B-49D2-99DC-9EEC372C1A8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F82928-3811-4B5C-9822-C553B762E0AA}"/>
              </a:ext>
            </a:extLst>
          </p:cNvPr>
          <p:cNvSpPr>
            <a:spLocks noGrp="1"/>
          </p:cNvSpPr>
          <p:nvPr>
            <p:ph type="dt" sz="half" idx="10"/>
          </p:nvPr>
        </p:nvSpPr>
        <p:spPr/>
        <p:txBody>
          <a:bodyPr/>
          <a:lstStyle/>
          <a:p>
            <a:fld id="{DA8E6433-7E2B-48EE-B41F-DE312641543C}" type="datetimeFigureOut">
              <a:rPr lang="en-GB" smtClean="0"/>
              <a:t>28/09/2020</a:t>
            </a:fld>
            <a:endParaRPr lang="en-GB"/>
          </a:p>
        </p:txBody>
      </p:sp>
      <p:sp>
        <p:nvSpPr>
          <p:cNvPr id="5" name="Footer Placeholder 4">
            <a:extLst>
              <a:ext uri="{FF2B5EF4-FFF2-40B4-BE49-F238E27FC236}">
                <a16:creationId xmlns:a16="http://schemas.microsoft.com/office/drawing/2014/main" id="{427ECE11-71BF-4B13-A9BD-1159A3F04C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8C7180-5953-46BE-89DE-13D3BBA27459}"/>
              </a:ext>
            </a:extLst>
          </p:cNvPr>
          <p:cNvSpPr>
            <a:spLocks noGrp="1"/>
          </p:cNvSpPr>
          <p:nvPr>
            <p:ph type="sldNum" sz="quarter" idx="12"/>
          </p:nvPr>
        </p:nvSpPr>
        <p:spPr/>
        <p:txBody>
          <a:bodyPr/>
          <a:lstStyle/>
          <a:p>
            <a:fld id="{DD4E2D29-7512-4928-964F-27A9A3E8AE96}" type="slidenum">
              <a:rPr lang="en-GB" smtClean="0"/>
              <a:t>‹#›</a:t>
            </a:fld>
            <a:endParaRPr lang="en-GB"/>
          </a:p>
        </p:txBody>
      </p:sp>
    </p:spTree>
    <p:extLst>
      <p:ext uri="{BB962C8B-B14F-4D97-AF65-F5344CB8AC3E}">
        <p14:creationId xmlns:p14="http://schemas.microsoft.com/office/powerpoint/2010/main" val="153498037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EAC2C55-6128-4CC1-B00A-E9354D2D478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199739-B2A8-4575-892B-76A6F4310D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D0062E-0820-45FA-B6DC-AD396A63778B}"/>
              </a:ext>
            </a:extLst>
          </p:cNvPr>
          <p:cNvSpPr>
            <a:spLocks noGrp="1"/>
          </p:cNvSpPr>
          <p:nvPr>
            <p:ph type="dt" sz="half" idx="10"/>
          </p:nvPr>
        </p:nvSpPr>
        <p:spPr/>
        <p:txBody>
          <a:bodyPr/>
          <a:lstStyle/>
          <a:p>
            <a:fld id="{DA8E6433-7E2B-48EE-B41F-DE312641543C}" type="datetimeFigureOut">
              <a:rPr lang="en-GB" smtClean="0"/>
              <a:t>28/09/2020</a:t>
            </a:fld>
            <a:endParaRPr lang="en-GB"/>
          </a:p>
        </p:txBody>
      </p:sp>
      <p:sp>
        <p:nvSpPr>
          <p:cNvPr id="5" name="Footer Placeholder 4">
            <a:extLst>
              <a:ext uri="{FF2B5EF4-FFF2-40B4-BE49-F238E27FC236}">
                <a16:creationId xmlns:a16="http://schemas.microsoft.com/office/drawing/2014/main" id="{CD74E64D-88BF-48F1-B42E-0C2ACDBB77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9479E6-2F16-421F-9E18-6D0FA5BFD893}"/>
              </a:ext>
            </a:extLst>
          </p:cNvPr>
          <p:cNvSpPr>
            <a:spLocks noGrp="1"/>
          </p:cNvSpPr>
          <p:nvPr>
            <p:ph type="sldNum" sz="quarter" idx="12"/>
          </p:nvPr>
        </p:nvSpPr>
        <p:spPr/>
        <p:txBody>
          <a:bodyPr/>
          <a:lstStyle/>
          <a:p>
            <a:fld id="{DD4E2D29-7512-4928-964F-27A9A3E8AE96}" type="slidenum">
              <a:rPr lang="en-GB" smtClean="0"/>
              <a:t>‹#›</a:t>
            </a:fld>
            <a:endParaRPr lang="en-GB"/>
          </a:p>
        </p:txBody>
      </p:sp>
    </p:spTree>
    <p:extLst>
      <p:ext uri="{BB962C8B-B14F-4D97-AF65-F5344CB8AC3E}">
        <p14:creationId xmlns:p14="http://schemas.microsoft.com/office/powerpoint/2010/main" val="31422779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31A6B2F9-3230-4B75-9BBA-DE430636042A}" type="datetimeFigureOut">
              <a:rPr lang="en-GB" smtClean="0"/>
              <a:t>28/09/2020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0ADA17B8-1FFB-4A39-A176-29951078F9CE}" type="slidenum">
              <a:rPr lang="en-GB" smtClean="0"/>
              <a:t>‹#›</a:t>
            </a:fld>
            <a:endParaRPr lang="en-GB"/>
          </a:p>
        </p:txBody>
      </p:sp>
    </p:spTree>
    <p:extLst>
      <p:ext uri="{BB962C8B-B14F-4D97-AF65-F5344CB8AC3E}">
        <p14:creationId xmlns:p14="http://schemas.microsoft.com/office/powerpoint/2010/main" val="22059602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96662AF-BB7F-43CF-8B35-80D8F62EA4F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AF6120-7F54-4D6B-A789-ED068DA018D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DFBD47-D69D-4DDD-BA75-8145F1CC42E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8E6433-7E2B-48EE-B41F-DE312641543C}" type="datetimeFigureOut">
              <a:rPr lang="en-GB" smtClean="0"/>
              <a:t>28/09/2020</a:t>
            </a:fld>
            <a:endParaRPr lang="en-GB"/>
          </a:p>
        </p:txBody>
      </p:sp>
      <p:sp>
        <p:nvSpPr>
          <p:cNvPr id="5" name="Footer Placeholder 4">
            <a:extLst>
              <a:ext uri="{FF2B5EF4-FFF2-40B4-BE49-F238E27FC236}">
                <a16:creationId xmlns:a16="http://schemas.microsoft.com/office/drawing/2014/main" id="{C530165B-037A-4EB2-9731-D9353ED1C4C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3788C97-878A-44F2-B0CB-132920CEB3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D4E2D29-7512-4928-964F-27A9A3E8AE96}" type="slidenum">
              <a:rPr lang="en-GB" smtClean="0"/>
              <a:t>‹#›</a:t>
            </a:fld>
            <a:endParaRPr lang="en-GB"/>
          </a:p>
        </p:txBody>
      </p:sp>
    </p:spTree>
    <p:extLst>
      <p:ext uri="{BB962C8B-B14F-4D97-AF65-F5344CB8AC3E}">
        <p14:creationId xmlns:p14="http://schemas.microsoft.com/office/powerpoint/2010/main" val="2287944203"/>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eur01.safelinks.protection.outlook.com/?url=https%3A%2F%2Fwww.youtube.com%2Fwatch%3Fv%3DjL_vDx9FfVg%26feature%3Dyoutu.be&amp;data=02%7C01%7C%7Cf68d047d720f4fe1544108d858a41186%7C4e0f11f9046e45059cb8db2152311e21%7C0%7C0%7C637356808970716674&amp;sdata=DTm5CFSaUasAz4JGvDJLiWelfgpbmcUKZXzwi5%2FVDfM%3D&amp;reserved=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youtube.com/watch?v=N8lYy8xu4T8&amp;feature=youtu.be" TargetMode="External"/></Relationships>
</file>

<file path=ppt/slides/_rels/slide4.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image" Target="../media/image7.svg"/><Relationship Id="rId7" Type="http://schemas.openxmlformats.org/officeDocument/2006/relationships/image" Target="../media/image10.jpg"/><Relationship Id="rId2" Type="http://schemas.openxmlformats.org/officeDocument/2006/relationships/image" Target="../media/image6.png"/><Relationship Id="rId1" Type="http://schemas.openxmlformats.org/officeDocument/2006/relationships/slideLayout" Target="../slideLayouts/slideLayout14.xml"/><Relationship Id="rId6" Type="http://schemas.openxmlformats.org/officeDocument/2006/relationships/hyperlink" Target="mailto:r.jones@uwtsd.ac.uk" TargetMode="External"/><Relationship Id="rId5" Type="http://schemas.openxmlformats.org/officeDocument/2006/relationships/image" Target="../media/image9.jpg"/><Relationship Id="rId4" Type="http://schemas.openxmlformats.org/officeDocument/2006/relationships/image" Target="../media/image8.jp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Using a Research Approach in HR</a:t>
            </a:r>
          </a:p>
        </p:txBody>
      </p:sp>
      <p:sp>
        <p:nvSpPr>
          <p:cNvPr id="3" name="Subtitle 2"/>
          <p:cNvSpPr>
            <a:spLocks noGrp="1"/>
          </p:cNvSpPr>
          <p:nvPr>
            <p:ph type="subTitle" idx="1"/>
          </p:nvPr>
        </p:nvSpPr>
        <p:spPr/>
        <p:txBody>
          <a:bodyPr/>
          <a:lstStyle/>
          <a:p>
            <a:r>
              <a:rPr lang="en-GB" dirty="0">
                <a:solidFill>
                  <a:schemeClr val="bg1"/>
                </a:solidFill>
              </a:rPr>
              <a:t>September 2020</a:t>
            </a:r>
          </a:p>
          <a:p>
            <a:r>
              <a:rPr lang="en-GB" dirty="0">
                <a:solidFill>
                  <a:schemeClr val="bg1"/>
                </a:solidFill>
              </a:rPr>
              <a:t>Rachael Jones</a:t>
            </a:r>
          </a:p>
        </p:txBody>
      </p:sp>
    </p:spTree>
    <p:extLst>
      <p:ext uri="{BB962C8B-B14F-4D97-AF65-F5344CB8AC3E}">
        <p14:creationId xmlns:p14="http://schemas.microsoft.com/office/powerpoint/2010/main" val="18000167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76248-D349-438D-B1B2-A2AE3F7BE425}"/>
              </a:ext>
            </a:extLst>
          </p:cNvPr>
          <p:cNvSpPr>
            <a:spLocks noGrp="1"/>
          </p:cNvSpPr>
          <p:nvPr>
            <p:ph type="title"/>
          </p:nvPr>
        </p:nvSpPr>
        <p:spPr/>
        <p:txBody>
          <a:bodyPr/>
          <a:lstStyle/>
          <a:p>
            <a:r>
              <a:rPr lang="en-GB" dirty="0"/>
              <a:t>Today’s Workshop</a:t>
            </a:r>
          </a:p>
        </p:txBody>
      </p:sp>
      <p:sp>
        <p:nvSpPr>
          <p:cNvPr id="3" name="Content Placeholder 2">
            <a:extLst>
              <a:ext uri="{FF2B5EF4-FFF2-40B4-BE49-F238E27FC236}">
                <a16:creationId xmlns:a16="http://schemas.microsoft.com/office/drawing/2014/main" id="{15FDCCBD-4D2C-474E-B654-4208CF4A41C0}"/>
              </a:ext>
            </a:extLst>
          </p:cNvPr>
          <p:cNvSpPr>
            <a:spLocks noGrp="1"/>
          </p:cNvSpPr>
          <p:nvPr>
            <p:ph idx="1"/>
          </p:nvPr>
        </p:nvSpPr>
        <p:spPr/>
        <p:txBody>
          <a:bodyPr>
            <a:normAutofit lnSpcReduction="10000"/>
          </a:bodyPr>
          <a:lstStyle/>
          <a:p>
            <a:pPr marL="514350" indent="-514350">
              <a:buFont typeface="+mj-lt"/>
              <a:buAutoNum type="arabicParenR"/>
            </a:pPr>
            <a:r>
              <a:rPr lang="en-GB" dirty="0"/>
              <a:t>Introductions</a:t>
            </a:r>
          </a:p>
          <a:p>
            <a:pPr marL="514350" indent="-514350">
              <a:buFont typeface="+mj-lt"/>
              <a:buAutoNum type="arabicParenR"/>
            </a:pPr>
            <a:r>
              <a:rPr lang="en-GB" dirty="0"/>
              <a:t>Moodle Guidance</a:t>
            </a:r>
          </a:p>
          <a:p>
            <a:pPr marL="514350" indent="-514350">
              <a:buFont typeface="+mj-lt"/>
              <a:buAutoNum type="arabicParenR"/>
            </a:pPr>
            <a:r>
              <a:rPr lang="en-GB" dirty="0"/>
              <a:t>Learning Plan</a:t>
            </a:r>
          </a:p>
          <a:p>
            <a:pPr marL="514350" indent="-514350">
              <a:buFont typeface="+mj-lt"/>
              <a:buAutoNum type="arabicParenR"/>
            </a:pPr>
            <a:r>
              <a:rPr lang="en-GB" dirty="0"/>
              <a:t>Questions</a:t>
            </a:r>
          </a:p>
          <a:p>
            <a:pPr marL="514350" indent="-514350">
              <a:buFont typeface="+mj-lt"/>
              <a:buAutoNum type="arabicParenR"/>
            </a:pPr>
            <a:r>
              <a:rPr lang="en-GB" dirty="0"/>
              <a:t>Group Discussion</a:t>
            </a:r>
          </a:p>
          <a:p>
            <a:pPr marL="514350" indent="-514350">
              <a:buFont typeface="+mj-lt"/>
              <a:buAutoNum type="arabicParenR"/>
            </a:pPr>
            <a:r>
              <a:rPr lang="en-GB" dirty="0"/>
              <a:t>Assessment Guidance</a:t>
            </a:r>
          </a:p>
          <a:p>
            <a:pPr marL="514350" indent="-514350">
              <a:buFont typeface="+mj-lt"/>
              <a:buAutoNum type="arabicParenR"/>
            </a:pPr>
            <a:r>
              <a:rPr lang="en-GB" dirty="0"/>
              <a:t>Recap on Referencing</a:t>
            </a:r>
          </a:p>
        </p:txBody>
      </p:sp>
    </p:spTree>
    <p:extLst>
      <p:ext uri="{BB962C8B-B14F-4D97-AF65-F5344CB8AC3E}">
        <p14:creationId xmlns:p14="http://schemas.microsoft.com/office/powerpoint/2010/main" val="33233660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07684-AA6A-4D41-9470-D41EDB8665A8}"/>
              </a:ext>
            </a:extLst>
          </p:cNvPr>
          <p:cNvSpPr>
            <a:spLocks noGrp="1"/>
          </p:cNvSpPr>
          <p:nvPr>
            <p:ph type="title"/>
          </p:nvPr>
        </p:nvSpPr>
        <p:spPr/>
        <p:txBody>
          <a:bodyPr/>
          <a:lstStyle/>
          <a:p>
            <a:r>
              <a:rPr lang="en-GB" dirty="0"/>
              <a:t>Returning to Campus</a:t>
            </a:r>
          </a:p>
        </p:txBody>
      </p:sp>
      <p:sp>
        <p:nvSpPr>
          <p:cNvPr id="3" name="Content Placeholder 2">
            <a:extLst>
              <a:ext uri="{FF2B5EF4-FFF2-40B4-BE49-F238E27FC236}">
                <a16:creationId xmlns:a16="http://schemas.microsoft.com/office/drawing/2014/main" id="{BA7EF43E-E076-4D60-829F-73FF09907F68}"/>
              </a:ext>
            </a:extLst>
          </p:cNvPr>
          <p:cNvSpPr>
            <a:spLocks noGrp="1"/>
          </p:cNvSpPr>
          <p:nvPr>
            <p:ph idx="1"/>
          </p:nvPr>
        </p:nvSpPr>
        <p:spPr/>
        <p:txBody>
          <a:bodyPr/>
          <a:lstStyle/>
          <a:p>
            <a:pPr marL="0" indent="0" fontAlgn="base">
              <a:buNone/>
            </a:pPr>
            <a:endParaRPr lang="en-GB" sz="1800" dirty="0">
              <a:solidFill>
                <a:srgbClr val="000000"/>
              </a:solidFill>
              <a:latin typeface="Calibri" panose="020F0502020204030204" pitchFamily="34" charset="0"/>
              <a:hlinkClick r:id="rId3" tooltip="Original URL: https://www.youtube.com/watch?v=jL_vDx9FfVg&amp;feature=youtu.be. Click or tap if you trust this link."/>
            </a:endParaRPr>
          </a:p>
          <a:p>
            <a:pPr marL="0" indent="0" fontAlgn="base">
              <a:buNone/>
            </a:pPr>
            <a:r>
              <a:rPr lang="en-GB" sz="2800" dirty="0">
                <a:solidFill>
                  <a:srgbClr val="000000"/>
                </a:solidFill>
              </a:rPr>
              <a:t>Campus Safety: </a:t>
            </a:r>
            <a:endParaRPr lang="en-GB" sz="2800" dirty="0">
              <a:solidFill>
                <a:srgbClr val="000000"/>
              </a:solidFill>
              <a:effectLst/>
              <a:hlinkClick r:id="rId3" tooltip="Original URL: https://www.youtube.com/watch?v=jL_vDx9FfVg&amp;feature=youtu.be. Click or tap if you trust this link."/>
            </a:endParaRPr>
          </a:p>
          <a:p>
            <a:pPr marL="0" indent="0" fontAlgn="base">
              <a:buNone/>
            </a:pPr>
            <a:r>
              <a:rPr lang="en-GB" sz="2800" dirty="0">
                <a:solidFill>
                  <a:srgbClr val="000000"/>
                </a:solidFill>
                <a:effectLst/>
                <a:hlinkClick r:id="rId3" tooltip="Original URL: https://www.youtube.com/watch?v=jL_vDx9FfVg&amp;feature=youtu.be. Click or tap if you trust this link."/>
              </a:rPr>
              <a:t>https://www.youtube.com/watch?v=jL_vDx9FfVg&amp;feature=youtu.be</a:t>
            </a:r>
            <a:br>
              <a:rPr lang="en-GB" sz="2800" dirty="0">
                <a:solidFill>
                  <a:srgbClr val="000000"/>
                </a:solidFill>
                <a:effectLst/>
              </a:rPr>
            </a:br>
            <a:br>
              <a:rPr lang="en-GB" sz="2800" dirty="0">
                <a:solidFill>
                  <a:srgbClr val="000000"/>
                </a:solidFill>
                <a:effectLst/>
              </a:rPr>
            </a:br>
            <a:r>
              <a:rPr lang="en-GB" sz="2800" dirty="0" err="1">
                <a:solidFill>
                  <a:srgbClr val="000000"/>
                </a:solidFill>
                <a:effectLst/>
              </a:rPr>
              <a:t>Covid</a:t>
            </a:r>
            <a:r>
              <a:rPr lang="en-GB" sz="2800" dirty="0">
                <a:solidFill>
                  <a:srgbClr val="000000"/>
                </a:solidFill>
                <a:effectLst/>
              </a:rPr>
              <a:t> Measures:</a:t>
            </a:r>
          </a:p>
          <a:p>
            <a:pPr marL="0" indent="0" fontAlgn="base">
              <a:buNone/>
            </a:pPr>
            <a:r>
              <a:rPr lang="en-GB" sz="2800" dirty="0">
                <a:solidFill>
                  <a:srgbClr val="000000"/>
                </a:solidFill>
                <a:effectLst/>
                <a:hlinkClick r:id="rId4" tooltip="Original URL: https://www.youtube.com/watch?v=N8lYy8xu4T8&amp;feature=youtu.be. Click or tap if you trust this link."/>
              </a:rPr>
              <a:t>https://www.youtube.com/watch?v=N8lYy8xu4T8&amp;feature=youtu.be</a:t>
            </a:r>
            <a:endParaRPr lang="en-GB" sz="2800" dirty="0">
              <a:solidFill>
                <a:srgbClr val="000000"/>
              </a:solidFill>
              <a:effectLst/>
            </a:endParaRPr>
          </a:p>
          <a:p>
            <a:pPr marL="0" indent="0">
              <a:buNone/>
            </a:pPr>
            <a:br>
              <a:rPr lang="en-GB" sz="1800" dirty="0">
                <a:solidFill>
                  <a:srgbClr val="000000"/>
                </a:solidFill>
                <a:effectLst/>
                <a:latin typeface="Calibri" panose="020F0502020204030204" pitchFamily="34" charset="0"/>
              </a:rPr>
            </a:br>
            <a:endParaRPr lang="en-GB" dirty="0"/>
          </a:p>
        </p:txBody>
      </p:sp>
    </p:spTree>
    <p:extLst>
      <p:ext uri="{BB962C8B-B14F-4D97-AF65-F5344CB8AC3E}">
        <p14:creationId xmlns:p14="http://schemas.microsoft.com/office/powerpoint/2010/main" val="7302909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46D43-3E06-49F0-B7CD-FA75830AF743}"/>
              </a:ext>
            </a:extLst>
          </p:cNvPr>
          <p:cNvSpPr>
            <a:spLocks noGrp="1"/>
          </p:cNvSpPr>
          <p:nvPr>
            <p:ph type="ctrTitle"/>
          </p:nvPr>
        </p:nvSpPr>
        <p:spPr>
          <a:xfrm>
            <a:off x="3048000" y="253414"/>
            <a:ext cx="9144000" cy="1498283"/>
          </a:xfrm>
        </p:spPr>
        <p:txBody>
          <a:bodyPr/>
          <a:lstStyle/>
          <a:p>
            <a:r>
              <a:rPr lang="en-GB" b="1" dirty="0"/>
              <a:t>Rachael Jones</a:t>
            </a:r>
            <a:br>
              <a:rPr lang="en-GB" dirty="0"/>
            </a:br>
            <a:r>
              <a:rPr lang="en-GB" sz="4000" dirty="0"/>
              <a:t>LLB(Hons) MSc (HRM) Associate CIPD</a:t>
            </a:r>
          </a:p>
        </p:txBody>
      </p:sp>
      <p:sp>
        <p:nvSpPr>
          <p:cNvPr id="3" name="Subtitle 2">
            <a:extLst>
              <a:ext uri="{FF2B5EF4-FFF2-40B4-BE49-F238E27FC236}">
                <a16:creationId xmlns:a16="http://schemas.microsoft.com/office/drawing/2014/main" id="{740547F0-6A34-4812-A545-32F4D5B1CFAD}"/>
              </a:ext>
            </a:extLst>
          </p:cNvPr>
          <p:cNvSpPr>
            <a:spLocks noGrp="1"/>
          </p:cNvSpPr>
          <p:nvPr>
            <p:ph type="subTitle" idx="1"/>
          </p:nvPr>
        </p:nvSpPr>
        <p:spPr>
          <a:xfrm>
            <a:off x="5589930" y="1971687"/>
            <a:ext cx="3901440" cy="431482"/>
          </a:xfrm>
        </p:spPr>
        <p:txBody>
          <a:bodyPr/>
          <a:lstStyle/>
          <a:p>
            <a:r>
              <a:rPr lang="en-GB" dirty="0"/>
              <a:t>Where I have worked in HR:</a:t>
            </a:r>
          </a:p>
        </p:txBody>
      </p:sp>
      <p:pic>
        <p:nvPicPr>
          <p:cNvPr id="5" name="Graphic 4">
            <a:extLst>
              <a:ext uri="{FF2B5EF4-FFF2-40B4-BE49-F238E27FC236}">
                <a16:creationId xmlns:a16="http://schemas.microsoft.com/office/drawing/2014/main" id="{81D16B8B-68D2-4912-B09C-612473388A8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096000" y="2636253"/>
            <a:ext cx="4377371" cy="1362080"/>
          </a:xfrm>
          <a:prstGeom prst="rect">
            <a:avLst/>
          </a:prstGeom>
        </p:spPr>
      </p:pic>
      <p:pic>
        <p:nvPicPr>
          <p:cNvPr id="10" name="Picture 9" descr="A screenshot of a social media post&#10;&#10;Description automatically generated">
            <a:extLst>
              <a:ext uri="{FF2B5EF4-FFF2-40B4-BE49-F238E27FC236}">
                <a16:creationId xmlns:a16="http://schemas.microsoft.com/office/drawing/2014/main" id="{6F262633-071E-49C4-BCAB-2A448EEEE9CC}"/>
              </a:ext>
            </a:extLst>
          </p:cNvPr>
          <p:cNvPicPr>
            <a:picLocks noChangeAspect="1"/>
          </p:cNvPicPr>
          <p:nvPr/>
        </p:nvPicPr>
        <p:blipFill rotWithShape="1">
          <a:blip r:embed="rId4">
            <a:extLst>
              <a:ext uri="{28A0092B-C50C-407E-A947-70E740481C1C}">
                <a14:useLocalDpi xmlns:a14="http://schemas.microsoft.com/office/drawing/2010/main" val="0"/>
              </a:ext>
            </a:extLst>
          </a:blip>
          <a:srcRect t="30588" b="32101"/>
          <a:stretch/>
        </p:blipFill>
        <p:spPr>
          <a:xfrm>
            <a:off x="7667625" y="4181741"/>
            <a:ext cx="4216831" cy="996321"/>
          </a:xfrm>
          <a:prstGeom prst="rect">
            <a:avLst/>
          </a:prstGeom>
        </p:spPr>
      </p:pic>
      <p:pic>
        <p:nvPicPr>
          <p:cNvPr id="12" name="Picture 11" descr="A picture containing drawing&#10;&#10;Description automatically generated">
            <a:extLst>
              <a:ext uri="{FF2B5EF4-FFF2-40B4-BE49-F238E27FC236}">
                <a16:creationId xmlns:a16="http://schemas.microsoft.com/office/drawing/2014/main" id="{11390377-4668-4C43-805D-96465FACA7E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91647" y="3930759"/>
            <a:ext cx="1498283" cy="1498283"/>
          </a:xfrm>
          <a:prstGeom prst="rect">
            <a:avLst/>
          </a:prstGeom>
        </p:spPr>
      </p:pic>
      <p:sp>
        <p:nvSpPr>
          <p:cNvPr id="13" name="TextBox 12">
            <a:extLst>
              <a:ext uri="{FF2B5EF4-FFF2-40B4-BE49-F238E27FC236}">
                <a16:creationId xmlns:a16="http://schemas.microsoft.com/office/drawing/2014/main" id="{F38B6506-EE08-47C0-BBB4-A187E1D4C20A}"/>
              </a:ext>
            </a:extLst>
          </p:cNvPr>
          <p:cNvSpPr txBox="1"/>
          <p:nvPr/>
        </p:nvSpPr>
        <p:spPr>
          <a:xfrm>
            <a:off x="274320" y="5957425"/>
            <a:ext cx="4084321" cy="49244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Email: </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hlinkClick r:id="rId6"/>
              </a:rPr>
              <a:t>r.jones@uwtsd.ac.uk</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pic>
        <p:nvPicPr>
          <p:cNvPr id="15" name="Picture 14" descr="A close up of a logo&#10;&#10;Description automatically generated">
            <a:extLst>
              <a:ext uri="{FF2B5EF4-FFF2-40B4-BE49-F238E27FC236}">
                <a16:creationId xmlns:a16="http://schemas.microsoft.com/office/drawing/2014/main" id="{04C646FC-EB24-420D-B7A6-19374C31C4F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677827" y="4741763"/>
            <a:ext cx="1862823" cy="1862823"/>
          </a:xfrm>
          <a:prstGeom prst="rect">
            <a:avLst/>
          </a:prstGeom>
        </p:spPr>
      </p:pic>
      <p:sp>
        <p:nvSpPr>
          <p:cNvPr id="16" name="TextBox 15">
            <a:extLst>
              <a:ext uri="{FF2B5EF4-FFF2-40B4-BE49-F238E27FC236}">
                <a16:creationId xmlns:a16="http://schemas.microsoft.com/office/drawing/2014/main" id="{19048712-5F0A-495C-8C44-A765E91E6DF4}"/>
              </a:ext>
            </a:extLst>
          </p:cNvPr>
          <p:cNvSpPr txBox="1"/>
          <p:nvPr/>
        </p:nvSpPr>
        <p:spPr>
          <a:xfrm>
            <a:off x="659235" y="2818104"/>
            <a:ext cx="2772819" cy="31393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 little about me: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 love spending time at the beach with my family, especially in my caravan in Gower.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 lived in France for a number of months, mainly enjoying the local produce!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8" name="Picture 17" descr="A person sitting on a table&#10;&#10;Description automatically generated">
            <a:extLst>
              <a:ext uri="{FF2B5EF4-FFF2-40B4-BE49-F238E27FC236}">
                <a16:creationId xmlns:a16="http://schemas.microsoft.com/office/drawing/2014/main" id="{E9E4AE2A-B576-429B-8F9E-404289031A56}"/>
              </a:ext>
            </a:extLst>
          </p:cNvPr>
          <p:cNvPicPr>
            <a:picLocks noChangeAspect="1"/>
          </p:cNvPicPr>
          <p:nvPr/>
        </p:nvPicPr>
        <p:blipFill rotWithShape="1">
          <a:blip r:embed="rId8">
            <a:extLst>
              <a:ext uri="{28A0092B-C50C-407E-A947-70E740481C1C}">
                <a14:useLocalDpi xmlns:a14="http://schemas.microsoft.com/office/drawing/2010/main" val="0"/>
              </a:ext>
            </a:extLst>
          </a:blip>
          <a:srcRect l="50636" t="31984" r="21323" b="37215"/>
          <a:stretch/>
        </p:blipFill>
        <p:spPr>
          <a:xfrm>
            <a:off x="1038225" y="327616"/>
            <a:ext cx="1576372" cy="2308637"/>
          </a:xfrm>
          <a:prstGeom prst="rect">
            <a:avLst/>
          </a:prstGeom>
        </p:spPr>
      </p:pic>
      <p:sp>
        <p:nvSpPr>
          <p:cNvPr id="19" name="TextBox 18">
            <a:extLst>
              <a:ext uri="{FF2B5EF4-FFF2-40B4-BE49-F238E27FC236}">
                <a16:creationId xmlns:a16="http://schemas.microsoft.com/office/drawing/2014/main" id="{B267AA61-DE81-4315-96FA-AE50C8693315}"/>
              </a:ext>
            </a:extLst>
          </p:cNvPr>
          <p:cNvSpPr txBox="1"/>
          <p:nvPr/>
        </p:nvSpPr>
        <p:spPr>
          <a:xfrm>
            <a:off x="8128504" y="5695814"/>
            <a:ext cx="3295071" cy="49244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600" b="0" i="0" u="none" strike="noStrike" kern="1200" cap="none" spc="0" normalizeH="0" baseline="0" noProof="0" dirty="0">
                <a:ln>
                  <a:noFill/>
                </a:ln>
                <a:solidFill>
                  <a:srgbClr val="0070C0"/>
                </a:solidFill>
                <a:effectLst/>
                <a:uLnTx/>
                <a:uFillTx/>
                <a:latin typeface="Calibri" panose="020F0502020204030204"/>
                <a:ea typeface="+mn-ea"/>
                <a:cs typeface="+mn-cs"/>
              </a:rPr>
              <a:t>Power Units (1953) Ltd</a:t>
            </a:r>
          </a:p>
        </p:txBody>
      </p:sp>
    </p:spTree>
    <p:extLst>
      <p:ext uri="{BB962C8B-B14F-4D97-AF65-F5344CB8AC3E}">
        <p14:creationId xmlns:p14="http://schemas.microsoft.com/office/powerpoint/2010/main" val="3589987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1E621-59E5-4DE7-8ADA-B85F1E85F9C3}"/>
              </a:ext>
            </a:extLst>
          </p:cNvPr>
          <p:cNvSpPr>
            <a:spLocks noGrp="1"/>
          </p:cNvSpPr>
          <p:nvPr>
            <p:ph type="title"/>
          </p:nvPr>
        </p:nvSpPr>
        <p:spPr>
          <a:xfrm>
            <a:off x="609600" y="274638"/>
            <a:ext cx="10972800" cy="1143000"/>
          </a:xfrm>
        </p:spPr>
        <p:txBody>
          <a:bodyPr anchor="ctr">
            <a:normAutofit/>
          </a:bodyPr>
          <a:lstStyle/>
          <a:p>
            <a:r>
              <a:rPr lang="en-GB" dirty="0"/>
              <a:t>Moodle</a:t>
            </a:r>
          </a:p>
        </p:txBody>
      </p:sp>
      <p:sp>
        <p:nvSpPr>
          <p:cNvPr id="10" name="Content Placeholder 2">
            <a:extLst>
              <a:ext uri="{FF2B5EF4-FFF2-40B4-BE49-F238E27FC236}">
                <a16:creationId xmlns:a16="http://schemas.microsoft.com/office/drawing/2014/main" id="{25091D9E-7EA2-4C67-80A7-FFBABF2C7AD3}"/>
              </a:ext>
            </a:extLst>
          </p:cNvPr>
          <p:cNvSpPr>
            <a:spLocks noGrp="1"/>
          </p:cNvSpPr>
          <p:nvPr>
            <p:ph sz="half" idx="1"/>
          </p:nvPr>
        </p:nvSpPr>
        <p:spPr>
          <a:xfrm>
            <a:off x="609600" y="1600201"/>
            <a:ext cx="5384800" cy="3989040"/>
          </a:xfrm>
        </p:spPr>
        <p:txBody>
          <a:bodyPr/>
          <a:lstStyle/>
          <a:p>
            <a:r>
              <a:rPr lang="en-US" dirty="0"/>
              <a:t>Layout</a:t>
            </a:r>
          </a:p>
          <a:p>
            <a:r>
              <a:rPr lang="en-US" dirty="0"/>
              <a:t>Key Resources</a:t>
            </a:r>
          </a:p>
          <a:p>
            <a:r>
              <a:rPr lang="en-US" dirty="0"/>
              <a:t>Workshop Slides</a:t>
            </a:r>
          </a:p>
          <a:p>
            <a:r>
              <a:rPr lang="en-US" dirty="0"/>
              <a:t>Essential Reading</a:t>
            </a:r>
          </a:p>
          <a:p>
            <a:r>
              <a:rPr lang="en-US" dirty="0"/>
              <a:t>Self Directed Learning</a:t>
            </a:r>
          </a:p>
          <a:p>
            <a:r>
              <a:rPr lang="en-US" dirty="0"/>
              <a:t>Turnitin Links</a:t>
            </a:r>
          </a:p>
        </p:txBody>
      </p:sp>
      <p:pic>
        <p:nvPicPr>
          <p:cNvPr id="5" name="Content Placeholder 4">
            <a:extLst>
              <a:ext uri="{FF2B5EF4-FFF2-40B4-BE49-F238E27FC236}">
                <a16:creationId xmlns:a16="http://schemas.microsoft.com/office/drawing/2014/main" id="{FB23BC19-86E3-45FE-A72E-E6D337E5D563}"/>
              </a:ext>
            </a:extLst>
          </p:cNvPr>
          <p:cNvPicPr>
            <a:picLocks noGrp="1" noChangeAspect="1"/>
          </p:cNvPicPr>
          <p:nvPr>
            <p:ph sz="half" idx="2"/>
          </p:nvPr>
        </p:nvPicPr>
        <p:blipFill>
          <a:blip r:embed="rId3"/>
          <a:stretch>
            <a:fillRect/>
          </a:stretch>
        </p:blipFill>
        <p:spPr>
          <a:xfrm>
            <a:off x="6320281" y="1600201"/>
            <a:ext cx="5139437" cy="3989040"/>
          </a:xfrm>
          <a:noFill/>
        </p:spPr>
      </p:pic>
    </p:spTree>
    <p:extLst>
      <p:ext uri="{BB962C8B-B14F-4D97-AF65-F5344CB8AC3E}">
        <p14:creationId xmlns:p14="http://schemas.microsoft.com/office/powerpoint/2010/main" val="17468658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830B2-41C0-4328-888D-3693148F4DEB}"/>
              </a:ext>
            </a:extLst>
          </p:cNvPr>
          <p:cNvSpPr>
            <a:spLocks noGrp="1"/>
          </p:cNvSpPr>
          <p:nvPr>
            <p:ph type="title"/>
          </p:nvPr>
        </p:nvSpPr>
        <p:spPr>
          <a:xfrm>
            <a:off x="609600" y="274638"/>
            <a:ext cx="10972800" cy="1143000"/>
          </a:xfrm>
        </p:spPr>
        <p:txBody>
          <a:bodyPr anchor="ctr">
            <a:normAutofit/>
          </a:bodyPr>
          <a:lstStyle/>
          <a:p>
            <a:r>
              <a:rPr lang="en-GB" dirty="0"/>
              <a:t>Learning Plan</a:t>
            </a:r>
          </a:p>
        </p:txBody>
      </p:sp>
      <p:pic>
        <p:nvPicPr>
          <p:cNvPr id="1026" name="Picture 2" descr="Image result for learning plan icon">
            <a:extLst>
              <a:ext uri="{FF2B5EF4-FFF2-40B4-BE49-F238E27FC236}">
                <a16:creationId xmlns:a16="http://schemas.microsoft.com/office/drawing/2014/main" id="{EBDAD276-0715-4590-8E42-8EE39688DDF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410900" y="1600201"/>
            <a:ext cx="3782200" cy="3989040"/>
          </a:xfrm>
          <a:prstGeom prst="rect">
            <a:avLst/>
          </a:prstGeom>
          <a:solidFill>
            <a:srgbClr val="FFFFFF"/>
          </a:solidFill>
        </p:spPr>
      </p:pic>
      <p:sp>
        <p:nvSpPr>
          <p:cNvPr id="3" name="Content Placeholder 2">
            <a:extLst>
              <a:ext uri="{FF2B5EF4-FFF2-40B4-BE49-F238E27FC236}">
                <a16:creationId xmlns:a16="http://schemas.microsoft.com/office/drawing/2014/main" id="{D768E0DC-DDE0-46C8-96A9-504B43972EFA}"/>
              </a:ext>
            </a:extLst>
          </p:cNvPr>
          <p:cNvSpPr>
            <a:spLocks noGrp="1"/>
          </p:cNvSpPr>
          <p:nvPr>
            <p:ph sz="half" idx="2"/>
          </p:nvPr>
        </p:nvSpPr>
        <p:spPr>
          <a:xfrm>
            <a:off x="6197600" y="1600201"/>
            <a:ext cx="5384800" cy="3989040"/>
          </a:xfrm>
        </p:spPr>
        <p:txBody>
          <a:bodyPr>
            <a:normAutofit/>
          </a:bodyPr>
          <a:lstStyle/>
          <a:p>
            <a:pPr>
              <a:lnSpc>
                <a:spcPct val="90000"/>
              </a:lnSpc>
            </a:pPr>
            <a:r>
              <a:rPr lang="en-GB" dirty="0"/>
              <a:t>First port of call</a:t>
            </a:r>
            <a:endParaRPr lang="en-GB"/>
          </a:p>
          <a:p>
            <a:pPr>
              <a:lnSpc>
                <a:spcPct val="90000"/>
              </a:lnSpc>
            </a:pPr>
            <a:r>
              <a:rPr lang="en-GB" dirty="0"/>
              <a:t>Assignment dates</a:t>
            </a:r>
            <a:endParaRPr lang="en-GB"/>
          </a:p>
          <a:p>
            <a:pPr>
              <a:lnSpc>
                <a:spcPct val="90000"/>
              </a:lnSpc>
            </a:pPr>
            <a:r>
              <a:rPr lang="en-GB" dirty="0"/>
              <a:t>Learning Outcomes</a:t>
            </a:r>
            <a:endParaRPr lang="en-GB"/>
          </a:p>
          <a:p>
            <a:pPr>
              <a:lnSpc>
                <a:spcPct val="90000"/>
              </a:lnSpc>
            </a:pPr>
            <a:r>
              <a:rPr lang="en-GB" dirty="0"/>
              <a:t>Class + Home/Work Centred Learning</a:t>
            </a:r>
            <a:endParaRPr lang="en-GB"/>
          </a:p>
          <a:p>
            <a:pPr>
              <a:lnSpc>
                <a:spcPct val="90000"/>
              </a:lnSpc>
            </a:pPr>
            <a:r>
              <a:rPr lang="en-GB" dirty="0"/>
              <a:t>Self-Directed Learning</a:t>
            </a:r>
            <a:endParaRPr lang="en-GB"/>
          </a:p>
          <a:p>
            <a:pPr>
              <a:lnSpc>
                <a:spcPct val="90000"/>
              </a:lnSpc>
            </a:pPr>
            <a:r>
              <a:rPr lang="en-GB" dirty="0"/>
              <a:t>Links and Tasks</a:t>
            </a:r>
            <a:endParaRPr lang="en-GB"/>
          </a:p>
          <a:p>
            <a:pPr>
              <a:lnSpc>
                <a:spcPct val="90000"/>
              </a:lnSpc>
            </a:pPr>
            <a:r>
              <a:rPr lang="en-GB" dirty="0"/>
              <a:t>Reading lists</a:t>
            </a:r>
            <a:endParaRPr lang="en-GB"/>
          </a:p>
          <a:p>
            <a:pPr>
              <a:lnSpc>
                <a:spcPct val="90000"/>
              </a:lnSpc>
            </a:pPr>
            <a:endParaRPr lang="en-GB"/>
          </a:p>
        </p:txBody>
      </p:sp>
    </p:spTree>
    <p:extLst>
      <p:ext uri="{BB962C8B-B14F-4D97-AF65-F5344CB8AC3E}">
        <p14:creationId xmlns:p14="http://schemas.microsoft.com/office/powerpoint/2010/main" val="22060375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6D46C-5CE9-42FB-B29A-B435B3B982B4}"/>
              </a:ext>
            </a:extLst>
          </p:cNvPr>
          <p:cNvSpPr>
            <a:spLocks noGrp="1"/>
          </p:cNvSpPr>
          <p:nvPr>
            <p:ph type="title"/>
          </p:nvPr>
        </p:nvSpPr>
        <p:spPr>
          <a:xfrm>
            <a:off x="609600" y="-15315"/>
            <a:ext cx="10972800" cy="1143000"/>
          </a:xfrm>
        </p:spPr>
        <p:txBody>
          <a:bodyPr anchor="ctr">
            <a:normAutofit/>
          </a:bodyPr>
          <a:lstStyle/>
          <a:p>
            <a:r>
              <a:rPr lang="en-GB" dirty="0"/>
              <a:t>Questions?</a:t>
            </a:r>
          </a:p>
        </p:txBody>
      </p:sp>
      <p:sp>
        <p:nvSpPr>
          <p:cNvPr id="4" name="Content Placeholder 3">
            <a:extLst>
              <a:ext uri="{FF2B5EF4-FFF2-40B4-BE49-F238E27FC236}">
                <a16:creationId xmlns:a16="http://schemas.microsoft.com/office/drawing/2014/main" id="{DE82423A-AA62-468A-997C-528C03B457BF}"/>
              </a:ext>
            </a:extLst>
          </p:cNvPr>
          <p:cNvSpPr>
            <a:spLocks noGrp="1"/>
          </p:cNvSpPr>
          <p:nvPr>
            <p:ph sz="half" idx="2"/>
          </p:nvPr>
        </p:nvSpPr>
        <p:spPr>
          <a:xfrm>
            <a:off x="609600" y="2174876"/>
            <a:ext cx="5386917" cy="3414365"/>
          </a:xfrm>
        </p:spPr>
        <p:txBody>
          <a:bodyPr>
            <a:normAutofit/>
          </a:bodyPr>
          <a:lstStyle/>
          <a:p>
            <a:pPr marL="0" indent="0">
              <a:buNone/>
            </a:pPr>
            <a:r>
              <a:rPr lang="en-GB" dirty="0"/>
              <a:t>Using a Research Approach Workshop Slides</a:t>
            </a:r>
          </a:p>
        </p:txBody>
      </p:sp>
      <p:pic>
        <p:nvPicPr>
          <p:cNvPr id="6" name="Content Placeholder 5">
            <a:extLst>
              <a:ext uri="{FF2B5EF4-FFF2-40B4-BE49-F238E27FC236}">
                <a16:creationId xmlns:a16="http://schemas.microsoft.com/office/drawing/2014/main" id="{EE9F3E4F-63F7-427B-99A9-414508F0C56B}"/>
              </a:ext>
            </a:extLst>
          </p:cNvPr>
          <p:cNvPicPr>
            <a:picLocks noGrp="1" noChangeAspect="1"/>
          </p:cNvPicPr>
          <p:nvPr>
            <p:ph sz="quarter" idx="4"/>
          </p:nvPr>
        </p:nvPicPr>
        <p:blipFill rotWithShape="1">
          <a:blip r:embed="rId3"/>
          <a:stretch/>
        </p:blipFill>
        <p:spPr>
          <a:xfrm>
            <a:off x="6878532" y="1127685"/>
            <a:ext cx="4361170" cy="4461556"/>
          </a:xfrm>
          <a:noFill/>
        </p:spPr>
      </p:pic>
    </p:spTree>
    <p:extLst>
      <p:ext uri="{BB962C8B-B14F-4D97-AF65-F5344CB8AC3E}">
        <p14:creationId xmlns:p14="http://schemas.microsoft.com/office/powerpoint/2010/main" val="32147776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289FC472-0464-4777-A5DC-1BE085BF5EC7}"/>
              </a:ext>
            </a:extLst>
          </p:cNvPr>
          <p:cNvSpPr>
            <a:spLocks noGrp="1"/>
          </p:cNvSpPr>
          <p:nvPr>
            <p:ph type="title"/>
          </p:nvPr>
        </p:nvSpPr>
        <p:spPr>
          <a:xfrm>
            <a:off x="609600" y="274638"/>
            <a:ext cx="10972800" cy="1143000"/>
          </a:xfrm>
        </p:spPr>
        <p:txBody>
          <a:bodyPr anchor="ctr">
            <a:normAutofit/>
          </a:bodyPr>
          <a:lstStyle/>
          <a:p>
            <a:r>
              <a:rPr lang="en-US" dirty="0"/>
              <a:t>Group Discussion</a:t>
            </a:r>
          </a:p>
        </p:txBody>
      </p:sp>
      <p:sp>
        <p:nvSpPr>
          <p:cNvPr id="14" name="Content Placeholder 2">
            <a:extLst>
              <a:ext uri="{FF2B5EF4-FFF2-40B4-BE49-F238E27FC236}">
                <a16:creationId xmlns:a16="http://schemas.microsoft.com/office/drawing/2014/main" id="{22A9D963-9FE3-4863-BF7E-E55D8E917C67}"/>
              </a:ext>
            </a:extLst>
          </p:cNvPr>
          <p:cNvSpPr>
            <a:spLocks noGrp="1"/>
          </p:cNvSpPr>
          <p:nvPr>
            <p:ph idx="1"/>
          </p:nvPr>
        </p:nvSpPr>
        <p:spPr>
          <a:xfrm>
            <a:off x="609600" y="1600201"/>
            <a:ext cx="10972800" cy="3917032"/>
          </a:xfrm>
        </p:spPr>
        <p:txBody>
          <a:bodyPr>
            <a:normAutofit fontScale="85000" lnSpcReduction="10000"/>
          </a:bodyPr>
          <a:lstStyle/>
          <a:p>
            <a:pPr marL="514350" indent="-514350">
              <a:buFont typeface="+mj-lt"/>
              <a:buAutoNum type="arabicPeriod"/>
            </a:pPr>
            <a:r>
              <a:rPr lang="en-US" dirty="0"/>
              <a:t>Can you think of HR topics you could investigate for your research? </a:t>
            </a:r>
          </a:p>
          <a:p>
            <a:pPr marL="514350" indent="-514350">
              <a:buFont typeface="+mj-lt"/>
              <a:buAutoNum type="arabicPeriod"/>
            </a:pPr>
            <a:r>
              <a:rPr lang="en-US" dirty="0"/>
              <a:t>Can you think of examples of primary or secondary data?</a:t>
            </a:r>
          </a:p>
          <a:p>
            <a:pPr marL="514350" indent="-514350">
              <a:buFont typeface="+mj-lt"/>
              <a:buAutoNum type="arabicPeriod"/>
            </a:pPr>
            <a:r>
              <a:rPr lang="en-US" dirty="0"/>
              <a:t>A student has investigated the effects that an induction </a:t>
            </a:r>
            <a:r>
              <a:rPr lang="en-US" dirty="0" err="1"/>
              <a:t>programme</a:t>
            </a:r>
            <a:r>
              <a:rPr lang="en-US" dirty="0"/>
              <a:t> has had on overall levels of staff retention. The data has been collected through semi-structured interviews and gathering retention statistics. What type (or types) of data have they collected? </a:t>
            </a:r>
          </a:p>
          <a:p>
            <a:pPr marL="514350" indent="-514350">
              <a:buFont typeface="+mj-lt"/>
              <a:buAutoNum type="arabicPeriod"/>
            </a:pPr>
            <a:r>
              <a:rPr lang="en-US" dirty="0"/>
              <a:t>If you were looking to collect data on absence management from your </a:t>
            </a:r>
            <a:r>
              <a:rPr lang="en-US" dirty="0" err="1"/>
              <a:t>organisation</a:t>
            </a:r>
            <a:r>
              <a:rPr lang="en-US" dirty="0"/>
              <a:t>, what methods might you use? </a:t>
            </a:r>
          </a:p>
        </p:txBody>
      </p:sp>
    </p:spTree>
    <p:extLst>
      <p:ext uri="{BB962C8B-B14F-4D97-AF65-F5344CB8AC3E}">
        <p14:creationId xmlns:p14="http://schemas.microsoft.com/office/powerpoint/2010/main" val="23304155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Assessment Guidance</a:t>
            </a:r>
          </a:p>
        </p:txBody>
      </p:sp>
      <p:sp>
        <p:nvSpPr>
          <p:cNvPr id="3" name="Subtitle 2"/>
          <p:cNvSpPr>
            <a:spLocks noGrp="1"/>
          </p:cNvSpPr>
          <p:nvPr>
            <p:ph type="subTitle" idx="1"/>
          </p:nvPr>
        </p:nvSpPr>
        <p:spPr/>
        <p:txBody>
          <a:bodyPr/>
          <a:lstStyle/>
          <a:p>
            <a:r>
              <a:rPr lang="en-GB" dirty="0"/>
              <a:t>Assessments – 5CIHR – I1C1003</a:t>
            </a:r>
          </a:p>
        </p:txBody>
      </p:sp>
    </p:spTree>
    <p:extLst>
      <p:ext uri="{BB962C8B-B14F-4D97-AF65-F5344CB8AC3E}">
        <p14:creationId xmlns:p14="http://schemas.microsoft.com/office/powerpoint/2010/main" val="4506191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1</a:t>
            </a:r>
          </a:p>
        </p:txBody>
      </p:sp>
      <p:sp>
        <p:nvSpPr>
          <p:cNvPr id="3" name="Content Placeholder 2"/>
          <p:cNvSpPr>
            <a:spLocks noGrp="1"/>
          </p:cNvSpPr>
          <p:nvPr>
            <p:ph idx="1"/>
          </p:nvPr>
        </p:nvSpPr>
        <p:spPr/>
        <p:txBody>
          <a:bodyPr>
            <a:normAutofit fontScale="85000" lnSpcReduction="20000"/>
          </a:bodyPr>
          <a:lstStyle/>
          <a:p>
            <a:pPr marL="0" indent="0">
              <a:buNone/>
            </a:pPr>
            <a:r>
              <a:rPr lang="en-GB" dirty="0"/>
              <a:t>Provide a written response (approximately 750 words) which addresses the following:</a:t>
            </a:r>
          </a:p>
          <a:p>
            <a:pPr marL="0" indent="0">
              <a:buNone/>
            </a:pPr>
            <a:endParaRPr lang="en-GB" dirty="0"/>
          </a:p>
          <a:p>
            <a:pPr marL="0" lvl="0" indent="0">
              <a:buNone/>
            </a:pPr>
            <a:r>
              <a:rPr lang="en-GB" dirty="0"/>
              <a:t>1. Explain the nature of research and the stages of the research process</a:t>
            </a:r>
          </a:p>
          <a:p>
            <a:pPr marL="0" lvl="0" indent="0">
              <a:buNone/>
            </a:pPr>
            <a:r>
              <a:rPr lang="en-GB" dirty="0"/>
              <a:t>2. Compare and contrast different approaches to research.</a:t>
            </a:r>
          </a:p>
          <a:p>
            <a:pPr marL="0" indent="0">
              <a:buNone/>
            </a:pPr>
            <a:r>
              <a:rPr lang="en-GB" dirty="0"/>
              <a:t>3. Give examples of how research can be used in researching HR</a:t>
            </a:r>
          </a:p>
          <a:p>
            <a:pPr marL="0" indent="0">
              <a:buNone/>
            </a:pPr>
            <a:endParaRPr lang="en-GB" dirty="0"/>
          </a:p>
          <a:p>
            <a:r>
              <a:rPr lang="en-GB" dirty="0"/>
              <a:t>All references should be acknowledged correctly and a bibliography provided where appropriate (these should be excluded from the word count).</a:t>
            </a:r>
          </a:p>
        </p:txBody>
      </p:sp>
    </p:spTree>
    <p:extLst>
      <p:ext uri="{BB962C8B-B14F-4D97-AF65-F5344CB8AC3E}">
        <p14:creationId xmlns:p14="http://schemas.microsoft.com/office/powerpoint/2010/main" val="14806427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 Criteria</a:t>
            </a:r>
          </a:p>
        </p:txBody>
      </p:sp>
      <p:sp>
        <p:nvSpPr>
          <p:cNvPr id="3" name="Content Placeholder 2"/>
          <p:cNvSpPr>
            <a:spLocks noGrp="1"/>
          </p:cNvSpPr>
          <p:nvPr>
            <p:ph idx="1"/>
          </p:nvPr>
        </p:nvSpPr>
        <p:spPr/>
        <p:txBody>
          <a:bodyPr/>
          <a:lstStyle/>
          <a:p>
            <a:pPr marL="0" indent="0">
              <a:buNone/>
            </a:pPr>
            <a:r>
              <a:rPr lang="en-GB" dirty="0"/>
              <a:t>1.1 Explain the nature of research and the stages of the research process. </a:t>
            </a:r>
          </a:p>
          <a:p>
            <a:pPr marL="0" indent="0">
              <a:buNone/>
            </a:pPr>
            <a:r>
              <a:rPr lang="en-GB" dirty="0"/>
              <a:t>1.2 Compare and contrast different approaches in research.</a:t>
            </a:r>
          </a:p>
          <a:p>
            <a:pPr marL="0" indent="0">
              <a:buNone/>
            </a:pPr>
            <a:r>
              <a:rPr lang="en-GB" dirty="0"/>
              <a:t>1.3 Identify researchable areas in HR. </a:t>
            </a:r>
          </a:p>
        </p:txBody>
      </p:sp>
    </p:spTree>
    <p:extLst>
      <p:ext uri="{BB962C8B-B14F-4D97-AF65-F5344CB8AC3E}">
        <p14:creationId xmlns:p14="http://schemas.microsoft.com/office/powerpoint/2010/main" val="32294364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EBB26-A060-4936-9EFB-3962F0586D7F}"/>
              </a:ext>
            </a:extLst>
          </p:cNvPr>
          <p:cNvSpPr>
            <a:spLocks noGrp="1"/>
          </p:cNvSpPr>
          <p:nvPr>
            <p:ph type="title"/>
          </p:nvPr>
        </p:nvSpPr>
        <p:spPr/>
        <p:txBody>
          <a:bodyPr/>
          <a:lstStyle/>
          <a:p>
            <a:r>
              <a:rPr lang="en-GB" dirty="0"/>
              <a:t>How should this be approached?</a:t>
            </a:r>
          </a:p>
        </p:txBody>
      </p:sp>
      <p:sp>
        <p:nvSpPr>
          <p:cNvPr id="3" name="Content Placeholder 2">
            <a:extLst>
              <a:ext uri="{FF2B5EF4-FFF2-40B4-BE49-F238E27FC236}">
                <a16:creationId xmlns:a16="http://schemas.microsoft.com/office/drawing/2014/main" id="{2299881C-778C-44E7-9EEE-C6CABDB8EFAD}"/>
              </a:ext>
            </a:extLst>
          </p:cNvPr>
          <p:cNvSpPr>
            <a:spLocks noGrp="1"/>
          </p:cNvSpPr>
          <p:nvPr>
            <p:ph idx="1"/>
          </p:nvPr>
        </p:nvSpPr>
        <p:spPr/>
        <p:txBody>
          <a:bodyPr/>
          <a:lstStyle/>
          <a:p>
            <a:r>
              <a:rPr lang="en-GB" dirty="0"/>
              <a:t>A definition of research (systematic . . .)</a:t>
            </a:r>
          </a:p>
          <a:p>
            <a:r>
              <a:rPr lang="en-GB" dirty="0"/>
              <a:t>Use a model like Anderson’s research journey</a:t>
            </a:r>
          </a:p>
          <a:p>
            <a:r>
              <a:rPr lang="en-GB" dirty="0"/>
              <a:t>Discuss different designs – cross sectional etc</a:t>
            </a:r>
          </a:p>
          <a:p>
            <a:r>
              <a:rPr lang="en-GB" dirty="0"/>
              <a:t>Give examples – e.g. retention </a:t>
            </a:r>
          </a:p>
        </p:txBody>
      </p:sp>
    </p:spTree>
    <p:extLst>
      <p:ext uri="{BB962C8B-B14F-4D97-AF65-F5344CB8AC3E}">
        <p14:creationId xmlns:p14="http://schemas.microsoft.com/office/powerpoint/2010/main" val="29203776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41316"/>
            <a:ext cx="10972800" cy="631768"/>
          </a:xfrm>
        </p:spPr>
        <p:txBody>
          <a:bodyPr>
            <a:normAutofit fontScale="90000"/>
          </a:bodyPr>
          <a:lstStyle/>
          <a:p>
            <a:r>
              <a:rPr lang="en-GB" dirty="0"/>
              <a:t>Guidance</a:t>
            </a:r>
          </a:p>
        </p:txBody>
      </p:sp>
      <p:sp>
        <p:nvSpPr>
          <p:cNvPr id="3" name="Content Placeholder 2"/>
          <p:cNvSpPr>
            <a:spLocks noGrp="1"/>
          </p:cNvSpPr>
          <p:nvPr>
            <p:ph idx="1"/>
          </p:nvPr>
        </p:nvSpPr>
        <p:spPr>
          <a:xfrm>
            <a:off x="609600" y="856212"/>
            <a:ext cx="10972800" cy="4896196"/>
          </a:xfrm>
        </p:spPr>
        <p:txBody>
          <a:bodyPr>
            <a:normAutofit fontScale="92500" lnSpcReduction="10000"/>
          </a:bodyPr>
          <a:lstStyle/>
          <a:p>
            <a:pPr marL="0" indent="0">
              <a:buNone/>
            </a:pPr>
            <a:r>
              <a:rPr lang="en-GB" dirty="0"/>
              <a:t>Learners should provide an account of the nature of research i.e. its defining characteristics and the purpose it serves in general terms and more specifically in HR. </a:t>
            </a:r>
          </a:p>
          <a:p>
            <a:pPr marL="0" indent="0">
              <a:buNone/>
            </a:pPr>
            <a:r>
              <a:rPr lang="en-GB" dirty="0"/>
              <a:t>They must show evidence of engaging with academic literature around the subject of research. </a:t>
            </a:r>
          </a:p>
          <a:p>
            <a:pPr marL="0" indent="0">
              <a:buNone/>
            </a:pPr>
            <a:r>
              <a:rPr lang="en-GB" dirty="0"/>
              <a:t>They must compare and contrast different research approaches, outlining the data collection methods commonly used for each approach. </a:t>
            </a:r>
          </a:p>
          <a:p>
            <a:pPr marL="0" indent="0">
              <a:buNone/>
            </a:pPr>
            <a:r>
              <a:rPr lang="en-GB" dirty="0"/>
              <a:t>They should also give examples of how different research approaches have been or could be used in HR e.g. within reward; employee satisfaction; staff competence.</a:t>
            </a:r>
          </a:p>
        </p:txBody>
      </p:sp>
    </p:spTree>
    <p:extLst>
      <p:ext uri="{BB962C8B-B14F-4D97-AF65-F5344CB8AC3E}">
        <p14:creationId xmlns:p14="http://schemas.microsoft.com/office/powerpoint/2010/main" val="17117659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Resources (in addition to Core text and Anderson, 2013)</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4713" y="1600199"/>
            <a:ext cx="3011113" cy="3916363"/>
          </a:xfrm>
          <a:prstGeom prst="rect">
            <a:avLst/>
          </a:prstGeom>
        </p:spPr>
      </p:pic>
      <p:pic>
        <p:nvPicPr>
          <p:cNvPr id="2050" name="Picture 2" descr="Research Methods for Business Students Cover Image">
            <a:extLst>
              <a:ext uri="{FF2B5EF4-FFF2-40B4-BE49-F238E27FC236}">
                <a16:creationId xmlns:a16="http://schemas.microsoft.com/office/drawing/2014/main" id="{CB797415-2CA0-4901-A20C-AAB9A0D6889A}"/>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6552470" y="1600199"/>
            <a:ext cx="2850882"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44319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747827"/>
          </a:xfrm>
        </p:spPr>
        <p:txBody>
          <a:bodyPr>
            <a:normAutofit fontScale="90000"/>
          </a:bodyPr>
          <a:lstStyle/>
          <a:p>
            <a:r>
              <a:rPr lang="en-GB" dirty="0"/>
              <a:t>Activity 2</a:t>
            </a:r>
          </a:p>
        </p:txBody>
      </p:sp>
      <p:sp>
        <p:nvSpPr>
          <p:cNvPr id="3" name="Content Placeholder 2"/>
          <p:cNvSpPr>
            <a:spLocks noGrp="1"/>
          </p:cNvSpPr>
          <p:nvPr>
            <p:ph idx="1"/>
          </p:nvPr>
        </p:nvSpPr>
        <p:spPr>
          <a:xfrm>
            <a:off x="609600" y="1105593"/>
            <a:ext cx="10972800" cy="4411640"/>
          </a:xfrm>
        </p:spPr>
        <p:txBody>
          <a:bodyPr>
            <a:normAutofit fontScale="70000" lnSpcReduction="20000"/>
          </a:bodyPr>
          <a:lstStyle/>
          <a:p>
            <a:pPr marL="0" indent="0">
              <a:buNone/>
            </a:pPr>
            <a:r>
              <a:rPr lang="en-GB" dirty="0"/>
              <a:t>A research-based business report of approximately 2250 words.</a:t>
            </a:r>
          </a:p>
          <a:p>
            <a:pPr marL="0" indent="0">
              <a:buNone/>
            </a:pPr>
            <a:endParaRPr lang="en-GB" dirty="0"/>
          </a:p>
          <a:p>
            <a:pPr marL="0" indent="0">
              <a:buNone/>
            </a:pPr>
            <a:r>
              <a:rPr lang="en-GB" dirty="0"/>
              <a:t>Undertake research in an area of HR (e.g. reward; employee engagement levels; employee satisfaction) and write a business report for identified stakeholders. Within your report you should: </a:t>
            </a:r>
          </a:p>
          <a:p>
            <a:pPr marL="0" indent="0">
              <a:buNone/>
            </a:pPr>
            <a:r>
              <a:rPr lang="en-GB" dirty="0"/>
              <a:t> </a:t>
            </a:r>
          </a:p>
          <a:p>
            <a:pPr marL="0" lvl="0" indent="0">
              <a:buNone/>
            </a:pPr>
            <a:r>
              <a:rPr lang="en-GB" dirty="0"/>
              <a:t>1. Assess a range of primary and secondary data sources suitable for the area investigated.</a:t>
            </a:r>
            <a:br>
              <a:rPr lang="en-GB" dirty="0"/>
            </a:br>
            <a:endParaRPr lang="en-GB" dirty="0"/>
          </a:p>
          <a:p>
            <a:pPr marL="0" lvl="0" indent="0">
              <a:buNone/>
            </a:pPr>
            <a:r>
              <a:rPr lang="en-GB" dirty="0"/>
              <a:t>2. Explain how you collected and analysed the data, justifying the methodology adopted.</a:t>
            </a:r>
            <a:br>
              <a:rPr lang="en-GB" dirty="0"/>
            </a:br>
            <a:endParaRPr lang="en-GB" dirty="0"/>
          </a:p>
          <a:p>
            <a:pPr marL="0" lvl="0" indent="0">
              <a:buNone/>
            </a:pPr>
            <a:r>
              <a:rPr lang="en-GB" dirty="0"/>
              <a:t>3. Draw conclusions and make recommendations based on the data.</a:t>
            </a:r>
            <a:br>
              <a:rPr lang="en-GB" dirty="0"/>
            </a:br>
            <a:endParaRPr lang="en-GB" dirty="0"/>
          </a:p>
          <a:p>
            <a:endParaRPr lang="en-GB" dirty="0"/>
          </a:p>
        </p:txBody>
      </p:sp>
    </p:spTree>
    <p:extLst>
      <p:ext uri="{BB962C8B-B14F-4D97-AF65-F5344CB8AC3E}">
        <p14:creationId xmlns:p14="http://schemas.microsoft.com/office/powerpoint/2010/main" val="22292003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589886"/>
          </a:xfrm>
        </p:spPr>
        <p:txBody>
          <a:bodyPr>
            <a:normAutofit fontScale="90000"/>
          </a:bodyPr>
          <a:lstStyle/>
          <a:p>
            <a:r>
              <a:rPr lang="en-GB" dirty="0"/>
              <a:t>Assessment Criteria</a:t>
            </a:r>
          </a:p>
        </p:txBody>
      </p:sp>
      <p:sp>
        <p:nvSpPr>
          <p:cNvPr id="3" name="Content Placeholder 2"/>
          <p:cNvSpPr>
            <a:spLocks noGrp="1"/>
          </p:cNvSpPr>
          <p:nvPr>
            <p:ph idx="1"/>
          </p:nvPr>
        </p:nvSpPr>
        <p:spPr>
          <a:xfrm>
            <a:off x="609600" y="989215"/>
            <a:ext cx="10972800" cy="4528018"/>
          </a:xfrm>
        </p:spPr>
        <p:txBody>
          <a:bodyPr>
            <a:normAutofit fontScale="55000" lnSpcReduction="20000"/>
          </a:bodyPr>
          <a:lstStyle/>
          <a:p>
            <a:pPr marL="0" indent="0">
              <a:buNone/>
            </a:pPr>
            <a:r>
              <a:rPr lang="en-GB" dirty="0"/>
              <a:t>General:</a:t>
            </a:r>
          </a:p>
          <a:p>
            <a:pPr marL="0" indent="0">
              <a:buNone/>
            </a:pPr>
            <a:r>
              <a:rPr lang="en-GB" dirty="0"/>
              <a:t>1.3 Identify researchable areas in HR.  </a:t>
            </a:r>
          </a:p>
          <a:p>
            <a:pPr marL="0" indent="0">
              <a:buNone/>
            </a:pPr>
            <a:r>
              <a:rPr lang="en-GB" dirty="0"/>
              <a:t>4.1 Identify the main stakeholders and their interests in the area investigated. </a:t>
            </a:r>
          </a:p>
          <a:p>
            <a:pPr marL="0" indent="0">
              <a:buNone/>
            </a:pPr>
            <a:r>
              <a:rPr lang="en-GB" dirty="0"/>
              <a:t>4.2 Prepare a business report for the main stakeholders on an HR issue. </a:t>
            </a:r>
          </a:p>
          <a:p>
            <a:pPr marL="0" indent="0">
              <a:buNone/>
            </a:pPr>
            <a:endParaRPr lang="en-GB" dirty="0"/>
          </a:p>
          <a:p>
            <a:pPr marL="0" indent="0">
              <a:buNone/>
            </a:pPr>
            <a:r>
              <a:rPr lang="en-GB" dirty="0"/>
              <a:t>Activity 2.1:</a:t>
            </a:r>
          </a:p>
          <a:p>
            <a:pPr marL="0" indent="0">
              <a:buNone/>
            </a:pPr>
            <a:r>
              <a:rPr lang="en-GB" dirty="0"/>
              <a:t>2.1 Assess a range of primary and secondary data sources suitable for investigating an area of HR. </a:t>
            </a:r>
          </a:p>
          <a:p>
            <a:pPr marL="0" indent="0">
              <a:buNone/>
            </a:pPr>
            <a:endParaRPr lang="en-GB" dirty="0"/>
          </a:p>
          <a:p>
            <a:pPr marL="0" indent="0">
              <a:buNone/>
            </a:pPr>
            <a:r>
              <a:rPr lang="en-GB" dirty="0"/>
              <a:t>Activity 2.2:</a:t>
            </a:r>
          </a:p>
          <a:p>
            <a:pPr marL="0" indent="0">
              <a:buNone/>
            </a:pPr>
            <a:r>
              <a:rPr lang="en-GB" dirty="0"/>
              <a:t>2.2 Collect and analyse data relating to practice in an area of HR. </a:t>
            </a:r>
          </a:p>
          <a:p>
            <a:pPr marL="0" indent="0">
              <a:buNone/>
            </a:pPr>
            <a:r>
              <a:rPr lang="en-GB" dirty="0"/>
              <a:t>2.3 Justify the selection of data and the analysis methods used. </a:t>
            </a:r>
          </a:p>
          <a:p>
            <a:endParaRPr lang="en-GB" dirty="0"/>
          </a:p>
          <a:p>
            <a:pPr marL="0" indent="0">
              <a:buNone/>
            </a:pPr>
            <a:r>
              <a:rPr lang="en-GB" dirty="0"/>
              <a:t>Activity 2.3:</a:t>
            </a:r>
          </a:p>
          <a:p>
            <a:pPr marL="0" indent="0">
              <a:buNone/>
            </a:pPr>
            <a:r>
              <a:rPr lang="en-GB" dirty="0"/>
              <a:t>3.1 Draw conclusions and explain how data analysis has informed these. </a:t>
            </a:r>
          </a:p>
          <a:p>
            <a:pPr marL="0" indent="0">
              <a:buNone/>
            </a:pPr>
            <a:r>
              <a:rPr lang="en-GB" dirty="0"/>
              <a:t>3.2 Articulate recommendations suitable for inclusion in a business report. </a:t>
            </a:r>
          </a:p>
          <a:p>
            <a:pPr marL="0" indent="0">
              <a:buNone/>
            </a:pPr>
            <a:r>
              <a:rPr lang="en-GB" dirty="0"/>
              <a:t>4.1 Identify the main stakeholders and their interests in the area investigated.</a:t>
            </a:r>
          </a:p>
        </p:txBody>
      </p:sp>
    </p:spTree>
    <p:extLst>
      <p:ext uri="{BB962C8B-B14F-4D97-AF65-F5344CB8AC3E}">
        <p14:creationId xmlns:p14="http://schemas.microsoft.com/office/powerpoint/2010/main" val="34637395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3005"/>
            <a:ext cx="10972800" cy="598516"/>
          </a:xfrm>
        </p:spPr>
        <p:txBody>
          <a:bodyPr>
            <a:normAutofit fontScale="90000"/>
          </a:bodyPr>
          <a:lstStyle/>
          <a:p>
            <a:r>
              <a:rPr lang="en-GB" dirty="0"/>
              <a:t>Guidance</a:t>
            </a:r>
          </a:p>
        </p:txBody>
      </p:sp>
      <p:sp>
        <p:nvSpPr>
          <p:cNvPr id="3" name="Content Placeholder 2"/>
          <p:cNvSpPr>
            <a:spLocks noGrp="1"/>
          </p:cNvSpPr>
          <p:nvPr>
            <p:ph idx="1"/>
          </p:nvPr>
        </p:nvSpPr>
        <p:spPr>
          <a:xfrm>
            <a:off x="609600" y="822960"/>
            <a:ext cx="10972800" cy="4694273"/>
          </a:xfrm>
        </p:spPr>
        <p:txBody>
          <a:bodyPr>
            <a:normAutofit fontScale="85000" lnSpcReduction="20000"/>
          </a:bodyPr>
          <a:lstStyle/>
          <a:p>
            <a:r>
              <a:rPr lang="en-GB" dirty="0"/>
              <a:t>Learners should undertake research in an area of HR and produce a business report. The report should have a title which clearly indicates the focus of the report. </a:t>
            </a:r>
          </a:p>
          <a:p>
            <a:r>
              <a:rPr lang="en-GB" dirty="0"/>
              <a:t>There should be an explanation of the </a:t>
            </a:r>
            <a:r>
              <a:rPr lang="en-GB" b="1" dirty="0"/>
              <a:t>overall purpose </a:t>
            </a:r>
            <a:r>
              <a:rPr lang="en-GB" dirty="0"/>
              <a:t>of the research and why it will be of benefit to </a:t>
            </a:r>
            <a:r>
              <a:rPr lang="en-GB" b="1" dirty="0"/>
              <a:t>identified stakeholders</a:t>
            </a:r>
            <a:r>
              <a:rPr lang="en-GB" dirty="0"/>
              <a:t>. </a:t>
            </a:r>
          </a:p>
          <a:p>
            <a:r>
              <a:rPr lang="en-GB" dirty="0"/>
              <a:t>The specific objectives of the research should be stated clearly (research objectives may be written as a series of questions which the research seeks to answer). </a:t>
            </a:r>
          </a:p>
          <a:p>
            <a:r>
              <a:rPr lang="en-GB" dirty="0"/>
              <a:t>Learners </a:t>
            </a:r>
            <a:r>
              <a:rPr lang="en-GB" b="1" dirty="0"/>
              <a:t>should explain and defend </a:t>
            </a:r>
            <a:r>
              <a:rPr lang="en-GB" dirty="0"/>
              <a:t>the data collection methods chosen for achieving the objectives of the research. If the research involves respondents/participants, a rationale for the chosen sample should be provided. </a:t>
            </a:r>
          </a:p>
          <a:p>
            <a:endParaRPr lang="en-GB" dirty="0"/>
          </a:p>
        </p:txBody>
      </p:sp>
    </p:spTree>
    <p:extLst>
      <p:ext uri="{BB962C8B-B14F-4D97-AF65-F5344CB8AC3E}">
        <p14:creationId xmlns:p14="http://schemas.microsoft.com/office/powerpoint/2010/main" val="38147028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839EF-C356-4B14-A38B-E8B228BFBA6F}"/>
              </a:ext>
            </a:extLst>
          </p:cNvPr>
          <p:cNvSpPr>
            <a:spLocks noGrp="1"/>
          </p:cNvSpPr>
          <p:nvPr>
            <p:ph type="title"/>
          </p:nvPr>
        </p:nvSpPr>
        <p:spPr>
          <a:xfrm>
            <a:off x="609600" y="109057"/>
            <a:ext cx="10972800" cy="738231"/>
          </a:xfrm>
        </p:spPr>
        <p:txBody>
          <a:bodyPr>
            <a:normAutofit fontScale="90000"/>
          </a:bodyPr>
          <a:lstStyle/>
          <a:p>
            <a:r>
              <a:rPr lang="en-GB" dirty="0"/>
              <a:t>Guidance (2)</a:t>
            </a:r>
          </a:p>
        </p:txBody>
      </p:sp>
      <p:sp>
        <p:nvSpPr>
          <p:cNvPr id="3" name="Content Placeholder 2">
            <a:extLst>
              <a:ext uri="{FF2B5EF4-FFF2-40B4-BE49-F238E27FC236}">
                <a16:creationId xmlns:a16="http://schemas.microsoft.com/office/drawing/2014/main" id="{3F5B5457-201E-4D6C-9119-2B2EB8F77D25}"/>
              </a:ext>
            </a:extLst>
          </p:cNvPr>
          <p:cNvSpPr>
            <a:spLocks noGrp="1"/>
          </p:cNvSpPr>
          <p:nvPr>
            <p:ph idx="1"/>
          </p:nvPr>
        </p:nvSpPr>
        <p:spPr>
          <a:xfrm>
            <a:off x="609600" y="1040235"/>
            <a:ext cx="10972800" cy="4476998"/>
          </a:xfrm>
        </p:spPr>
        <p:txBody>
          <a:bodyPr>
            <a:normAutofit fontScale="85000" lnSpcReduction="20000"/>
          </a:bodyPr>
          <a:lstStyle/>
          <a:p>
            <a:r>
              <a:rPr lang="en-GB" dirty="0"/>
              <a:t>The findings of the research should be presented clearly and succinctly using tables and graphs where appropriate. </a:t>
            </a:r>
          </a:p>
          <a:p>
            <a:r>
              <a:rPr lang="en-GB" dirty="0"/>
              <a:t>The student should discuss the findings, presenting any themes that have emerged. </a:t>
            </a:r>
          </a:p>
          <a:p>
            <a:r>
              <a:rPr lang="en-GB" dirty="0"/>
              <a:t>Conclusions and recommendations arising from the findings should be presented with an acknowledgement of any limitations of the research. </a:t>
            </a:r>
          </a:p>
          <a:p>
            <a:r>
              <a:rPr lang="en-GB" dirty="0"/>
              <a:t>Appendices should be provided which will not be included in the word count but these should be kept to a minimum. </a:t>
            </a:r>
          </a:p>
          <a:p>
            <a:r>
              <a:rPr lang="en-GB" dirty="0"/>
              <a:t>References and bibliography should be provided at the end using the Harvard convention.  </a:t>
            </a:r>
          </a:p>
          <a:p>
            <a:endParaRPr lang="en-GB" dirty="0"/>
          </a:p>
        </p:txBody>
      </p:sp>
    </p:spTree>
    <p:extLst>
      <p:ext uri="{BB962C8B-B14F-4D97-AF65-F5344CB8AC3E}">
        <p14:creationId xmlns:p14="http://schemas.microsoft.com/office/powerpoint/2010/main" val="11456981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36F46-237E-4BF8-A5FA-5F47FCB9D069}"/>
              </a:ext>
            </a:extLst>
          </p:cNvPr>
          <p:cNvSpPr>
            <a:spLocks noGrp="1"/>
          </p:cNvSpPr>
          <p:nvPr>
            <p:ph type="title"/>
          </p:nvPr>
        </p:nvSpPr>
        <p:spPr/>
        <p:txBody>
          <a:bodyPr/>
          <a:lstStyle/>
          <a:p>
            <a:r>
              <a:rPr lang="en-GB" dirty="0"/>
              <a:t>Reminder - Research Proposal</a:t>
            </a:r>
          </a:p>
        </p:txBody>
      </p:sp>
      <p:sp>
        <p:nvSpPr>
          <p:cNvPr id="3" name="Content Placeholder 2">
            <a:extLst>
              <a:ext uri="{FF2B5EF4-FFF2-40B4-BE49-F238E27FC236}">
                <a16:creationId xmlns:a16="http://schemas.microsoft.com/office/drawing/2014/main" id="{24FD0BC1-4C77-4B49-85A2-7AF14DEC3FA3}"/>
              </a:ext>
            </a:extLst>
          </p:cNvPr>
          <p:cNvSpPr>
            <a:spLocks noGrp="1"/>
          </p:cNvSpPr>
          <p:nvPr>
            <p:ph idx="1"/>
          </p:nvPr>
        </p:nvSpPr>
        <p:spPr/>
        <p:txBody>
          <a:bodyPr>
            <a:normAutofit fontScale="70000" lnSpcReduction="20000"/>
          </a:bodyPr>
          <a:lstStyle/>
          <a:p>
            <a:pPr marL="0" indent="0">
              <a:buNone/>
            </a:pPr>
            <a:r>
              <a:rPr lang="en-GB" dirty="0"/>
              <a:t>Describes:</a:t>
            </a:r>
          </a:p>
          <a:p>
            <a:pPr marL="0" indent="0">
              <a:buNone/>
            </a:pPr>
            <a:r>
              <a:rPr lang="en-GB" b="1" dirty="0"/>
              <a:t>What </a:t>
            </a:r>
            <a:r>
              <a:rPr lang="en-GB" dirty="0"/>
              <a:t>you will investigate, </a:t>
            </a:r>
            <a:r>
              <a:rPr lang="en-GB" b="1" dirty="0"/>
              <a:t>why</a:t>
            </a:r>
            <a:r>
              <a:rPr lang="en-GB" dirty="0"/>
              <a:t> it is important and </a:t>
            </a:r>
            <a:r>
              <a:rPr lang="en-GB" b="1" dirty="0"/>
              <a:t>how</a:t>
            </a:r>
            <a:r>
              <a:rPr lang="en-GB" dirty="0"/>
              <a:t> you will do the research.</a:t>
            </a:r>
          </a:p>
          <a:p>
            <a:pPr marL="0" indent="0">
              <a:buNone/>
            </a:pPr>
            <a:endParaRPr lang="en-GB" dirty="0"/>
          </a:p>
          <a:p>
            <a:pPr marL="0" indent="0">
              <a:buNone/>
            </a:pPr>
            <a:r>
              <a:rPr lang="en-GB" dirty="0"/>
              <a:t>Purpose:</a:t>
            </a:r>
          </a:p>
          <a:p>
            <a:pPr marL="0" indent="0">
              <a:buNone/>
            </a:pPr>
            <a:r>
              <a:rPr lang="en-GB" dirty="0"/>
              <a:t>To receive advice and guidance on research topic and design before investing time and resources.  </a:t>
            </a:r>
          </a:p>
          <a:p>
            <a:pPr marL="0" indent="0">
              <a:buNone/>
            </a:pPr>
            <a:endParaRPr lang="en-GB" dirty="0"/>
          </a:p>
          <a:p>
            <a:pPr marL="0" indent="0">
              <a:buNone/>
            </a:pPr>
            <a:r>
              <a:rPr lang="en-GB" b="1" dirty="0"/>
              <a:t>Submit:</a:t>
            </a:r>
          </a:p>
          <a:p>
            <a:pPr marL="0" indent="0">
              <a:buNone/>
            </a:pPr>
            <a:r>
              <a:rPr lang="en-GB" b="1" dirty="0"/>
              <a:t>Complete the Research Report Proposal on Moodle and submit by 1</a:t>
            </a:r>
            <a:r>
              <a:rPr lang="en-GB" b="1" baseline="30000" dirty="0"/>
              <a:t>st</a:t>
            </a:r>
            <a:r>
              <a:rPr lang="en-GB" b="1" dirty="0"/>
              <a:t> of December 2020 and submit Ethics form before conducting any primary research.</a:t>
            </a:r>
          </a:p>
        </p:txBody>
      </p:sp>
    </p:spTree>
    <p:extLst>
      <p:ext uri="{BB962C8B-B14F-4D97-AF65-F5344CB8AC3E}">
        <p14:creationId xmlns:p14="http://schemas.microsoft.com/office/powerpoint/2010/main" val="20615116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722889"/>
          </a:xfrm>
        </p:spPr>
        <p:txBody>
          <a:bodyPr>
            <a:normAutofit fontScale="90000"/>
          </a:bodyPr>
          <a:lstStyle/>
          <a:p>
            <a:r>
              <a:rPr lang="en-GB" dirty="0"/>
              <a:t>Report Structure (see template on Moodle)</a:t>
            </a:r>
          </a:p>
        </p:txBody>
      </p:sp>
      <p:sp>
        <p:nvSpPr>
          <p:cNvPr id="3" name="Content Placeholder 2"/>
          <p:cNvSpPr>
            <a:spLocks noGrp="1"/>
          </p:cNvSpPr>
          <p:nvPr>
            <p:ph idx="1"/>
          </p:nvPr>
        </p:nvSpPr>
        <p:spPr>
          <a:xfrm>
            <a:off x="609600" y="1213658"/>
            <a:ext cx="10972800" cy="4414058"/>
          </a:xfrm>
        </p:spPr>
        <p:txBody>
          <a:bodyPr>
            <a:normAutofit fontScale="55000" lnSpcReduction="20000"/>
          </a:bodyPr>
          <a:lstStyle/>
          <a:p>
            <a:pPr marL="0" indent="0">
              <a:buNone/>
            </a:pPr>
            <a:r>
              <a:rPr lang="en-GB" dirty="0"/>
              <a:t>A typical report structure could be:</a:t>
            </a:r>
          </a:p>
          <a:p>
            <a:pPr marL="0" indent="0">
              <a:buNone/>
            </a:pPr>
            <a:endParaRPr lang="en-GB" dirty="0"/>
          </a:p>
          <a:p>
            <a:pPr lvl="0"/>
            <a:r>
              <a:rPr lang="en-GB" dirty="0"/>
              <a:t>Title page</a:t>
            </a:r>
          </a:p>
          <a:p>
            <a:pPr lvl="0"/>
            <a:r>
              <a:rPr lang="en-GB" dirty="0"/>
              <a:t>Executive Summary</a:t>
            </a:r>
          </a:p>
          <a:p>
            <a:pPr lvl="0"/>
            <a:r>
              <a:rPr lang="en-GB" dirty="0"/>
              <a:t>Contents Page</a:t>
            </a:r>
          </a:p>
          <a:p>
            <a:pPr lvl="0"/>
            <a:r>
              <a:rPr lang="en-GB" dirty="0"/>
              <a:t>Introduction                                                            </a:t>
            </a:r>
          </a:p>
          <a:p>
            <a:pPr lvl="0"/>
            <a:r>
              <a:rPr lang="en-GB" dirty="0"/>
              <a:t>Literature review                                                    </a:t>
            </a:r>
          </a:p>
          <a:p>
            <a:pPr lvl="0"/>
            <a:r>
              <a:rPr lang="en-GB" dirty="0"/>
              <a:t>Research methodology                                          </a:t>
            </a:r>
          </a:p>
          <a:p>
            <a:pPr lvl="0"/>
            <a:r>
              <a:rPr lang="en-GB" dirty="0"/>
              <a:t>Findings                                                                 </a:t>
            </a:r>
          </a:p>
          <a:p>
            <a:pPr lvl="0"/>
            <a:r>
              <a:rPr lang="en-GB" dirty="0"/>
              <a:t>Discussion                                                             </a:t>
            </a:r>
          </a:p>
          <a:p>
            <a:pPr lvl="0"/>
            <a:r>
              <a:rPr lang="en-GB" dirty="0"/>
              <a:t>Conclusions</a:t>
            </a:r>
          </a:p>
          <a:p>
            <a:pPr lvl="0"/>
            <a:r>
              <a:rPr lang="en-GB" dirty="0"/>
              <a:t>Recommendations</a:t>
            </a:r>
          </a:p>
          <a:p>
            <a:pPr lvl="0"/>
            <a:r>
              <a:rPr lang="en-GB" dirty="0"/>
              <a:t>Limitations     </a:t>
            </a:r>
          </a:p>
          <a:p>
            <a:r>
              <a:rPr lang="en-GB" dirty="0"/>
              <a:t>Bibliography/Reference List</a:t>
            </a:r>
          </a:p>
          <a:p>
            <a:r>
              <a:rPr lang="en-GB" dirty="0"/>
              <a:t>Appendices</a:t>
            </a:r>
            <a:br>
              <a:rPr lang="en-GB" dirty="0"/>
            </a:br>
            <a:endParaRPr lang="en-GB" dirty="0"/>
          </a:p>
        </p:txBody>
      </p:sp>
    </p:spTree>
    <p:extLst>
      <p:ext uri="{BB962C8B-B14F-4D97-AF65-F5344CB8AC3E}">
        <p14:creationId xmlns:p14="http://schemas.microsoft.com/office/powerpoint/2010/main" val="5414316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80A8C-B9FD-4B3A-BCE6-77382A56F966}"/>
              </a:ext>
            </a:extLst>
          </p:cNvPr>
          <p:cNvSpPr>
            <a:spLocks noGrp="1"/>
          </p:cNvSpPr>
          <p:nvPr>
            <p:ph type="title"/>
          </p:nvPr>
        </p:nvSpPr>
        <p:spPr>
          <a:xfrm>
            <a:off x="609600" y="274638"/>
            <a:ext cx="10972800" cy="1143000"/>
          </a:xfrm>
        </p:spPr>
        <p:txBody>
          <a:bodyPr anchor="ctr">
            <a:normAutofit/>
          </a:bodyPr>
          <a:lstStyle/>
          <a:p>
            <a:r>
              <a:rPr lang="en-GB" dirty="0"/>
              <a:t>Harvard Referencing Recap</a:t>
            </a:r>
          </a:p>
        </p:txBody>
      </p:sp>
      <p:sp>
        <p:nvSpPr>
          <p:cNvPr id="13" name="Content Placeholder 2">
            <a:extLst>
              <a:ext uri="{FF2B5EF4-FFF2-40B4-BE49-F238E27FC236}">
                <a16:creationId xmlns:a16="http://schemas.microsoft.com/office/drawing/2014/main" id="{F5EB1A3C-FD5A-465F-8061-ED4CF04E0ECF}"/>
              </a:ext>
            </a:extLst>
          </p:cNvPr>
          <p:cNvSpPr>
            <a:spLocks noGrp="1"/>
          </p:cNvSpPr>
          <p:nvPr>
            <p:ph sz="half" idx="1"/>
          </p:nvPr>
        </p:nvSpPr>
        <p:spPr>
          <a:xfrm>
            <a:off x="609600" y="1600201"/>
            <a:ext cx="5384800" cy="3989040"/>
          </a:xfrm>
        </p:spPr>
        <p:txBody>
          <a:bodyPr/>
          <a:lstStyle/>
          <a:p>
            <a:r>
              <a:rPr lang="en-US" dirty="0"/>
              <a:t>Guide to Good Academic Writing and Referencing</a:t>
            </a:r>
          </a:p>
          <a:p>
            <a:r>
              <a:rPr lang="en-US" dirty="0"/>
              <a:t>Link to University Referencing Guide</a:t>
            </a:r>
          </a:p>
          <a:p>
            <a:r>
              <a:rPr lang="en-US" dirty="0"/>
              <a:t>Link to Guide on Word Referencing Tool</a:t>
            </a:r>
          </a:p>
          <a:p>
            <a:r>
              <a:rPr lang="en-US" dirty="0"/>
              <a:t>Example Title Page</a:t>
            </a:r>
          </a:p>
        </p:txBody>
      </p:sp>
      <p:pic>
        <p:nvPicPr>
          <p:cNvPr id="8" name="Content Placeholder 7">
            <a:extLst>
              <a:ext uri="{FF2B5EF4-FFF2-40B4-BE49-F238E27FC236}">
                <a16:creationId xmlns:a16="http://schemas.microsoft.com/office/drawing/2014/main" id="{BA539087-F3E0-45CE-9B78-7C50A51CE972}"/>
              </a:ext>
            </a:extLst>
          </p:cNvPr>
          <p:cNvPicPr>
            <a:picLocks noGrp="1" noChangeAspect="1"/>
          </p:cNvPicPr>
          <p:nvPr>
            <p:ph sz="half" idx="2"/>
          </p:nvPr>
        </p:nvPicPr>
        <p:blipFill>
          <a:blip r:embed="rId2"/>
          <a:stretch>
            <a:fillRect/>
          </a:stretch>
        </p:blipFill>
        <p:spPr>
          <a:xfrm>
            <a:off x="6341447" y="1600201"/>
            <a:ext cx="5097106" cy="3989040"/>
          </a:xfrm>
          <a:noFill/>
        </p:spPr>
      </p:pic>
    </p:spTree>
    <p:extLst>
      <p:ext uri="{BB962C8B-B14F-4D97-AF65-F5344CB8AC3E}">
        <p14:creationId xmlns:p14="http://schemas.microsoft.com/office/powerpoint/2010/main" val="34478440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a:extLst>
              <a:ext uri="{FF2B5EF4-FFF2-40B4-BE49-F238E27FC236}">
                <a16:creationId xmlns:a16="http://schemas.microsoft.com/office/drawing/2014/main" id="{9012B2BE-87BD-4D66-AB34-2054F95F2AD5}"/>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tretch/>
        </p:blipFill>
        <p:spPr bwMode="auto">
          <a:xfrm>
            <a:off x="2266100" y="68263"/>
            <a:ext cx="7659800" cy="6721475"/>
          </a:xfrm>
          <a:prstGeom prst="rect">
            <a:avLst/>
          </a:prstGeom>
          <a:solidFill>
            <a:schemeClr val="accent1"/>
          </a:solidFill>
          <a:ln>
            <a:noFill/>
          </a:ln>
          <a:extLs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874101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AAA83-A7D9-4E14-B472-456F3742E945}"/>
              </a:ext>
            </a:extLst>
          </p:cNvPr>
          <p:cNvSpPr>
            <a:spLocks noGrp="1"/>
          </p:cNvSpPr>
          <p:nvPr>
            <p:ph type="title"/>
          </p:nvPr>
        </p:nvSpPr>
        <p:spPr/>
        <p:txBody>
          <a:bodyPr/>
          <a:lstStyle/>
          <a:p>
            <a:r>
              <a:rPr lang="en-GB" dirty="0"/>
              <a:t>Edited Books</a:t>
            </a:r>
          </a:p>
        </p:txBody>
      </p:sp>
      <p:pic>
        <p:nvPicPr>
          <p:cNvPr id="5" name="Content Placeholder 4">
            <a:extLst>
              <a:ext uri="{FF2B5EF4-FFF2-40B4-BE49-F238E27FC236}">
                <a16:creationId xmlns:a16="http://schemas.microsoft.com/office/drawing/2014/main" id="{E22C00CB-94B7-4A8C-BE9D-3153D31AC49E}"/>
              </a:ext>
            </a:extLst>
          </p:cNvPr>
          <p:cNvPicPr>
            <a:picLocks noGrp="1" noChangeAspect="1"/>
          </p:cNvPicPr>
          <p:nvPr>
            <p:ph idx="1"/>
          </p:nvPr>
        </p:nvPicPr>
        <p:blipFill>
          <a:blip r:embed="rId2"/>
          <a:stretch>
            <a:fillRect/>
          </a:stretch>
        </p:blipFill>
        <p:spPr>
          <a:xfrm>
            <a:off x="1209675" y="1640959"/>
            <a:ext cx="9772650" cy="1847850"/>
          </a:xfrm>
        </p:spPr>
      </p:pic>
      <p:sp>
        <p:nvSpPr>
          <p:cNvPr id="6" name="TextBox 5">
            <a:extLst>
              <a:ext uri="{FF2B5EF4-FFF2-40B4-BE49-F238E27FC236}">
                <a16:creationId xmlns:a16="http://schemas.microsoft.com/office/drawing/2014/main" id="{93F496F6-F8D6-4566-B77A-CD3529D5FD0F}"/>
              </a:ext>
            </a:extLst>
          </p:cNvPr>
          <p:cNvSpPr txBox="1"/>
          <p:nvPr/>
        </p:nvSpPr>
        <p:spPr>
          <a:xfrm>
            <a:off x="1209675" y="3569465"/>
            <a:ext cx="9772650" cy="2031325"/>
          </a:xfrm>
          <a:prstGeom prst="rect">
            <a:avLst/>
          </a:prstGeom>
          <a:noFill/>
        </p:spPr>
        <p:txBody>
          <a:bodyPr wrap="square" rtlCol="0">
            <a:spAutoFit/>
          </a:bodyPr>
          <a:lstStyle/>
          <a:p>
            <a:r>
              <a:rPr lang="en-GB" b="1" dirty="0"/>
              <a:t>Example:</a:t>
            </a:r>
          </a:p>
          <a:p>
            <a:r>
              <a:rPr lang="en-GB" dirty="0"/>
              <a:t>Studying Human Resource Management is Edited by Taylor and Woodhams, Chapter 5 is written by Perkins and Woodhams:</a:t>
            </a:r>
          </a:p>
          <a:p>
            <a:r>
              <a:rPr lang="en-GB" b="1" dirty="0"/>
              <a:t>In Text: </a:t>
            </a:r>
            <a:r>
              <a:rPr lang="en-GB" dirty="0"/>
              <a:t>(Perkins and Woodhams, 2016)</a:t>
            </a:r>
          </a:p>
          <a:p>
            <a:r>
              <a:rPr lang="en-GB" b="1" dirty="0"/>
              <a:t>Reference List: </a:t>
            </a:r>
            <a:r>
              <a:rPr lang="en-GB" dirty="0"/>
              <a:t>Perkins, G. and Woodhams, C. (2016) ‘Using Information in Human Resources’ in Taylor, S. and Woodhams, C. (ed) </a:t>
            </a:r>
            <a:r>
              <a:rPr lang="en-GB" i="1" dirty="0"/>
              <a:t>Studying Human Resource Management. </a:t>
            </a:r>
            <a:r>
              <a:rPr lang="en-GB" dirty="0"/>
              <a:t>2</a:t>
            </a:r>
            <a:r>
              <a:rPr lang="en-GB" baseline="30000" dirty="0"/>
              <a:t>nd</a:t>
            </a:r>
            <a:r>
              <a:rPr lang="en-GB" dirty="0"/>
              <a:t> </a:t>
            </a:r>
            <a:r>
              <a:rPr lang="en-GB" dirty="0" err="1"/>
              <a:t>edn</a:t>
            </a:r>
            <a:r>
              <a:rPr lang="en-GB" dirty="0"/>
              <a:t>. London: CIPD pp89-108 </a:t>
            </a:r>
          </a:p>
        </p:txBody>
      </p:sp>
    </p:spTree>
    <p:extLst>
      <p:ext uri="{BB962C8B-B14F-4D97-AF65-F5344CB8AC3E}">
        <p14:creationId xmlns:p14="http://schemas.microsoft.com/office/powerpoint/2010/main" val="19223433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Important Dates</a:t>
            </a:r>
          </a:p>
        </p:txBody>
      </p:sp>
      <p:sp>
        <p:nvSpPr>
          <p:cNvPr id="3" name="Content Placeholder 2"/>
          <p:cNvSpPr>
            <a:spLocks noGrp="1"/>
          </p:cNvSpPr>
          <p:nvPr>
            <p:ph idx="1"/>
          </p:nvPr>
        </p:nvSpPr>
        <p:spPr/>
        <p:txBody>
          <a:bodyPr>
            <a:normAutofit fontScale="85000" lnSpcReduction="10000"/>
          </a:bodyPr>
          <a:lstStyle/>
          <a:p>
            <a:r>
              <a:rPr lang="en-GB" b="1" dirty="0"/>
              <a:t>19</a:t>
            </a:r>
            <a:r>
              <a:rPr lang="en-GB" b="1" baseline="30000" dirty="0"/>
              <a:t>th</a:t>
            </a:r>
            <a:r>
              <a:rPr lang="en-GB" b="1" dirty="0"/>
              <a:t> October – Upload Assessment Activity One</a:t>
            </a:r>
          </a:p>
          <a:p>
            <a:r>
              <a:rPr lang="en-GB" dirty="0"/>
              <a:t>1</a:t>
            </a:r>
            <a:r>
              <a:rPr lang="en-GB" baseline="30000" dirty="0"/>
              <a:t>st</a:t>
            </a:r>
            <a:r>
              <a:rPr lang="en-GB" dirty="0"/>
              <a:t> December – Submit Research Report Proposal</a:t>
            </a:r>
          </a:p>
          <a:p>
            <a:r>
              <a:rPr lang="en-GB" dirty="0"/>
              <a:t>3</a:t>
            </a:r>
            <a:r>
              <a:rPr lang="en-GB" baseline="30000" dirty="0"/>
              <a:t>rd</a:t>
            </a:r>
            <a:r>
              <a:rPr lang="en-GB" dirty="0"/>
              <a:t> March – Submit Ethics Form for Primary Research</a:t>
            </a:r>
          </a:p>
          <a:p>
            <a:r>
              <a:rPr lang="en-GB" b="1" dirty="0"/>
              <a:t>5</a:t>
            </a:r>
            <a:r>
              <a:rPr lang="en-GB" b="1" baseline="30000" dirty="0"/>
              <a:t>th</a:t>
            </a:r>
            <a:r>
              <a:rPr lang="en-GB" b="1" dirty="0"/>
              <a:t> July – Upload Assessment Activity Two</a:t>
            </a:r>
          </a:p>
          <a:p>
            <a:pPr marL="0" indent="0">
              <a:buNone/>
            </a:pPr>
            <a:endParaRPr lang="en-GB" dirty="0"/>
          </a:p>
          <a:p>
            <a:r>
              <a:rPr lang="en-GB" dirty="0"/>
              <a:t>6</a:t>
            </a:r>
            <a:r>
              <a:rPr lang="en-GB" baseline="30000" dirty="0"/>
              <a:t>th</a:t>
            </a:r>
            <a:r>
              <a:rPr lang="en-GB" dirty="0"/>
              <a:t> October - CIPD Events ‘Walk and Talk’ and Modern Slavery</a:t>
            </a:r>
          </a:p>
          <a:p>
            <a:r>
              <a:rPr lang="en-GB" dirty="0"/>
              <a:t>7</a:t>
            </a:r>
            <a:r>
              <a:rPr lang="en-GB" baseline="30000" dirty="0"/>
              <a:t>th</a:t>
            </a:r>
            <a:r>
              <a:rPr lang="en-GB" dirty="0"/>
              <a:t> and 14</a:t>
            </a:r>
            <a:r>
              <a:rPr lang="en-GB" baseline="30000" dirty="0"/>
              <a:t>th</a:t>
            </a:r>
            <a:r>
              <a:rPr lang="en-GB" dirty="0"/>
              <a:t> October – CIPD Student Induction</a:t>
            </a:r>
          </a:p>
          <a:p>
            <a:r>
              <a:rPr lang="en-GB" dirty="0"/>
              <a:t>21</a:t>
            </a:r>
            <a:r>
              <a:rPr lang="en-GB" baseline="30000" dirty="0"/>
              <a:t>st</a:t>
            </a:r>
            <a:r>
              <a:rPr lang="en-GB" dirty="0"/>
              <a:t> October - Next Workshop, Developing Professional Practice</a:t>
            </a:r>
          </a:p>
        </p:txBody>
      </p:sp>
    </p:spTree>
    <p:extLst>
      <p:ext uri="{BB962C8B-B14F-4D97-AF65-F5344CB8AC3E}">
        <p14:creationId xmlns:p14="http://schemas.microsoft.com/office/powerpoint/2010/main" val="2423313765"/>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E055C57E-46B1-40DD-AACF-FFAF4C6B8807}" vid="{7EFFF081-AAFF-4791-98DF-EBD08E19D4D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3416</TotalTime>
  <Words>1650</Words>
  <Application>Microsoft Office PowerPoint</Application>
  <PresentationFormat>Widescreen</PresentationFormat>
  <Paragraphs>186</Paragraphs>
  <Slides>24</Slides>
  <Notes>18</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24</vt:i4>
      </vt:variant>
    </vt:vector>
  </HeadingPairs>
  <TitlesOfParts>
    <vt:vector size="31" baseType="lpstr">
      <vt:lpstr>Arial</vt:lpstr>
      <vt:lpstr>Calibri</vt:lpstr>
      <vt:lpstr>Calibri Light</vt:lpstr>
      <vt:lpstr>Myriad Pro</vt:lpstr>
      <vt:lpstr>Times New Roman</vt:lpstr>
      <vt:lpstr>UWTSD</vt:lpstr>
      <vt:lpstr>Office Theme</vt:lpstr>
      <vt:lpstr>Using a Research Approach in HR</vt:lpstr>
      <vt:lpstr>Today’s Workshop</vt:lpstr>
      <vt:lpstr>Returning to Campus</vt:lpstr>
      <vt:lpstr>Rachael Jones LLB(Hons) MSc (HRM) Associate CIPD</vt:lpstr>
      <vt:lpstr>Moodle</vt:lpstr>
      <vt:lpstr>Learning Plan</vt:lpstr>
      <vt:lpstr>Questions?</vt:lpstr>
      <vt:lpstr>Group Discussion</vt:lpstr>
      <vt:lpstr>Assessment Guidance</vt:lpstr>
      <vt:lpstr>Activity 1</vt:lpstr>
      <vt:lpstr>Assessment Criteria</vt:lpstr>
      <vt:lpstr>How should this be approached?</vt:lpstr>
      <vt:lpstr>Guidance</vt:lpstr>
      <vt:lpstr>Resources (in addition to Core text and Anderson, 2013)</vt:lpstr>
      <vt:lpstr>Activity 2</vt:lpstr>
      <vt:lpstr>Assessment Criteria</vt:lpstr>
      <vt:lpstr>Guidance</vt:lpstr>
      <vt:lpstr>Guidance (2)</vt:lpstr>
      <vt:lpstr>Reminder - Research Proposal</vt:lpstr>
      <vt:lpstr>Report Structure (see template on Moodle)</vt:lpstr>
      <vt:lpstr>Harvard Referencing Recap</vt:lpstr>
      <vt:lpstr>PowerPoint Presentation</vt:lpstr>
      <vt:lpstr>Edited Books</vt:lpstr>
      <vt:lpstr>Important Dates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Using a Research Approach in HR</dc:title>
  <dc:creator>Rachael Jones</dc:creator>
  <cp:lastModifiedBy>Rachael Jones</cp:lastModifiedBy>
  <cp:revision>2</cp:revision>
  <dcterms:created xsi:type="dcterms:W3CDTF">2020-09-24T11:12:55Z</dcterms:created>
  <dcterms:modified xsi:type="dcterms:W3CDTF">2020-09-29T13:34:10Z</dcterms:modified>
</cp:coreProperties>
</file>