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391" r:id="rId5"/>
    <p:sldId id="330" r:id="rId6"/>
    <p:sldId id="317" r:id="rId7"/>
    <p:sldId id="282" r:id="rId8"/>
    <p:sldId id="386" r:id="rId9"/>
    <p:sldId id="387" r:id="rId10"/>
    <p:sldId id="357" r:id="rId11"/>
    <p:sldId id="388" r:id="rId12"/>
    <p:sldId id="389" r:id="rId13"/>
    <p:sldId id="390" r:id="rId14"/>
    <p:sldId id="364" r:id="rId15"/>
    <p:sldId id="374" r:id="rId1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623" autoAdjust="0"/>
  </p:normalViewPr>
  <p:slideViewPr>
    <p:cSldViewPr>
      <p:cViewPr varScale="1">
        <p:scale>
          <a:sx n="47" d="100"/>
          <a:sy n="47" d="100"/>
        </p:scale>
        <p:origin x="1840" y="6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05/02/2019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05/02/2019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917575" y="744538"/>
            <a:ext cx="4962525" cy="3722687"/>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807EDDE2-54A6-4C1C-A486-DC127B7D4A9B}" type="slidenum">
              <a:rPr lang="cy-GB" altLang="en-US" sz="1200">
                <a:latin typeface="Arial" pitchFamily="34" charset="0"/>
              </a:rPr>
              <a:pPr/>
              <a:t>2</a:t>
            </a:fld>
            <a:endParaRPr lang="cy-GB" altLang="en-US" sz="120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de-DE" sz="1200" kern="1200" dirty="0">
              <a:solidFill>
                <a:schemeClr val="tx1"/>
              </a:solidFill>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EDFC85EA-2B79-49B7-9CD8-23F653EBCE40}"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983270C-3725-49C9-9AFB-E0CEEAD016AD}" type="slidenum">
              <a:rPr lang="en-GB" smtClean="0"/>
              <a:pPr/>
              <a:t>7</a:t>
            </a:fld>
            <a:endParaRPr lang="en-GB"/>
          </a:p>
        </p:txBody>
      </p:sp>
    </p:spTree>
    <p:extLst>
      <p:ext uri="{BB962C8B-B14F-4D97-AF65-F5344CB8AC3E}">
        <p14:creationId xmlns:p14="http://schemas.microsoft.com/office/powerpoint/2010/main" val="265836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917575" y="744538"/>
            <a:ext cx="4962525" cy="3722687"/>
          </a:xfrm>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53E2569E-333A-4F57-8A60-1F5021847453}" type="slidenum">
              <a:rPr lang="cy-GB" altLang="en-US" sz="1200">
                <a:latin typeface="Arial" pitchFamily="34" charset="0"/>
              </a:rPr>
              <a:pPr/>
              <a:t>11</a:t>
            </a:fld>
            <a:endParaRPr lang="cy-GB" altLang="en-US" sz="1200">
              <a:latin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05/02/2019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05/02/2019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05/02/2019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05/02/2019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05/02/2019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Anthropology of Religion</a:t>
            </a:r>
            <a:r>
              <a:rPr lang="en-GB" b="1" dirty="0"/>
              <a:t>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1320356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r>
              <a:rPr lang="en-GB" altLang="en-US" dirty="0"/>
              <a:t>Anthropology of non-ordinary Experiences </a:t>
            </a:r>
          </a:p>
        </p:txBody>
      </p:sp>
      <p:pic>
        <p:nvPicPr>
          <p:cNvPr id="18435" name="Picture 14" descr="P328030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1763688" y="1340768"/>
            <a:ext cx="5784031" cy="4339849"/>
          </a:xfrm>
        </p:spPr>
      </p:pic>
    </p:spTree>
    <p:extLst>
      <p:ext uri="{BB962C8B-B14F-4D97-AF65-F5344CB8AC3E}">
        <p14:creationId xmlns:p14="http://schemas.microsoft.com/office/powerpoint/2010/main" val="3200514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Can we study what we cannot see or do not experience ourselves?</a:t>
            </a:r>
          </a:p>
        </p:txBody>
      </p:sp>
      <p:sp>
        <p:nvSpPr>
          <p:cNvPr id="6" name="Content Placeholder 5"/>
          <p:cNvSpPr>
            <a:spLocks noGrp="1"/>
          </p:cNvSpPr>
          <p:nvPr>
            <p:ph idx="1"/>
          </p:nvPr>
        </p:nvSpPr>
        <p:spPr/>
        <p:txBody>
          <a:bodyPr>
            <a:noAutofit/>
          </a:bodyPr>
          <a:lstStyle/>
          <a:p>
            <a:pPr marL="457200" lvl="1" indent="0">
              <a:buNone/>
            </a:pPr>
            <a:r>
              <a:rPr lang="en-GB" altLang="en-US" sz="2400" dirty="0"/>
              <a:t>“While I cannot accept explanation given by millions of Brazilian believers that the divinity </a:t>
            </a:r>
            <a:r>
              <a:rPr lang="en-GB" altLang="en-US" sz="2400" dirty="0" err="1"/>
              <a:t>Xango</a:t>
            </a:r>
            <a:r>
              <a:rPr lang="en-GB" altLang="en-US" sz="2400" dirty="0"/>
              <a:t> is really present, I do not want to denigrate their experience either by reducing it to psycho-social or other factors in arrogant presumptuousness I prefer to say that I do not understand what is going on. But I am searching for a level at which I can share some common feeling with these Brazilian believers: one small area would be the admiration for the great spectacle.”  (Mark M</a:t>
            </a:r>
            <a:r>
              <a:rPr lang="en-US" altLang="en-US" sz="2400" dirty="0">
                <a:cs typeface="Arial" pitchFamily="34" charset="0"/>
              </a:rPr>
              <a:t>ü</a:t>
            </a:r>
            <a:r>
              <a:rPr lang="en-GB" altLang="en-US" sz="2400" dirty="0" err="1"/>
              <a:t>nzel</a:t>
            </a:r>
            <a:r>
              <a:rPr lang="en-GB" altLang="en-US" sz="2400" dirty="0"/>
              <a:t> 1994, p. 143)</a:t>
            </a:r>
          </a:p>
        </p:txBody>
      </p:sp>
    </p:spTree>
    <p:extLst>
      <p:ext uri="{BB962C8B-B14F-4D97-AF65-F5344CB8AC3E}">
        <p14:creationId xmlns:p14="http://schemas.microsoft.com/office/powerpoint/2010/main" val="1913824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Edith Turner and experimental anthropology  </a:t>
            </a:r>
          </a:p>
        </p:txBody>
      </p:sp>
      <p:sp>
        <p:nvSpPr>
          <p:cNvPr id="3" name="Content Placeholder 2"/>
          <p:cNvSpPr>
            <a:spLocks noGrp="1"/>
          </p:cNvSpPr>
          <p:nvPr>
            <p:ph idx="1"/>
          </p:nvPr>
        </p:nvSpPr>
        <p:spPr/>
        <p:txBody>
          <a:bodyPr>
            <a:normAutofit fontScale="92500" lnSpcReduction="20000"/>
          </a:bodyPr>
          <a:lstStyle/>
          <a:p>
            <a:r>
              <a:rPr lang="de-DE" dirty="0"/>
              <a:t>Fiona Bowie argues for an „alternative anthropological tradition“, based on a „experiential lineage“ (Bowie 2016: 21)</a:t>
            </a:r>
          </a:p>
          <a:p>
            <a:pPr lvl="1"/>
            <a:r>
              <a:rPr lang="en-GB" dirty="0"/>
              <a:t>“Extraordinary experiences force one to deal with the possibility that reality is culturally constructed and that instead of one reality (or a finite set of culturally-defined realities), there are multiple realities – or at least multiple ways of experiencing the world, depending upon time, place, and circumstances.” (Young &amp; </a:t>
            </a:r>
            <a:r>
              <a:rPr lang="de-DE" dirty="0"/>
              <a:t>Goulet 1994: 8)</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Andrew Lang (1844-1912)</a:t>
            </a:r>
          </a:p>
        </p:txBody>
      </p:sp>
      <p:sp>
        <p:nvSpPr>
          <p:cNvPr id="4" name="Content Placeholder 3"/>
          <p:cNvSpPr>
            <a:spLocks noGrp="1"/>
          </p:cNvSpPr>
          <p:nvPr>
            <p:ph sz="half" idx="1"/>
          </p:nvPr>
        </p:nvSpPr>
        <p:spPr>
          <a:xfrm>
            <a:off x="457200" y="1600201"/>
            <a:ext cx="5482952" cy="3989040"/>
          </a:xfrm>
        </p:spPr>
        <p:txBody>
          <a:bodyPr>
            <a:normAutofit fontScale="85000" lnSpcReduction="10000"/>
          </a:bodyPr>
          <a:lstStyle/>
          <a:p>
            <a:r>
              <a:rPr lang="en-GB" dirty="0"/>
              <a:t>Classicist (St Andrews and later Balliol College, Oxford)</a:t>
            </a:r>
          </a:p>
          <a:p>
            <a:r>
              <a:rPr lang="en-GB" dirty="0"/>
              <a:t>Fellow at Merton College, Oxford until 1875 (had to resign due to marriage) </a:t>
            </a:r>
          </a:p>
          <a:p>
            <a:r>
              <a:rPr lang="en-GB" dirty="0"/>
              <a:t>Described as “devoted </a:t>
            </a:r>
            <a:r>
              <a:rPr lang="en-GB" dirty="0" err="1"/>
              <a:t>Tylorian</a:t>
            </a:r>
            <a:r>
              <a:rPr lang="en-GB" dirty="0"/>
              <a:t>”</a:t>
            </a:r>
          </a:p>
          <a:p>
            <a:r>
              <a:rPr lang="en-GB" dirty="0"/>
              <a:t>But “the most radical and damaging attack [on </a:t>
            </a:r>
            <a:r>
              <a:rPr lang="en-GB" dirty="0" err="1"/>
              <a:t>Tylor’s</a:t>
            </a:r>
            <a:r>
              <a:rPr lang="en-GB" dirty="0"/>
              <a:t> views about the origin of religion] came from two of </a:t>
            </a:r>
            <a:r>
              <a:rPr lang="en-GB" dirty="0" err="1"/>
              <a:t>Tylor’s</a:t>
            </a:r>
            <a:r>
              <a:rPr lang="en-GB" dirty="0"/>
              <a:t> pupils”, Lang and </a:t>
            </a:r>
            <a:r>
              <a:rPr lang="en-GB" dirty="0" err="1"/>
              <a:t>Marett</a:t>
            </a:r>
            <a:r>
              <a:rPr lang="en-GB" dirty="0"/>
              <a:t> (Evans-Pritchard 1965: 31</a:t>
            </a:r>
          </a:p>
        </p:txBody>
      </p:sp>
      <p:pic>
        <p:nvPicPr>
          <p:cNvPr id="6" name="Content Placeholder 5" descr="220px-Portrait_of_Andrew_Lang.jpg"/>
          <p:cNvPicPr>
            <a:picLocks noGrp="1" noChangeAspect="1"/>
          </p:cNvPicPr>
          <p:nvPr>
            <p:ph sz="half" idx="2"/>
          </p:nvPr>
        </p:nvPicPr>
        <p:blipFill>
          <a:blip r:embed="rId2" cstate="print"/>
          <a:stretch>
            <a:fillRect/>
          </a:stretch>
        </p:blipFill>
        <p:spPr>
          <a:xfrm>
            <a:off x="6156176" y="1340768"/>
            <a:ext cx="2466074" cy="3900881"/>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Duff-Cooper</a:t>
            </a:r>
          </a:p>
        </p:txBody>
      </p:sp>
      <p:sp>
        <p:nvSpPr>
          <p:cNvPr id="6" name="Content Placeholder 5"/>
          <p:cNvSpPr>
            <a:spLocks noGrp="1"/>
          </p:cNvSpPr>
          <p:nvPr>
            <p:ph idx="1"/>
          </p:nvPr>
        </p:nvSpPr>
        <p:spPr/>
        <p:txBody>
          <a:bodyPr>
            <a:normAutofit fontScale="92500" lnSpcReduction="10000"/>
          </a:bodyPr>
          <a:lstStyle/>
          <a:p>
            <a:r>
              <a:rPr lang="en-GB" dirty="0"/>
              <a:t> Lang “suggests something which is intriguing: that it is man’s pre-social (non-cognitive or imaginative) aspect which is prior (takes precedence)” (1986: 200, with reference to Bateson 1973). </a:t>
            </a:r>
          </a:p>
          <a:p>
            <a:r>
              <a:rPr lang="en-GB" dirty="0"/>
              <a:t>“this perhaps suggests that people are more inclined to the imaginative aspect of their nature than to the intellectual or cognitive aspect of it” (1986: 201).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5" name="Content Placeholder 34" descr="P4250547.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a:xfrm>
            <a:off x="1979712" y="1593964"/>
            <a:ext cx="5136132" cy="3851260"/>
          </a:xfrm>
          <a:prstGeom prst="rect">
            <a:avLst/>
          </a:prstGeom>
        </p:spPr>
      </p:pic>
    </p:spTree>
    <p:extLst>
      <p:ext uri="{BB962C8B-B14F-4D97-AF65-F5344CB8AC3E}">
        <p14:creationId xmlns:p14="http://schemas.microsoft.com/office/powerpoint/2010/main" val="417270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R.R. </a:t>
            </a:r>
            <a:r>
              <a:rPr lang="en-GB" dirty="0" err="1"/>
              <a:t>Marett</a:t>
            </a:r>
            <a:r>
              <a:rPr lang="en-GB" dirty="0"/>
              <a:t> (1866-1943)</a:t>
            </a:r>
          </a:p>
        </p:txBody>
      </p:sp>
      <p:sp>
        <p:nvSpPr>
          <p:cNvPr id="4" name="Content Placeholder 3"/>
          <p:cNvSpPr>
            <a:spLocks noGrp="1"/>
          </p:cNvSpPr>
          <p:nvPr>
            <p:ph sz="half" idx="1"/>
          </p:nvPr>
        </p:nvSpPr>
        <p:spPr/>
        <p:txBody>
          <a:bodyPr>
            <a:normAutofit lnSpcReduction="10000"/>
          </a:bodyPr>
          <a:lstStyle/>
          <a:p>
            <a:r>
              <a:rPr lang="en-GB" dirty="0"/>
              <a:t>Classicist </a:t>
            </a:r>
          </a:p>
          <a:p>
            <a:r>
              <a:rPr lang="en-GB" dirty="0"/>
              <a:t>In 1910 E.B. </a:t>
            </a:r>
            <a:r>
              <a:rPr lang="en-GB" dirty="0" err="1"/>
              <a:t>Tylor’s</a:t>
            </a:r>
            <a:r>
              <a:rPr lang="en-GB" dirty="0"/>
              <a:t> successor as Reader in social anthropology at Oxford </a:t>
            </a:r>
          </a:p>
          <a:p>
            <a:r>
              <a:rPr lang="en-GB" dirty="0"/>
              <a:t>In 1934 chair of social anthropology (until Radcliffe-Brown arrived at Oxford)  </a:t>
            </a:r>
          </a:p>
        </p:txBody>
      </p:sp>
      <p:pic>
        <p:nvPicPr>
          <p:cNvPr id="6" name="Content Placeholder 5" descr="Marett_1998.271.11.png"/>
          <p:cNvPicPr>
            <a:picLocks noGrp="1" noChangeAspect="1"/>
          </p:cNvPicPr>
          <p:nvPr>
            <p:ph sz="half" idx="2"/>
          </p:nvPr>
        </p:nvPicPr>
        <p:blipFill>
          <a:blip r:embed="rId2" cstate="print"/>
          <a:stretch>
            <a:fillRect/>
          </a:stretch>
        </p:blipFill>
        <p:spPr>
          <a:xfrm>
            <a:off x="5397658" y="2413941"/>
            <a:ext cx="2539683" cy="2361905"/>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Evolution not identical with progress </a:t>
            </a:r>
          </a:p>
        </p:txBody>
      </p:sp>
      <p:sp>
        <p:nvSpPr>
          <p:cNvPr id="6" name="Content Placeholder 5"/>
          <p:cNvSpPr>
            <a:spLocks noGrp="1"/>
          </p:cNvSpPr>
          <p:nvPr>
            <p:ph idx="1"/>
          </p:nvPr>
        </p:nvSpPr>
        <p:spPr/>
        <p:txBody>
          <a:bodyPr>
            <a:normAutofit fontScale="92500" lnSpcReduction="20000"/>
          </a:bodyPr>
          <a:lstStyle/>
          <a:p>
            <a:r>
              <a:rPr lang="en-GB" dirty="0"/>
              <a:t>“It is the mark of a crude evolutionism to assume that more complex stands for better all around. So let us as far as we can be content to note that the mental life of the simple society is different from that of the complex society, without being necessarily better or worse on that account, Everyone of us is after all a potentiality of opposites.” (</a:t>
            </a:r>
            <a:r>
              <a:rPr lang="en-GB" dirty="0" err="1"/>
              <a:t>Marett</a:t>
            </a:r>
            <a:r>
              <a:rPr lang="en-GB" dirty="0"/>
              <a:t> 1924: 38, quoted by </a:t>
            </a:r>
            <a:r>
              <a:rPr lang="en-GB" dirty="0" err="1"/>
              <a:t>Bengtson</a:t>
            </a:r>
            <a:r>
              <a:rPr lang="en-GB" dirty="0"/>
              <a:t> 1979: 648)</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Focus on emotion and action</a:t>
            </a:r>
          </a:p>
        </p:txBody>
      </p:sp>
      <p:sp>
        <p:nvSpPr>
          <p:cNvPr id="3" name="Content Placeholder 2"/>
          <p:cNvSpPr>
            <a:spLocks noGrp="1"/>
          </p:cNvSpPr>
          <p:nvPr>
            <p:ph idx="1"/>
          </p:nvPr>
        </p:nvSpPr>
        <p:spPr/>
        <p:txBody>
          <a:bodyPr>
            <a:normAutofit/>
          </a:bodyPr>
          <a:lstStyle/>
          <a:p>
            <a:r>
              <a:rPr lang="en-GB" dirty="0"/>
              <a:t>“I have not sought to explain so much as to describe ... how it ‘feels’ – to live in such a wonder-world” (</a:t>
            </a:r>
            <a:r>
              <a:rPr lang="en-GB" dirty="0" err="1"/>
              <a:t>Marett</a:t>
            </a:r>
            <a:r>
              <a:rPr lang="en-GB" dirty="0"/>
              <a:t> 1909:xxiii, xxviii, quoted by </a:t>
            </a:r>
            <a:r>
              <a:rPr lang="en-GB" dirty="0" err="1"/>
              <a:t>Bengtson</a:t>
            </a:r>
            <a:r>
              <a:rPr lang="en-GB" dirty="0"/>
              <a:t> 1979: 650).</a:t>
            </a:r>
          </a:p>
          <a:p>
            <a:r>
              <a:rPr lang="en-GB" dirty="0"/>
              <a:t>“... savage religion is something not so much thought out as danced out” (</a:t>
            </a:r>
            <a:r>
              <a:rPr lang="en-GB" dirty="0" err="1"/>
              <a:t>Marett</a:t>
            </a:r>
            <a:r>
              <a:rPr lang="en-GB" dirty="0"/>
              <a:t> 1909: xxxi, quoted by </a:t>
            </a:r>
            <a:r>
              <a:rPr lang="en-GB" dirty="0" err="1"/>
              <a:t>Bengtson</a:t>
            </a:r>
            <a:r>
              <a:rPr lang="en-GB" dirty="0"/>
              <a:t> 1979: 652).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685800" y="357188"/>
            <a:ext cx="7772400" cy="1395412"/>
          </a:xfrm>
        </p:spPr>
        <p:txBody>
          <a:bodyPr/>
          <a:lstStyle/>
          <a:p>
            <a:endParaRPr lang="en-GB" altLang="en-US" dirty="0"/>
          </a:p>
        </p:txBody>
      </p:sp>
      <p:pic>
        <p:nvPicPr>
          <p:cNvPr id="20483" name="Content Placeholder 4" descr="P4110495.JPG"/>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1763688" y="1484784"/>
            <a:ext cx="5303490" cy="3978263"/>
          </a:xfrm>
        </p:spPr>
      </p:pic>
    </p:spTree>
    <p:extLst>
      <p:ext uri="{BB962C8B-B14F-4D97-AF65-F5344CB8AC3E}">
        <p14:creationId xmlns:p14="http://schemas.microsoft.com/office/powerpoint/2010/main" val="602730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endParaRPr lang="en-GB" altLang="en-US" dirty="0"/>
          </a:p>
        </p:txBody>
      </p:sp>
      <p:sp>
        <p:nvSpPr>
          <p:cNvPr id="17411" name="Content Placeholder 2"/>
          <p:cNvSpPr>
            <a:spLocks noGrp="1"/>
          </p:cNvSpPr>
          <p:nvPr>
            <p:ph idx="1"/>
          </p:nvPr>
        </p:nvSpPr>
        <p:spPr>
          <a:xfrm>
            <a:off x="685800" y="1124744"/>
            <a:ext cx="8062664" cy="4847431"/>
          </a:xfrm>
        </p:spPr>
        <p:txBody>
          <a:bodyPr>
            <a:normAutofit/>
          </a:bodyPr>
          <a:lstStyle/>
          <a:p>
            <a:r>
              <a:rPr lang="en-GB" dirty="0"/>
              <a:t>“...the religious studies is still haunted by the legacy of the Enlightenment in its rejection of ‘superstition’. ... In defining religion in terms of monolithic essences (transcendent, sacred etc.), the discipline has historically produced a ‘remainder’ of things that do not count as religion and are therefore outside our realms of inquiry.” (Josephson 2013: 339) </a:t>
            </a:r>
            <a:endParaRPr lang="en-GB" altLang="en-US"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888</TotalTime>
  <Words>625</Words>
  <Application>Microsoft Office PowerPoint</Application>
  <PresentationFormat>On-screen Show (4:3)</PresentationFormat>
  <Paragraphs>33</Paragraphs>
  <Slides>12</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Anthropology of Religion  </vt:lpstr>
      <vt:lpstr>Anthropology of non-ordinary Experiences </vt:lpstr>
      <vt:lpstr>Can we study what we cannot see or do not experience ourselves?</vt:lpstr>
      <vt:lpstr>Edith Turner and experimental anthropology  </vt:lpstr>
      <vt:lpstr>Andrew Lang (1844-1912)</vt:lpstr>
      <vt:lpstr>Duff-Cooper</vt:lpstr>
      <vt:lpstr>PowerPoint Presentation</vt:lpstr>
      <vt:lpstr>R.R. Marett (1866-1943)</vt:lpstr>
      <vt:lpstr>Evolution not identical with progress </vt:lpstr>
      <vt:lpstr>Focus on emotion and action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112</cp:revision>
  <cp:lastPrinted>2015-10-30T12:30:07Z</cp:lastPrinted>
  <dcterms:created xsi:type="dcterms:W3CDTF">2015-04-14T15:21:28Z</dcterms:created>
  <dcterms:modified xsi:type="dcterms:W3CDTF">2019-02-05T15:56:26Z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