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5" r:id="rId1"/>
  </p:sldMasterIdLst>
  <p:notesMasterIdLst>
    <p:notesMasterId r:id="rId3"/>
  </p:notes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FFFF"/>
    <a:srgbClr val="CEFF9E"/>
    <a:srgbClr val="F4E5F5"/>
    <a:srgbClr val="934B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–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2DE63D5-997A-4646-A377-4702673A728D}" styleName="Light Style 2 –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17" autoAdjust="0"/>
    <p:restoredTop sz="94660"/>
  </p:normalViewPr>
  <p:slideViewPr>
    <p:cSldViewPr snapToGrid="0">
      <p:cViewPr>
        <p:scale>
          <a:sx n="75" d="100"/>
          <a:sy n="75" d="100"/>
        </p:scale>
        <p:origin x="1412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E15810-B117-42BF-BC60-98B9C6027F5B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FFD9D-A183-4A42-AFAF-CC31B4F204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763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71713" y="1143000"/>
            <a:ext cx="231457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FFD9D-A183-4A42-AFAF-CC31B4F2044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131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E8DE1-68C6-7914-E82D-C9462E94C8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0150" y="2095078"/>
            <a:ext cx="7200900" cy="4456853"/>
          </a:xfrm>
        </p:spPr>
        <p:txBody>
          <a:bodyPr anchor="b"/>
          <a:lstStyle>
            <a:lvl1pPr algn="ctr">
              <a:defRPr sz="472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FB8B27-F219-761C-F138-502DDCAD73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1890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20BD2-3003-B143-0EDD-EAFADA396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78344-BD05-62F1-4CBE-A730BBC74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1347E-5CA4-99A4-B11A-F0C6B31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972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4342B-98AD-CD3C-0D53-9528DE86E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8746A-7C91-5FF2-3EDE-35EF69266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8CA670-2775-4901-CCB0-9FDA26AFB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F07243-AE2D-2FE1-5662-05D64714D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A7D56-9C14-92F4-E437-BF50EB6FD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857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CA9D0-A9AC-D554-5E35-6B89B381F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82" y="3191512"/>
            <a:ext cx="8281035" cy="5325109"/>
          </a:xfrm>
        </p:spPr>
        <p:txBody>
          <a:bodyPr anchor="b"/>
          <a:lstStyle>
            <a:lvl1pPr>
              <a:defRPr sz="472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120213-74C6-7749-0714-76B79BABA0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082" y="8566999"/>
            <a:ext cx="8281035" cy="2800349"/>
          </a:xfrm>
        </p:spPr>
        <p:txBody>
          <a:bodyPr/>
          <a:lstStyle>
            <a:lvl1pPr marL="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1pPr>
            <a:lvl2pPr marL="360045" indent="0">
              <a:buNone/>
              <a:defRPr sz="1575">
                <a:solidFill>
                  <a:schemeClr val="tx1">
                    <a:tint val="82000"/>
                  </a:schemeClr>
                </a:solidFill>
              </a:defRPr>
            </a:lvl2pPr>
            <a:lvl3pPr marL="720090" indent="0">
              <a:buNone/>
              <a:defRPr sz="1418">
                <a:solidFill>
                  <a:schemeClr val="tx1">
                    <a:tint val="82000"/>
                  </a:schemeClr>
                </a:solidFill>
              </a:defRPr>
            </a:lvl3pPr>
            <a:lvl4pPr marL="1080135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4pPr>
            <a:lvl5pPr marL="1440180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5pPr>
            <a:lvl6pPr marL="1800225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6pPr>
            <a:lvl7pPr marL="2160270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7pPr>
            <a:lvl8pPr marL="2520315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8pPr>
            <a:lvl9pPr marL="2880360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FBA69-C901-C810-9F66-8787B9474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4D7A34-85CF-CF56-F12E-4BA078CA5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C70B00-2CB1-DA78-8878-60456BE8B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639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3A84A-1D51-5618-0AFA-87D2D588E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386D5-A135-FA59-5148-BC8F4DBD20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B3CC0-24ED-AA0A-D401-225C9DA8DD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3A321-7D0C-694C-9DEB-6F3E6B261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73B30C-6AED-AC8B-B2C6-3ACB4ECA2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069D09-9C5E-9B8D-AD35-254E43FC4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989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71F29-E305-9835-FF18-82B52F14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681568"/>
            <a:ext cx="8281035" cy="2474384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6A4681-F78D-5E11-FDFE-2882DF1627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796E8F-590C-4AA7-07D9-A9297A6ABC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A59A69-639D-986B-D23C-3B6649B2CA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60607" y="3138171"/>
            <a:ext cx="4081761" cy="1537969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8818EF-399C-FFA2-414B-2F1E82BAA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60607" y="4676140"/>
            <a:ext cx="4081761" cy="68778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6BDCD8-8A99-AE1E-9E9E-2A1CCC88D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3D69A0-CFE5-ABD5-F860-1A6592247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E26DF3-489F-0F92-6867-9D32FEBBE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383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B5052-97A4-E2C1-44E7-154E0289F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96134F-5E4D-11FC-291E-6CD5B10DD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838EBD-D925-F493-7BEC-EC72F6314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454E32-4CC7-18BA-D71D-B598BA1BA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894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2BF6AE-6875-62B5-9F9E-631913086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777D8A-4EE4-C16F-558A-95347E742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14A993-6917-092C-8095-E1B922BBB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86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A432C-E500-80C7-2EED-93EBB36B3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9D8E3-DFF0-6AE5-30D3-F9BB6709C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1760" y="1843194"/>
            <a:ext cx="4860608" cy="9097433"/>
          </a:xfrm>
        </p:spPr>
        <p:txBody>
          <a:bodyPr/>
          <a:lstStyle>
            <a:lvl1pPr>
              <a:defRPr sz="2520"/>
            </a:lvl1pPr>
            <a:lvl2pPr>
              <a:defRPr sz="2205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A8099A-C3AD-1EAA-9A5A-70653B3E0B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2139B6-EB61-E8B4-DD47-FAD54C190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5FFB13-3C4A-917E-E7AD-26E56600E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B2BFCA-47FC-E7D2-5AC3-5AA45B2FC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792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84217-BC5C-48C1-8A38-D7121A706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633D50-6B1F-331B-3D75-56BF392509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081760" y="1843194"/>
            <a:ext cx="4860608" cy="9097433"/>
          </a:xfrm>
        </p:spPr>
        <p:txBody>
          <a:bodyPr/>
          <a:lstStyle>
            <a:lvl1pPr marL="0" indent="0">
              <a:buNone/>
              <a:defRPr sz="2520"/>
            </a:lvl1pPr>
            <a:lvl2pPr marL="360045" indent="0">
              <a:buNone/>
              <a:defRPr sz="2205"/>
            </a:lvl2pPr>
            <a:lvl3pPr marL="720090" indent="0">
              <a:buNone/>
              <a:defRPr sz="1890"/>
            </a:lvl3pPr>
            <a:lvl4pPr marL="1080135" indent="0">
              <a:buNone/>
              <a:defRPr sz="1575"/>
            </a:lvl4pPr>
            <a:lvl5pPr marL="1440180" indent="0">
              <a:buNone/>
              <a:defRPr sz="1575"/>
            </a:lvl5pPr>
            <a:lvl6pPr marL="1800225" indent="0">
              <a:buNone/>
              <a:defRPr sz="1575"/>
            </a:lvl6pPr>
            <a:lvl7pPr marL="2160270" indent="0">
              <a:buNone/>
              <a:defRPr sz="1575"/>
            </a:lvl7pPr>
            <a:lvl8pPr marL="2520315" indent="0">
              <a:buNone/>
              <a:defRPr sz="1575"/>
            </a:lvl8pPr>
            <a:lvl9pPr marL="2880360" indent="0">
              <a:buNone/>
              <a:defRPr sz="157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AB64-8C7F-0D93-18E8-6B302A56DE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24A2D-650F-9E16-2F6F-70FEE99E0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9A238C-5B8A-266E-7768-651E46FA9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26B7B6-4238-C4D0-24A5-2502B85E4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342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EE8B5-4BB6-782C-D7B2-8E0A15CFF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DE23A4-4D38-F0BD-E660-01757D837A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7D079B-6290-DDD5-38CB-DA8C21303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CAEDB-3EB7-25B2-30E7-DB0A9B0B7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8C1803-EA80-1E2C-BEC6-FA9DD09E6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126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36C86D-F274-AFA8-70C2-F5D1B29A1A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DBC40D-6017-AFAB-D87D-1C1E5B8670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61AF47-408C-BA15-1BA0-DFDE3AFC2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670A9C-A74D-6BCE-86A3-DFF9ABCED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D1F11-4A17-D1A3-25CE-BBC4ECC1B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308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C44028-ED18-E52E-63B7-9DB233A9D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10495-23A4-3C46-CC50-44A3C8151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047FC-8C72-9300-F485-3525F7F945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60083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23C7A9-D1C4-4FF1-990B-F5BDBBEA7F9F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866FC-8124-C09F-CF92-0F05004205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80398" y="11865187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FD9EF-CDD5-F606-8C25-24BB1AB3D0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780848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52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</p:sldLayoutIdLst>
  <p:txStyles>
    <p:titleStyle>
      <a:lvl1pPr algn="l" defTabSz="720090" rtl="0" eaLnBrk="1" latinLnBrk="0" hangingPunct="1">
        <a:lnSpc>
          <a:spcPct val="90000"/>
        </a:lnSpc>
        <a:spcBef>
          <a:spcPct val="0"/>
        </a:spcBef>
        <a:buNone/>
        <a:defRPr sz="34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23" indent="-180023" algn="l" defTabSz="720090" rtl="0" eaLnBrk="1" latinLnBrk="0" hangingPunct="1">
        <a:lnSpc>
          <a:spcPct val="90000"/>
        </a:lnSpc>
        <a:spcBef>
          <a:spcPts val="788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1pPr>
      <a:lvl2pPr marL="54006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0011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6015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62020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98024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34029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70033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306038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mailto:2318687@student.uwtsd.ac.uk" TargetMode="Externa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ons.gov.uk/peoplepopulationandcommunity/wellbeing/articles/morechildrenusingsocialmediareportmentalillhealthsymptoms/2015-10-20" TargetMode="External"/><Relationship Id="rId5" Type="http://schemas.openxmlformats.org/officeDocument/2006/relationships/hyperlink" Target="https://digital.nhs.uk/data-and-information/publications/statistical/mental-health-of-children-and-young-people-in-england/2023-wave-4-follow-up" TargetMode="External"/><Relationship Id="rId10" Type="http://schemas.openxmlformats.org/officeDocument/2006/relationships/image" Target="../media/image4.png"/><Relationship Id="rId4" Type="http://schemas.openxmlformats.org/officeDocument/2006/relationships/hyperlink" Target="https://www.mentalhealth.org.uk/explore-mental-health/articles/body-image-report-executive-summary/body-image-childhood" TargetMode="Externa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1"/>
            </a:gs>
            <a:gs pos="83000">
              <a:schemeClr val="accent5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rect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C072A67-EE3A-DFE1-B461-CC0CD8C94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601200" cy="1347442"/>
          </a:xfrm>
          <a:solidFill>
            <a:schemeClr val="bg1"/>
          </a:solidFill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1400" b="1" dirty="0">
                <a:latin typeface="Algerian" panose="04020705040A02060702" pitchFamily="82" charset="0"/>
              </a:rPr>
              <a:t>Investigating The Mental Health Impact of Social Media Use on Adolescents and Young Adults in the UK: A Systematic Review</a:t>
            </a:r>
            <a:br>
              <a:rPr lang="en-GB" sz="1400" b="1" dirty="0">
                <a:latin typeface="Algerian" panose="04020705040A02060702" pitchFamily="82" charset="0"/>
              </a:rPr>
            </a:br>
            <a:br>
              <a:rPr lang="en-GB" sz="1050" dirty="0"/>
            </a:br>
            <a:r>
              <a:rPr lang="en-GB" sz="800" b="1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</a:t>
            </a:r>
            <a:r>
              <a:rPr lang="en-GB" sz="800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Krina Patel    </a:t>
            </a:r>
            <a:r>
              <a:rPr lang="en-GB" sz="800" b="1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</a:t>
            </a:r>
            <a:r>
              <a:rPr lang="en-GB" sz="800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2430966 </a:t>
            </a:r>
            <a:r>
              <a:rPr lang="en-GB" sz="800" b="1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University Email ID</a:t>
            </a:r>
            <a:r>
              <a:rPr lang="en-GB" sz="800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2430966</a:t>
            </a:r>
            <a:r>
              <a:rPr lang="en-US" sz="800" u="sng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Shruti" panose="020B0502040204020203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@student.uwtsd.ac.uk</a:t>
            </a:r>
            <a:r>
              <a:rPr lang="en-US" sz="800" u="sng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Shruti" panose="020B0502040204020203" pitchFamily="34" charset="0"/>
              </a:rPr>
              <a:t> </a:t>
            </a:r>
            <a:r>
              <a:rPr lang="en-GB" sz="800" b="1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Supervisor Name: </a:t>
            </a:r>
            <a:r>
              <a:rPr lang="en-GB" sz="800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 Diola </a:t>
            </a:r>
            <a:r>
              <a:rPr lang="en-GB" sz="800" kern="100" dirty="0" err="1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Bijlhout</a:t>
            </a:r>
            <a:r>
              <a:rPr lang="en-GB" sz="800" b="1" kern="1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</a:t>
            </a:r>
            <a:r>
              <a:rPr lang="en-US" sz="800" b="1" dirty="0" err="1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Shruti" panose="020B0502040204020203" pitchFamily="34" charset="0"/>
              </a:rPr>
              <a:t>Programme</a:t>
            </a:r>
            <a:r>
              <a:rPr lang="en-US" sz="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Shruti" panose="020B0502040204020203" pitchFamily="34" charset="0"/>
              </a:rPr>
              <a:t>: </a:t>
            </a:r>
            <a:r>
              <a:rPr lang="en-US" sz="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Shruti" panose="020B0502040204020203" pitchFamily="34" charset="0"/>
              </a:rPr>
              <a:t>MSc Public Health and Social Care in Practice</a:t>
            </a:r>
            <a:br>
              <a:rPr lang="en-GB" sz="800" dirty="0">
                <a:latin typeface="Calibri" panose="020F0502020204030204" pitchFamily="34" charset="0"/>
                <a:ea typeface="Calibri" panose="020F0502020204030204" pitchFamily="34" charset="0"/>
                <a:cs typeface="Shruti" panose="020B0502040204020203" pitchFamily="34" charset="0"/>
              </a:rPr>
            </a:b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930F0C5A-01D2-65ED-7A02-7D6A44C6C3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0155151"/>
              </p:ext>
            </p:extLst>
          </p:nvPr>
        </p:nvGraphicFramePr>
        <p:xfrm>
          <a:off x="65209" y="1484094"/>
          <a:ext cx="3806995" cy="3114099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3806995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237050">
                <a:tc>
                  <a:txBody>
                    <a:bodyPr/>
                    <a:lstStyle/>
                    <a:p>
                      <a:pPr marL="0" indent="0" algn="just">
                        <a:buFont typeface="Wingdings" panose="05000000000000000000" pitchFamily="2" charset="2"/>
                        <a:buNone/>
                      </a:pPr>
                      <a:r>
                        <a:rPr lang="en-GB" sz="1000" u="sng" baseline="0" dirty="0">
                          <a:solidFill>
                            <a:srgbClr val="CEFF9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34B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2877049">
                <a:tc>
                  <a:txBody>
                    <a:bodyPr/>
                    <a:lstStyle/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person's emotional, psychological, and social well-being are all considered aspects of their mental well-being. It influences people's thoughts, emotions, and actions in day-to-day living </a:t>
                      </a: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0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Jurakulovich</a:t>
                      </a: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al., 2025; Coronel-Santos et al., 2022). 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It also influences how people handle stress, relate to others, and make choices, making it a vital aspect of overall health (Halat et al, 2023).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 recent years, social media use has become a major portion of adolescents’ and young adults’ lives, shaping their communication, identity, and self-image (Bibian and </a:t>
                      </a:r>
                      <a:r>
                        <a:rPr lang="en-GB" sz="10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Ma’rof</a:t>
                      </a: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2024).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While social media can offer social connection and support, excessive or negative use has been linked to mental health challenges such as anxiety, depression, and poor self-esteem (Khalaf et al, 2023).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successful preventative and support plans for young people requires an understanding of how social media impacts their mental health </a:t>
                      </a:r>
                      <a:r>
                        <a:rPr lang="en-GB" sz="10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(Khalaf et al, 2023).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0AC72BF4-3894-60E1-CBB9-648EE68EFA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388104"/>
              </p:ext>
            </p:extLst>
          </p:nvPr>
        </p:nvGraphicFramePr>
        <p:xfrm>
          <a:off x="83976" y="4710016"/>
          <a:ext cx="4191462" cy="2603617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chemeClr val="accent5">
                      <a:lumMod val="20000"/>
                      <a:lumOff val="80000"/>
                    </a:schemeClr>
                  </a:outerShdw>
                </a:effectLst>
                <a:tableStyleId>{F5AB1C69-6EDB-4FF4-983F-18BD219EF322}</a:tableStyleId>
              </a:tblPr>
              <a:tblGrid>
                <a:gridCol w="4191462">
                  <a:extLst>
                    <a:ext uri="{9D8B030D-6E8A-4147-A177-3AD203B41FA5}">
                      <a16:colId xmlns:a16="http://schemas.microsoft.com/office/drawing/2014/main" val="1016373061"/>
                    </a:ext>
                  </a:extLst>
                </a:gridCol>
              </a:tblGrid>
              <a:tr h="210020">
                <a:tc>
                  <a:txBody>
                    <a:bodyPr/>
                    <a:lstStyle/>
                    <a:p>
                      <a:pPr algn="just"/>
                      <a:r>
                        <a:rPr lang="en-GB" sz="1000" u="sng" baseline="0" dirty="0">
                          <a:solidFill>
                            <a:srgbClr val="CEFF9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Aim, Objectives and Question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34B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1083399"/>
                  </a:ext>
                </a:extLst>
              </a:tr>
              <a:tr h="2382637">
                <a:tc>
                  <a:txBody>
                    <a:bodyPr/>
                    <a:lstStyle/>
                    <a:p>
                      <a:pPr algn="just"/>
                      <a:r>
                        <a:rPr lang="en-GB" sz="1000" b="1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Aim:  </a:t>
                      </a:r>
                      <a:r>
                        <a:rPr lang="en-GB" sz="1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investigate the impacts of social media use on young adults' and adolescents' mental health in the UK.</a:t>
                      </a:r>
                    </a:p>
                    <a:p>
                      <a:pPr algn="just"/>
                      <a:r>
                        <a:rPr lang="en-GB" sz="1000" b="1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Question:</a:t>
                      </a:r>
                    </a:p>
                    <a:p>
                      <a:pPr algn="just"/>
                      <a:r>
                        <a:rPr lang="en-GB" sz="1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impacts does social media use have on young adults' and adolescents' mental health in the UK?</a:t>
                      </a:r>
                    </a:p>
                    <a:p>
                      <a:pPr algn="just"/>
                      <a:r>
                        <a:rPr lang="en-GB" sz="1000" b="1" kern="1200" dirty="0">
                          <a:solidFill>
                            <a:schemeClr val="dk1"/>
                          </a:solidFill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Objectives: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determine whether social media use among adolescents and young people in the UK is linked to mental health problems like anxiety, depression, and self-esteem.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To explore the factors (frequency, type of use, and platform) that influence the psychological effects of social media in adolescents and young adults in the UK.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assess evidence-based practices or interventions that lessen the detrimental impact of social media use on mental health in UK teens and young adults.</a:t>
                      </a:r>
                      <a:endParaRPr lang="en-GB" sz="10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0617626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10EDEC3B-AE31-D02D-43D1-DBA40296A3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1471262"/>
              </p:ext>
            </p:extLst>
          </p:nvPr>
        </p:nvGraphicFramePr>
        <p:xfrm>
          <a:off x="5803523" y="1469156"/>
          <a:ext cx="3732468" cy="22707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732468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171450">
                <a:tc>
                  <a:txBody>
                    <a:bodyPr/>
                    <a:lstStyle/>
                    <a:p>
                      <a:pPr marL="0" indent="0" algn="just">
                        <a:buFont typeface="Wingdings" panose="05000000000000000000" pitchFamily="2" charset="2"/>
                        <a:buNone/>
                      </a:pPr>
                      <a:r>
                        <a:rPr lang="en-GB" sz="1000" u="sng" baseline="0" dirty="0">
                          <a:solidFill>
                            <a:srgbClr val="CEFF9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Prevalence 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34B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1714500">
                <a:tc>
                  <a:txBody>
                    <a:bodyPr/>
                    <a:lstStyle/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About one in five children and young people between the ages of 8 and 25 have a likely mental health issue, according to NHS England (2023).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Plackett et al (2023) report shows that around 97% of UK teenagers and young adults use at least one social media platform daily.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Office for National Statistics (ONS, 2015) found that young people who spend over 3 hours per day on social media are twice as probably to</a:t>
                      </a:r>
                      <a:r>
                        <a:rPr lang="en-GB" sz="1000" dirty="0"/>
                        <a:t> </a:t>
                      </a: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report symptoms of anxiety and depression.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Mental Health Foundation (2025) highlights that 40% of young adults (26% Boys and 54% girls) feel that social media hurts their self-esteem and body image.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76B91CE4-E0F5-0B62-87B6-B4CF2D02D9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4047352"/>
              </p:ext>
            </p:extLst>
          </p:nvPr>
        </p:nvGraphicFramePr>
        <p:xfrm>
          <a:off x="83976" y="7425455"/>
          <a:ext cx="4459701" cy="28803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459701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209846">
                <a:tc>
                  <a:txBody>
                    <a:bodyPr/>
                    <a:lstStyle/>
                    <a:p>
                      <a:pPr marL="0" indent="0" algn="just">
                        <a:buFont typeface="Wingdings" panose="05000000000000000000" pitchFamily="2" charset="2"/>
                        <a:buNone/>
                      </a:pPr>
                      <a:r>
                        <a:rPr lang="en-GB" sz="1000" u="sng" baseline="0" dirty="0">
                          <a:solidFill>
                            <a:srgbClr val="CEFF9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Rationale of Study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34B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2556893">
                <a:tc>
                  <a:txBody>
                    <a:bodyPr/>
                    <a:lstStyle/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There is growing concern about the mental health impacts of social media use, especially among adolescents and young adults in the UK (Yu et al, 2024).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Current evidence is mixed; some studies suggest benefits like social support, while others report harmful effects such as anxiety and loneliness (Gupta et al, 2022).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Many existing studies are international; there is limited UK-specific research addressing this issue within its cultural and social context (Yu et al, 2024).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Understanding the link between frequency, platform type, and usage style can help identify which behaviours are most harmful or protective (Gupta et al, 2022).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 research will help fill knowledge gaps and support the development of evidence-based mental well-being policies and interventions (Anwar, 2024).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Findings will contribute to promoting safe and mindful social media use among young people (Anwar, 2024).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7ED98650-7764-C955-574F-1BAD4E6268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9491944"/>
              </p:ext>
            </p:extLst>
          </p:nvPr>
        </p:nvGraphicFramePr>
        <p:xfrm>
          <a:off x="4700927" y="6924688"/>
          <a:ext cx="4816297" cy="33375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816297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209294">
                <a:tc>
                  <a:txBody>
                    <a:bodyPr/>
                    <a:lstStyle/>
                    <a:p>
                      <a:pPr marL="0" indent="0" algn="just">
                        <a:buFont typeface="Wingdings" panose="05000000000000000000" pitchFamily="2" charset="2"/>
                        <a:buNone/>
                      </a:pPr>
                      <a:r>
                        <a:rPr lang="en-GB" sz="1000" u="sng" baseline="0" dirty="0">
                          <a:solidFill>
                            <a:srgbClr val="CEFF9E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Impact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34B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2915166">
                <a:tc>
                  <a:txBody>
                    <a:bodyPr/>
                    <a:lstStyle/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study will benefit adolescents and young adults by identifying ways to use social media more safely and positively for mental well-being (Berryman et al, 2018).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It will help public health organisations develop awareness campaigns and educational programs promoting digital balance and mental health literacy (</a:t>
                      </a:r>
                      <a:r>
                        <a:rPr lang="en-GB" sz="10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Petalas</a:t>
                      </a: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al, 2021).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Policymakers can use the findings to create guidelines on responsible social media use and digital well-being in schools and communities (Wilson and Stock, 2021).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Mental health professionals can apply insights from the research to improve early intervention and counselling strategies for social media-related distress (</a:t>
                      </a:r>
                      <a:r>
                        <a:rPr lang="en-GB" sz="10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Ndindeng</a:t>
                      </a: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2025).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Educational institutions can incorporate findings into student well-being programs and digital citizenship curricula (Ünlü et al, 2025).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study will contribute to social care and healthcare planning by highlighting risk and protective factors influencing young people’s mental health online (Wilson and Stock, 2021).</a:t>
                      </a:r>
                    </a:p>
                    <a:p>
                      <a:pPr marL="171450" indent="-1714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 research is original as it focuses on a UK-based population, combining social media behaviour with measurable mental health outcomes to guide future policy and practice.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E8E034C5-AC9B-FB65-51F7-42A2605C64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8306069"/>
              </p:ext>
            </p:extLst>
          </p:nvPr>
        </p:nvGraphicFramePr>
        <p:xfrm>
          <a:off x="54283" y="10332367"/>
          <a:ext cx="9462941" cy="2377440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9462941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117020">
                <a:tc>
                  <a:txBody>
                    <a:bodyPr/>
                    <a:lstStyle/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b="1" u="sng" baseline="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 list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1662912">
                <a:tc>
                  <a:txBody>
                    <a:bodyPr/>
                    <a:lstStyle/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Anwar, M., 2024. The Impact of Social Media on Adolescent Identity Formation and Mental Health: Opportunities, Risks, and Policy Implications. </a:t>
                      </a:r>
                      <a:r>
                        <a:rPr lang="en-GB" sz="700" i="1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Sinergi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International Journal of Psychology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(2), pp.66-79.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Berryman, C., Ferguson, C.J. and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Negy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C., 2018. Social media use and mental health among young adults.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Psychiatric quarterly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89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(2), pp.307-314.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Bibian, O.E. and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Ma’rof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A.A., 2024. The Impact of Social Media Usage, Social Support, Peer Influence, and Social Identity on the Self-Concept of Youths in Enugu East Local Government Council, Nigeria.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INTERNATIONAL JOURNAL OF ACADEMIC RESEARCH IN BUSINESS AND SOCIAL SCIENCES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14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(12).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Coronel-Santos, M.A. and Rodríguez-Macías, J.C., 2022. Integral definition and conceptual model of mental health: Proposal from a systematic review of different paradigms.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Frontiers in Sociology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7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p.978804.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Gupta, C., Jogdand, S., Kumar, M., GUPTA, C. and Jogdand, S.D., 2022. Reviewing the impact of social media on the mental health of adolescents and young adults. </a:t>
                      </a:r>
                      <a:r>
                        <a:rPr lang="en-GB" sz="700" i="1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Cureus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14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(10).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Hammoudi Halat, D., Soltani, A., Dalli, R.,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Alsarraj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L. and Malki, A., 2023. Understanding and fostering mental health and well-being among university faculty: A narrative review.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Journal of clinical medicine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12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(13), p.4425.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Jurakulovich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J.S., 2025. THE ROLE OF MENTAL HEALTH IN ENHANCING HUMAN WELL-BEING AND DEVELOPMENTAL OUTCOMES. </a:t>
                      </a:r>
                      <a:r>
                        <a:rPr lang="en-GB" sz="700" i="1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EduVision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 Journal of Innovations in Pedagogy and Educational Advancements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(5), pp.93-99.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Khalaf, A.M.,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Alubied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A.A., Khalaf, A.M.,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Rifaey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A.A.,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Alubied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A. and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Rifaey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A., 2023. The impact of social media on the mental health of adolescents and young adults: a systematic review. </a:t>
                      </a:r>
                      <a:r>
                        <a:rPr lang="en-GB" sz="700" i="1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Cureus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15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(8).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Mental Health Foundation (2025), </a:t>
                      </a:r>
                      <a:r>
                        <a:rPr lang="en-GB" sz="700" u="sng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"/>
                        </a:rPr>
                        <a:t>https://www.mentalhealth.org.uk/explore-mental-health/articles/body-image-report-executive-summary/body-image-childhood</a:t>
                      </a:r>
                      <a:endParaRPr lang="en-GB" sz="70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NHS England ((2023), </a:t>
                      </a:r>
                      <a:r>
                        <a:rPr lang="en-GB" sz="700" u="sng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5"/>
                        </a:rPr>
                        <a:t>https://digital.nhs.uk/data-and-information/publications/statistical/mental-health-of-children-and-young-people-in-england/2023-wave-4-follow-up</a:t>
                      </a:r>
                      <a:endParaRPr lang="en-GB" sz="70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Ndindeng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A., 2025. The impact of social media on mental health.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Mental Health and Digital Technologies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Office for National Statistics (ONS) (2015), </a:t>
                      </a:r>
                      <a:r>
                        <a:rPr lang="en-GB" sz="700" u="sng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6"/>
                        </a:rPr>
                        <a:t>https://www.ons.gov.uk/peoplepopulationandcommunity/wellbeing/articles/morechildrenusingsocialmediareportmentalillhealthsymptoms/2015-10-20</a:t>
                      </a:r>
                      <a:endParaRPr lang="en-GB" sz="70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Petropoulos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Petalas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D.,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Konijn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E.A., Johnson, B.K., Veldhuis, J., Bij de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Vaate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N.A., Burgers, C., Droog, E.,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Międzobrodzka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E., Balint, K.E. and van de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Schoot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R., 2021. Plurality in the measurement of social media use and mental health: An exploratory study among adolescents and young adults.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Social Media+ Society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7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(3), p.20563051211035353.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Plackett, R., Sheringham, J. and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Dykxhoorn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J., 2023. The longitudinal impact of social media use on UK adolescents' mental health: longitudinal observational study.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Journal of medical Internet research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25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p.e43213.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Ünlü, S., Uzun, K. and Arslan, G., 2025. Mindfulness-Based Intervention in Schools: Addressing Social Media Burnout and Enhancing Well-Being in Adolescents.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Children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12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(7), p.826.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Wilson, C. and Stock, J., 2021. ‘Social media comes with good and bad sides, doesn’t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it?’A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balancing act of the benefits and risks of social media use by young adults with long-term conditions.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Health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25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(5), pp.515-534.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Yu, Y., </a:t>
                      </a:r>
                      <a:r>
                        <a:rPr lang="en-GB" sz="70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Dykxhoorn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J. and Plackett, R., 2024. The impact of different types of social media use on the mental health of UK adults: Longitudinal observational study.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Journal of Medical Internet Research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GB" sz="700" i="1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26</a:t>
                      </a:r>
                      <a:r>
                        <a:rPr lang="en-GB" sz="7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p.e56950.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CB36E1B-34AA-D300-BDE0-75685DC3C638}"/>
              </a:ext>
            </a:extLst>
          </p:cNvPr>
          <p:cNvSpPr txBox="1"/>
          <p:nvPr/>
        </p:nvSpPr>
        <p:spPr>
          <a:xfrm>
            <a:off x="7109075" y="3753908"/>
            <a:ext cx="14771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(Medium, 2025)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5A4E99-CDF0-9CEC-4D39-638A7D1A1A89}"/>
              </a:ext>
            </a:extLst>
          </p:cNvPr>
          <p:cNvSpPr txBox="1"/>
          <p:nvPr/>
        </p:nvSpPr>
        <p:spPr>
          <a:xfrm>
            <a:off x="4062046" y="3831741"/>
            <a:ext cx="14771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(CBHC,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70BFC4-6013-5F6A-D3E8-0E7E976A8837}"/>
              </a:ext>
            </a:extLst>
          </p:cNvPr>
          <p:cNvSpPr txBox="1"/>
          <p:nvPr/>
        </p:nvSpPr>
        <p:spPr>
          <a:xfrm>
            <a:off x="4842589" y="4126965"/>
            <a:ext cx="14771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(Rise, 2021)</a:t>
            </a:r>
          </a:p>
        </p:txBody>
      </p:sp>
      <p:pic>
        <p:nvPicPr>
          <p:cNvPr id="5" name="Picture 2" descr="Is Social Media Affecting Your Mental ...">
            <a:extLst>
              <a:ext uri="{FF2B5EF4-FFF2-40B4-BE49-F238E27FC236}">
                <a16:creationId xmlns:a16="http://schemas.microsoft.com/office/drawing/2014/main" id="{7B27B24B-799E-8CA5-9B6B-A2108D3662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180" y="1495674"/>
            <a:ext cx="1772818" cy="220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The Impact of Social Media on Mental Health: Exploring the Double-Edged  Sword | by Shahid Iqbal | Medium">
            <a:extLst>
              <a:ext uri="{FF2B5EF4-FFF2-40B4-BE49-F238E27FC236}">
                <a16:creationId xmlns:a16="http://schemas.microsoft.com/office/drawing/2014/main" id="{560D7033-FBEA-556D-6D39-E34F66B45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192" y="3929721"/>
            <a:ext cx="3371415" cy="158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Teens, Social Media and Technology 2023 | Pew Research Center">
            <a:extLst>
              <a:ext uri="{FF2B5EF4-FFF2-40B4-BE49-F238E27FC236}">
                <a16:creationId xmlns:a16="http://schemas.microsoft.com/office/drawing/2014/main" id="{696081D4-F92D-51A6-97B5-DCDAB6B02D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192" y="5585965"/>
            <a:ext cx="3362031" cy="123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The Impact of Social Media on Mental Health - RISE Housing and Support  Services">
            <a:extLst>
              <a:ext uri="{FF2B5EF4-FFF2-40B4-BE49-F238E27FC236}">
                <a16:creationId xmlns:a16="http://schemas.microsoft.com/office/drawing/2014/main" id="{28269F8B-F084-7810-2375-64B3FF5243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044" y="4384464"/>
            <a:ext cx="1772818" cy="2503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874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448</TotalTime>
  <Words>1599</Words>
  <Application>Microsoft Office PowerPoint</Application>
  <PresentationFormat>A3 Paper (297x420 mm)</PresentationFormat>
  <Paragraphs>57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Algerian</vt:lpstr>
      <vt:lpstr>Aptos</vt:lpstr>
      <vt:lpstr>Aptos Display</vt:lpstr>
      <vt:lpstr>Arial</vt:lpstr>
      <vt:lpstr>Calibri</vt:lpstr>
      <vt:lpstr>Wingdings</vt:lpstr>
      <vt:lpstr>Office Theme</vt:lpstr>
      <vt:lpstr>Investigating The Mental Health Impact of Social Media Use on Adolescents and Young Adults in the UK: A Systematic Review  Student Name: Krina Patel    Student ID:2430966   University Email ID: 2430966@student.uwtsd.ac.uk  Supervisor Name: Dr Diola Bijlhout   Programme: MSc Public Health and Social Care in Practice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Krina Patel</cp:lastModifiedBy>
  <cp:revision>2</cp:revision>
  <dcterms:created xsi:type="dcterms:W3CDTF">2024-07-04T21:09:47Z</dcterms:created>
  <dcterms:modified xsi:type="dcterms:W3CDTF">2025-11-04T09:58:14Z</dcterms:modified>
</cp:coreProperties>
</file>