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2314"/>
    <p:restoredTop sz="50000"/>
  </p:normalViewPr>
  <p:slideViewPr>
    <p:cSldViewPr snapToGrid="0" snapToObjects="1">
      <p:cViewPr varScale="1">
        <p:scale>
          <a:sx n="85" d="100"/>
          <a:sy n="85" d="100"/>
        </p:scale>
        <p:origin x="200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967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5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9752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23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8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552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080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019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97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322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3725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microsoft.com/office/2007/relationships/hdphoto" Target="../media/hdphoto1.wdp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D227D0E-EF83-A04F-A7EA-5737AA457FAD}" type="datetimeFigureOut">
              <a:rPr lang="en-US" smtClean="0"/>
              <a:t>10/13/16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BE9A058A-817F-314C-A1F0-AF9958EAF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453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5" r:id="rId1"/>
    <p:sldLayoutId id="2147484116" r:id="rId2"/>
    <p:sldLayoutId id="2147484117" r:id="rId3"/>
    <p:sldLayoutId id="2147484118" r:id="rId4"/>
    <p:sldLayoutId id="2147484119" r:id="rId5"/>
    <p:sldLayoutId id="2147484120" r:id="rId6"/>
    <p:sldLayoutId id="2147484121" r:id="rId7"/>
    <p:sldLayoutId id="2147484122" r:id="rId8"/>
    <p:sldLayoutId id="2147484123" r:id="rId9"/>
    <p:sldLayoutId id="2147484124" r:id="rId10"/>
    <p:sldLayoutId id="21474841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YR AMHERSONOL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316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Defnydd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600" dirty="0" smtClean="0">
                <a:ea typeface="Arial" charset="0"/>
                <a:cs typeface="Arial" charset="0"/>
              </a:rPr>
              <a:t>Ysgrifennu ffurfiol</a:t>
            </a:r>
          </a:p>
          <a:p>
            <a:r>
              <a:rPr lang="cy-GB" sz="3600" dirty="0" smtClean="0">
                <a:ea typeface="Arial" charset="0"/>
                <a:cs typeface="Arial" charset="0"/>
              </a:rPr>
              <a:t>Codi safon traethodau academaidd</a:t>
            </a:r>
          </a:p>
          <a:p>
            <a:r>
              <a:rPr lang="cy-GB" sz="3600" dirty="0" smtClean="0">
                <a:ea typeface="Arial" charset="0"/>
                <a:cs typeface="Arial" charset="0"/>
              </a:rPr>
              <a:t>Ysgrifennu’n fwy cryno</a:t>
            </a:r>
          </a:p>
          <a:p>
            <a:r>
              <a:rPr lang="cy-GB" sz="3600" dirty="0" smtClean="0">
                <a:ea typeface="Arial" charset="0"/>
                <a:cs typeface="Arial" charset="0"/>
              </a:rPr>
              <a:t>Defnyddiol wrth drawsieithu – defnyddio llai o eiriau.</a:t>
            </a:r>
            <a:endParaRPr lang="cy-GB" sz="3600" dirty="0"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032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Ffurfiau cryno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200" dirty="0" smtClean="0"/>
              <a:t>Fel </a:t>
            </a:r>
            <a:r>
              <a:rPr lang="cy-GB" sz="3200" dirty="0"/>
              <a:t>arfer, mae terfyniad </a:t>
            </a:r>
            <a:r>
              <a:rPr lang="cy-GB" sz="3200" dirty="0" smtClean="0"/>
              <a:t>(diwedd) y </a:t>
            </a:r>
            <a:r>
              <a:rPr lang="cy-GB" sz="3200" dirty="0"/>
              <a:t>ferf yn dangos y person a’r amser.  </a:t>
            </a:r>
            <a:endParaRPr lang="cy-GB" sz="3200" dirty="0" smtClean="0"/>
          </a:p>
          <a:p>
            <a:r>
              <a:rPr lang="cy-GB" sz="3200" dirty="0" smtClean="0"/>
              <a:t>Ond </a:t>
            </a:r>
            <a:r>
              <a:rPr lang="cy-GB" sz="3200" dirty="0"/>
              <a:t>mae terfyniad yr </a:t>
            </a:r>
            <a:r>
              <a:rPr lang="cy-GB" sz="3200" dirty="0" smtClean="0"/>
              <a:t>amhersonol </a:t>
            </a:r>
            <a:r>
              <a:rPr lang="cy-GB" sz="3200" dirty="0"/>
              <a:t>yn dangos yr </a:t>
            </a:r>
            <a:r>
              <a:rPr lang="cy-GB" sz="3200" b="1" dirty="0"/>
              <a:t>amser</a:t>
            </a:r>
            <a:r>
              <a:rPr lang="cy-GB" sz="3200" dirty="0"/>
              <a:t> yn unig.  </a:t>
            </a:r>
            <a:endParaRPr lang="cy-GB" sz="3200" dirty="0" smtClean="0"/>
          </a:p>
          <a:p>
            <a:r>
              <a:rPr lang="cy-GB" sz="3200" dirty="0" smtClean="0"/>
              <a:t>Y </a:t>
            </a:r>
            <a:r>
              <a:rPr lang="cy-GB" sz="3200" dirty="0"/>
              <a:t>terfyniadau sy’n cael eu defnyddio amlaf ydy </a:t>
            </a:r>
            <a:r>
              <a:rPr lang="cy-GB" sz="3200" b="1" dirty="0"/>
              <a:t>–ir, –wyd, –id</a:t>
            </a:r>
            <a:r>
              <a:rPr lang="cy-GB" sz="3200" dirty="0"/>
              <a:t>.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305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altLang="en-US" cap="none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US" altLang="en-US" cap="none" dirty="0">
                <a:solidFill>
                  <a:schemeClr val="tx1"/>
                </a:solidFill>
                <a:latin typeface="Arial" charset="0"/>
              </a:rPr>
            </a:br>
            <a:r>
              <a:rPr lang="en-US" altLang="en-US" b="1" cap="none" dirty="0" smtClean="0">
                <a:solidFill>
                  <a:schemeClr val="tx1"/>
                </a:solidFill>
              </a:rPr>
              <a:t>FFURFIAU AMHERSONOL</a:t>
            </a:r>
            <a:endParaRPr lang="en-US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1830323"/>
              </p:ext>
            </p:extLst>
          </p:nvPr>
        </p:nvGraphicFramePr>
        <p:xfrm>
          <a:off x="1514007" y="2578309"/>
          <a:ext cx="8364510" cy="3357795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791702"/>
                <a:gridCol w="1070902"/>
                <a:gridCol w="2199174"/>
                <a:gridCol w="4302732"/>
              </a:tblGrid>
              <a:tr h="11192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-ir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Gwelir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Yr amser presennol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Gwelir </a:t>
                      </a:r>
                      <a:r>
                        <a:rPr lang="cy-GB" sz="200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ysgolion</a:t>
                      </a:r>
                      <a:r>
                        <a:rPr lang="cy-GB" sz="2000" baseline="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 newydd yn agor yn Abertawe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192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b="1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-wyd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Gwelwyd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Yr amser gorffennol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Gwelwyd </a:t>
                      </a:r>
                      <a:r>
                        <a:rPr lang="cy-GB" sz="200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cynnydd</a:t>
                      </a:r>
                      <a:r>
                        <a:rPr lang="cy-GB" sz="2000" baseline="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 yn nifer y disgyblion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192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b="1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-id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Gwelid</a:t>
                      </a:r>
                      <a:endParaRPr lang="en-US" sz="20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Yr amser amherffaith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Gwelid</a:t>
                      </a:r>
                      <a:r>
                        <a:rPr lang="cy-GB" sz="2000" baseline="0" dirty="0" smtClean="0">
                          <a:effectLst/>
                          <a:latin typeface="+mn-lt"/>
                          <a:ea typeface="Times New Roman" charset="0"/>
                          <a:cs typeface="Arial" charset="0"/>
                        </a:rPr>
                        <a:t> twf mewn addysg Gymraeg ar draws y blynyddoedd</a:t>
                      </a:r>
                      <a:endParaRPr lang="en-US" sz="20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5466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TREFN BRAWDDEGAU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794479" y="1595021"/>
            <a:ext cx="9428813" cy="4893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Arial" charset="0"/>
              </a:rPr>
              <a:t>Trefn arferol y frawddeg Gymraeg ydy 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Arial" charset="0"/>
              </a:rPr>
              <a:t>Berf + Goddrych + Gwrthrych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Arial" charset="0"/>
              </a:rPr>
              <a:t>, e.e.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Rhedodd y ferch y ras.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Ysgrifennodd y bardd gerdd.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Dylai’r plant gael gwersi.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 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2400" b="1" dirty="0">
                <a:latin typeface="Calibri" charset="0"/>
                <a:ea typeface="Times New Roman" charset="0"/>
                <a:cs typeface="Calibri" charset="0"/>
              </a:rPr>
              <a:t>D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ydy brawddegau sy’n cynnwys yr amhersonol ddim yn dilyn y drefn yma.  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Gyda ffurfiau’r amhersonol, mae’r gwrthrych yn dilyn y ferf a’r goddrych neu’r person sy’n gyfrifol am y weithred yn dod ar ôl ffurf briodol 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gan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, e.e.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2400" dirty="0" smtClean="0">
                <a:effectLst/>
                <a:highlight>
                  <a:srgbClr val="FFFF00"/>
                </a:highlight>
                <a:latin typeface="Comic Sans MS" charset="0"/>
                <a:ea typeface="Times New Roman" charset="0"/>
                <a:cs typeface="Arial" charset="0"/>
              </a:rPr>
              <a:t>  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Rhedwyd ras 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gan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 y ferch.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Ysgrifennwyd y gerdd 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gan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 y bardd.</a:t>
            </a:r>
            <a:endParaRPr lang="en-US" sz="24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Ysgrifennwyd yr englyn </a:t>
            </a:r>
            <a:r>
              <a:rPr lang="cy-GB" sz="24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ganddo</a:t>
            </a:r>
            <a:r>
              <a:rPr lang="cy-GB" sz="2400" dirty="0" smtClean="0">
                <a:effectLst/>
                <a:latin typeface="Calibri" charset="0"/>
                <a:ea typeface="Times New Roman" charset="0"/>
                <a:cs typeface="Calibri" charset="0"/>
              </a:rPr>
              <a:t> ef.</a:t>
            </a:r>
            <a:endParaRPr lang="en-US" sz="2400" dirty="0">
              <a:effectLst/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994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treiglo</a:t>
            </a:r>
            <a:endParaRPr lang="cy-GB" dirty="0"/>
          </a:p>
        </p:txBody>
      </p:sp>
      <p:sp>
        <p:nvSpPr>
          <p:cNvPr id="4" name="Rectangle 3"/>
          <p:cNvSpPr/>
          <p:nvPr/>
        </p:nvSpPr>
        <p:spPr>
          <a:xfrm>
            <a:off x="839450" y="2093976"/>
            <a:ext cx="10807908" cy="35394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Cofiwch: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endParaRPr lang="cy-GB" sz="2800" dirty="0" smtClean="0">
              <a:effectLst/>
              <a:latin typeface="Calibri" charset="0"/>
              <a:ea typeface="Times New Roman" charset="0"/>
              <a:cs typeface="Calibri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cy-GB" sz="28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Does dim 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treiglad meddal yn dilyn terfyniadau’r amhersonol, e.e.</a:t>
            </a: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685800">
              <a:spcAft>
                <a:spcPts val="0"/>
              </a:spcAft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Arial" charset="0"/>
              </a:rPr>
              <a:t>Ysgrifennwyd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Arial" charset="0"/>
              </a:rPr>
              <a:t>ll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Arial" charset="0"/>
              </a:rPr>
              <a:t>ythyr gan yr athro.</a:t>
            </a:r>
          </a:p>
          <a:p>
            <a:pPr marL="685800">
              <a:spcAft>
                <a:spcPts val="0"/>
              </a:spcAft>
            </a:pPr>
            <a:r>
              <a:rPr lang="cy-GB" sz="2800" dirty="0" smtClean="0">
                <a:latin typeface="Calibri" charset="0"/>
                <a:ea typeface="Times New Roman" charset="0"/>
                <a:cs typeface="Arial" charset="0"/>
              </a:rPr>
              <a:t>Dywedwyd </a:t>
            </a:r>
            <a:r>
              <a:rPr lang="cy-GB" sz="2800" b="1" dirty="0" smtClean="0">
                <a:latin typeface="Calibri" charset="0"/>
                <a:ea typeface="Times New Roman" charset="0"/>
                <a:cs typeface="Arial" charset="0"/>
              </a:rPr>
              <a:t>c</a:t>
            </a:r>
            <a:r>
              <a:rPr lang="cy-GB" sz="2800" dirty="0" smtClean="0">
                <a:latin typeface="Calibri" charset="0"/>
                <a:ea typeface="Times New Roman" charset="0"/>
                <a:cs typeface="Arial" charset="0"/>
              </a:rPr>
              <a:t>elwydd.</a:t>
            </a:r>
          </a:p>
          <a:p>
            <a:pPr marL="685800">
              <a:spcAft>
                <a:spcPts val="0"/>
              </a:spcAft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Arial" charset="0"/>
              </a:rPr>
              <a:t>Cedwir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Arial" charset="0"/>
              </a:rPr>
              <a:t>c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Arial" charset="0"/>
              </a:rPr>
              <a:t>ofnod.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Arial" charset="0"/>
              </a:rPr>
              <a:t> 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69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Rhagenwau</a:t>
            </a:r>
            <a:endParaRPr lang="cy-GB" dirty="0"/>
          </a:p>
        </p:txBody>
      </p:sp>
      <p:sp>
        <p:nvSpPr>
          <p:cNvPr id="4" name="Rectangle 3"/>
          <p:cNvSpPr/>
          <p:nvPr/>
        </p:nvSpPr>
        <p:spPr>
          <a:xfrm>
            <a:off x="764498" y="2093976"/>
            <a:ext cx="9803568" cy="41549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2800" b="1" dirty="0" smtClean="0">
                <a:effectLst/>
                <a:latin typeface="Calibri" charset="0"/>
                <a:ea typeface="Times New Roman" charset="0"/>
                <a:cs typeface="Arial" charset="0"/>
              </a:rPr>
              <a:t>Cofiwch: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Mae’r rhagenw’n cyfateb â’r gwrthrych, e.e.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742950" lvl="1" indent="-285750">
              <a:spcAft>
                <a:spcPts val="0"/>
              </a:spcAft>
              <a:buFont typeface="Courier New" charset="0"/>
              <a:buChar char="o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Mae’r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plant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 yn cael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eu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 disgyblu.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742950" lvl="1" indent="-285750">
              <a:spcAft>
                <a:spcPts val="0"/>
              </a:spcAft>
              <a:buFont typeface="Courier New" charset="0"/>
              <a:buChar char="o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Mae’r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ferch 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wedi cael </a:t>
            </a:r>
            <a:r>
              <a:rPr lang="cy-GB" sz="2800" b="1" dirty="0" smtClean="0">
                <a:effectLst/>
                <a:latin typeface="Calibri" charset="0"/>
                <a:ea typeface="Times New Roman" charset="0"/>
                <a:cs typeface="Calibri" charset="0"/>
              </a:rPr>
              <a:t>ei</a:t>
            </a: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 hanwybyddu. 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685800">
              <a:spcAft>
                <a:spcPts val="0"/>
              </a:spcAft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 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Mae treigladau’n dilyn y rhagenwau.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742950" lvl="1" indent="-285750">
              <a:spcAft>
                <a:spcPts val="0"/>
              </a:spcAft>
              <a:buFont typeface="Courier New" charset="0"/>
              <a:buChar char="o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fy + treiglad trwynol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742950" lvl="1" indent="-285750">
              <a:spcAft>
                <a:spcPts val="0"/>
              </a:spcAft>
              <a:buFont typeface="Courier New" charset="0"/>
              <a:buChar char="o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dy, ei (g) + treiglad meddal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 marL="742950" lvl="1" indent="-285750">
              <a:spcAft>
                <a:spcPts val="0"/>
              </a:spcAft>
              <a:buFont typeface="Courier New" charset="0"/>
              <a:buChar char="o"/>
            </a:pPr>
            <a:r>
              <a:rPr lang="cy-GB" sz="2800" dirty="0" smtClean="0">
                <a:effectLst/>
                <a:latin typeface="Calibri" charset="0"/>
                <a:ea typeface="Times New Roman" charset="0"/>
                <a:cs typeface="Calibri" charset="0"/>
              </a:rPr>
              <a:t>ei(b) + treiglad llaes</a:t>
            </a:r>
            <a:endParaRPr lang="en-US" sz="2800" dirty="0" smtClean="0">
              <a:effectLst/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 smtClean="0">
                <a:effectLst/>
                <a:latin typeface="Times New Roman" charset="0"/>
                <a:ea typeface="Times New Roman" charset="0"/>
                <a:cs typeface="Calibri" charset="0"/>
              </a:rPr>
              <a:t> </a:t>
            </a:r>
            <a:endParaRPr lang="en-US" sz="1200" dirty="0">
              <a:effectLst/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492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afreolaidd</a:t>
            </a:r>
            <a:endParaRPr lang="cy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6600769"/>
              </p:ext>
            </p:extLst>
          </p:nvPr>
        </p:nvGraphicFramePr>
        <p:xfrm>
          <a:off x="869429" y="1708874"/>
          <a:ext cx="10073391" cy="4976738"/>
        </p:xfrm>
        <a:graphic>
          <a:graphicData uri="http://schemas.openxmlformats.org/drawingml/2006/table">
            <a:tbl>
              <a:tblPr firstRow="1" firstCol="1" bandRow="1"/>
              <a:tblGrid>
                <a:gridCol w="2517979"/>
                <a:gridCol w="2517979"/>
                <a:gridCol w="2517979"/>
                <a:gridCol w="2519454"/>
              </a:tblGrid>
              <a:tr h="9842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800" b="1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Berfenw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800" b="1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Presennol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800" b="1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Gorffennol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800" b="1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Amherffaith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878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cael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ceir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cafwyd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ceid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756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gwneud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gwneir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gwnaethpwyd/gwnaed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gwneid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842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mynd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eir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aethpwyd</a:t>
                      </a:r>
                      <a:r>
                        <a:rPr lang="cy-GB" sz="2800" dirty="0" smtClean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/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 dirty="0" smtClean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aed</a:t>
                      </a:r>
                      <a:endParaRPr lang="en-US" sz="28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eid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447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dod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deuir</a:t>
                      </a:r>
                      <a:endParaRPr lang="en-US" sz="280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daethpwyd</a:t>
                      </a:r>
                      <a:r>
                        <a:rPr lang="cy-GB" sz="2800" dirty="0" smtClean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/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 dirty="0" smtClean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doed</a:t>
                      </a:r>
                      <a:endParaRPr lang="en-US" sz="28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+mn-lt"/>
                          <a:ea typeface="Times New Roman" charset="0"/>
                          <a:cs typeface="Calibri" charset="0"/>
                        </a:rPr>
                        <a:t>Deuid</a:t>
                      </a:r>
                      <a:endParaRPr lang="en-US" sz="2800" dirty="0">
                        <a:effectLst/>
                        <a:latin typeface="+mn-lt"/>
                        <a:ea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1476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134</TotalTime>
  <Words>217</Words>
  <Application>Microsoft Macintosh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Comic Sans MS</vt:lpstr>
      <vt:lpstr>Courier New</vt:lpstr>
      <vt:lpstr>Rockwell</vt:lpstr>
      <vt:lpstr>Rockwell Condensed</vt:lpstr>
      <vt:lpstr>Rockwell Extra Bold</vt:lpstr>
      <vt:lpstr>Symbol</vt:lpstr>
      <vt:lpstr>Times New Roman</vt:lpstr>
      <vt:lpstr>Arial</vt:lpstr>
      <vt:lpstr>Calibri</vt:lpstr>
      <vt:lpstr>Wingdings</vt:lpstr>
      <vt:lpstr>Wood Type</vt:lpstr>
      <vt:lpstr>YR AMHERSONOL</vt:lpstr>
      <vt:lpstr>Defnydd</vt:lpstr>
      <vt:lpstr>Ffurfiau cryno </vt:lpstr>
      <vt:lpstr> FFURFIAU AMHERSONOL</vt:lpstr>
      <vt:lpstr>TREFN BRAWDDEGAU</vt:lpstr>
      <vt:lpstr>treiglo</vt:lpstr>
      <vt:lpstr>Rhagenwau</vt:lpstr>
      <vt:lpstr>afreolaidd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YR AMHERSONOL</dc:title>
  <dc:creator>Nia Cole Jones</dc:creator>
  <cp:lastModifiedBy>Nia Cole Jones</cp:lastModifiedBy>
  <cp:revision>4</cp:revision>
  <dcterms:created xsi:type="dcterms:W3CDTF">2016-10-13T08:45:31Z</dcterms:created>
  <dcterms:modified xsi:type="dcterms:W3CDTF">2016-10-13T11:00:06Z</dcterms:modified>
</cp:coreProperties>
</file>