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3.xml" ContentType="application/vnd.openxmlformats-officedocument.presentationml.notesSlide+xml"/>
  <Override PartName="/ppt/notesSlides/_rels/notesSlide3.xml.rels" ContentType="application/vnd.openxmlformats-package.relationships+xml"/>
  <Override PartName="/ppt/media/image1.jpeg" ContentType="image/jpeg"/>
  <Override PartName="/ppt/media/image2.jpeg" ContentType="image/jpeg"/>
  <Override PartName="/ppt/media/image8.png" ContentType="image/png"/>
  <Override PartName="/ppt/media/image3.jpeg" ContentType="image/jpeg"/>
  <Override PartName="/ppt/media/image4.jpeg" ContentType="image/jpeg"/>
  <Override PartName="/ppt/media/image11.png" ContentType="image/png"/>
  <Override PartName="/ppt/media/image5.jpeg" ContentType="image/jpeg"/>
  <Override PartName="/ppt/media/image7.png" ContentType="image/png"/>
  <Override PartName="/ppt/media/image6.png" ContentType="image/png"/>
  <Override PartName="/ppt/media/image9.png" ContentType="image/png"/>
  <Override PartName="/ppt/media/image10.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x="12192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156"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7"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8"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9"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60"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3D3074F7-B117-4517-86C8-6DFAC99131F0}"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PlaceHolder 1"/>
          <p:cNvSpPr>
            <a:spLocks noGrp="1"/>
          </p:cNvSpPr>
          <p:nvPr>
            <p:ph type="sldImg"/>
          </p:nvPr>
        </p:nvSpPr>
        <p:spPr>
          <a:xfrm>
            <a:off x="685800" y="1143000"/>
            <a:ext cx="5484600" cy="3084480"/>
          </a:xfrm>
          <a:prstGeom prst="rect">
            <a:avLst/>
          </a:prstGeom>
        </p:spPr>
      </p:sp>
      <p:sp>
        <p:nvSpPr>
          <p:cNvPr id="198" name="PlaceHolder 2"/>
          <p:cNvSpPr>
            <a:spLocks noGrp="1"/>
          </p:cNvSpPr>
          <p:nvPr>
            <p:ph type="body"/>
          </p:nvPr>
        </p:nvSpPr>
        <p:spPr>
          <a:xfrm>
            <a:off x="685800" y="4400640"/>
            <a:ext cx="5484600" cy="3598560"/>
          </a:xfrm>
          <a:prstGeom prst="rect">
            <a:avLst/>
          </a:prstGeom>
        </p:spPr>
        <p:txBody>
          <a:bodyPr lIns="0" rIns="0" tIns="0" bIns="0">
            <a:noAutofit/>
          </a:bodyPr>
          <a:p>
            <a:endParaRPr b="0" lang="en-GB" sz="2000" spc="-1" strike="noStrike">
              <a:latin typeface="Arial"/>
            </a:endParaRPr>
          </a:p>
        </p:txBody>
      </p:sp>
      <p:sp>
        <p:nvSpPr>
          <p:cNvPr id="199" name="CustomShape 3"/>
          <p:cNvSpPr/>
          <p:nvPr/>
        </p:nvSpPr>
        <p:spPr>
          <a:xfrm>
            <a:off x="3884760" y="8685360"/>
            <a:ext cx="2970000" cy="4568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FC48A86A-0DBB-4F02-B51C-38C3B4B83CA8}" type="slidenum">
              <a:rPr b="0" lang="en-GB"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5" name="PlaceHolder 2"/>
          <p:cNvSpPr>
            <a:spLocks noGrp="1"/>
          </p:cNvSpPr>
          <p:nvPr>
            <p:ph type="subTitle"/>
          </p:nvPr>
        </p:nvSpPr>
        <p:spPr>
          <a:xfrm>
            <a:off x="609480" y="1604520"/>
            <a:ext cx="109724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7" name="PlaceHolder 2"/>
          <p:cNvSpPr>
            <a:spLocks noGrp="1"/>
          </p:cNvSpPr>
          <p:nvPr>
            <p:ph type="body"/>
          </p:nvPr>
        </p:nvSpPr>
        <p:spPr>
          <a:xfrm>
            <a:off x="609480" y="1604520"/>
            <a:ext cx="1097244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9"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0"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609480" y="273600"/>
            <a:ext cx="109724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4"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5"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6"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8"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9"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20" name="PlaceHolder 4"/>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22"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23"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24" name="PlaceHolder 4"/>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26" name="PlaceHolder 2"/>
          <p:cNvSpPr>
            <a:spLocks noGrp="1"/>
          </p:cNvSpPr>
          <p:nvPr>
            <p:ph type="body"/>
          </p:nvPr>
        </p:nvSpPr>
        <p:spPr>
          <a:xfrm>
            <a:off x="609480" y="1604520"/>
            <a:ext cx="10972440" cy="1896840"/>
          </a:xfrm>
          <a:prstGeom prst="rect">
            <a:avLst/>
          </a:prstGeom>
        </p:spPr>
        <p:txBody>
          <a:bodyPr lIns="0" rIns="0" tIns="0" bIns="0">
            <a:normAutofit/>
          </a:bodyPr>
          <a:p>
            <a:pPr algn="just"/>
            <a:endParaRPr b="0" lang="en-GB" sz="1300" spc="-1" strike="noStrike">
              <a:latin typeface="Arial"/>
            </a:endParaRPr>
          </a:p>
        </p:txBody>
      </p:sp>
      <p:sp>
        <p:nvSpPr>
          <p:cNvPr id="27" name="PlaceHolder 3"/>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29"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30"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31"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
        <p:nvSpPr>
          <p:cNvPr id="32" name="PlaceHolder 5"/>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34" name="PlaceHolder 2"/>
          <p:cNvSpPr>
            <a:spLocks noGrp="1"/>
          </p:cNvSpPr>
          <p:nvPr>
            <p:ph type="body"/>
          </p:nvPr>
        </p:nvSpPr>
        <p:spPr>
          <a:xfrm>
            <a:off x="60948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35" name="PlaceHolder 3"/>
          <p:cNvSpPr>
            <a:spLocks noGrp="1"/>
          </p:cNvSpPr>
          <p:nvPr>
            <p:ph type="body"/>
          </p:nvPr>
        </p:nvSpPr>
        <p:spPr>
          <a:xfrm>
            <a:off x="431964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36" name="PlaceHolder 4"/>
          <p:cNvSpPr>
            <a:spLocks noGrp="1"/>
          </p:cNvSpPr>
          <p:nvPr>
            <p:ph type="body"/>
          </p:nvPr>
        </p:nvSpPr>
        <p:spPr>
          <a:xfrm>
            <a:off x="802980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37" name="PlaceHolder 5"/>
          <p:cNvSpPr>
            <a:spLocks noGrp="1"/>
          </p:cNvSpPr>
          <p:nvPr>
            <p:ph type="body"/>
          </p:nvPr>
        </p:nvSpPr>
        <p:spPr>
          <a:xfrm>
            <a:off x="60948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38" name="PlaceHolder 6"/>
          <p:cNvSpPr>
            <a:spLocks noGrp="1"/>
          </p:cNvSpPr>
          <p:nvPr>
            <p:ph type="body"/>
          </p:nvPr>
        </p:nvSpPr>
        <p:spPr>
          <a:xfrm>
            <a:off x="431964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39" name="PlaceHolder 7"/>
          <p:cNvSpPr>
            <a:spLocks noGrp="1"/>
          </p:cNvSpPr>
          <p:nvPr>
            <p:ph type="body"/>
          </p:nvPr>
        </p:nvSpPr>
        <p:spPr>
          <a:xfrm>
            <a:off x="8029800" y="3682080"/>
            <a:ext cx="35330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43" name="PlaceHolder 2"/>
          <p:cNvSpPr>
            <a:spLocks noGrp="1"/>
          </p:cNvSpPr>
          <p:nvPr>
            <p:ph type="subTitle"/>
          </p:nvPr>
        </p:nvSpPr>
        <p:spPr>
          <a:xfrm>
            <a:off x="609480" y="1604520"/>
            <a:ext cx="109724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45" name="PlaceHolder 2"/>
          <p:cNvSpPr>
            <a:spLocks noGrp="1"/>
          </p:cNvSpPr>
          <p:nvPr>
            <p:ph type="body"/>
          </p:nvPr>
        </p:nvSpPr>
        <p:spPr>
          <a:xfrm>
            <a:off x="609480" y="1604520"/>
            <a:ext cx="1097244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47"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48"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609480" y="273600"/>
            <a:ext cx="109724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52"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53"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54"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56"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57"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58" name="PlaceHolder 4"/>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60"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61"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62" name="PlaceHolder 4"/>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64" name="PlaceHolder 2"/>
          <p:cNvSpPr>
            <a:spLocks noGrp="1"/>
          </p:cNvSpPr>
          <p:nvPr>
            <p:ph type="body"/>
          </p:nvPr>
        </p:nvSpPr>
        <p:spPr>
          <a:xfrm>
            <a:off x="609480" y="1604520"/>
            <a:ext cx="10972440" cy="1896840"/>
          </a:xfrm>
          <a:prstGeom prst="rect">
            <a:avLst/>
          </a:prstGeom>
        </p:spPr>
        <p:txBody>
          <a:bodyPr lIns="0" rIns="0" tIns="0" bIns="0">
            <a:normAutofit/>
          </a:bodyPr>
          <a:p>
            <a:pPr algn="just"/>
            <a:endParaRPr b="0" lang="en-GB" sz="1300" spc="-1" strike="noStrike">
              <a:latin typeface="Arial"/>
            </a:endParaRPr>
          </a:p>
        </p:txBody>
      </p:sp>
      <p:sp>
        <p:nvSpPr>
          <p:cNvPr id="65" name="PlaceHolder 3"/>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67"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68"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69"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
        <p:nvSpPr>
          <p:cNvPr id="70" name="PlaceHolder 5"/>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72" name="PlaceHolder 2"/>
          <p:cNvSpPr>
            <a:spLocks noGrp="1"/>
          </p:cNvSpPr>
          <p:nvPr>
            <p:ph type="body"/>
          </p:nvPr>
        </p:nvSpPr>
        <p:spPr>
          <a:xfrm>
            <a:off x="60948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73" name="PlaceHolder 3"/>
          <p:cNvSpPr>
            <a:spLocks noGrp="1"/>
          </p:cNvSpPr>
          <p:nvPr>
            <p:ph type="body"/>
          </p:nvPr>
        </p:nvSpPr>
        <p:spPr>
          <a:xfrm>
            <a:off x="431964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74" name="PlaceHolder 4"/>
          <p:cNvSpPr>
            <a:spLocks noGrp="1"/>
          </p:cNvSpPr>
          <p:nvPr>
            <p:ph type="body"/>
          </p:nvPr>
        </p:nvSpPr>
        <p:spPr>
          <a:xfrm>
            <a:off x="802980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75" name="PlaceHolder 5"/>
          <p:cNvSpPr>
            <a:spLocks noGrp="1"/>
          </p:cNvSpPr>
          <p:nvPr>
            <p:ph type="body"/>
          </p:nvPr>
        </p:nvSpPr>
        <p:spPr>
          <a:xfrm>
            <a:off x="60948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76" name="PlaceHolder 6"/>
          <p:cNvSpPr>
            <a:spLocks noGrp="1"/>
          </p:cNvSpPr>
          <p:nvPr>
            <p:ph type="body"/>
          </p:nvPr>
        </p:nvSpPr>
        <p:spPr>
          <a:xfrm>
            <a:off x="431964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77" name="PlaceHolder 7"/>
          <p:cNvSpPr>
            <a:spLocks noGrp="1"/>
          </p:cNvSpPr>
          <p:nvPr>
            <p:ph type="body"/>
          </p:nvPr>
        </p:nvSpPr>
        <p:spPr>
          <a:xfrm>
            <a:off x="8029800" y="3682080"/>
            <a:ext cx="35330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81" name="PlaceHolder 2"/>
          <p:cNvSpPr>
            <a:spLocks noGrp="1"/>
          </p:cNvSpPr>
          <p:nvPr>
            <p:ph type="subTitle"/>
          </p:nvPr>
        </p:nvSpPr>
        <p:spPr>
          <a:xfrm>
            <a:off x="609480" y="1604520"/>
            <a:ext cx="109724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83" name="PlaceHolder 2"/>
          <p:cNvSpPr>
            <a:spLocks noGrp="1"/>
          </p:cNvSpPr>
          <p:nvPr>
            <p:ph type="body"/>
          </p:nvPr>
        </p:nvSpPr>
        <p:spPr>
          <a:xfrm>
            <a:off x="609480" y="1604520"/>
            <a:ext cx="1097244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85"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86"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609480" y="273600"/>
            <a:ext cx="109724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90"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91"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92"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94"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95"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96" name="PlaceHolder 4"/>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98"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99"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00" name="PlaceHolder 4"/>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02" name="PlaceHolder 2"/>
          <p:cNvSpPr>
            <a:spLocks noGrp="1"/>
          </p:cNvSpPr>
          <p:nvPr>
            <p:ph type="body"/>
          </p:nvPr>
        </p:nvSpPr>
        <p:spPr>
          <a:xfrm>
            <a:off x="609480" y="1604520"/>
            <a:ext cx="10972440" cy="1896840"/>
          </a:xfrm>
          <a:prstGeom prst="rect">
            <a:avLst/>
          </a:prstGeom>
        </p:spPr>
        <p:txBody>
          <a:bodyPr lIns="0" rIns="0" tIns="0" bIns="0">
            <a:normAutofit/>
          </a:bodyPr>
          <a:p>
            <a:pPr algn="just"/>
            <a:endParaRPr b="0" lang="en-GB" sz="1300" spc="-1" strike="noStrike">
              <a:latin typeface="Arial"/>
            </a:endParaRPr>
          </a:p>
        </p:txBody>
      </p:sp>
      <p:sp>
        <p:nvSpPr>
          <p:cNvPr id="103" name="PlaceHolder 3"/>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05"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06"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07"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
        <p:nvSpPr>
          <p:cNvPr id="108" name="PlaceHolder 5"/>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10" name="PlaceHolder 2"/>
          <p:cNvSpPr>
            <a:spLocks noGrp="1"/>
          </p:cNvSpPr>
          <p:nvPr>
            <p:ph type="body"/>
          </p:nvPr>
        </p:nvSpPr>
        <p:spPr>
          <a:xfrm>
            <a:off x="60948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11" name="PlaceHolder 3"/>
          <p:cNvSpPr>
            <a:spLocks noGrp="1"/>
          </p:cNvSpPr>
          <p:nvPr>
            <p:ph type="body"/>
          </p:nvPr>
        </p:nvSpPr>
        <p:spPr>
          <a:xfrm>
            <a:off x="431964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12" name="PlaceHolder 4"/>
          <p:cNvSpPr>
            <a:spLocks noGrp="1"/>
          </p:cNvSpPr>
          <p:nvPr>
            <p:ph type="body"/>
          </p:nvPr>
        </p:nvSpPr>
        <p:spPr>
          <a:xfrm>
            <a:off x="802980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13" name="PlaceHolder 5"/>
          <p:cNvSpPr>
            <a:spLocks noGrp="1"/>
          </p:cNvSpPr>
          <p:nvPr>
            <p:ph type="body"/>
          </p:nvPr>
        </p:nvSpPr>
        <p:spPr>
          <a:xfrm>
            <a:off x="60948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114" name="PlaceHolder 6"/>
          <p:cNvSpPr>
            <a:spLocks noGrp="1"/>
          </p:cNvSpPr>
          <p:nvPr>
            <p:ph type="body"/>
          </p:nvPr>
        </p:nvSpPr>
        <p:spPr>
          <a:xfrm>
            <a:off x="431964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115" name="PlaceHolder 7"/>
          <p:cNvSpPr>
            <a:spLocks noGrp="1"/>
          </p:cNvSpPr>
          <p:nvPr>
            <p:ph type="body"/>
          </p:nvPr>
        </p:nvSpPr>
        <p:spPr>
          <a:xfrm>
            <a:off x="8029800" y="3682080"/>
            <a:ext cx="35330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9"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20" name="PlaceHolder 2"/>
          <p:cNvSpPr>
            <a:spLocks noGrp="1"/>
          </p:cNvSpPr>
          <p:nvPr>
            <p:ph type="subTitle"/>
          </p:nvPr>
        </p:nvSpPr>
        <p:spPr>
          <a:xfrm>
            <a:off x="609480" y="1604520"/>
            <a:ext cx="109724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22" name="PlaceHolder 2"/>
          <p:cNvSpPr>
            <a:spLocks noGrp="1"/>
          </p:cNvSpPr>
          <p:nvPr>
            <p:ph type="body"/>
          </p:nvPr>
        </p:nvSpPr>
        <p:spPr>
          <a:xfrm>
            <a:off x="609480" y="1604520"/>
            <a:ext cx="1097244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24"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25"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6"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7" name="PlaceHolder 1"/>
          <p:cNvSpPr>
            <a:spLocks noGrp="1"/>
          </p:cNvSpPr>
          <p:nvPr>
            <p:ph type="subTitle"/>
          </p:nvPr>
        </p:nvSpPr>
        <p:spPr>
          <a:xfrm>
            <a:off x="609480" y="273600"/>
            <a:ext cx="109724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8"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29"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30" name="PlaceHolder 3"/>
          <p:cNvSpPr>
            <a:spLocks noGrp="1"/>
          </p:cNvSpPr>
          <p:nvPr>
            <p:ph type="body"/>
          </p:nvPr>
        </p:nvSpPr>
        <p:spPr>
          <a:xfrm>
            <a:off x="623196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31"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2"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33" name="PlaceHolder 2"/>
          <p:cNvSpPr>
            <a:spLocks noGrp="1"/>
          </p:cNvSpPr>
          <p:nvPr>
            <p:ph type="body"/>
          </p:nvPr>
        </p:nvSpPr>
        <p:spPr>
          <a:xfrm>
            <a:off x="609480" y="1604520"/>
            <a:ext cx="5354280" cy="3977280"/>
          </a:xfrm>
          <a:prstGeom prst="rect">
            <a:avLst/>
          </a:prstGeom>
        </p:spPr>
        <p:txBody>
          <a:bodyPr lIns="0" rIns="0" tIns="0" bIns="0">
            <a:normAutofit/>
          </a:bodyPr>
          <a:p>
            <a:pPr algn="just"/>
            <a:endParaRPr b="0" lang="en-GB" sz="1300" spc="-1" strike="noStrike">
              <a:latin typeface="Arial"/>
            </a:endParaRPr>
          </a:p>
        </p:txBody>
      </p:sp>
      <p:sp>
        <p:nvSpPr>
          <p:cNvPr id="134"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35" name="PlaceHolder 4"/>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37"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38"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39" name="PlaceHolder 4"/>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41" name="PlaceHolder 2"/>
          <p:cNvSpPr>
            <a:spLocks noGrp="1"/>
          </p:cNvSpPr>
          <p:nvPr>
            <p:ph type="body"/>
          </p:nvPr>
        </p:nvSpPr>
        <p:spPr>
          <a:xfrm>
            <a:off x="609480" y="1604520"/>
            <a:ext cx="10972440" cy="1896840"/>
          </a:xfrm>
          <a:prstGeom prst="rect">
            <a:avLst/>
          </a:prstGeom>
        </p:spPr>
        <p:txBody>
          <a:bodyPr lIns="0" rIns="0" tIns="0" bIns="0">
            <a:normAutofit/>
          </a:bodyPr>
          <a:p>
            <a:pPr algn="just"/>
            <a:endParaRPr b="0" lang="en-GB" sz="1300" spc="-1" strike="noStrike">
              <a:latin typeface="Arial"/>
            </a:endParaRPr>
          </a:p>
        </p:txBody>
      </p:sp>
      <p:sp>
        <p:nvSpPr>
          <p:cNvPr id="142" name="PlaceHolder 3"/>
          <p:cNvSpPr>
            <a:spLocks noGrp="1"/>
          </p:cNvSpPr>
          <p:nvPr>
            <p:ph type="body"/>
          </p:nvPr>
        </p:nvSpPr>
        <p:spPr>
          <a:xfrm>
            <a:off x="609480" y="3682080"/>
            <a:ext cx="109724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3"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44" name="PlaceHolder 2"/>
          <p:cNvSpPr>
            <a:spLocks noGrp="1"/>
          </p:cNvSpPr>
          <p:nvPr>
            <p:ph type="body"/>
          </p:nvPr>
        </p:nvSpPr>
        <p:spPr>
          <a:xfrm>
            <a:off x="60948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45" name="PlaceHolder 3"/>
          <p:cNvSpPr>
            <a:spLocks noGrp="1"/>
          </p:cNvSpPr>
          <p:nvPr>
            <p:ph type="body"/>
          </p:nvPr>
        </p:nvSpPr>
        <p:spPr>
          <a:xfrm>
            <a:off x="6231960" y="1604520"/>
            <a:ext cx="5354280" cy="1896840"/>
          </a:xfrm>
          <a:prstGeom prst="rect">
            <a:avLst/>
          </a:prstGeom>
        </p:spPr>
        <p:txBody>
          <a:bodyPr lIns="0" rIns="0" tIns="0" bIns="0">
            <a:normAutofit/>
          </a:bodyPr>
          <a:p>
            <a:pPr algn="just"/>
            <a:endParaRPr b="0" lang="en-GB" sz="1300" spc="-1" strike="noStrike">
              <a:latin typeface="Arial"/>
            </a:endParaRPr>
          </a:p>
        </p:txBody>
      </p:sp>
      <p:sp>
        <p:nvSpPr>
          <p:cNvPr id="146" name="PlaceHolder 4"/>
          <p:cNvSpPr>
            <a:spLocks noGrp="1"/>
          </p:cNvSpPr>
          <p:nvPr>
            <p:ph type="body"/>
          </p:nvPr>
        </p:nvSpPr>
        <p:spPr>
          <a:xfrm>
            <a:off x="609480" y="3682080"/>
            <a:ext cx="5354280" cy="1896840"/>
          </a:xfrm>
          <a:prstGeom prst="rect">
            <a:avLst/>
          </a:prstGeom>
        </p:spPr>
        <p:txBody>
          <a:bodyPr lIns="0" rIns="0" tIns="0" bIns="0">
            <a:normAutofit/>
          </a:bodyPr>
          <a:p>
            <a:pPr algn="just"/>
            <a:endParaRPr b="0" lang="en-GB" sz="1300" spc="-1" strike="noStrike">
              <a:latin typeface="Arial"/>
            </a:endParaRPr>
          </a:p>
        </p:txBody>
      </p:sp>
      <p:sp>
        <p:nvSpPr>
          <p:cNvPr id="147" name="PlaceHolder 5"/>
          <p:cNvSpPr>
            <a:spLocks noGrp="1"/>
          </p:cNvSpPr>
          <p:nvPr>
            <p:ph type="body"/>
          </p:nvPr>
        </p:nvSpPr>
        <p:spPr>
          <a:xfrm>
            <a:off x="6231960" y="3682080"/>
            <a:ext cx="535428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endParaRPr b="0" lang="en-GB" sz="1800" spc="-1" strike="noStrike">
              <a:latin typeface="hghjhsgfjgLiberation Sans"/>
            </a:endParaRPr>
          </a:p>
        </p:txBody>
      </p:sp>
      <p:sp>
        <p:nvSpPr>
          <p:cNvPr id="149" name="PlaceHolder 2"/>
          <p:cNvSpPr>
            <a:spLocks noGrp="1"/>
          </p:cNvSpPr>
          <p:nvPr>
            <p:ph type="body"/>
          </p:nvPr>
        </p:nvSpPr>
        <p:spPr>
          <a:xfrm>
            <a:off x="60948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50" name="PlaceHolder 3"/>
          <p:cNvSpPr>
            <a:spLocks noGrp="1"/>
          </p:cNvSpPr>
          <p:nvPr>
            <p:ph type="body"/>
          </p:nvPr>
        </p:nvSpPr>
        <p:spPr>
          <a:xfrm>
            <a:off x="431964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51" name="PlaceHolder 4"/>
          <p:cNvSpPr>
            <a:spLocks noGrp="1"/>
          </p:cNvSpPr>
          <p:nvPr>
            <p:ph type="body"/>
          </p:nvPr>
        </p:nvSpPr>
        <p:spPr>
          <a:xfrm>
            <a:off x="8029800" y="1604520"/>
            <a:ext cx="3533040" cy="1896840"/>
          </a:xfrm>
          <a:prstGeom prst="rect">
            <a:avLst/>
          </a:prstGeom>
        </p:spPr>
        <p:txBody>
          <a:bodyPr lIns="0" rIns="0" tIns="0" bIns="0">
            <a:normAutofit/>
          </a:bodyPr>
          <a:p>
            <a:pPr algn="just"/>
            <a:endParaRPr b="0" lang="en-GB" sz="1300" spc="-1" strike="noStrike">
              <a:latin typeface="Arial"/>
            </a:endParaRPr>
          </a:p>
        </p:txBody>
      </p:sp>
      <p:sp>
        <p:nvSpPr>
          <p:cNvPr id="152" name="PlaceHolder 5"/>
          <p:cNvSpPr>
            <a:spLocks noGrp="1"/>
          </p:cNvSpPr>
          <p:nvPr>
            <p:ph type="body"/>
          </p:nvPr>
        </p:nvSpPr>
        <p:spPr>
          <a:xfrm>
            <a:off x="60948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153" name="PlaceHolder 6"/>
          <p:cNvSpPr>
            <a:spLocks noGrp="1"/>
          </p:cNvSpPr>
          <p:nvPr>
            <p:ph type="body"/>
          </p:nvPr>
        </p:nvSpPr>
        <p:spPr>
          <a:xfrm>
            <a:off x="4319640" y="3682080"/>
            <a:ext cx="3533040" cy="1896840"/>
          </a:xfrm>
          <a:prstGeom prst="rect">
            <a:avLst/>
          </a:prstGeom>
        </p:spPr>
        <p:txBody>
          <a:bodyPr lIns="0" rIns="0" tIns="0" bIns="0">
            <a:normAutofit/>
          </a:bodyPr>
          <a:p>
            <a:pPr algn="just"/>
            <a:endParaRPr b="0" lang="en-GB" sz="1300" spc="-1" strike="noStrike">
              <a:latin typeface="Arial"/>
            </a:endParaRPr>
          </a:p>
        </p:txBody>
      </p:sp>
      <p:sp>
        <p:nvSpPr>
          <p:cNvPr id="154" name="PlaceHolder 7"/>
          <p:cNvSpPr>
            <a:spLocks noGrp="1"/>
          </p:cNvSpPr>
          <p:nvPr>
            <p:ph type="body"/>
          </p:nvPr>
        </p:nvSpPr>
        <p:spPr>
          <a:xfrm>
            <a:off x="8029800" y="3682080"/>
            <a:ext cx="3533040" cy="1896840"/>
          </a:xfrm>
          <a:prstGeom prst="rect">
            <a:avLst/>
          </a:prstGeom>
        </p:spPr>
        <p:txBody>
          <a:bodyPr lIns="0" rIns="0" tIns="0" bIns="0">
            <a:normAutofit/>
          </a:bodyPr>
          <a:p>
            <a:pPr algn="just"/>
            <a:endParaRPr b="0" lang="en-GB" sz="13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image" Target="../media/image5.jpeg"/><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 Id="rId11" Type="http://schemas.openxmlformats.org/officeDocument/2006/relationships/slideLayout" Target="../slideLayouts/slideLayout44.xml"/><Relationship Id="rId12" Type="http://schemas.openxmlformats.org/officeDocument/2006/relationships/slideLayout" Target="../slideLayouts/slideLayout45.xml"/><Relationship Id="rId13" Type="http://schemas.openxmlformats.org/officeDocument/2006/relationships/slideLayout" Target="../slideLayouts/slideLayout46.xml"/><Relationship Id="rId14" Type="http://schemas.openxmlformats.org/officeDocument/2006/relationships/slideLayout" Target="../slideLayouts/slideLayout47.xml"/><Relationship Id="rId15"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CustomShape 1"/>
          <p:cNvSpPr/>
          <p:nvPr/>
        </p:nvSpPr>
        <p:spPr>
          <a:xfrm>
            <a:off x="3048120" y="3108240"/>
            <a:ext cx="6094080" cy="6382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1" lang="en-GB" sz="1800" spc="-1" strike="noStrike">
                <a:solidFill>
                  <a:srgbClr val="000000"/>
                </a:solidFill>
                <a:latin typeface="Calibri"/>
                <a:ea typeface="DejaVu Sans"/>
              </a:rPr>
              <a:t>Download the module handbook from Moodle and review the module handbook</a:t>
            </a:r>
            <a:endParaRPr b="0" lang="en-GB" sz="1800" spc="-1" strike="noStrike">
              <a:latin typeface="Arial"/>
            </a:endParaRPr>
          </a:p>
        </p:txBody>
      </p:sp>
      <p:pic>
        <p:nvPicPr>
          <p:cNvPr id="1" name="Picture 9" descr="A blue and white background with white text"/>
          <p:cNvPicPr/>
          <p:nvPr/>
        </p:nvPicPr>
        <p:blipFill>
          <a:blip r:embed="rId2"/>
          <a:stretch/>
        </p:blipFill>
        <p:spPr>
          <a:xfrm>
            <a:off x="0" y="0"/>
            <a:ext cx="12190320" cy="6856200"/>
          </a:xfrm>
          <a:prstGeom prst="rect">
            <a:avLst/>
          </a:prstGeom>
          <a:ln w="0">
            <a:noFill/>
          </a:ln>
        </p:spPr>
      </p:pic>
      <p:sp>
        <p:nvSpPr>
          <p:cNvPr id="2" name="PlaceHolder 2"/>
          <p:cNvSpPr>
            <a:spLocks noGrp="1"/>
          </p:cNvSpPr>
          <p:nvPr>
            <p:ph type="title"/>
          </p:nvPr>
        </p:nvSpPr>
        <p:spPr>
          <a:xfrm>
            <a:off x="609480" y="273600"/>
            <a:ext cx="109724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 name="PlaceHolder 3"/>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1" name="PlaceHolder 2"/>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r>
              <a:rPr b="0" lang="en-GB" sz="1800" spc="-1" strike="noStrike">
                <a:latin typeface="hghjhsgfjgLiberation Sans"/>
              </a:rPr>
              <a:t>Click to edit the title text format</a:t>
            </a:r>
            <a:endParaRPr b="0" lang="en-GB" sz="1800" spc="-1" strike="noStrike">
              <a:latin typeface="hghjhsgfjgLiberation Sans"/>
            </a:endParaRPr>
          </a:p>
        </p:txBody>
      </p:sp>
      <p:sp>
        <p:nvSpPr>
          <p:cNvPr id="79" name="PlaceHolder 2"/>
          <p:cNvSpPr>
            <a:spLocks noGrp="1"/>
          </p:cNvSpPr>
          <p:nvPr>
            <p:ph type="body"/>
          </p:nvPr>
        </p:nvSpPr>
        <p:spPr>
          <a:xfrm>
            <a:off x="609480" y="1604520"/>
            <a:ext cx="10972440" cy="3977280"/>
          </a:xfrm>
          <a:prstGeom prst="rect">
            <a:avLst/>
          </a:prstGeom>
        </p:spPr>
        <p:txBody>
          <a:bodyPr lIns="0" rIns="0" tIns="0" bIns="0">
            <a:normAutofit/>
          </a:bodyPr>
          <a:p>
            <a:pPr marL="432000" indent="-324000" algn="just">
              <a:buClr>
                <a:srgbClr val="000000"/>
              </a:buClr>
              <a:buSzPct val="45000"/>
              <a:buFont typeface="Wingdings" charset="2"/>
              <a:buChar char=""/>
            </a:pPr>
            <a:r>
              <a:rPr b="0" lang="en-GB" sz="1300" spc="-1" strike="noStrike">
                <a:latin typeface="Arial"/>
              </a:rPr>
              <a:t>Click to edit the outline text format</a:t>
            </a:r>
            <a:endParaRPr b="0" lang="en-GB" sz="1300" spc="-1" strike="noStrike">
              <a:latin typeface="Arial"/>
            </a:endParaRPr>
          </a:p>
          <a:p>
            <a:pPr lvl="1" marL="864000" indent="-324000" algn="just">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lgn="just">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lgn="just">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lgn="just">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lgn="just">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lgn="just">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116" name="Picture 7" descr="A blue screen with white text"/>
          <p:cNvPicPr/>
          <p:nvPr/>
        </p:nvPicPr>
        <p:blipFill>
          <a:blip r:embed="rId3"/>
          <a:stretch/>
        </p:blipFill>
        <p:spPr>
          <a:xfrm>
            <a:off x="0" y="0"/>
            <a:ext cx="12190320" cy="6856200"/>
          </a:xfrm>
          <a:prstGeom prst="rect">
            <a:avLst/>
          </a:prstGeom>
          <a:ln w="0">
            <a:noFill/>
          </a:ln>
        </p:spPr>
      </p:pic>
      <p:sp>
        <p:nvSpPr>
          <p:cNvPr id="117" name="PlaceHolder 1"/>
          <p:cNvSpPr>
            <a:spLocks noGrp="1"/>
          </p:cNvSpPr>
          <p:nvPr>
            <p:ph type="title"/>
          </p:nvPr>
        </p:nvSpPr>
        <p:spPr>
          <a:xfrm>
            <a:off x="609480" y="273600"/>
            <a:ext cx="109724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8" name="PlaceHolder 2"/>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hyperlink" Target="https://onlinelibrary.wiley.com/doi/10.1002/sd.2304" TargetMode="External"/><Relationship Id="rId2" Type="http://schemas.openxmlformats.org/officeDocument/2006/relationships/hyperlink" Target="https://esg.hilton.com/wp-content/uploads/sites/4/2023/04/Hilton-2022-Environmental-Social-and-Governance-Report.pdf" TargetMode="External"/><Relationship Id="rId3" Type="http://schemas.openxmlformats.org/officeDocument/2006/relationships/hyperlink" Target="https://www.hilton.com/en/hotels/mandghi-hilton-manchester-deansgate/" TargetMode="External"/><Relationship Id="rId4" Type="http://schemas.openxmlformats.org/officeDocument/2006/relationships/slideLayout" Target="../slideLayouts/slideLayout27.xml"/>
</Relationships>
</file>

<file path=ppt/slides/_rels/slide14.xml.rels><?xml version="1.0" encoding="UTF-8"?>
<Relationships xmlns="http://schemas.openxmlformats.org/package/2006/relationships"><Relationship Id="rId1" Type="http://schemas.openxmlformats.org/officeDocument/2006/relationships/hyperlink" Target="https://www.frontiersin.org/articles/10.3389/frsus.2022.990173/full" TargetMode="External"/><Relationship Id="rId2" Type="http://schemas.openxmlformats.org/officeDocument/2006/relationships/hyperlink" Target="https://www.forbes.com/sites/forbesbusinesscouncil/2022/09/29/implementing-sustainability-into-the-hospitality-industry/" TargetMode="External"/><Relationship Id="rId3" Type="http://schemas.openxmlformats.org/officeDocument/2006/relationships/slideLayout" Target="../slideLayouts/slideLayout27.xml"/>
</Relationships>
</file>

<file path=ppt/slides/_rels/slide15.xml.rels><?xml version="1.0" encoding="UTF-8"?>
<Relationships xmlns="http://schemas.openxmlformats.org/package/2006/relationships"><Relationship Id="rId1" Type="http://schemas.openxmlformats.org/officeDocument/2006/relationships/hyperlink" Target="https://www.ahla.com/sites/default/files/Cumming-White-Paper-Sustainability.pdf" TargetMode="External"/><Relationship Id="rId2" Type="http://schemas.openxmlformats.org/officeDocument/2006/relationships/hyperlink" Target="https://www.undp.org/sustainable-development-goals" TargetMode="External"/><Relationship Id="rId3" Type="http://schemas.openxmlformats.org/officeDocument/2006/relationships/slideLayout" Target="../slideLayouts/slideLayout2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CustomShape 1"/>
          <p:cNvSpPr/>
          <p:nvPr/>
        </p:nvSpPr>
        <p:spPr>
          <a:xfrm>
            <a:off x="512280" y="1260000"/>
            <a:ext cx="6866280" cy="3786120"/>
          </a:xfrm>
          <a:prstGeom prst="rect">
            <a:avLst/>
          </a:prstGeom>
          <a:noFill/>
          <a:ln w="0">
            <a:noFill/>
          </a:ln>
        </p:spPr>
        <p:style>
          <a:lnRef idx="0"/>
          <a:fillRef idx="0"/>
          <a:effectRef idx="0"/>
          <a:fontRef idx="minor"/>
        </p:style>
        <p:txBody>
          <a:bodyPr lIns="90000" rIns="90000" tIns="45000" bIns="45000" anchor="ctr">
            <a:noAutofit/>
          </a:bodyPr>
          <a:p>
            <a:pPr>
              <a:lnSpc>
                <a:spcPct val="90000"/>
              </a:lnSpc>
            </a:pPr>
            <a:r>
              <a:rPr b="0" lang="en-US" sz="2500" spc="-1" strike="noStrike">
                <a:solidFill>
                  <a:srgbClr val="ffffff"/>
                </a:solidFill>
                <a:latin typeface="Arial"/>
                <a:ea typeface="DejaVu Sans"/>
              </a:rPr>
              <a:t>BA International Hotel Management</a:t>
            </a:r>
            <a:br/>
            <a:br/>
            <a:r>
              <a:rPr b="0" lang="en-US" sz="2500" spc="-1" strike="noStrike">
                <a:solidFill>
                  <a:srgbClr val="ffffff"/>
                </a:solidFill>
                <a:latin typeface="Arial"/>
                <a:ea typeface="DejaVu Sans"/>
              </a:rPr>
              <a:t>BMIH6001</a:t>
            </a:r>
            <a:br/>
            <a:br/>
            <a:r>
              <a:rPr b="0" lang="en-US" sz="2500" spc="-1" strike="noStrike">
                <a:solidFill>
                  <a:srgbClr val="ffffff"/>
                </a:solidFill>
                <a:latin typeface="Arial"/>
                <a:ea typeface="DejaVu Sans"/>
              </a:rPr>
              <a:t>Contemporary Themes</a:t>
            </a:r>
            <a:br/>
            <a:br/>
            <a:br/>
            <a:r>
              <a:rPr b="0" lang="en-US" sz="2500" spc="-1" strike="noStrike">
                <a:solidFill>
                  <a:srgbClr val="ffffff"/>
                </a:solidFill>
                <a:latin typeface="Arial"/>
                <a:ea typeface="DejaVu Sans"/>
              </a:rPr>
              <a:t>Student name: Zsanett Babos</a:t>
            </a:r>
            <a:br/>
            <a:r>
              <a:rPr b="0" lang="en-US" sz="2500" spc="-1" strike="noStrike">
                <a:solidFill>
                  <a:srgbClr val="ffffff"/>
                </a:solidFill>
                <a:latin typeface="Arial"/>
                <a:ea typeface="DejaVu Sans"/>
              </a:rPr>
              <a:t>Student number: 2020456</a:t>
            </a:r>
            <a:br/>
            <a:br/>
            <a:br/>
            <a:br/>
            <a:r>
              <a:rPr b="0" lang="en-US" sz="2500" spc="-1" strike="noStrike">
                <a:solidFill>
                  <a:srgbClr val="ffffff"/>
                </a:solidFill>
                <a:latin typeface="Arial"/>
                <a:ea typeface="DejaVu Sans"/>
              </a:rPr>
              <a:t>Letrurer: Giulia Chifari</a:t>
            </a:r>
            <a:br/>
            <a:br/>
            <a:br/>
            <a:endParaRPr b="0" lang="en-GB" sz="2500" spc="-1" strike="noStrike">
              <a:latin typeface="Arial"/>
            </a:endParaRPr>
          </a:p>
        </p:txBody>
      </p:sp>
    </p:spTree>
  </p:cSld>
  <mc:AlternateContent>
    <mc:Choice Requires="p14">
      <p:transition spd="slow" p14:dur="4400">
        <p14:honeycomb/>
      </p:transition>
    </mc:Choice>
    <mc:Fallback>
      <p:transition spd="slow">
        <p:fade/>
      </p:transition>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CustomShape 1"/>
          <p:cNvSpPr/>
          <p:nvPr/>
        </p:nvSpPr>
        <p:spPr>
          <a:xfrm>
            <a:off x="1523880" y="1122480"/>
            <a:ext cx="9142200" cy="2385720"/>
          </a:xfrm>
          <a:prstGeom prst="rect">
            <a:avLst/>
          </a:prstGeom>
          <a:noFill/>
          <a:ln w="0">
            <a:noFill/>
          </a:ln>
        </p:spPr>
        <p:style>
          <a:lnRef idx="0"/>
          <a:fillRef idx="0"/>
          <a:effectRef idx="0"/>
          <a:fontRef idx="minor"/>
        </p:style>
      </p:sp>
      <p:sp>
        <p:nvSpPr>
          <p:cNvPr id="163" name="CustomShape 2"/>
          <p:cNvSpPr/>
          <p:nvPr/>
        </p:nvSpPr>
        <p:spPr>
          <a:xfrm>
            <a:off x="609480" y="1604520"/>
            <a:ext cx="10971000" cy="3975840"/>
          </a:xfrm>
          <a:prstGeom prst="rect">
            <a:avLst/>
          </a:prstGeom>
          <a:noFill/>
          <a:ln w="0">
            <a:noFill/>
          </a:ln>
        </p:spPr>
        <p:style>
          <a:lnRef idx="0"/>
          <a:fillRef idx="0"/>
          <a:effectRef idx="0"/>
          <a:fontRef idx="minor"/>
        </p:style>
      </p:sp>
      <p:pic>
        <p:nvPicPr>
          <p:cNvPr id="164" name="" descr=""/>
          <p:cNvPicPr/>
          <p:nvPr/>
        </p:nvPicPr>
        <p:blipFill>
          <a:blip r:embed="rId1"/>
          <a:stretch/>
        </p:blipFill>
        <p:spPr>
          <a:xfrm>
            <a:off x="2880000" y="119880"/>
            <a:ext cx="5760000" cy="3388320"/>
          </a:xfrm>
          <a:prstGeom prst="rect">
            <a:avLst/>
          </a:prstGeom>
          <a:ln w="0">
            <a:noFill/>
          </a:ln>
        </p:spPr>
      </p:pic>
      <p:sp>
        <p:nvSpPr>
          <p:cNvPr id="165" name="CustomShape 3"/>
          <p:cNvSpPr/>
          <p:nvPr/>
        </p:nvSpPr>
        <p:spPr>
          <a:xfrm>
            <a:off x="0" y="3600000"/>
            <a:ext cx="11699280" cy="166320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GB" sz="1800" spc="-1" strike="noStrike">
                <a:solidFill>
                  <a:srgbClr val="000000"/>
                </a:solidFill>
                <a:latin typeface="Arial"/>
                <a:ea typeface="Microsoft YaHei"/>
              </a:rPr>
              <a:t>As an important player in the global economy, the hotel sector is placing a higher priority on sustainability in order to reduce its negative effects on the environment and provide positive social and economic results. This means putting into practise sustainable methods that highlight the value of sustainability in the sector, such as the utilisation of green resources, waste minimization, water conservation, and energy savings  The United Nations' sustainable development goals aim for economic growth and resource respect by 2030, focusing on long-term resource viability, balancing natural and human resources, and considering social, economic, and environmental impacts.</a:t>
            </a:r>
            <a:endParaRPr b="0" lang="en-GB" sz="1800" spc="-1" strike="noStrike">
              <a:latin typeface="Arial"/>
            </a:endParaRPr>
          </a:p>
        </p:txBody>
      </p:sp>
      <p:sp>
        <p:nvSpPr>
          <p:cNvPr id="166" name="CustomShape 4"/>
          <p:cNvSpPr/>
          <p:nvPr/>
        </p:nvSpPr>
        <p:spPr>
          <a:xfrm>
            <a:off x="0" y="3960000"/>
            <a:ext cx="11699280" cy="1303200"/>
          </a:xfrm>
          <a:prstGeom prst="rect">
            <a:avLst/>
          </a:prstGeom>
          <a:noFill/>
          <a:ln w="0">
            <a:noFill/>
          </a:ln>
        </p:spPr>
        <p:style>
          <a:lnRef idx="0"/>
          <a:fillRef idx="0"/>
          <a:effectRef idx="0"/>
          <a:fontRef idx="minor"/>
        </p:style>
      </p:sp>
      <p:sp>
        <p:nvSpPr>
          <p:cNvPr id="167" name="CustomShape 5"/>
          <p:cNvSpPr/>
          <p:nvPr/>
        </p:nvSpPr>
        <p:spPr>
          <a:xfrm>
            <a:off x="0" y="3960000"/>
            <a:ext cx="11699280" cy="1800000"/>
          </a:xfrm>
          <a:prstGeom prst="rect">
            <a:avLst/>
          </a:prstGeom>
          <a:noFill/>
          <a:ln w="0">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CustomShape 1"/>
          <p:cNvSpPr/>
          <p:nvPr/>
        </p:nvSpPr>
        <p:spPr>
          <a:xfrm>
            <a:off x="180000" y="2340000"/>
            <a:ext cx="11338920" cy="1618920"/>
          </a:xfrm>
          <a:prstGeom prst="rect">
            <a:avLst/>
          </a:prstGeom>
          <a:noFill/>
          <a:ln w="0">
            <a:noFill/>
          </a:ln>
        </p:spPr>
        <p:style>
          <a:lnRef idx="0"/>
          <a:fillRef idx="0"/>
          <a:effectRef idx="0"/>
          <a:fontRef idx="minor"/>
        </p:style>
      </p:sp>
      <p:sp>
        <p:nvSpPr>
          <p:cNvPr id="169" name="CustomShape 2"/>
          <p:cNvSpPr/>
          <p:nvPr/>
        </p:nvSpPr>
        <p:spPr>
          <a:xfrm>
            <a:off x="84960" y="4500000"/>
            <a:ext cx="11794320" cy="107928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GB" sz="1800" spc="-1" strike="noStrike">
                <a:solidFill>
                  <a:srgbClr val="000000"/>
                </a:solidFill>
                <a:latin typeface="Arial"/>
                <a:ea typeface="DejaVu Sans"/>
              </a:rPr>
              <a:t>The hotel and hospitality industry is a crucial global economy sector, with sustainability becoming a strategic goal for tourism destinations. Companies like Hilton Manchester Deansgate Hotels have integrated sustainability practices into their operations to gain competitive cost advantages and gain recognition. The brand's mission is 'travel with purpose', ensuring all business activities foster sustainability.</a:t>
            </a:r>
            <a:r>
              <a:rPr b="0" lang="en-GB" sz="1800" spc="-1" strike="noStrike">
                <a:solidFill>
                  <a:srgbClr val="000000"/>
                </a:solidFill>
                <a:latin typeface="Arial"/>
                <a:ea typeface="Microsoft YaHei"/>
              </a:rPr>
              <a:t>  </a:t>
            </a:r>
            <a:endParaRPr b="0" lang="en-GB" sz="1800" spc="-1" strike="noStrike">
              <a:latin typeface="Arial"/>
            </a:endParaRPr>
          </a:p>
        </p:txBody>
      </p:sp>
      <p:pic>
        <p:nvPicPr>
          <p:cNvPr id="170" name="" descr=""/>
          <p:cNvPicPr/>
          <p:nvPr/>
        </p:nvPicPr>
        <p:blipFill>
          <a:blip r:embed="rId1"/>
          <a:stretch/>
        </p:blipFill>
        <p:spPr>
          <a:xfrm rot="21571200">
            <a:off x="2244240" y="500400"/>
            <a:ext cx="7030800" cy="379008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TextShape 1"/>
          <p:cNvSpPr txBox="1"/>
          <p:nvPr/>
        </p:nvSpPr>
        <p:spPr>
          <a:xfrm>
            <a:off x="0" y="4500000"/>
            <a:ext cx="12101400" cy="1403640"/>
          </a:xfrm>
          <a:prstGeom prst="rect">
            <a:avLst/>
          </a:prstGeom>
          <a:noFill/>
          <a:ln w="0">
            <a:noFill/>
          </a:ln>
        </p:spPr>
        <p:txBody>
          <a:bodyPr lIns="90000" rIns="90000" tIns="45000" bIns="45000">
            <a:noAutofit/>
          </a:bodyPr>
          <a:p>
            <a:r>
              <a:rPr b="0" lang="en-GB" sz="2000" spc="-1" strike="noStrike">
                <a:latin typeface="Arial"/>
              </a:rPr>
              <a:t>The Pestle is a tool used for assessing how outside forces affect an organisation in the industry in which it operates. Understanding the crucial political, social, and technical advancements that impact the sector, as well as the economic and environmental factors and laws that may have an impact on business operations, is important. </a:t>
            </a:r>
            <a:endParaRPr b="0" lang="en-GB" sz="2000" spc="-1" strike="noStrike">
              <a:latin typeface="Arial"/>
            </a:endParaRPr>
          </a:p>
        </p:txBody>
      </p:sp>
      <p:pic>
        <p:nvPicPr>
          <p:cNvPr id="172" name="" descr=""/>
          <p:cNvPicPr/>
          <p:nvPr/>
        </p:nvPicPr>
        <p:blipFill>
          <a:blip r:embed="rId1"/>
          <a:stretch/>
        </p:blipFill>
        <p:spPr>
          <a:xfrm>
            <a:off x="2880000" y="180000"/>
            <a:ext cx="5760000" cy="432000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CustomShape 1"/>
          <p:cNvSpPr/>
          <p:nvPr/>
        </p:nvSpPr>
        <p:spPr>
          <a:xfrm>
            <a:off x="609480" y="273600"/>
            <a:ext cx="10971360" cy="1143720"/>
          </a:xfrm>
          <a:prstGeom prst="rect">
            <a:avLst/>
          </a:prstGeom>
          <a:noFill/>
          <a:ln w="0">
            <a:noFill/>
          </a:ln>
        </p:spPr>
        <p:style>
          <a:lnRef idx="0"/>
          <a:fillRef idx="0"/>
          <a:effectRef idx="0"/>
          <a:fontRef idx="minor"/>
        </p:style>
      </p:sp>
      <p:sp>
        <p:nvSpPr>
          <p:cNvPr id="174" name="TextShape 2"/>
          <p:cNvSpPr txBox="1"/>
          <p:nvPr/>
        </p:nvSpPr>
        <p:spPr>
          <a:xfrm rot="15000">
            <a:off x="-6480" y="3420360"/>
            <a:ext cx="12066840" cy="2716200"/>
          </a:xfrm>
          <a:prstGeom prst="rect">
            <a:avLst/>
          </a:prstGeom>
          <a:noFill/>
          <a:ln w="0">
            <a:noFill/>
          </a:ln>
        </p:spPr>
        <p:txBody>
          <a:bodyPr lIns="90000" rIns="90000" tIns="45000" bIns="45000">
            <a:noAutofit/>
          </a:bodyPr>
          <a:p>
            <a:r>
              <a:rPr b="0" lang="en-GB" sz="2000" spc="-1" strike="noStrike">
                <a:latin typeface="Arial"/>
              </a:rPr>
              <a:t>The political climate is an important resource for businesses and may have an important effect on their business practises and sustainability performance.</a:t>
            </a:r>
            <a:endParaRPr b="0" lang="en-GB" sz="2000" spc="-1" strike="noStrike">
              <a:latin typeface="Arial"/>
            </a:endParaRPr>
          </a:p>
          <a:p>
            <a:r>
              <a:rPr b="0" lang="en-GB" sz="2000" spc="-1" strike="noStrike">
                <a:latin typeface="Arial"/>
              </a:rPr>
              <a:t>A few of the objectives include gender equality, cheap and clean energy, cities that provide clean water and sanitation, responsible consumption, and climate action—all of which are aspects of sustainability that may be used in the hotel and hospitality sector. For example, Hilton Manchester Deansgate obtains carbon credits from the South Pole Group to offset carbon emissions associated with the brand, which encourages the company to reduce its collective environmental impact in the hospitality industry. </a:t>
            </a:r>
            <a:endParaRPr b="0" lang="en-GB" sz="2000" spc="-1" strike="noStrike">
              <a:latin typeface="Arial"/>
            </a:endParaRPr>
          </a:p>
        </p:txBody>
      </p:sp>
      <p:pic>
        <p:nvPicPr>
          <p:cNvPr id="175" name="" descr=""/>
          <p:cNvPicPr/>
          <p:nvPr/>
        </p:nvPicPr>
        <p:blipFill>
          <a:blip r:embed="rId1"/>
          <a:stretch/>
        </p:blipFill>
        <p:spPr>
          <a:xfrm rot="21588600">
            <a:off x="3470040" y="115560"/>
            <a:ext cx="4275000" cy="320616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CustomShape 1"/>
          <p:cNvSpPr/>
          <p:nvPr/>
        </p:nvSpPr>
        <p:spPr>
          <a:xfrm>
            <a:off x="609480" y="273600"/>
            <a:ext cx="10971360" cy="1143720"/>
          </a:xfrm>
          <a:prstGeom prst="rect">
            <a:avLst/>
          </a:prstGeom>
          <a:noFill/>
          <a:ln w="0">
            <a:noFill/>
          </a:ln>
        </p:spPr>
        <p:style>
          <a:lnRef idx="0"/>
          <a:fillRef idx="0"/>
          <a:effectRef idx="0"/>
          <a:fontRef idx="minor"/>
        </p:style>
      </p:sp>
      <p:pic>
        <p:nvPicPr>
          <p:cNvPr id="177" name="" descr=""/>
          <p:cNvPicPr/>
          <p:nvPr/>
        </p:nvPicPr>
        <p:blipFill>
          <a:blip r:embed="rId1"/>
          <a:stretch/>
        </p:blipFill>
        <p:spPr>
          <a:xfrm>
            <a:off x="2446560" y="360000"/>
            <a:ext cx="6733440" cy="3738600"/>
          </a:xfrm>
          <a:prstGeom prst="rect">
            <a:avLst/>
          </a:prstGeom>
          <a:ln w="0">
            <a:noFill/>
          </a:ln>
        </p:spPr>
      </p:pic>
      <p:sp>
        <p:nvSpPr>
          <p:cNvPr id="178" name="TextShape 2"/>
          <p:cNvSpPr txBox="1"/>
          <p:nvPr/>
        </p:nvSpPr>
        <p:spPr>
          <a:xfrm>
            <a:off x="0" y="4500000"/>
            <a:ext cx="12076920" cy="1800000"/>
          </a:xfrm>
          <a:prstGeom prst="rect">
            <a:avLst/>
          </a:prstGeom>
          <a:noFill/>
          <a:ln w="0">
            <a:noFill/>
          </a:ln>
        </p:spPr>
        <p:txBody>
          <a:bodyPr lIns="90000" rIns="90000" tIns="45000" bIns="45000">
            <a:noAutofit/>
          </a:bodyPr>
          <a:p>
            <a:r>
              <a:rPr b="0" lang="en-GB" sz="2000" spc="-1" strike="noStrike">
                <a:latin typeface="Arial"/>
              </a:rPr>
              <a:t>Implementing sustainable business practices in the hotel and hospitality industry offers economic benefits, including reduced energy costs and a comfortable guest experience. Advances in renewable energy technologies, like LED lighting and solar panels, demonstrate hotels' commitment to environmental preservation. Hilton Manchester Deansgate is a leading sustainable brand.</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CustomShape 1"/>
          <p:cNvSpPr/>
          <p:nvPr/>
        </p:nvSpPr>
        <p:spPr>
          <a:xfrm>
            <a:off x="609480" y="-91800"/>
            <a:ext cx="3709800" cy="1874520"/>
          </a:xfrm>
          <a:prstGeom prst="rect">
            <a:avLst/>
          </a:prstGeom>
          <a:noFill/>
          <a:ln w="0">
            <a:noFill/>
          </a:ln>
        </p:spPr>
        <p:style>
          <a:lnRef idx="0"/>
          <a:fillRef idx="0"/>
          <a:effectRef idx="0"/>
          <a:fontRef idx="minor"/>
        </p:style>
        <p:txBody>
          <a:bodyPr lIns="0" rIns="0" tIns="0" bIns="0" anchor="ctr">
            <a:noAutofit/>
          </a:bodyPr>
          <a:p>
            <a:pPr algn="ctr">
              <a:lnSpc>
                <a:spcPct val="100000"/>
              </a:lnSpc>
            </a:pPr>
            <a:br/>
            <a:endParaRPr b="0" lang="en-GB" sz="2000" spc="-1" strike="noStrike">
              <a:latin typeface="Arial"/>
            </a:endParaRPr>
          </a:p>
        </p:txBody>
      </p:sp>
      <p:sp>
        <p:nvSpPr>
          <p:cNvPr id="180" name="TextShape 2"/>
          <p:cNvSpPr txBox="1"/>
          <p:nvPr/>
        </p:nvSpPr>
        <p:spPr>
          <a:xfrm>
            <a:off x="77040" y="3960000"/>
            <a:ext cx="11987280" cy="2150280"/>
          </a:xfrm>
          <a:prstGeom prst="rect">
            <a:avLst/>
          </a:prstGeom>
          <a:noFill/>
          <a:ln w="0">
            <a:noFill/>
          </a:ln>
        </p:spPr>
        <p:txBody>
          <a:bodyPr lIns="90000" rIns="90000" tIns="45000" bIns="45000">
            <a:noAutofit/>
          </a:bodyPr>
          <a:p>
            <a:r>
              <a:rPr b="0" lang="en-GB" sz="2000" spc="-1" strike="noStrike">
                <a:latin typeface="Arial"/>
              </a:rPr>
              <a:t>The hospitality industry is focusing on sustainability by addressing ecology, economy, and society. Consumer surveys show that 70% of global travelers book eco-friendly accommodation, and 53% are willing to pay a premium for such facilities.</a:t>
            </a:r>
            <a:r>
              <a:rPr b="0" lang="en-GB" sz="1800" spc="-1" strike="noStrike">
                <a:latin typeface="Arial"/>
                <a:ea typeface="Microsoft YaHei"/>
              </a:rPr>
              <a:t> </a:t>
            </a:r>
            <a:r>
              <a:rPr b="0" lang="en-GB" sz="2000" spc="-1" strike="noStrike">
                <a:latin typeface="Arial"/>
              </a:rPr>
              <a:t>Sustainability efforts involve implementing socially sustainable practices, such as purchasing raw materials from local businesses, hiring employees, and promoting cultural practices. Hilton Deansgate aims to achieve 50% gender diversity and 25% ethnic diversity by 2027. </a:t>
            </a:r>
            <a:endParaRPr b="0" lang="en-GB" sz="2000" spc="-1" strike="noStrike">
              <a:latin typeface="Arial"/>
            </a:endParaRPr>
          </a:p>
        </p:txBody>
      </p:sp>
      <p:pic>
        <p:nvPicPr>
          <p:cNvPr id="181" name="" descr=""/>
          <p:cNvPicPr/>
          <p:nvPr/>
        </p:nvPicPr>
        <p:blipFill>
          <a:blip r:embed="rId1"/>
          <a:stretch/>
        </p:blipFill>
        <p:spPr>
          <a:xfrm>
            <a:off x="2520000" y="443520"/>
            <a:ext cx="6660000" cy="333648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TextShape 1"/>
          <p:cNvSpPr txBox="1"/>
          <p:nvPr/>
        </p:nvSpPr>
        <p:spPr>
          <a:xfrm>
            <a:off x="-5040" y="3600000"/>
            <a:ext cx="12151800" cy="2613600"/>
          </a:xfrm>
          <a:prstGeom prst="rect">
            <a:avLst/>
          </a:prstGeom>
          <a:noFill/>
          <a:ln w="0">
            <a:noFill/>
          </a:ln>
        </p:spPr>
        <p:txBody>
          <a:bodyPr lIns="90000" rIns="90000" tIns="45000" bIns="45000">
            <a:noAutofit/>
          </a:bodyPr>
          <a:p>
            <a:r>
              <a:rPr b="0" lang="en-GB" sz="2000" spc="-1" strike="noStrike">
                <a:latin typeface="Arial"/>
              </a:rPr>
              <a:t>In order to benefit society and the economy, hotels should make investments in cutting-edge solutions that lower costs, improve staff abilities, draw in specific markets, and give them a competitive edge over other places to stay. Some of these solutions include solar and geothermal energy. For instance, Hilton Deansgate use the LightStay platform to reduce carbon emissions and smart thermostat technology in rooms to allow customers to customise temperature while saving electricity. The tactics lower the company's carbon footprint, establish it as a climate change agent, and reduce its operating costs. </a:t>
            </a:r>
            <a:endParaRPr b="0" lang="en-GB" sz="2000" spc="-1" strike="noStrike">
              <a:latin typeface="Arial"/>
            </a:endParaRPr>
          </a:p>
        </p:txBody>
      </p:sp>
      <p:pic>
        <p:nvPicPr>
          <p:cNvPr id="183" name="" descr=""/>
          <p:cNvPicPr/>
          <p:nvPr/>
        </p:nvPicPr>
        <p:blipFill>
          <a:blip r:embed="rId1"/>
          <a:stretch/>
        </p:blipFill>
        <p:spPr>
          <a:xfrm>
            <a:off x="2880000" y="209880"/>
            <a:ext cx="6480000" cy="339012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TextShape 1"/>
          <p:cNvSpPr txBox="1"/>
          <p:nvPr/>
        </p:nvSpPr>
        <p:spPr>
          <a:xfrm>
            <a:off x="0" y="3960000"/>
            <a:ext cx="12023640" cy="2150280"/>
          </a:xfrm>
          <a:prstGeom prst="rect">
            <a:avLst/>
          </a:prstGeom>
          <a:noFill/>
          <a:ln w="0">
            <a:noFill/>
          </a:ln>
        </p:spPr>
        <p:txBody>
          <a:bodyPr lIns="90000" rIns="90000" tIns="45000" bIns="45000">
            <a:noAutofit/>
          </a:bodyPr>
          <a:p>
            <a:r>
              <a:rPr b="0" lang="en-GB" sz="2000" spc="-1" strike="noStrike">
                <a:latin typeface="Arial"/>
              </a:rPr>
              <a:t>In order to improve openness and communication, the hotel sector must include environmentally friendly programmes into its business plans </a:t>
            </a:r>
            <a:r>
              <a:rPr b="0" lang="en-GB" sz="1800" spc="-1" strike="noStrike">
                <a:latin typeface="Arial"/>
                <a:ea typeface="Microsoft YaHei"/>
              </a:rPr>
              <a:t>(Deloitte, 2021).</a:t>
            </a:r>
            <a:r>
              <a:rPr b="0" lang="en-GB" sz="2000" spc="-1" strike="noStrike">
                <a:latin typeface="Arial"/>
              </a:rPr>
              <a:t> Hilton is one of the more than 50,000 big businesses that must submit reports under the Corporate Sustainability Reporting Directive (CSRD), that asks companies to include sustainability-related concepts including human rights, social responsibility, environmental challenges, and anti-corruption strategies. As a result, an open and responsible culture develops</a:t>
            </a:r>
            <a:r>
              <a:rPr b="0" lang="en-GB" sz="1800" spc="-1" strike="noStrike">
                <a:latin typeface="Arial"/>
                <a:ea typeface="Microsoft YaHei"/>
              </a:rPr>
              <a:t>.</a:t>
            </a:r>
            <a:endParaRPr b="0" lang="en-GB" sz="1800" spc="-1" strike="noStrike">
              <a:latin typeface="Arial"/>
            </a:endParaRPr>
          </a:p>
        </p:txBody>
      </p:sp>
      <p:pic>
        <p:nvPicPr>
          <p:cNvPr id="185" name="" descr=""/>
          <p:cNvPicPr/>
          <p:nvPr/>
        </p:nvPicPr>
        <p:blipFill>
          <a:blip r:embed="rId1"/>
          <a:stretch/>
        </p:blipFill>
        <p:spPr>
          <a:xfrm>
            <a:off x="3240000" y="300240"/>
            <a:ext cx="5220000" cy="347976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TextShape 1"/>
          <p:cNvSpPr txBox="1"/>
          <p:nvPr/>
        </p:nvSpPr>
        <p:spPr>
          <a:xfrm>
            <a:off x="0" y="4140000"/>
            <a:ext cx="12060000" cy="1730160"/>
          </a:xfrm>
          <a:prstGeom prst="rect">
            <a:avLst/>
          </a:prstGeom>
          <a:noFill/>
          <a:ln w="0">
            <a:noFill/>
          </a:ln>
        </p:spPr>
        <p:txBody>
          <a:bodyPr lIns="90000" rIns="90000" tIns="45000" bIns="45000">
            <a:noAutofit/>
          </a:bodyPr>
          <a:p>
            <a:r>
              <a:rPr b="0" lang="en-GB" sz="2000" spc="-1" strike="noStrike">
                <a:latin typeface="Arial"/>
              </a:rPr>
              <a:t>In the hotel sector, sustainability involves maximising environmental benefits while reducing the needs made on present and future generations. Water, waste, and energy conservation are examples of green conservation practises</a:t>
            </a:r>
            <a:r>
              <a:rPr b="0" lang="en-GB" sz="1800" spc="-1" strike="noStrike">
                <a:latin typeface="Arial"/>
                <a:ea typeface="Microsoft YaHei"/>
              </a:rPr>
              <a:t> (Archmad and Yulliah 2023).</a:t>
            </a:r>
            <a:r>
              <a:rPr b="0" lang="en-GB" sz="2000" spc="-1" strike="noStrike">
                <a:latin typeface="Arial"/>
              </a:rPr>
              <a:t> Hilton aims to reduce its emissions intensity in order to achieve net zero. Recycling and composting are also essential to maintaining the quality of the environment.</a:t>
            </a:r>
            <a:endParaRPr b="0" lang="en-GB" sz="2000" spc="-1" strike="noStrike">
              <a:latin typeface="Arial"/>
            </a:endParaRPr>
          </a:p>
        </p:txBody>
      </p:sp>
      <p:pic>
        <p:nvPicPr>
          <p:cNvPr id="187" name="" descr=""/>
          <p:cNvPicPr/>
          <p:nvPr/>
        </p:nvPicPr>
        <p:blipFill>
          <a:blip r:embed="rId1"/>
          <a:stretch/>
        </p:blipFill>
        <p:spPr>
          <a:xfrm>
            <a:off x="3060000" y="129240"/>
            <a:ext cx="5580000" cy="3936600"/>
          </a:xfrm>
          <a:prstGeom prst="rect">
            <a:avLst/>
          </a:prstGeom>
          <a:ln w="0">
            <a:noFill/>
          </a:ln>
        </p:spPr>
      </p:pic>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TextShape 1"/>
          <p:cNvSpPr txBox="1"/>
          <p:nvPr/>
        </p:nvSpPr>
        <p:spPr>
          <a:xfrm>
            <a:off x="0" y="2520000"/>
            <a:ext cx="12192120" cy="3060000"/>
          </a:xfrm>
          <a:prstGeom prst="rect">
            <a:avLst/>
          </a:prstGeom>
          <a:noFill/>
          <a:ln w="0">
            <a:noFill/>
          </a:ln>
        </p:spPr>
        <p:txBody>
          <a:bodyPr lIns="90000" rIns="90000" tIns="45000" bIns="45000">
            <a:noAutofit/>
          </a:bodyPr>
          <a:p>
            <a:r>
              <a:rPr b="0" lang="en-GB" sz="1800" spc="-1" strike="noStrike">
                <a:latin typeface="Arial"/>
              </a:rPr>
              <a:t>Hilton Manchester Deansgate is committed to sustainability in the hospitality industry, focusing on healthy buildings, green operations, social sustainability, and supply chain sustainability. The hotel has set science-based targets to reduce greenhouse emissions and reduce its carbon footprint through energy, water, and waste management. The Lightstay system, used since 2009, helps measure and improve environmental impact. The hotel partners with ClimeCo to offset the carbon footprint of clients' events and meetings, and obtains carbon credit from South Pole Group.</a:t>
            </a:r>
            <a:endParaRPr b="0" lang="en-GB" sz="1800" spc="-1" strike="noStrike">
              <a:latin typeface="Arial"/>
            </a:endParaRPr>
          </a:p>
        </p:txBody>
      </p:sp>
      <p:pic>
        <p:nvPicPr>
          <p:cNvPr id="189" name="" descr=""/>
          <p:cNvPicPr/>
          <p:nvPr/>
        </p:nvPicPr>
        <p:blipFill>
          <a:blip r:embed="rId1"/>
          <a:stretch/>
        </p:blipFill>
        <p:spPr>
          <a:xfrm rot="21575400">
            <a:off x="1448640" y="67320"/>
            <a:ext cx="2340000" cy="2444040"/>
          </a:xfrm>
          <a:prstGeom prst="rect">
            <a:avLst/>
          </a:prstGeom>
          <a:ln w="0">
            <a:noFill/>
          </a:ln>
        </p:spPr>
      </p:pic>
      <p:pic>
        <p:nvPicPr>
          <p:cNvPr id="190" name="" descr=""/>
          <p:cNvPicPr/>
          <p:nvPr/>
        </p:nvPicPr>
        <p:blipFill>
          <a:blip r:embed="rId2"/>
          <a:stretch/>
        </p:blipFill>
        <p:spPr>
          <a:xfrm>
            <a:off x="5220000" y="180000"/>
            <a:ext cx="5040000" cy="1714320"/>
          </a:xfrm>
          <a:prstGeom prst="rect">
            <a:avLst/>
          </a:prstGeom>
          <a:ln w="0">
            <a:noFill/>
          </a:ln>
        </p:spPr>
      </p:pic>
      <p:sp>
        <p:nvSpPr>
          <p:cNvPr id="191" name="TextShape 2"/>
          <p:cNvSpPr txBox="1"/>
          <p:nvPr/>
        </p:nvSpPr>
        <p:spPr>
          <a:xfrm>
            <a:off x="11520" y="4105800"/>
            <a:ext cx="12180600" cy="1506960"/>
          </a:xfrm>
          <a:prstGeom prst="rect">
            <a:avLst/>
          </a:prstGeom>
          <a:noFill/>
          <a:ln w="0">
            <a:noFill/>
          </a:ln>
        </p:spPr>
        <p:txBody>
          <a:bodyPr lIns="90000" rIns="90000" tIns="45000" bIns="45000">
            <a:noAutofit/>
          </a:bodyPr>
          <a:p>
            <a:r>
              <a:rPr b="0" lang="en-GB" sz="2000" spc="-1" strike="noStrike">
                <a:latin typeface="Arial"/>
              </a:rPr>
              <a:t>Hilton Manchester uses various strategies to ensure sustainability in its supply chain, focusing on the mission of 'travel with purpose'. This approach considers social, environmental, and economic aspects of the supply chain, aligning with the Triple Bottom Line framework of corporate social responsibility. Hilton also considers the circular economy, focusing on how resources enter and leave the system and can be recycled.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TextShape 1"/>
          <p:cNvSpPr txBox="1"/>
          <p:nvPr/>
        </p:nvSpPr>
        <p:spPr>
          <a:xfrm>
            <a:off x="208080" y="3780000"/>
            <a:ext cx="11851920" cy="2150280"/>
          </a:xfrm>
          <a:prstGeom prst="rect">
            <a:avLst/>
          </a:prstGeom>
          <a:noFill/>
          <a:ln w="0">
            <a:noFill/>
          </a:ln>
        </p:spPr>
        <p:txBody>
          <a:bodyPr lIns="90000" rIns="90000" tIns="45000" bIns="45000">
            <a:noAutofit/>
          </a:bodyPr>
          <a:p>
            <a:r>
              <a:rPr b="0" lang="en-GB" sz="2000" spc="-1" strike="noStrike">
                <a:latin typeface="Arial"/>
              </a:rPr>
              <a:t>Hilton Manchester Deansgate, for instance, upholds the "zero waste" ideal, which it can only do by taking into consideration and reducing the negative effects of purchased food service items. In areas where it is lawful, the hotels give the leftover meals to homeless people (Hilton 2023). The company also employs product substitution—such as replacing plastic materials with more sustainable options like reusable bottles of liquid soap and consumable shampoos—as a means of improving sustainability across the supply chain.</a:t>
            </a:r>
            <a:endParaRPr b="0" lang="en-GB" sz="2000" spc="-1" strike="noStrike">
              <a:latin typeface="Arial"/>
            </a:endParaRPr>
          </a:p>
        </p:txBody>
      </p:sp>
      <p:pic>
        <p:nvPicPr>
          <p:cNvPr id="193" name="" descr=""/>
          <p:cNvPicPr/>
          <p:nvPr/>
        </p:nvPicPr>
        <p:blipFill>
          <a:blip r:embed="rId1"/>
          <a:stretch/>
        </p:blipFill>
        <p:spPr>
          <a:xfrm>
            <a:off x="3420000" y="180000"/>
            <a:ext cx="4723560" cy="352512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extShape 1"/>
          <p:cNvSpPr txBox="1"/>
          <p:nvPr/>
        </p:nvSpPr>
        <p:spPr>
          <a:xfrm rot="600">
            <a:off x="33480" y="103680"/>
            <a:ext cx="11813400" cy="7679160"/>
          </a:xfrm>
          <a:prstGeom prst="rect">
            <a:avLst/>
          </a:prstGeom>
          <a:noFill/>
          <a:ln w="0">
            <a:noFill/>
          </a:ln>
        </p:spPr>
        <p:txBody>
          <a:bodyPr lIns="0" rIns="0" tIns="0" bIns="0" anchor="ctr">
            <a:noAutofit/>
          </a:bodyPr>
          <a:p>
            <a:r>
              <a:rPr b="0" lang="en-GB" sz="1800" spc="-1" strike="noStrike">
                <a:latin typeface="hghjhsgfjgLiberation Sans"/>
              </a:rPr>
              <a:t>References:</a:t>
            </a:r>
            <a:br/>
            <a:br/>
            <a:r>
              <a:rPr b="0" lang="en-GB" sz="1800" spc="-1" strike="noStrike">
                <a:latin typeface="hghjhsgfjgLiberation Sans"/>
              </a:rPr>
              <a:t>Elkhwesky, Z., Salem, I.E., Varmus, M. And Ramkisson, H., 2022 Sustainable pratices inhospitality pre and amid Covid-19 pandemic: Looking back for moving forward post-covid-19. Sustainable Development, 30(5),pp.1426-1448 Availale at: </a:t>
            </a:r>
            <a:r>
              <a:rPr b="0" lang="en-GB" sz="1800" spc="-1" strike="noStrike">
                <a:latin typeface="hghjhsgfjgLiberation Sans"/>
                <a:hlinkClick r:id="rId1"/>
              </a:rPr>
              <a:t>https://onlinelibrary.wiley.com/doi/10.1002/sd.2304</a:t>
            </a:r>
            <a:r>
              <a:rPr b="0" lang="en-GB" sz="1800" spc="-1" strike="noStrike">
                <a:latin typeface="hghjhsgfjgLiberation Sans"/>
              </a:rPr>
              <a:t>  (Accessed: 12.11.2023)</a:t>
            </a:r>
            <a:br/>
            <a:r>
              <a:rPr b="0" lang="en-GB" sz="1800" spc="-1" strike="noStrike">
                <a:latin typeface="hghjhsgfjgLiberation Sans"/>
              </a:rPr>
              <a:t> </a:t>
            </a:r>
            <a:br/>
            <a:r>
              <a:rPr b="0" lang="en-GB" sz="1800" spc="-1" strike="noStrike">
                <a:latin typeface="hghjhsgfjgLiberation Sans"/>
              </a:rPr>
              <a:t>Hilton. 2022. Travel with purpose: Hilton 2022 environmental, social and governance report. Hilton. Availabe at: </a:t>
            </a:r>
            <a:br/>
            <a:r>
              <a:rPr b="0" lang="en-GB" sz="1800" spc="-1" strike="noStrike">
                <a:latin typeface="hghjhsgfjgLiberation Sans"/>
                <a:hlinkClick r:id="rId2"/>
              </a:rPr>
              <a:t>https://esg.hilton.com/wp-content/uploads/sites/4/2023/04/Hilton-2022-Environmental-Social-and-Governance-Report.pdf</a:t>
            </a:r>
            <a:r>
              <a:rPr b="0" lang="en-GB" sz="1800" spc="-1" strike="noStrike">
                <a:latin typeface="hghjhsgfjgLiberation Sans"/>
              </a:rPr>
              <a:t>(Accessed: 12.11.2023)</a:t>
            </a:r>
            <a:br/>
            <a:br/>
            <a:r>
              <a:rPr b="0" lang="en-GB" sz="1800" spc="-1" strike="noStrike">
                <a:latin typeface="hghjhsgfjgLiberation Sans"/>
              </a:rPr>
              <a:t>Hilton Manchester. (2023). Carbon neutral meetings at Hilton Manchester Deansgate. Available at: </a:t>
            </a:r>
            <a:r>
              <a:rPr b="0" lang="en-GB" sz="1800" spc="-1" strike="noStrike">
                <a:latin typeface="hghjhsgfjgLiberation Sans"/>
                <a:hlinkClick r:id="rId3"/>
              </a:rPr>
              <a:t>https://www.hilton.com/en/hotels/mandghi-hilton-manchester-deansgate/</a:t>
            </a:r>
            <a:r>
              <a:rPr b="0" lang="en-GB" sz="1800" spc="-1" strike="noStrike">
                <a:latin typeface="hghjhsgfjgLiberation Sans"/>
              </a:rPr>
              <a:t>   (Accessed: 12.11.2023)</a:t>
            </a:r>
            <a:br/>
            <a:br/>
            <a:r>
              <a:rPr b="0" lang="en-GB" sz="1800" spc="-1" strike="noStrike">
                <a:latin typeface="hghjhsgfjgLiberation Sans"/>
              </a:rPr>
              <a:t> </a:t>
            </a:r>
            <a:br/>
            <a:br/>
            <a:br/>
            <a:br/>
            <a:r>
              <a:rPr b="0" lang="en-GB" sz="1800" spc="-1" strike="noStrike">
                <a:latin typeface="hghjhsgfjgLiberation Sans"/>
              </a:rPr>
              <a:t> </a:t>
            </a:r>
            <a:br/>
            <a:br/>
            <a:r>
              <a:rPr b="0" lang="en-GB" sz="1800" spc="-1" strike="noStrike">
                <a:latin typeface="hghjhsgfjgLiberation Sans"/>
              </a:rPr>
              <a:t>  </a:t>
            </a:r>
            <a:br/>
            <a:r>
              <a:rPr b="0" lang="en-GB" sz="1800" spc="-1" strike="noStrike">
                <a:latin typeface="hghjhsgfjgLiberation Sans"/>
              </a:rPr>
              <a:t> </a:t>
            </a:r>
            <a:br/>
            <a:br/>
            <a:br/>
            <a:br/>
            <a:r>
              <a:rPr b="0" lang="en-GB" sz="1800" spc="-1" strike="noStrike">
                <a:latin typeface="hghjhsgfjgLiberation Sans"/>
              </a:rPr>
              <a:t>  </a:t>
            </a:r>
            <a:br/>
            <a:br/>
            <a:r>
              <a:rPr b="0" lang="en-GB" sz="1800" spc="-1" strike="noStrike">
                <a:latin typeface="hghjhsgfjgLiberation Sans"/>
              </a:rPr>
              <a:t> </a:t>
            </a:r>
            <a:br/>
            <a:br/>
            <a:br/>
            <a:endParaRPr b="0" lang="en-GB" sz="1800" spc="-1" strike="noStrike">
              <a:latin typeface="hghjhsgfjgLiberation Sans"/>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TextShape 1"/>
          <p:cNvSpPr txBox="1"/>
          <p:nvPr/>
        </p:nvSpPr>
        <p:spPr>
          <a:xfrm>
            <a:off x="0" y="0"/>
            <a:ext cx="12192120" cy="5220000"/>
          </a:xfrm>
          <a:prstGeom prst="rect">
            <a:avLst/>
          </a:prstGeom>
          <a:noFill/>
          <a:ln w="0">
            <a:noFill/>
          </a:ln>
        </p:spPr>
        <p:txBody>
          <a:bodyPr lIns="90000" rIns="90000" tIns="45000" bIns="45000">
            <a:noAutofit/>
          </a:bodyPr>
          <a:p>
            <a:endParaRPr b="0" lang="en-GB" sz="2000" spc="-1" strike="noStrike">
              <a:latin typeface="Arial"/>
            </a:endParaRPr>
          </a:p>
          <a:p>
            <a:endParaRPr b="0" lang="en-GB" sz="2000" spc="-1" strike="noStrike">
              <a:latin typeface="Arial"/>
            </a:endParaRPr>
          </a:p>
          <a:p>
            <a:r>
              <a:rPr b="0" lang="en-GB" sz="2000" spc="-1" strike="noStrike">
                <a:latin typeface="Arial"/>
              </a:rPr>
              <a:t>Kansongue, N., Njuguna, J. and Vertigans, S., 2023. A PESTEL and SWOT impact analysis on renewable energy development in Togo. Frontiers in Sustainability, 3, p.990173. Available at:</a:t>
            </a:r>
            <a:r>
              <a:rPr b="0" lang="en-GB" sz="2000" spc="-1" strike="noStrike">
                <a:latin typeface="Arial"/>
                <a:hlinkClick r:id="rId1"/>
              </a:rPr>
              <a:t>https://www.frontiersin.org/articles/10.3389/frsus.2022.990173/full</a:t>
            </a:r>
            <a:r>
              <a:rPr b="0" lang="en-GB" sz="2000" spc="-1" strike="noStrike">
                <a:latin typeface="Arial"/>
              </a:rPr>
              <a:t>     (Accessed: 12.11.2023)</a:t>
            </a:r>
            <a:endParaRPr b="0" lang="en-GB" sz="2000" spc="-1" strike="noStrike">
              <a:latin typeface="Arial"/>
            </a:endParaRPr>
          </a:p>
          <a:p>
            <a:endParaRPr b="0" lang="en-GB" sz="2000" spc="-1" strike="noStrike">
              <a:latin typeface="Arial"/>
            </a:endParaRPr>
          </a:p>
          <a:p>
            <a:r>
              <a:rPr b="0" lang="en-GB" sz="2000" spc="-1" strike="noStrike">
                <a:latin typeface="Arial"/>
              </a:rPr>
              <a:t>Milo, S. 2022. Implementing sustainability into the hospitality industry. Forbes. Available at:  </a:t>
            </a:r>
            <a:r>
              <a:rPr b="0" lang="en-GB" sz="2000" spc="-1" strike="noStrike">
                <a:latin typeface="Arial"/>
                <a:hlinkClick r:id="rId2"/>
              </a:rPr>
              <a:t>https://www.forbes.com/sites/forbesbusinesscouncil/2022/09/29/implementing-sustainability-into-the-hospitality-industry/</a:t>
            </a:r>
            <a:r>
              <a:rPr b="0" lang="en-GB" sz="2000" spc="-1" strike="noStrike">
                <a:latin typeface="Arial"/>
              </a:rPr>
              <a:t>(Accessed: 12.11.2023)</a:t>
            </a:r>
            <a:endParaRPr b="0" lang="en-GB" sz="2000" spc="-1" strike="noStrike">
              <a:latin typeface="Arial"/>
            </a:endParaRPr>
          </a:p>
          <a:p>
            <a:r>
              <a:rPr b="0" lang="en-GB" sz="2000" spc="-1" strike="noStrike">
                <a:latin typeface="Arial"/>
              </a:rPr>
              <a:t> </a:t>
            </a:r>
            <a:br/>
            <a:r>
              <a:rPr b="0" lang="en-GB" sz="2000" spc="-1" strike="noStrike">
                <a:latin typeface="Arial"/>
              </a:rPr>
              <a:t>Olya, H., Altinay, L., Farmaki, A., Kenebayeva, A. and Gursoy, D., 2021. Hotels’ sustainability practices and guests’ familiarity, attitudes and behaviours. Journal of Sustainable Tourism, 29(7), pp.1063-1081. Available at:  (Accessed: 12.11.2023)  </a:t>
            </a:r>
            <a:endParaRPr b="0" lang="en-GB" sz="2000" spc="-1" strike="noStrike">
              <a:latin typeface="Arial"/>
            </a:endParaRPr>
          </a:p>
          <a:p>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TextShape 1"/>
          <p:cNvSpPr txBox="1"/>
          <p:nvPr/>
        </p:nvSpPr>
        <p:spPr>
          <a:xfrm>
            <a:off x="180000" y="360000"/>
            <a:ext cx="11401920" cy="3240000"/>
          </a:xfrm>
          <a:prstGeom prst="rect">
            <a:avLst/>
          </a:prstGeom>
          <a:noFill/>
          <a:ln w="0">
            <a:noFill/>
          </a:ln>
        </p:spPr>
        <p:txBody>
          <a:bodyPr lIns="0" rIns="0" tIns="0" bIns="0" anchor="ctr">
            <a:noAutofit/>
          </a:bodyPr>
          <a:p>
            <a:r>
              <a:rPr b="0" lang="en-GB" sz="1800" spc="-1" strike="noStrike">
                <a:latin typeface="hghjhsgfjgLiberation Sans"/>
              </a:rPr>
              <a:t>Sorrell, E. and Bovia, H, 2021. Sustainability in the hospitality industry. Cumming. </a:t>
            </a:r>
            <a:br/>
            <a:r>
              <a:rPr b="0" lang="en-GB" sz="1800" spc="-1" strike="noStrike">
                <a:latin typeface="hghjhsgfjgLiberation Sans"/>
              </a:rPr>
              <a:t>Available at:</a:t>
            </a:r>
            <a:r>
              <a:rPr b="0" lang="en-GB" sz="1800" spc="-1" strike="noStrike">
                <a:latin typeface="hghjhsgfjgLiberation Sans"/>
                <a:hlinkClick r:id="rId1"/>
              </a:rPr>
              <a:t>https://www.ahla.com/sites/default/files/Cumming-White-Paper-Sustainability.pdf</a:t>
            </a:r>
            <a:r>
              <a:rPr b="0" lang="en-GB" sz="1800" spc="-1" strike="noStrike">
                <a:latin typeface="hghjhsgfjgLiberation Sans"/>
              </a:rPr>
              <a:t>  (Accessed: 12.11.2023)</a:t>
            </a:r>
            <a:br/>
            <a:br/>
            <a:r>
              <a:rPr b="0" lang="en-GB" sz="1800" spc="-1" strike="noStrike">
                <a:latin typeface="hghjhsgfjgLiberation Sans"/>
              </a:rPr>
              <a:t>United Nations (2023). Take action for the sustainable development goals. UN. Available at:</a:t>
            </a:r>
            <a:r>
              <a:rPr b="0" lang="en-GB" sz="1800" spc="-1" strike="noStrike">
                <a:latin typeface="hghjhsgfjgLiberation Sans"/>
                <a:hlinkClick r:id="rId2"/>
              </a:rPr>
              <a:t>https://www.undp.org/sustainable-development-goals</a:t>
            </a:r>
            <a:r>
              <a:rPr b="0" lang="en-GB" sz="1800" spc="-1" strike="noStrike">
                <a:latin typeface="hghjhsgfjgLiberation Sans"/>
              </a:rPr>
              <a:t>   (Accessed: 12.11.2023)</a:t>
            </a:r>
            <a:br/>
            <a:br/>
            <a:br/>
            <a:r>
              <a:rPr b="0" lang="en-GB" sz="1800" spc="-1" strike="noStrike">
                <a:latin typeface="hghjhsgfjgLiberation Sans"/>
              </a:rPr>
              <a:t> </a:t>
            </a:r>
            <a:br/>
            <a:endParaRPr b="0" lang="en-GB" sz="1800" spc="-1" strike="noStrike">
              <a:latin typeface="hghjhsgfjgLiberation Sans"/>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36</TotalTime>
  <Application>LibreOffice/7.0.1.2$Windows_X86_64 LibreOffice_project/7cbcfc562f6eb6708b5ff7d7397325de9e764452</Application>
  <Words>1</Words>
  <Paragraphs>1</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2023-01-31T21:01:37Z</dcterms:created>
  <dc:creator>Christopher Wilkin</dc:creator>
  <dc:description/>
  <dc:language>en-GB</dc:language>
  <cp:lastModifiedBy/>
  <dcterms:modified xsi:type="dcterms:W3CDTF">2023-11-13T00:09:36Z</dcterms:modified>
  <cp:revision>19</cp:revision>
  <dc:subject/>
  <dc:title>Module BMIH 00</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University of Wales Trinity Saint David</vt:lpwstr>
  </property>
  <property fmtid="{D5CDD505-2E9C-101B-9397-08002B2CF9AE}" pid="4" name="ContentTypeId">
    <vt:lpwstr>0x01010048B20D8D9EE02948A6C40859CF0F1CF5</vt:lpwstr>
  </property>
  <property fmtid="{D5CDD505-2E9C-101B-9397-08002B2CF9AE}" pid="5" name="HiddenSlides">
    <vt:i4>0</vt:i4>
  </property>
  <property fmtid="{D5CDD505-2E9C-101B-9397-08002B2CF9AE}" pid="6" name="HyperlinksChanged">
    <vt:bool>0</vt:bool>
  </property>
  <property fmtid="{D5CDD505-2E9C-101B-9397-08002B2CF9AE}" pid="7" name="LinksUpToDate">
    <vt:bool>0</vt:bool>
  </property>
  <property fmtid="{D5CDD505-2E9C-101B-9397-08002B2CF9AE}" pid="8" name="MMClips">
    <vt:i4>0</vt:i4>
  </property>
  <property fmtid="{D5CDD505-2E9C-101B-9397-08002B2CF9AE}" pid="9" name="Notes">
    <vt:i4>1</vt:i4>
  </property>
  <property fmtid="{D5CDD505-2E9C-101B-9397-08002B2CF9AE}" pid="10" name="PresentationFormat">
    <vt:lpwstr>Widescreen</vt:lpwstr>
  </property>
  <property fmtid="{D5CDD505-2E9C-101B-9397-08002B2CF9AE}" pid="11" name="ScaleCrop">
    <vt:bool>0</vt:bool>
  </property>
  <property fmtid="{D5CDD505-2E9C-101B-9397-08002B2CF9AE}" pid="12" name="ShareDoc">
    <vt:bool>0</vt:bool>
  </property>
  <property fmtid="{D5CDD505-2E9C-101B-9397-08002B2CF9AE}" pid="13" name="Slides">
    <vt:i4>3</vt:i4>
  </property>
</Properties>
</file>