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6" r:id="rId1"/>
  </p:sldMasterIdLst>
  <p:notesMasterIdLst>
    <p:notesMasterId r:id="rId34"/>
  </p:notesMasterIdLst>
  <p:sldIdLst>
    <p:sldId id="256" r:id="rId2"/>
    <p:sldId id="286" r:id="rId3"/>
    <p:sldId id="258" r:id="rId4"/>
    <p:sldId id="259" r:id="rId5"/>
    <p:sldId id="260" r:id="rId6"/>
    <p:sldId id="261" r:id="rId7"/>
    <p:sldId id="262" r:id="rId8"/>
    <p:sldId id="288" r:id="rId9"/>
    <p:sldId id="264" r:id="rId10"/>
    <p:sldId id="265" r:id="rId11"/>
    <p:sldId id="266" r:id="rId12"/>
    <p:sldId id="267" r:id="rId13"/>
    <p:sldId id="268" r:id="rId14"/>
    <p:sldId id="269" r:id="rId15"/>
    <p:sldId id="294" r:id="rId16"/>
    <p:sldId id="263" r:id="rId17"/>
    <p:sldId id="287" r:id="rId18"/>
    <p:sldId id="273" r:id="rId19"/>
    <p:sldId id="274" r:id="rId20"/>
    <p:sldId id="275" r:id="rId21"/>
    <p:sldId id="276" r:id="rId22"/>
    <p:sldId id="277" r:id="rId23"/>
    <p:sldId id="278" r:id="rId24"/>
    <p:sldId id="279" r:id="rId25"/>
    <p:sldId id="280" r:id="rId26"/>
    <p:sldId id="289" r:id="rId27"/>
    <p:sldId id="290" r:id="rId28"/>
    <p:sldId id="291" r:id="rId29"/>
    <p:sldId id="292" r:id="rId30"/>
    <p:sldId id="284" r:id="rId31"/>
    <p:sldId id="293" r:id="rId32"/>
    <p:sldId id="285" r:id="rId3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4843"/>
    <p:restoredTop sz="76837"/>
  </p:normalViewPr>
  <p:slideViewPr>
    <p:cSldViewPr snapToGrid="0" snapToObjects="1">
      <p:cViewPr varScale="1">
        <p:scale>
          <a:sx n="67" d="100"/>
          <a:sy n="67" d="100"/>
        </p:scale>
        <p:origin x="57" y="14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diagrams/_rels/data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4" Type="http://schemas.openxmlformats.org/officeDocument/2006/relationships/image" Target="../media/image1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76A99B7-5B43-4A9E-A115-FA138A47CDF6}" type="doc">
      <dgm:prSet loTypeId="urn:microsoft.com/office/officeart/2005/8/layout/default" loCatId="list" qsTypeId="urn:microsoft.com/office/officeart/2005/8/quickstyle/simple1" qsCatId="simple" csTypeId="urn:microsoft.com/office/officeart/2005/8/colors/accent2_2" csCatId="accent2" phldr="1"/>
      <dgm:spPr/>
      <dgm:t>
        <a:bodyPr/>
        <a:lstStyle/>
        <a:p>
          <a:endParaRPr lang="en-US"/>
        </a:p>
      </dgm:t>
    </dgm:pt>
    <dgm:pt modelId="{AA755A6B-3A92-4CBE-AA8D-BA2B5C2B35D0}">
      <dgm:prSet custT="1"/>
      <dgm:spPr/>
      <dgm:t>
        <a:bodyPr/>
        <a:lstStyle/>
        <a:p>
          <a:r>
            <a:rPr lang="en-GB" sz="1600" dirty="0"/>
            <a:t>To consider the CONTEST strategy and the application of the four 4’s for responding to terrorism. </a:t>
          </a:r>
          <a:endParaRPr lang="en-US" sz="1600" dirty="0"/>
        </a:p>
      </dgm:t>
    </dgm:pt>
    <dgm:pt modelId="{AE66C55A-9301-452B-B3A3-8DECE2EA00C2}" type="parTrans" cxnId="{3B30A2AA-E885-4941-9B17-D02D46CA5AF9}">
      <dgm:prSet/>
      <dgm:spPr/>
      <dgm:t>
        <a:bodyPr/>
        <a:lstStyle/>
        <a:p>
          <a:endParaRPr lang="en-US" sz="1600"/>
        </a:p>
      </dgm:t>
    </dgm:pt>
    <dgm:pt modelId="{73B31F16-1B20-43B3-A70E-2958214E0758}" type="sibTrans" cxnId="{3B30A2AA-E885-4941-9B17-D02D46CA5AF9}">
      <dgm:prSet/>
      <dgm:spPr/>
      <dgm:t>
        <a:bodyPr/>
        <a:lstStyle/>
        <a:p>
          <a:endParaRPr lang="en-US" sz="1600"/>
        </a:p>
      </dgm:t>
    </dgm:pt>
    <dgm:pt modelId="{F11D0DD3-4F43-44C3-8795-852BEC97EE9F}">
      <dgm:prSet custT="1"/>
      <dgm:spPr/>
      <dgm:t>
        <a:bodyPr/>
        <a:lstStyle/>
        <a:p>
          <a:r>
            <a:rPr lang="en-GB" sz="1600"/>
            <a:t>To establish how CONTEST is used in real life situations.</a:t>
          </a:r>
          <a:endParaRPr lang="en-US" sz="1600"/>
        </a:p>
      </dgm:t>
    </dgm:pt>
    <dgm:pt modelId="{DA5091AC-7A16-46BF-9FB2-597CA15ADD5C}" type="parTrans" cxnId="{CB28508E-F981-4A20-8593-D22D0C7154D1}">
      <dgm:prSet/>
      <dgm:spPr/>
      <dgm:t>
        <a:bodyPr/>
        <a:lstStyle/>
        <a:p>
          <a:endParaRPr lang="en-US" sz="1600"/>
        </a:p>
      </dgm:t>
    </dgm:pt>
    <dgm:pt modelId="{8304A61C-1B37-4AD0-9332-392D817FA232}" type="sibTrans" cxnId="{CB28508E-F981-4A20-8593-D22D0C7154D1}">
      <dgm:prSet/>
      <dgm:spPr/>
      <dgm:t>
        <a:bodyPr/>
        <a:lstStyle/>
        <a:p>
          <a:endParaRPr lang="en-US" sz="1600"/>
        </a:p>
      </dgm:t>
    </dgm:pt>
    <dgm:pt modelId="{B66502F2-156D-4EBA-B041-346A385DDD96}">
      <dgm:prSet custT="1"/>
      <dgm:spPr/>
      <dgm:t>
        <a:bodyPr/>
        <a:lstStyle/>
        <a:p>
          <a:r>
            <a:rPr lang="en-GB" sz="1600"/>
            <a:t>To distinguish the need for Joint Emergency Service Interoperability Principles (JESIP) and identify JESIP’s framework.</a:t>
          </a:r>
          <a:endParaRPr lang="en-US" sz="1600"/>
        </a:p>
      </dgm:t>
    </dgm:pt>
    <dgm:pt modelId="{A8A21FF9-3FC2-40C1-8347-944FEA5E71FC}" type="parTrans" cxnId="{375ACD1E-7531-4703-A4E6-0176759F11D2}">
      <dgm:prSet/>
      <dgm:spPr/>
      <dgm:t>
        <a:bodyPr/>
        <a:lstStyle/>
        <a:p>
          <a:endParaRPr lang="en-US" sz="1600"/>
        </a:p>
      </dgm:t>
    </dgm:pt>
    <dgm:pt modelId="{B6174C7D-495C-4E59-AF76-A61757164F53}" type="sibTrans" cxnId="{375ACD1E-7531-4703-A4E6-0176759F11D2}">
      <dgm:prSet/>
      <dgm:spPr/>
      <dgm:t>
        <a:bodyPr/>
        <a:lstStyle/>
        <a:p>
          <a:endParaRPr lang="en-US" sz="1600"/>
        </a:p>
      </dgm:t>
    </dgm:pt>
    <dgm:pt modelId="{2B816D99-2BEB-4C8E-B31D-F3C7B03F0439}">
      <dgm:prSet custT="1"/>
      <dgm:spPr/>
      <dgm:t>
        <a:bodyPr/>
        <a:lstStyle/>
        <a:p>
          <a:r>
            <a:rPr lang="en-GB" sz="1600"/>
            <a:t>To assess the use of JESIP in real life situations.</a:t>
          </a:r>
          <a:endParaRPr lang="en-US" sz="1600"/>
        </a:p>
      </dgm:t>
    </dgm:pt>
    <dgm:pt modelId="{C0972E67-41BB-474D-A11A-2FAB3B80F0D3}" type="parTrans" cxnId="{625139AF-CA04-4D9A-A602-A4FCC382B95C}">
      <dgm:prSet/>
      <dgm:spPr/>
      <dgm:t>
        <a:bodyPr/>
        <a:lstStyle/>
        <a:p>
          <a:endParaRPr lang="en-US" sz="1600"/>
        </a:p>
      </dgm:t>
    </dgm:pt>
    <dgm:pt modelId="{A2DF848B-506E-43C1-8839-AEA7B26B37B0}" type="sibTrans" cxnId="{625139AF-CA04-4D9A-A602-A4FCC382B95C}">
      <dgm:prSet/>
      <dgm:spPr/>
      <dgm:t>
        <a:bodyPr/>
        <a:lstStyle/>
        <a:p>
          <a:endParaRPr lang="en-US" sz="1600"/>
        </a:p>
      </dgm:t>
    </dgm:pt>
    <dgm:pt modelId="{DB0FBDF0-6F5E-8641-9FEC-BBC5A85223F9}" type="pres">
      <dgm:prSet presAssocID="{B76A99B7-5B43-4A9E-A115-FA138A47CDF6}" presName="diagram" presStyleCnt="0">
        <dgm:presLayoutVars>
          <dgm:dir/>
          <dgm:resizeHandles val="exact"/>
        </dgm:presLayoutVars>
      </dgm:prSet>
      <dgm:spPr/>
    </dgm:pt>
    <dgm:pt modelId="{C2414283-C16D-A040-9711-5D36FA6E0CB4}" type="pres">
      <dgm:prSet presAssocID="{AA755A6B-3A92-4CBE-AA8D-BA2B5C2B35D0}" presName="node" presStyleLbl="node1" presStyleIdx="0" presStyleCnt="4">
        <dgm:presLayoutVars>
          <dgm:bulletEnabled val="1"/>
        </dgm:presLayoutVars>
      </dgm:prSet>
      <dgm:spPr/>
    </dgm:pt>
    <dgm:pt modelId="{9190FD05-9037-7240-83DD-C902FEB869DB}" type="pres">
      <dgm:prSet presAssocID="{73B31F16-1B20-43B3-A70E-2958214E0758}" presName="sibTrans" presStyleCnt="0"/>
      <dgm:spPr/>
    </dgm:pt>
    <dgm:pt modelId="{C862595B-3BF3-3445-9458-C9BF19BB2659}" type="pres">
      <dgm:prSet presAssocID="{F11D0DD3-4F43-44C3-8795-852BEC97EE9F}" presName="node" presStyleLbl="node1" presStyleIdx="1" presStyleCnt="4">
        <dgm:presLayoutVars>
          <dgm:bulletEnabled val="1"/>
        </dgm:presLayoutVars>
      </dgm:prSet>
      <dgm:spPr/>
    </dgm:pt>
    <dgm:pt modelId="{A8873979-2C38-1E47-9CE7-8B16D37B1100}" type="pres">
      <dgm:prSet presAssocID="{8304A61C-1B37-4AD0-9332-392D817FA232}" presName="sibTrans" presStyleCnt="0"/>
      <dgm:spPr/>
    </dgm:pt>
    <dgm:pt modelId="{9E32109B-2995-704C-821B-D6833E725302}" type="pres">
      <dgm:prSet presAssocID="{B66502F2-156D-4EBA-B041-346A385DDD96}" presName="node" presStyleLbl="node1" presStyleIdx="2" presStyleCnt="4">
        <dgm:presLayoutVars>
          <dgm:bulletEnabled val="1"/>
        </dgm:presLayoutVars>
      </dgm:prSet>
      <dgm:spPr/>
    </dgm:pt>
    <dgm:pt modelId="{7A3F21D1-7A47-CB47-B48E-2ED7F5AF58FC}" type="pres">
      <dgm:prSet presAssocID="{B6174C7D-495C-4E59-AF76-A61757164F53}" presName="sibTrans" presStyleCnt="0"/>
      <dgm:spPr/>
    </dgm:pt>
    <dgm:pt modelId="{C95DEB96-A756-8E40-875A-BAA5A7F59B1B}" type="pres">
      <dgm:prSet presAssocID="{2B816D99-2BEB-4C8E-B31D-F3C7B03F0439}" presName="node" presStyleLbl="node1" presStyleIdx="3" presStyleCnt="4">
        <dgm:presLayoutVars>
          <dgm:bulletEnabled val="1"/>
        </dgm:presLayoutVars>
      </dgm:prSet>
      <dgm:spPr/>
    </dgm:pt>
  </dgm:ptLst>
  <dgm:cxnLst>
    <dgm:cxn modelId="{375ACD1E-7531-4703-A4E6-0176759F11D2}" srcId="{B76A99B7-5B43-4A9E-A115-FA138A47CDF6}" destId="{B66502F2-156D-4EBA-B041-346A385DDD96}" srcOrd="2" destOrd="0" parTransId="{A8A21FF9-3FC2-40C1-8347-944FEA5E71FC}" sibTransId="{B6174C7D-495C-4E59-AF76-A61757164F53}"/>
    <dgm:cxn modelId="{9DB27F2E-F936-414F-998B-C75814373934}" type="presOf" srcId="{2B816D99-2BEB-4C8E-B31D-F3C7B03F0439}" destId="{C95DEB96-A756-8E40-875A-BAA5A7F59B1B}" srcOrd="0" destOrd="0" presId="urn:microsoft.com/office/officeart/2005/8/layout/default"/>
    <dgm:cxn modelId="{84261B73-59F6-F44F-A926-392717A6D493}" type="presOf" srcId="{F11D0DD3-4F43-44C3-8795-852BEC97EE9F}" destId="{C862595B-3BF3-3445-9458-C9BF19BB2659}" srcOrd="0" destOrd="0" presId="urn:microsoft.com/office/officeart/2005/8/layout/default"/>
    <dgm:cxn modelId="{CEEFEF54-37A7-A945-939D-B645BAB1FFA1}" type="presOf" srcId="{B76A99B7-5B43-4A9E-A115-FA138A47CDF6}" destId="{DB0FBDF0-6F5E-8641-9FEC-BBC5A85223F9}" srcOrd="0" destOrd="0" presId="urn:microsoft.com/office/officeart/2005/8/layout/default"/>
    <dgm:cxn modelId="{2A0D5957-C469-3648-8344-F87C7EE07E9D}" type="presOf" srcId="{AA755A6B-3A92-4CBE-AA8D-BA2B5C2B35D0}" destId="{C2414283-C16D-A040-9711-5D36FA6E0CB4}" srcOrd="0" destOrd="0" presId="urn:microsoft.com/office/officeart/2005/8/layout/default"/>
    <dgm:cxn modelId="{CB28508E-F981-4A20-8593-D22D0C7154D1}" srcId="{B76A99B7-5B43-4A9E-A115-FA138A47CDF6}" destId="{F11D0DD3-4F43-44C3-8795-852BEC97EE9F}" srcOrd="1" destOrd="0" parTransId="{DA5091AC-7A16-46BF-9FB2-597CA15ADD5C}" sibTransId="{8304A61C-1B37-4AD0-9332-392D817FA232}"/>
    <dgm:cxn modelId="{5A265D9A-2339-954C-808E-2183295E64AF}" type="presOf" srcId="{B66502F2-156D-4EBA-B041-346A385DDD96}" destId="{9E32109B-2995-704C-821B-D6833E725302}" srcOrd="0" destOrd="0" presId="urn:microsoft.com/office/officeart/2005/8/layout/default"/>
    <dgm:cxn modelId="{3B30A2AA-E885-4941-9B17-D02D46CA5AF9}" srcId="{B76A99B7-5B43-4A9E-A115-FA138A47CDF6}" destId="{AA755A6B-3A92-4CBE-AA8D-BA2B5C2B35D0}" srcOrd="0" destOrd="0" parTransId="{AE66C55A-9301-452B-B3A3-8DECE2EA00C2}" sibTransId="{73B31F16-1B20-43B3-A70E-2958214E0758}"/>
    <dgm:cxn modelId="{625139AF-CA04-4D9A-A602-A4FCC382B95C}" srcId="{B76A99B7-5B43-4A9E-A115-FA138A47CDF6}" destId="{2B816D99-2BEB-4C8E-B31D-F3C7B03F0439}" srcOrd="3" destOrd="0" parTransId="{C0972E67-41BB-474D-A11A-2FAB3B80F0D3}" sibTransId="{A2DF848B-506E-43C1-8839-AEA7B26B37B0}"/>
    <dgm:cxn modelId="{A151FF9E-1BD0-F042-99D3-1BFEA5644615}" type="presParOf" srcId="{DB0FBDF0-6F5E-8641-9FEC-BBC5A85223F9}" destId="{C2414283-C16D-A040-9711-5D36FA6E0CB4}" srcOrd="0" destOrd="0" presId="urn:microsoft.com/office/officeart/2005/8/layout/default"/>
    <dgm:cxn modelId="{FCE42116-11FC-0B4E-A955-DC3018258824}" type="presParOf" srcId="{DB0FBDF0-6F5E-8641-9FEC-BBC5A85223F9}" destId="{9190FD05-9037-7240-83DD-C902FEB869DB}" srcOrd="1" destOrd="0" presId="urn:microsoft.com/office/officeart/2005/8/layout/default"/>
    <dgm:cxn modelId="{948AF672-105E-5048-A814-D65DE8ED0BD0}" type="presParOf" srcId="{DB0FBDF0-6F5E-8641-9FEC-BBC5A85223F9}" destId="{C862595B-3BF3-3445-9458-C9BF19BB2659}" srcOrd="2" destOrd="0" presId="urn:microsoft.com/office/officeart/2005/8/layout/default"/>
    <dgm:cxn modelId="{6265D6E6-6F4A-B245-99DB-E8306DC2819B}" type="presParOf" srcId="{DB0FBDF0-6F5E-8641-9FEC-BBC5A85223F9}" destId="{A8873979-2C38-1E47-9CE7-8B16D37B1100}" srcOrd="3" destOrd="0" presId="urn:microsoft.com/office/officeart/2005/8/layout/default"/>
    <dgm:cxn modelId="{0DE77532-C4D4-7B40-9C8A-DD062CAA9DA3}" type="presParOf" srcId="{DB0FBDF0-6F5E-8641-9FEC-BBC5A85223F9}" destId="{9E32109B-2995-704C-821B-D6833E725302}" srcOrd="4" destOrd="0" presId="urn:microsoft.com/office/officeart/2005/8/layout/default"/>
    <dgm:cxn modelId="{FDE89CDF-2705-8545-ABA4-ADE53651CC6B}" type="presParOf" srcId="{DB0FBDF0-6F5E-8641-9FEC-BBC5A85223F9}" destId="{7A3F21D1-7A47-CB47-B48E-2ED7F5AF58FC}" srcOrd="5" destOrd="0" presId="urn:microsoft.com/office/officeart/2005/8/layout/default"/>
    <dgm:cxn modelId="{AA127AE2-479D-254F-964B-484D7577C880}" type="presParOf" srcId="{DB0FBDF0-6F5E-8641-9FEC-BBC5A85223F9}" destId="{C95DEB96-A756-8E40-875A-BAA5A7F59B1B}" srcOrd="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7708D0F-3581-4A75-97B0-BD4878F71B7A}" type="doc">
      <dgm:prSet loTypeId="urn:microsoft.com/office/officeart/2018/2/layout/IconLabelList" loCatId="icon" qsTypeId="urn:microsoft.com/office/officeart/2005/8/quickstyle/simple1" qsCatId="simple" csTypeId="urn:microsoft.com/office/officeart/2005/8/colors/accent2_2" csCatId="accent2" phldr="1"/>
      <dgm:spPr/>
      <dgm:t>
        <a:bodyPr/>
        <a:lstStyle/>
        <a:p>
          <a:endParaRPr lang="en-US"/>
        </a:p>
      </dgm:t>
    </dgm:pt>
    <dgm:pt modelId="{E35CE09B-F7FE-4909-8A02-60EC43572AA4}">
      <dgm:prSet custT="1"/>
      <dgm:spPr/>
      <dgm:t>
        <a:bodyPr/>
        <a:lstStyle/>
        <a:p>
          <a:pPr>
            <a:lnSpc>
              <a:spcPct val="100000"/>
            </a:lnSpc>
          </a:pPr>
          <a:r>
            <a:rPr lang="en-GB" sz="2000" u="sng" dirty="0"/>
            <a:t>TASK</a:t>
          </a:r>
          <a:r>
            <a:rPr lang="en-GB" sz="2000" dirty="0"/>
            <a:t> </a:t>
          </a:r>
          <a:br>
            <a:rPr lang="en-GB" sz="2000" dirty="0"/>
          </a:br>
          <a:r>
            <a:rPr lang="en-GB" sz="2000" dirty="0"/>
            <a:t>Think about how JESIP is applied in real life situations. </a:t>
          </a:r>
          <a:endParaRPr lang="en-US" sz="2000" dirty="0"/>
        </a:p>
      </dgm:t>
    </dgm:pt>
    <dgm:pt modelId="{77073DD1-2B25-4EFC-B181-38AD62312105}" type="parTrans" cxnId="{C3E369EE-1075-4A85-A244-8A1789EB1866}">
      <dgm:prSet/>
      <dgm:spPr/>
      <dgm:t>
        <a:bodyPr/>
        <a:lstStyle/>
        <a:p>
          <a:endParaRPr lang="en-US" sz="3200"/>
        </a:p>
      </dgm:t>
    </dgm:pt>
    <dgm:pt modelId="{C49E738F-1467-4A80-9F3F-BFE50DFF78F3}" type="sibTrans" cxnId="{C3E369EE-1075-4A85-A244-8A1789EB1866}">
      <dgm:prSet/>
      <dgm:spPr/>
      <dgm:t>
        <a:bodyPr/>
        <a:lstStyle/>
        <a:p>
          <a:endParaRPr lang="en-US" sz="3200"/>
        </a:p>
      </dgm:t>
    </dgm:pt>
    <dgm:pt modelId="{8C0F9697-A55D-484E-9C44-E84136ECBA2C}">
      <dgm:prSet custT="1"/>
      <dgm:spPr/>
      <dgm:t>
        <a:bodyPr/>
        <a:lstStyle/>
        <a:p>
          <a:pPr>
            <a:lnSpc>
              <a:spcPct val="100000"/>
            </a:lnSpc>
          </a:pPr>
          <a:r>
            <a:rPr lang="en-GB" sz="2000" dirty="0"/>
            <a:t>How did each emergency service respond to 2017 Manchester Arena attack, 2017 London Bridge Attack and 2019 London Bridge attack,  for example? </a:t>
          </a:r>
          <a:endParaRPr lang="en-US" sz="2000" dirty="0"/>
        </a:p>
      </dgm:t>
    </dgm:pt>
    <dgm:pt modelId="{8B2471D4-DAD0-4999-B77D-BFB3A711E6F4}" type="parTrans" cxnId="{F8021833-414B-44FC-B75A-398CC1F26DF2}">
      <dgm:prSet/>
      <dgm:spPr/>
      <dgm:t>
        <a:bodyPr/>
        <a:lstStyle/>
        <a:p>
          <a:endParaRPr lang="en-US" sz="3200"/>
        </a:p>
      </dgm:t>
    </dgm:pt>
    <dgm:pt modelId="{984E2B2E-A7D0-4EC7-B0DD-BF4EB60D88A0}" type="sibTrans" cxnId="{F8021833-414B-44FC-B75A-398CC1F26DF2}">
      <dgm:prSet/>
      <dgm:spPr/>
      <dgm:t>
        <a:bodyPr/>
        <a:lstStyle/>
        <a:p>
          <a:endParaRPr lang="en-US" sz="3200"/>
        </a:p>
      </dgm:t>
    </dgm:pt>
    <dgm:pt modelId="{D9319F26-5C40-483C-A09A-B03273EE7132}" type="pres">
      <dgm:prSet presAssocID="{F7708D0F-3581-4A75-97B0-BD4878F71B7A}" presName="root" presStyleCnt="0">
        <dgm:presLayoutVars>
          <dgm:dir/>
          <dgm:resizeHandles val="exact"/>
        </dgm:presLayoutVars>
      </dgm:prSet>
      <dgm:spPr/>
    </dgm:pt>
    <dgm:pt modelId="{D4122AAC-F209-4E25-9AF5-B67FF8EE4B61}" type="pres">
      <dgm:prSet presAssocID="{E35CE09B-F7FE-4909-8A02-60EC43572AA4}" presName="compNode" presStyleCnt="0"/>
      <dgm:spPr/>
    </dgm:pt>
    <dgm:pt modelId="{80189E24-8E69-451A-9C77-A8D8890924EB}" type="pres">
      <dgm:prSet presAssocID="{E35CE09B-F7FE-4909-8A02-60EC43572AA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erson with Idea"/>
        </a:ext>
      </dgm:extLst>
    </dgm:pt>
    <dgm:pt modelId="{2C64A6E0-8877-41B5-8C24-12F20886F6F6}" type="pres">
      <dgm:prSet presAssocID="{E35CE09B-F7FE-4909-8A02-60EC43572AA4}" presName="spaceRect" presStyleCnt="0"/>
      <dgm:spPr/>
    </dgm:pt>
    <dgm:pt modelId="{CB3D7A65-5537-4ED5-BD03-E850E1ACEDEA}" type="pres">
      <dgm:prSet presAssocID="{E35CE09B-F7FE-4909-8A02-60EC43572AA4}" presName="textRect" presStyleLbl="revTx" presStyleIdx="0" presStyleCnt="2">
        <dgm:presLayoutVars>
          <dgm:chMax val="1"/>
          <dgm:chPref val="1"/>
        </dgm:presLayoutVars>
      </dgm:prSet>
      <dgm:spPr/>
    </dgm:pt>
    <dgm:pt modelId="{F8205A16-37AE-410A-9690-D1C92CF33E46}" type="pres">
      <dgm:prSet presAssocID="{C49E738F-1467-4A80-9F3F-BFE50DFF78F3}" presName="sibTrans" presStyleCnt="0"/>
      <dgm:spPr/>
    </dgm:pt>
    <dgm:pt modelId="{31818572-EDA7-4A45-8028-F0C9D4A98351}" type="pres">
      <dgm:prSet presAssocID="{8C0F9697-A55D-484E-9C44-E84136ECBA2C}" presName="compNode" presStyleCnt="0"/>
      <dgm:spPr/>
    </dgm:pt>
    <dgm:pt modelId="{B9603CC1-C1FE-4F51-813A-DA9763565F0B}" type="pres">
      <dgm:prSet presAssocID="{8C0F9697-A55D-484E-9C44-E84136ECBA2C}"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ridge scene"/>
        </a:ext>
      </dgm:extLst>
    </dgm:pt>
    <dgm:pt modelId="{3493A7B9-ADC6-44CB-BAD7-E515B5739FCF}" type="pres">
      <dgm:prSet presAssocID="{8C0F9697-A55D-484E-9C44-E84136ECBA2C}" presName="spaceRect" presStyleCnt="0"/>
      <dgm:spPr/>
    </dgm:pt>
    <dgm:pt modelId="{CFF4C57B-7B68-4FB6-A5BF-31D22324A67D}" type="pres">
      <dgm:prSet presAssocID="{8C0F9697-A55D-484E-9C44-E84136ECBA2C}" presName="textRect" presStyleLbl="revTx" presStyleIdx="1" presStyleCnt="2">
        <dgm:presLayoutVars>
          <dgm:chMax val="1"/>
          <dgm:chPref val="1"/>
        </dgm:presLayoutVars>
      </dgm:prSet>
      <dgm:spPr/>
    </dgm:pt>
  </dgm:ptLst>
  <dgm:cxnLst>
    <dgm:cxn modelId="{F8021833-414B-44FC-B75A-398CC1F26DF2}" srcId="{F7708D0F-3581-4A75-97B0-BD4878F71B7A}" destId="{8C0F9697-A55D-484E-9C44-E84136ECBA2C}" srcOrd="1" destOrd="0" parTransId="{8B2471D4-DAD0-4999-B77D-BFB3A711E6F4}" sibTransId="{984E2B2E-A7D0-4EC7-B0DD-BF4EB60D88A0}"/>
    <dgm:cxn modelId="{18C270BC-207C-40A5-8268-686A2418A986}" type="presOf" srcId="{E35CE09B-F7FE-4909-8A02-60EC43572AA4}" destId="{CB3D7A65-5537-4ED5-BD03-E850E1ACEDEA}" srcOrd="0" destOrd="0" presId="urn:microsoft.com/office/officeart/2018/2/layout/IconLabelList"/>
    <dgm:cxn modelId="{A3FE83E6-4486-4761-B96D-1F2C282020DD}" type="presOf" srcId="{F7708D0F-3581-4A75-97B0-BD4878F71B7A}" destId="{D9319F26-5C40-483C-A09A-B03273EE7132}" srcOrd="0" destOrd="0" presId="urn:microsoft.com/office/officeart/2018/2/layout/IconLabelList"/>
    <dgm:cxn modelId="{C3E369EE-1075-4A85-A244-8A1789EB1866}" srcId="{F7708D0F-3581-4A75-97B0-BD4878F71B7A}" destId="{E35CE09B-F7FE-4909-8A02-60EC43572AA4}" srcOrd="0" destOrd="0" parTransId="{77073DD1-2B25-4EFC-B181-38AD62312105}" sibTransId="{C49E738F-1467-4A80-9F3F-BFE50DFF78F3}"/>
    <dgm:cxn modelId="{4C635BFD-E33A-4252-AEC5-3EEFB2A5A888}" type="presOf" srcId="{8C0F9697-A55D-484E-9C44-E84136ECBA2C}" destId="{CFF4C57B-7B68-4FB6-A5BF-31D22324A67D}" srcOrd="0" destOrd="0" presId="urn:microsoft.com/office/officeart/2018/2/layout/IconLabelList"/>
    <dgm:cxn modelId="{AB84D2A1-064E-44A7-9D3C-F2F389E8AFD3}" type="presParOf" srcId="{D9319F26-5C40-483C-A09A-B03273EE7132}" destId="{D4122AAC-F209-4E25-9AF5-B67FF8EE4B61}" srcOrd="0" destOrd="0" presId="urn:microsoft.com/office/officeart/2018/2/layout/IconLabelList"/>
    <dgm:cxn modelId="{524800E6-ED33-4A31-92C3-7DD22E6705E6}" type="presParOf" srcId="{D4122AAC-F209-4E25-9AF5-B67FF8EE4B61}" destId="{80189E24-8E69-451A-9C77-A8D8890924EB}" srcOrd="0" destOrd="0" presId="urn:microsoft.com/office/officeart/2018/2/layout/IconLabelList"/>
    <dgm:cxn modelId="{CA79D05D-9828-48CA-B82D-7A0A85165292}" type="presParOf" srcId="{D4122AAC-F209-4E25-9AF5-B67FF8EE4B61}" destId="{2C64A6E0-8877-41B5-8C24-12F20886F6F6}" srcOrd="1" destOrd="0" presId="urn:microsoft.com/office/officeart/2018/2/layout/IconLabelList"/>
    <dgm:cxn modelId="{861726FE-C934-47E6-A326-18528B7E63A3}" type="presParOf" srcId="{D4122AAC-F209-4E25-9AF5-B67FF8EE4B61}" destId="{CB3D7A65-5537-4ED5-BD03-E850E1ACEDEA}" srcOrd="2" destOrd="0" presId="urn:microsoft.com/office/officeart/2018/2/layout/IconLabelList"/>
    <dgm:cxn modelId="{2D3205B3-109C-4502-ADAE-DA844BB80D22}" type="presParOf" srcId="{D9319F26-5C40-483C-A09A-B03273EE7132}" destId="{F8205A16-37AE-410A-9690-D1C92CF33E46}" srcOrd="1" destOrd="0" presId="urn:microsoft.com/office/officeart/2018/2/layout/IconLabelList"/>
    <dgm:cxn modelId="{4AB8732D-DE6B-4B2A-86F3-C4E6276D50AF}" type="presParOf" srcId="{D9319F26-5C40-483C-A09A-B03273EE7132}" destId="{31818572-EDA7-4A45-8028-F0C9D4A98351}" srcOrd="2" destOrd="0" presId="urn:microsoft.com/office/officeart/2018/2/layout/IconLabelList"/>
    <dgm:cxn modelId="{1323EC0B-7213-4927-A72B-69303E88640A}" type="presParOf" srcId="{31818572-EDA7-4A45-8028-F0C9D4A98351}" destId="{B9603CC1-C1FE-4F51-813A-DA9763565F0B}" srcOrd="0" destOrd="0" presId="urn:microsoft.com/office/officeart/2018/2/layout/IconLabelList"/>
    <dgm:cxn modelId="{ADC04EAF-723C-46D0-9A8D-96D8CD7B55A1}" type="presParOf" srcId="{31818572-EDA7-4A45-8028-F0C9D4A98351}" destId="{3493A7B9-ADC6-44CB-BAD7-E515B5739FCF}" srcOrd="1" destOrd="0" presId="urn:microsoft.com/office/officeart/2018/2/layout/IconLabelList"/>
    <dgm:cxn modelId="{1D547AC5-AA9A-438B-8799-D841C788BD1D}" type="presParOf" srcId="{31818572-EDA7-4A45-8028-F0C9D4A98351}" destId="{CFF4C57B-7B68-4FB6-A5BF-31D22324A67D}"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3BFB513-A054-4951-B614-598E22C2F7F9}" type="doc">
      <dgm:prSet loTypeId="urn:microsoft.com/office/officeart/2005/8/layout/vList2" loCatId="list" qsTypeId="urn:microsoft.com/office/officeart/2005/8/quickstyle/simple1" qsCatId="simple" csTypeId="urn:microsoft.com/office/officeart/2005/8/colors/accent2_2" csCatId="accent2"/>
      <dgm:spPr/>
      <dgm:t>
        <a:bodyPr/>
        <a:lstStyle/>
        <a:p>
          <a:endParaRPr lang="en-US"/>
        </a:p>
      </dgm:t>
    </dgm:pt>
    <dgm:pt modelId="{001E2360-1686-4755-99E3-23200986E3A9}">
      <dgm:prSet/>
      <dgm:spPr/>
      <dgm:t>
        <a:bodyPr/>
        <a:lstStyle/>
        <a:p>
          <a:r>
            <a:rPr lang="en-GB" b="1" dirty="0"/>
            <a:t>For the workshop please familiarise yourself with CONTEST and JESIP.</a:t>
          </a:r>
          <a:endParaRPr lang="en-US" b="1" dirty="0"/>
        </a:p>
      </dgm:t>
    </dgm:pt>
    <dgm:pt modelId="{5467EF9C-DBFE-46AA-BD3F-A77183F95032}" type="parTrans" cxnId="{8F82043D-0381-45CF-9BFA-69312AA96DC4}">
      <dgm:prSet/>
      <dgm:spPr/>
      <dgm:t>
        <a:bodyPr/>
        <a:lstStyle/>
        <a:p>
          <a:endParaRPr lang="en-US"/>
        </a:p>
      </dgm:t>
    </dgm:pt>
    <dgm:pt modelId="{9F110F5E-D073-484C-A754-476F48879211}" type="sibTrans" cxnId="{8F82043D-0381-45CF-9BFA-69312AA96DC4}">
      <dgm:prSet/>
      <dgm:spPr/>
      <dgm:t>
        <a:bodyPr/>
        <a:lstStyle/>
        <a:p>
          <a:endParaRPr lang="en-US"/>
        </a:p>
      </dgm:t>
    </dgm:pt>
    <dgm:pt modelId="{B506921C-36AA-43AE-8CF9-68C8B6B773BC}">
      <dgm:prSet/>
      <dgm:spPr/>
      <dgm:t>
        <a:bodyPr/>
        <a:lstStyle/>
        <a:p>
          <a:r>
            <a:rPr lang="en-GB"/>
            <a:t>Think about more examples on how CONTEST and JESIP can be applied to real life situations.</a:t>
          </a:r>
          <a:endParaRPr lang="en-US"/>
        </a:p>
      </dgm:t>
    </dgm:pt>
    <dgm:pt modelId="{7880B62B-2018-4E91-AE10-A16C23DB83BC}" type="parTrans" cxnId="{7508F53E-8710-425B-BBE7-3D7DF04C0B2E}">
      <dgm:prSet/>
      <dgm:spPr/>
      <dgm:t>
        <a:bodyPr/>
        <a:lstStyle/>
        <a:p>
          <a:endParaRPr lang="en-US"/>
        </a:p>
      </dgm:t>
    </dgm:pt>
    <dgm:pt modelId="{3206F199-0AB4-4C73-9B23-0C0066A3C6E4}" type="sibTrans" cxnId="{7508F53E-8710-425B-BBE7-3D7DF04C0B2E}">
      <dgm:prSet/>
      <dgm:spPr/>
      <dgm:t>
        <a:bodyPr/>
        <a:lstStyle/>
        <a:p>
          <a:endParaRPr lang="en-US"/>
        </a:p>
      </dgm:t>
    </dgm:pt>
    <dgm:pt modelId="{7CAAE12B-4524-46A4-B5A4-D4CF257EB59C}">
      <dgm:prSet/>
      <dgm:spPr/>
      <dgm:t>
        <a:bodyPr/>
        <a:lstStyle/>
        <a:p>
          <a:r>
            <a:rPr lang="en-GB"/>
            <a:t>Do you think there are any other agencies, proposals or strategies that deal with responding to terrorism more effectively?</a:t>
          </a:r>
          <a:endParaRPr lang="en-US"/>
        </a:p>
      </dgm:t>
    </dgm:pt>
    <dgm:pt modelId="{E7D2256E-987C-44B7-80FD-F7C8948CD07C}" type="parTrans" cxnId="{961A901E-9751-4397-9903-A4F9513975EA}">
      <dgm:prSet/>
      <dgm:spPr/>
      <dgm:t>
        <a:bodyPr/>
        <a:lstStyle/>
        <a:p>
          <a:endParaRPr lang="en-US"/>
        </a:p>
      </dgm:t>
    </dgm:pt>
    <dgm:pt modelId="{2E0DDC5A-E783-4BE3-A889-BCA4DB753CD8}" type="sibTrans" cxnId="{961A901E-9751-4397-9903-A4F9513975EA}">
      <dgm:prSet/>
      <dgm:spPr/>
      <dgm:t>
        <a:bodyPr/>
        <a:lstStyle/>
        <a:p>
          <a:endParaRPr lang="en-US"/>
        </a:p>
      </dgm:t>
    </dgm:pt>
    <dgm:pt modelId="{AD10500E-5D17-3D40-B862-7E12926E63EB}" type="pres">
      <dgm:prSet presAssocID="{A3BFB513-A054-4951-B614-598E22C2F7F9}" presName="linear" presStyleCnt="0">
        <dgm:presLayoutVars>
          <dgm:animLvl val="lvl"/>
          <dgm:resizeHandles val="exact"/>
        </dgm:presLayoutVars>
      </dgm:prSet>
      <dgm:spPr/>
    </dgm:pt>
    <dgm:pt modelId="{16EFDCB4-7888-254F-A2A9-098038377520}" type="pres">
      <dgm:prSet presAssocID="{001E2360-1686-4755-99E3-23200986E3A9}" presName="parentText" presStyleLbl="node1" presStyleIdx="0" presStyleCnt="3">
        <dgm:presLayoutVars>
          <dgm:chMax val="0"/>
          <dgm:bulletEnabled val="1"/>
        </dgm:presLayoutVars>
      </dgm:prSet>
      <dgm:spPr/>
    </dgm:pt>
    <dgm:pt modelId="{6DBAA4E7-0A28-5041-8590-0DE87712307D}" type="pres">
      <dgm:prSet presAssocID="{9F110F5E-D073-484C-A754-476F48879211}" presName="spacer" presStyleCnt="0"/>
      <dgm:spPr/>
    </dgm:pt>
    <dgm:pt modelId="{679C2D24-39A6-5740-901F-1CCA0C9FDF14}" type="pres">
      <dgm:prSet presAssocID="{B506921C-36AA-43AE-8CF9-68C8B6B773BC}" presName="parentText" presStyleLbl="node1" presStyleIdx="1" presStyleCnt="3">
        <dgm:presLayoutVars>
          <dgm:chMax val="0"/>
          <dgm:bulletEnabled val="1"/>
        </dgm:presLayoutVars>
      </dgm:prSet>
      <dgm:spPr/>
    </dgm:pt>
    <dgm:pt modelId="{5738A84E-3D37-A44B-902A-08DBC3AB6D17}" type="pres">
      <dgm:prSet presAssocID="{3206F199-0AB4-4C73-9B23-0C0066A3C6E4}" presName="spacer" presStyleCnt="0"/>
      <dgm:spPr/>
    </dgm:pt>
    <dgm:pt modelId="{65927EE0-3BAC-EC47-8568-0E5E123AC892}" type="pres">
      <dgm:prSet presAssocID="{7CAAE12B-4524-46A4-B5A4-D4CF257EB59C}" presName="parentText" presStyleLbl="node1" presStyleIdx="2" presStyleCnt="3">
        <dgm:presLayoutVars>
          <dgm:chMax val="0"/>
          <dgm:bulletEnabled val="1"/>
        </dgm:presLayoutVars>
      </dgm:prSet>
      <dgm:spPr/>
    </dgm:pt>
  </dgm:ptLst>
  <dgm:cxnLst>
    <dgm:cxn modelId="{961A901E-9751-4397-9903-A4F9513975EA}" srcId="{A3BFB513-A054-4951-B614-598E22C2F7F9}" destId="{7CAAE12B-4524-46A4-B5A4-D4CF257EB59C}" srcOrd="2" destOrd="0" parTransId="{E7D2256E-987C-44B7-80FD-F7C8948CD07C}" sibTransId="{2E0DDC5A-E783-4BE3-A889-BCA4DB753CD8}"/>
    <dgm:cxn modelId="{8F82043D-0381-45CF-9BFA-69312AA96DC4}" srcId="{A3BFB513-A054-4951-B614-598E22C2F7F9}" destId="{001E2360-1686-4755-99E3-23200986E3A9}" srcOrd="0" destOrd="0" parTransId="{5467EF9C-DBFE-46AA-BD3F-A77183F95032}" sibTransId="{9F110F5E-D073-484C-A754-476F48879211}"/>
    <dgm:cxn modelId="{7508F53E-8710-425B-BBE7-3D7DF04C0B2E}" srcId="{A3BFB513-A054-4951-B614-598E22C2F7F9}" destId="{B506921C-36AA-43AE-8CF9-68C8B6B773BC}" srcOrd="1" destOrd="0" parTransId="{7880B62B-2018-4E91-AE10-A16C23DB83BC}" sibTransId="{3206F199-0AB4-4C73-9B23-0C0066A3C6E4}"/>
    <dgm:cxn modelId="{3FD74873-518D-E64E-AF99-CAF42360CD2B}" type="presOf" srcId="{B506921C-36AA-43AE-8CF9-68C8B6B773BC}" destId="{679C2D24-39A6-5740-901F-1CCA0C9FDF14}" srcOrd="0" destOrd="0" presId="urn:microsoft.com/office/officeart/2005/8/layout/vList2"/>
    <dgm:cxn modelId="{F0E70BBA-ED7F-A64E-B939-C2B7D159A47C}" type="presOf" srcId="{001E2360-1686-4755-99E3-23200986E3A9}" destId="{16EFDCB4-7888-254F-A2A9-098038377520}" srcOrd="0" destOrd="0" presId="urn:microsoft.com/office/officeart/2005/8/layout/vList2"/>
    <dgm:cxn modelId="{FC9814EF-9598-5849-8F68-255CD50AA485}" type="presOf" srcId="{A3BFB513-A054-4951-B614-598E22C2F7F9}" destId="{AD10500E-5D17-3D40-B862-7E12926E63EB}" srcOrd="0" destOrd="0" presId="urn:microsoft.com/office/officeart/2005/8/layout/vList2"/>
    <dgm:cxn modelId="{79191AFE-00F6-B94E-8647-0C6CDDD12478}" type="presOf" srcId="{7CAAE12B-4524-46A4-B5A4-D4CF257EB59C}" destId="{65927EE0-3BAC-EC47-8568-0E5E123AC892}" srcOrd="0" destOrd="0" presId="urn:microsoft.com/office/officeart/2005/8/layout/vList2"/>
    <dgm:cxn modelId="{CB79F04B-BEEC-E74E-BCAC-EFC52451DFB4}" type="presParOf" srcId="{AD10500E-5D17-3D40-B862-7E12926E63EB}" destId="{16EFDCB4-7888-254F-A2A9-098038377520}" srcOrd="0" destOrd="0" presId="urn:microsoft.com/office/officeart/2005/8/layout/vList2"/>
    <dgm:cxn modelId="{51209500-6945-1944-8FE8-F725489A5585}" type="presParOf" srcId="{AD10500E-5D17-3D40-B862-7E12926E63EB}" destId="{6DBAA4E7-0A28-5041-8590-0DE87712307D}" srcOrd="1" destOrd="0" presId="urn:microsoft.com/office/officeart/2005/8/layout/vList2"/>
    <dgm:cxn modelId="{EA979C74-9F94-E549-B804-762DF2554514}" type="presParOf" srcId="{AD10500E-5D17-3D40-B862-7E12926E63EB}" destId="{679C2D24-39A6-5740-901F-1CCA0C9FDF14}" srcOrd="2" destOrd="0" presId="urn:microsoft.com/office/officeart/2005/8/layout/vList2"/>
    <dgm:cxn modelId="{3B67949A-6E65-364F-A00A-925437702314}" type="presParOf" srcId="{AD10500E-5D17-3D40-B862-7E12926E63EB}" destId="{5738A84E-3D37-A44B-902A-08DBC3AB6D17}" srcOrd="3" destOrd="0" presId="urn:microsoft.com/office/officeart/2005/8/layout/vList2"/>
    <dgm:cxn modelId="{EE01BAA9-37E7-AA4F-80B9-219F22AD4B01}" type="presParOf" srcId="{AD10500E-5D17-3D40-B862-7E12926E63EB}" destId="{65927EE0-3BAC-EC47-8568-0E5E123AC892}"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414283-C16D-A040-9711-5D36FA6E0CB4}">
      <dsp:nvSpPr>
        <dsp:cNvPr id="0" name=""/>
        <dsp:cNvSpPr/>
      </dsp:nvSpPr>
      <dsp:spPr>
        <a:xfrm>
          <a:off x="785" y="206589"/>
          <a:ext cx="3065278" cy="183916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To consider the CONTEST strategy and the application of the four 4’s for responding to terrorism. </a:t>
          </a:r>
          <a:endParaRPr lang="en-US" sz="1600" kern="1200" dirty="0"/>
        </a:p>
      </dsp:txBody>
      <dsp:txXfrm>
        <a:off x="785" y="206589"/>
        <a:ext cx="3065278" cy="1839167"/>
      </dsp:txXfrm>
    </dsp:sp>
    <dsp:sp modelId="{C862595B-3BF3-3445-9458-C9BF19BB2659}">
      <dsp:nvSpPr>
        <dsp:cNvPr id="0" name=""/>
        <dsp:cNvSpPr/>
      </dsp:nvSpPr>
      <dsp:spPr>
        <a:xfrm>
          <a:off x="3372592" y="206589"/>
          <a:ext cx="3065278" cy="183916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To establish how CONTEST is used in real life situations.</a:t>
          </a:r>
          <a:endParaRPr lang="en-US" sz="1600" kern="1200"/>
        </a:p>
      </dsp:txBody>
      <dsp:txXfrm>
        <a:off x="3372592" y="206589"/>
        <a:ext cx="3065278" cy="1839167"/>
      </dsp:txXfrm>
    </dsp:sp>
    <dsp:sp modelId="{9E32109B-2995-704C-821B-D6833E725302}">
      <dsp:nvSpPr>
        <dsp:cNvPr id="0" name=""/>
        <dsp:cNvSpPr/>
      </dsp:nvSpPr>
      <dsp:spPr>
        <a:xfrm>
          <a:off x="785" y="2352284"/>
          <a:ext cx="3065278" cy="183916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To distinguish the need for Joint Emergency Service Interoperability Principles (JESIP) and identify JESIP’s framework.</a:t>
          </a:r>
          <a:endParaRPr lang="en-US" sz="1600" kern="1200"/>
        </a:p>
      </dsp:txBody>
      <dsp:txXfrm>
        <a:off x="785" y="2352284"/>
        <a:ext cx="3065278" cy="1839167"/>
      </dsp:txXfrm>
    </dsp:sp>
    <dsp:sp modelId="{C95DEB96-A756-8E40-875A-BAA5A7F59B1B}">
      <dsp:nvSpPr>
        <dsp:cNvPr id="0" name=""/>
        <dsp:cNvSpPr/>
      </dsp:nvSpPr>
      <dsp:spPr>
        <a:xfrm>
          <a:off x="3372592" y="2352284"/>
          <a:ext cx="3065278" cy="183916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To assess the use of JESIP in real life situations.</a:t>
          </a:r>
          <a:endParaRPr lang="en-US" sz="1600" kern="1200"/>
        </a:p>
      </dsp:txBody>
      <dsp:txXfrm>
        <a:off x="3372592" y="2352284"/>
        <a:ext cx="3065278" cy="183916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189E24-8E69-451A-9C77-A8D8890924EB}">
      <dsp:nvSpPr>
        <dsp:cNvPr id="0" name=""/>
        <dsp:cNvSpPr/>
      </dsp:nvSpPr>
      <dsp:spPr>
        <a:xfrm>
          <a:off x="884830" y="769042"/>
          <a:ext cx="1341562" cy="13415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B3D7A65-5537-4ED5-BD03-E850E1ACEDEA}">
      <dsp:nvSpPr>
        <dsp:cNvPr id="0" name=""/>
        <dsp:cNvSpPr/>
      </dsp:nvSpPr>
      <dsp:spPr>
        <a:xfrm>
          <a:off x="64986" y="2660078"/>
          <a:ext cx="2981250" cy="17718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u="sng" kern="1200" dirty="0"/>
            <a:t>TASK</a:t>
          </a:r>
          <a:r>
            <a:rPr lang="en-GB" sz="2000" kern="1200" dirty="0"/>
            <a:t> </a:t>
          </a:r>
          <a:br>
            <a:rPr lang="en-GB" sz="2000" kern="1200" dirty="0"/>
          </a:br>
          <a:r>
            <a:rPr lang="en-GB" sz="2000" kern="1200" dirty="0"/>
            <a:t>Think about how JESIP is applied in real life situations. </a:t>
          </a:r>
          <a:endParaRPr lang="en-US" sz="2000" kern="1200" dirty="0"/>
        </a:p>
      </dsp:txBody>
      <dsp:txXfrm>
        <a:off x="64986" y="2660078"/>
        <a:ext cx="2981250" cy="1771875"/>
      </dsp:txXfrm>
    </dsp:sp>
    <dsp:sp modelId="{B9603CC1-C1FE-4F51-813A-DA9763565F0B}">
      <dsp:nvSpPr>
        <dsp:cNvPr id="0" name=""/>
        <dsp:cNvSpPr/>
      </dsp:nvSpPr>
      <dsp:spPr>
        <a:xfrm>
          <a:off x="4387799" y="769042"/>
          <a:ext cx="1341562" cy="13415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FF4C57B-7B68-4FB6-A5BF-31D22324A67D}">
      <dsp:nvSpPr>
        <dsp:cNvPr id="0" name=""/>
        <dsp:cNvSpPr/>
      </dsp:nvSpPr>
      <dsp:spPr>
        <a:xfrm>
          <a:off x="3567955" y="2660078"/>
          <a:ext cx="2981250" cy="17718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kern="1200" dirty="0"/>
            <a:t>How did each emergency service respond to 2017 Manchester Arena attack, 2017 London Bridge Attack and 2019 London Bridge attack,  for example? </a:t>
          </a:r>
          <a:endParaRPr lang="en-US" sz="2000" kern="1200" dirty="0"/>
        </a:p>
      </dsp:txBody>
      <dsp:txXfrm>
        <a:off x="3567955" y="2660078"/>
        <a:ext cx="2981250" cy="177187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EFDCB4-7888-254F-A2A9-098038377520}">
      <dsp:nvSpPr>
        <dsp:cNvPr id="0" name=""/>
        <dsp:cNvSpPr/>
      </dsp:nvSpPr>
      <dsp:spPr>
        <a:xfrm>
          <a:off x="0" y="59229"/>
          <a:ext cx="5715917" cy="122104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1" kern="1200" dirty="0"/>
            <a:t>For the workshop please familiarise yourself with CONTEST and JESIP.</a:t>
          </a:r>
          <a:endParaRPr lang="en-US" sz="2300" b="1" kern="1200" dirty="0"/>
        </a:p>
      </dsp:txBody>
      <dsp:txXfrm>
        <a:off x="59606" y="118835"/>
        <a:ext cx="5596705" cy="1101829"/>
      </dsp:txXfrm>
    </dsp:sp>
    <dsp:sp modelId="{679C2D24-39A6-5740-901F-1CCA0C9FDF14}">
      <dsp:nvSpPr>
        <dsp:cNvPr id="0" name=""/>
        <dsp:cNvSpPr/>
      </dsp:nvSpPr>
      <dsp:spPr>
        <a:xfrm>
          <a:off x="0" y="1346510"/>
          <a:ext cx="5715917" cy="122104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Think about more examples on how CONTEST and JESIP can be applied to real life situations.</a:t>
          </a:r>
          <a:endParaRPr lang="en-US" sz="2300" kern="1200"/>
        </a:p>
      </dsp:txBody>
      <dsp:txXfrm>
        <a:off x="59606" y="1406116"/>
        <a:ext cx="5596705" cy="1101829"/>
      </dsp:txXfrm>
    </dsp:sp>
    <dsp:sp modelId="{65927EE0-3BAC-EC47-8568-0E5E123AC892}">
      <dsp:nvSpPr>
        <dsp:cNvPr id="0" name=""/>
        <dsp:cNvSpPr/>
      </dsp:nvSpPr>
      <dsp:spPr>
        <a:xfrm>
          <a:off x="0" y="2633792"/>
          <a:ext cx="5715917" cy="122104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Do you think there are any other agencies, proposals or strategies that deal with responding to terrorism more effectively?</a:t>
          </a:r>
          <a:endParaRPr lang="en-US" sz="2300" kern="1200"/>
        </a:p>
      </dsp:txBody>
      <dsp:txXfrm>
        <a:off x="59606" y="2693398"/>
        <a:ext cx="5596705" cy="1101829"/>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31FB196-5B19-1345-8043-6E005E928501}" type="datetimeFigureOut">
              <a:rPr lang="en-GB" smtClean="0"/>
              <a:t>15/11/2023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6A316F9-55D9-C742-9AB2-F7010AE40074}" type="slidenum">
              <a:rPr lang="en-GB" smtClean="0"/>
              <a:t>‹#›</a:t>
            </a:fld>
            <a:endParaRPr lang="en-GB"/>
          </a:p>
        </p:txBody>
      </p:sp>
    </p:spTree>
    <p:extLst>
      <p:ext uri="{BB962C8B-B14F-4D97-AF65-F5344CB8AC3E}">
        <p14:creationId xmlns:p14="http://schemas.microsoft.com/office/powerpoint/2010/main" val="16717600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counter-terrorism strategy ‘CONTEST’ was first published in July 2006. Principally drafted by Sir David Oman who was the Intelligence Coordinator, the strategy was initially developed after the 9/11 attacks on the US in response to the ’realisation that the West generally, and the UK specifically faced a threat from the transnational terrorism that was different that anything that had previously been experienced.</a:t>
            </a:r>
          </a:p>
          <a:p>
            <a:endParaRPr lang="en-GB" dirty="0"/>
          </a:p>
          <a:p>
            <a:r>
              <a:rPr lang="en-GB" dirty="0"/>
              <a:t>The 2006 publication described the work that has been done to develop and implement plans and programmes to strengthen counter-terrorism capabilities within the Government, emergency services, business and the wider community. The report recognised how the threat has grown and changed in character – with both domestic and international dimensions.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Within the 2006 CONTEST it was noted how ‘’the terrorist attacks in London on 7 July brought home the risk of suicide attacks by British citizens. Following these attacks, the Government has worked with others to step up and deepen the counter-terrorism effort.’’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Moreover, the 4 P’s were developed within the 2006 publication of CONTEST.</a:t>
            </a:r>
            <a:br>
              <a:rPr lang="en-GB" dirty="0"/>
            </a:br>
            <a:endParaRPr lang="en-GB" dirty="0"/>
          </a:p>
          <a:p>
            <a:endParaRPr lang="en-GB" dirty="0"/>
          </a:p>
        </p:txBody>
      </p:sp>
      <p:sp>
        <p:nvSpPr>
          <p:cNvPr id="4" name="Slide Number Placeholder 3"/>
          <p:cNvSpPr>
            <a:spLocks noGrp="1"/>
          </p:cNvSpPr>
          <p:nvPr>
            <p:ph type="sldNum" sz="quarter" idx="5"/>
          </p:nvPr>
        </p:nvSpPr>
        <p:spPr/>
        <p:txBody>
          <a:bodyPr/>
          <a:lstStyle/>
          <a:p>
            <a:fld id="{86A316F9-55D9-C742-9AB2-F7010AE40074}" type="slidenum">
              <a:rPr lang="en-GB" smtClean="0"/>
              <a:t>4</a:t>
            </a:fld>
            <a:endParaRPr lang="en-GB"/>
          </a:p>
        </p:txBody>
      </p:sp>
    </p:spTree>
    <p:extLst>
      <p:ext uri="{BB962C8B-B14F-4D97-AF65-F5344CB8AC3E}">
        <p14:creationId xmlns:p14="http://schemas.microsoft.com/office/powerpoint/2010/main" val="29272621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UK response to counter-terrorism is built on an approach that unites the public and private sectors, communities, citizens and overseas partners around the single purpose to leave no safe space for terrorists to recruit or act. CONTEST’s overreaching aim remains to reduce the risk to the UK and its citizens and overseas from terrorism so that people can go about their lives freely and with confidence. </a:t>
            </a:r>
          </a:p>
          <a:p>
            <a:endParaRPr lang="en-GB" dirty="0"/>
          </a:p>
          <a:p>
            <a:r>
              <a:rPr lang="en-GB" dirty="0"/>
              <a:t>The threat from terrorism globally and in the UK has risen since the 2006 publication and has continued to rise following each publication of CONTEST. This is due to the number of different and enduring terrorist threats from the Islamic State, al Qaeda and other terrorist groups due to the rise in domestic terrorism.</a:t>
            </a:r>
          </a:p>
          <a:p>
            <a:endParaRPr lang="en-GB" dirty="0"/>
          </a:p>
          <a:p>
            <a:r>
              <a:rPr lang="en-GB" dirty="0"/>
              <a:t>It is stated in the 2018 CONTEST publication that they will:</a:t>
            </a:r>
            <a:br>
              <a:rPr lang="en-GB" dirty="0"/>
            </a:br>
            <a:r>
              <a:rPr lang="en-GB" dirty="0"/>
              <a:t>1. Disrupt terrorist threats in the UK earlier to take account of the scale of the threat and the speed that plots are now developing.</a:t>
            </a:r>
          </a:p>
          <a:p>
            <a:r>
              <a:rPr lang="en-GB" dirty="0"/>
              <a:t>2. Share information more widely and supported more local interventions with individuals in communities who are being groomed or incited or support acts of terrorism.</a:t>
            </a:r>
          </a:p>
          <a:p>
            <a:r>
              <a:rPr lang="en-GB" dirty="0"/>
              <a:t>3. Seek a more integrated relationship with private sector to better protect economic infrastructures and to scale the ability to tackle terrorism. </a:t>
            </a:r>
          </a:p>
          <a:p>
            <a:r>
              <a:rPr lang="en-GB" dirty="0"/>
              <a:t>4. Prioritise strengthening the resilience of local communities to terrorism.</a:t>
            </a:r>
          </a:p>
          <a:p>
            <a:r>
              <a:rPr lang="en-GB" dirty="0"/>
              <a:t>5. Remaining committed to overseas campaigns such as the Global Coalition campaign/</a:t>
            </a:r>
          </a:p>
          <a:p>
            <a:r>
              <a:rPr lang="en-GB" dirty="0"/>
              <a:t>6. Preventing terrorists use of the internet. </a:t>
            </a:r>
          </a:p>
          <a:p>
            <a:endParaRPr lang="en-GB" dirty="0"/>
          </a:p>
        </p:txBody>
      </p:sp>
      <p:sp>
        <p:nvSpPr>
          <p:cNvPr id="4" name="Slide Number Placeholder 3"/>
          <p:cNvSpPr>
            <a:spLocks noGrp="1"/>
          </p:cNvSpPr>
          <p:nvPr>
            <p:ph type="sldNum" sz="quarter" idx="5"/>
          </p:nvPr>
        </p:nvSpPr>
        <p:spPr/>
        <p:txBody>
          <a:bodyPr/>
          <a:lstStyle/>
          <a:p>
            <a:fld id="{86A316F9-55D9-C742-9AB2-F7010AE40074}" type="slidenum">
              <a:rPr lang="en-GB" smtClean="0"/>
              <a:t>5</a:t>
            </a:fld>
            <a:endParaRPr lang="en-GB"/>
          </a:p>
        </p:txBody>
      </p:sp>
    </p:spTree>
    <p:extLst>
      <p:ext uri="{BB962C8B-B14F-4D97-AF65-F5344CB8AC3E}">
        <p14:creationId xmlns:p14="http://schemas.microsoft.com/office/powerpoint/2010/main" val="15097100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4 P’s in the CONTEST strategy is: Prevent, Pursue, Protect and Prepare. The next few slides will discuss these in greater detail but this picture summarises the purpose of each strand.</a:t>
            </a:r>
          </a:p>
          <a:p>
            <a:endParaRPr lang="en-GB" dirty="0"/>
          </a:p>
        </p:txBody>
      </p:sp>
      <p:sp>
        <p:nvSpPr>
          <p:cNvPr id="4" name="Slide Number Placeholder 3"/>
          <p:cNvSpPr>
            <a:spLocks noGrp="1"/>
          </p:cNvSpPr>
          <p:nvPr>
            <p:ph type="sldNum" sz="quarter" idx="5"/>
          </p:nvPr>
        </p:nvSpPr>
        <p:spPr/>
        <p:txBody>
          <a:bodyPr/>
          <a:lstStyle/>
          <a:p>
            <a:fld id="{86A316F9-55D9-C742-9AB2-F7010AE40074}" type="slidenum">
              <a:rPr lang="en-GB" smtClean="0"/>
              <a:t>6</a:t>
            </a:fld>
            <a:endParaRPr lang="en-GB"/>
          </a:p>
        </p:txBody>
      </p:sp>
    </p:spTree>
    <p:extLst>
      <p:ext uri="{BB962C8B-B14F-4D97-AF65-F5344CB8AC3E}">
        <p14:creationId xmlns:p14="http://schemas.microsoft.com/office/powerpoint/2010/main" val="7903909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purpose of </a:t>
            </a:r>
            <a:r>
              <a:rPr lang="en-GB" u="sng" dirty="0"/>
              <a:t>prevent </a:t>
            </a:r>
            <a:r>
              <a:rPr lang="en-GB" u="none" dirty="0"/>
              <a:t>is at its heart is to safeguard and support vulnerable people to stop them becoming terrorists or supporting terrorism. The work of prevent also extends to supporting the rehabilitation and disengagement of those already involved in terrorism. Prevent works in a similar way to programmes designed to safeguard people from gangs, drug abuse and physical/sexual abuse.</a:t>
            </a:r>
          </a:p>
          <a:p>
            <a:endParaRPr lang="en-GB" u="none" dirty="0"/>
          </a:p>
          <a:p>
            <a:r>
              <a:rPr lang="en-GB" u="none" dirty="0"/>
              <a:t>The objectives of prevent are to – tackle the causes of radicalisation and respond to the ideological challenge of terrorism, safeguard and support those most at risk of radicalisation through early intervention, identifying them and offering support AND enabling those who have already engaged in terrorism to disengage and rehabilitation. These will be discussed in more detail in the next slide.</a:t>
            </a:r>
            <a:endParaRPr lang="en-GB" dirty="0"/>
          </a:p>
        </p:txBody>
      </p:sp>
      <p:sp>
        <p:nvSpPr>
          <p:cNvPr id="4" name="Slide Number Placeholder 3"/>
          <p:cNvSpPr>
            <a:spLocks noGrp="1"/>
          </p:cNvSpPr>
          <p:nvPr>
            <p:ph type="sldNum" sz="quarter" idx="5"/>
          </p:nvPr>
        </p:nvSpPr>
        <p:spPr/>
        <p:txBody>
          <a:bodyPr/>
          <a:lstStyle/>
          <a:p>
            <a:fld id="{86A316F9-55D9-C742-9AB2-F7010AE40074}" type="slidenum">
              <a:rPr lang="en-GB" smtClean="0"/>
              <a:t>7</a:t>
            </a:fld>
            <a:endParaRPr lang="en-GB"/>
          </a:p>
        </p:txBody>
      </p:sp>
    </p:spTree>
    <p:extLst>
      <p:ext uri="{BB962C8B-B14F-4D97-AF65-F5344CB8AC3E}">
        <p14:creationId xmlns:p14="http://schemas.microsoft.com/office/powerpoint/2010/main" val="35804105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Objective 1 – Tackling the causes of radicalisation: success will mean that communities are aware of and resilient to terrorist narratives with responses tailored to local risks and there being no safe places for terrorists online. Which will involve strong partnerships working with communities, civil society groups, public sector institutions and industry to tackle the causes of radicalisation.</a:t>
            </a:r>
          </a:p>
          <a:p>
            <a:r>
              <a:rPr lang="en-GB" dirty="0"/>
              <a:t>This is because communities are the cornerstone to prevent, online means are a powerful tool which terrorists exploit to recruit, groom and radicalise individuals (as discussed in previous lectures).</a:t>
            </a:r>
          </a:p>
          <a:p>
            <a:endParaRPr lang="en-GB" dirty="0"/>
          </a:p>
          <a:p>
            <a:r>
              <a:rPr lang="en-GB" dirty="0"/>
              <a:t>Objective 2 – Early intervention: safeguarding and supporting those most at risk of radicalisation by identifying them and offering support: aim to ensure that all parts of the statutory system can address the risk of radicalisation with the continued provision of the support for those at risk of being drawn into terrorism. The prevent duty was introduced through the 2015 Counter-Terrorism and Security Act which requires schools, colleges, higher institutions, health bodies, prisons/probation and the police to consider the need to safeguard people from being drawn into terrorism. </a:t>
            </a:r>
          </a:p>
          <a:p>
            <a:endParaRPr lang="en-GB" dirty="0"/>
          </a:p>
          <a:p>
            <a:r>
              <a:rPr lang="en-GB" dirty="0"/>
              <a:t>Objective 3 – Rehabilitation: Enabling those who have already engaged in terrorism to disengage and rehabilitate: The Desistance and Disengagement Programme is a new element of prevent that run as a pilot programme in 2017. The programme provides a range of tailored interventions and practical support that is designed to tackle the drivers of radicalisation as well as personal grievances that extremist narratives have taken advantage. Support can include - mentoring, psychological support, theological and ideological advice.</a:t>
            </a:r>
          </a:p>
        </p:txBody>
      </p:sp>
      <p:sp>
        <p:nvSpPr>
          <p:cNvPr id="4" name="Slide Number Placeholder 3"/>
          <p:cNvSpPr>
            <a:spLocks noGrp="1"/>
          </p:cNvSpPr>
          <p:nvPr>
            <p:ph type="sldNum" sz="quarter" idx="5"/>
          </p:nvPr>
        </p:nvSpPr>
        <p:spPr/>
        <p:txBody>
          <a:bodyPr/>
          <a:lstStyle/>
          <a:p>
            <a:fld id="{86A316F9-55D9-C742-9AB2-F7010AE40074}" type="slidenum">
              <a:rPr lang="en-GB" smtClean="0"/>
              <a:t>8</a:t>
            </a:fld>
            <a:endParaRPr lang="en-GB"/>
          </a:p>
        </p:txBody>
      </p:sp>
    </p:spTree>
    <p:extLst>
      <p:ext uri="{BB962C8B-B14F-4D97-AF65-F5344CB8AC3E}">
        <p14:creationId xmlns:p14="http://schemas.microsoft.com/office/powerpoint/2010/main" val="2225333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purpose of our Pursue work is to stop terrorist attacks happening in this country and against UK interests overseas. Conviction in court and imprisonment is the most effective way to stop and deter terrorists and deliver justice for their victims. Success therefore means that the police and prosecuting authorities are able to detect, investigate and then secure convictions in terrorist cases, or otherwise disrupt terrorist activity. </a:t>
            </a:r>
          </a:p>
          <a:p>
            <a:endParaRPr lang="en-GB" dirty="0"/>
          </a:p>
          <a:p>
            <a:r>
              <a:rPr lang="en-GB" dirty="0"/>
              <a:t>The objectives of pursue is to – detect and understand terrorist activity, investigate terrorist activity AND disrupt terrorist activity, including through prosecutions. These objectives will be discussed in more detail on the following slide.</a:t>
            </a:r>
          </a:p>
        </p:txBody>
      </p:sp>
      <p:sp>
        <p:nvSpPr>
          <p:cNvPr id="4" name="Slide Number Placeholder 3"/>
          <p:cNvSpPr>
            <a:spLocks noGrp="1"/>
          </p:cNvSpPr>
          <p:nvPr>
            <p:ph type="sldNum" sz="quarter" idx="5"/>
          </p:nvPr>
        </p:nvSpPr>
        <p:spPr/>
        <p:txBody>
          <a:bodyPr/>
          <a:lstStyle/>
          <a:p>
            <a:fld id="{86A316F9-55D9-C742-9AB2-F7010AE40074}" type="slidenum">
              <a:rPr lang="en-GB" smtClean="0"/>
              <a:t>9</a:t>
            </a:fld>
            <a:endParaRPr lang="en-GB"/>
          </a:p>
        </p:txBody>
      </p:sp>
    </p:spTree>
    <p:extLst>
      <p:ext uri="{BB962C8B-B14F-4D97-AF65-F5344CB8AC3E}">
        <p14:creationId xmlns:p14="http://schemas.microsoft.com/office/powerpoint/2010/main" val="41181957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Objective 1 – Detect and understand terrorist activity: primary objective in stopping terrorist attacks is to effectively discover and identify terrorist threats in the UK and overseas. This is crucial to keeping the public safe. This will be done through ensuring that the police, security and intelligence agencies are better able to detect terrorist activities and reduce the space for terrorists to operate through improved operational working at a local level and closing off terrorist funding.</a:t>
            </a:r>
          </a:p>
          <a:p>
            <a:endParaRPr lang="en-GB" dirty="0"/>
          </a:p>
          <a:p>
            <a:r>
              <a:rPr lang="en-GB" dirty="0"/>
              <a:t>Objective 2 – Investigate terrorist activity: Once terrorist activity has been detected and understood, the police, security and intelligence agencies will investigate that activity to determine the nature and severity of the threat posed to the public. Terrorists depend on the financial flow to fund attacks, sustain their networks and recruit new members. Depriving terrorists of funds is essential to impeding terrorists operations. The 2017 Criminal Finances Act gives law enforcement agencies and partners new powers to investigate and disrupt terrorist financing, money laundering and criminal finance.</a:t>
            </a:r>
          </a:p>
          <a:p>
            <a:endParaRPr lang="en-GB" dirty="0"/>
          </a:p>
          <a:p>
            <a:r>
              <a:rPr lang="en-GB" dirty="0"/>
              <a:t>Objective 3 -  Disrupt terrorist activity, including through prosecutions:  disruption of terrorist activity before an attack can be carried out in the UK and overseas is the collective outcome of all the pursue work. It  is stated that they want the number of prosecutions against terrorists to increase in line with the growth of the threat. </a:t>
            </a:r>
          </a:p>
        </p:txBody>
      </p:sp>
      <p:sp>
        <p:nvSpPr>
          <p:cNvPr id="4" name="Slide Number Placeholder 3"/>
          <p:cNvSpPr>
            <a:spLocks noGrp="1"/>
          </p:cNvSpPr>
          <p:nvPr>
            <p:ph type="sldNum" sz="quarter" idx="5"/>
          </p:nvPr>
        </p:nvSpPr>
        <p:spPr/>
        <p:txBody>
          <a:bodyPr/>
          <a:lstStyle/>
          <a:p>
            <a:fld id="{86A316F9-55D9-C742-9AB2-F7010AE40074}" type="slidenum">
              <a:rPr lang="en-GB" smtClean="0"/>
              <a:t>10</a:t>
            </a:fld>
            <a:endParaRPr lang="en-GB"/>
          </a:p>
        </p:txBody>
      </p:sp>
    </p:spTree>
    <p:extLst>
      <p:ext uri="{BB962C8B-B14F-4D97-AF65-F5344CB8AC3E}">
        <p14:creationId xmlns:p14="http://schemas.microsoft.com/office/powerpoint/2010/main" val="3191563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purpose of our Protect work is to keep the public safe by strengthening our protection against a terrorist attack in the UK or against our interests overseas, and so reduce our vulnerability and aim to protect against an attack and illicit access to material needed for an attack.</a:t>
            </a:r>
          </a:p>
          <a:p>
            <a:endParaRPr lang="en-GB" dirty="0"/>
          </a:p>
          <a:p>
            <a:r>
              <a:rPr lang="en-GB" dirty="0"/>
              <a:t>The objectives of protect are - </a:t>
            </a:r>
            <a:r>
              <a:rPr lang="en-GB" dirty="0">
                <a:solidFill>
                  <a:srgbClr val="404040"/>
                </a:solidFill>
              </a:rPr>
              <a:t>Detect and deal with suspected terrorists and harmful materials at the border, Reduce the risk to and improve the resilience of global aviation, other transport sectors and critical infrastructure most at risk, Reduce the vulnerability of crowded places, specific vulnerable groups and high profile individuals AND Detect and prevent terrorist access to and use of materials of concern, knowledge and information that could be used to conduct attacks – which will be discussed in more detail on the next slide.</a:t>
            </a:r>
            <a:endParaRPr lang="en-GB" dirty="0"/>
          </a:p>
        </p:txBody>
      </p:sp>
      <p:sp>
        <p:nvSpPr>
          <p:cNvPr id="4" name="Slide Number Placeholder 3"/>
          <p:cNvSpPr>
            <a:spLocks noGrp="1"/>
          </p:cNvSpPr>
          <p:nvPr>
            <p:ph type="sldNum" sz="quarter" idx="5"/>
          </p:nvPr>
        </p:nvSpPr>
        <p:spPr/>
        <p:txBody>
          <a:bodyPr/>
          <a:lstStyle/>
          <a:p>
            <a:fld id="{86A316F9-55D9-C742-9AB2-F7010AE40074}" type="slidenum">
              <a:rPr lang="en-GB" smtClean="0"/>
              <a:t>11</a:t>
            </a:fld>
            <a:endParaRPr lang="en-GB"/>
          </a:p>
        </p:txBody>
      </p:sp>
    </p:spTree>
    <p:extLst>
      <p:ext uri="{BB962C8B-B14F-4D97-AF65-F5344CB8AC3E}">
        <p14:creationId xmlns:p14="http://schemas.microsoft.com/office/powerpoint/2010/main" val="8692549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Objective 1 - Detect and deal with suspected terrorists and harmful materials at the border: The border starts overseas, including checks and interventions in advance of travel. Success over the next three years will mean that development of new capabilities and approaches are developed with a focus on prevention. Schedule 7 of the 2000 Terrorism act helps protect the public by allowing specifically trained police officers to stop and question, detain and search when necessary individuals travelling through transport areas to determine whether the person is or has been involved with the commission, preparation and instigation of acts of terrorism.</a:t>
            </a:r>
          </a:p>
          <a:p>
            <a:endParaRPr lang="en-GB" dirty="0"/>
          </a:p>
          <a:p>
            <a:r>
              <a:rPr lang="en-GB" dirty="0"/>
              <a:t>Objective 2 – Reduce the risk to and improve resilience of global aviation, other transport sectors and critical national infrastructure most at risk to a terror attack: The threat faced and responses to it varies across each sector – aviation, other transport sectors and critical national infrastructure. Success depends on reducing the potential for terrorism to cause disruption to the infrastructure and essential services that the UK relies on to safeguard the economy and public to safely go about their business.</a:t>
            </a:r>
          </a:p>
          <a:p>
            <a:endParaRPr lang="en-GB" dirty="0"/>
          </a:p>
          <a:p>
            <a:r>
              <a:rPr lang="en-GB" dirty="0"/>
              <a:t>Objective 3 – Reduce the vulnerability of crowded places, specific vulnerable groups and high profile individuals: Protecting public places is essential. Success will mean that there has been higher quality user friendly guidance to business on threat methodologies and mitigation and engaged more responsible authorities to achieve effective and consistent security outcomes to an appropriate and proportionate level. Where vulnerability remains – new technologies will be developed such as screening measures to help protect crowded places from high casualty attacks.</a:t>
            </a:r>
          </a:p>
          <a:p>
            <a:endParaRPr lang="en-GB" dirty="0"/>
          </a:p>
          <a:p>
            <a:r>
              <a:rPr lang="en-GB" dirty="0"/>
              <a:t>Objective 4 – Detect and prevent terrorist access to and use of materials of concern, knowledge and information that could be used to conduct attacks: Success will mean that the availability of the most concerning materials will be reduced without unnecessarily impacting on people’s ability to go about their lives freely and with confidence and faster/smarter capabilities for detecting suspicious transactions.</a:t>
            </a:r>
          </a:p>
        </p:txBody>
      </p:sp>
      <p:sp>
        <p:nvSpPr>
          <p:cNvPr id="4" name="Slide Number Placeholder 3"/>
          <p:cNvSpPr>
            <a:spLocks noGrp="1"/>
          </p:cNvSpPr>
          <p:nvPr>
            <p:ph type="sldNum" sz="quarter" idx="5"/>
          </p:nvPr>
        </p:nvSpPr>
        <p:spPr/>
        <p:txBody>
          <a:bodyPr/>
          <a:lstStyle/>
          <a:p>
            <a:fld id="{86A316F9-55D9-C742-9AB2-F7010AE40074}" type="slidenum">
              <a:rPr lang="en-GB" smtClean="0"/>
              <a:t>12</a:t>
            </a:fld>
            <a:endParaRPr lang="en-GB"/>
          </a:p>
        </p:txBody>
      </p:sp>
    </p:spTree>
    <p:extLst>
      <p:ext uri="{BB962C8B-B14F-4D97-AF65-F5344CB8AC3E}">
        <p14:creationId xmlns:p14="http://schemas.microsoft.com/office/powerpoint/2010/main" val="14400595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purpose of our Prepare work is to save lives, reduce harm and aid recovery quickly in the event of a terrorist attack. This includes ensuring we have a rapid response to end any attack and that we minimise the impact on local communities and those affected by the attack and deliver effective, fast and coordinated responses at the national, devolved and local levels across the UK.</a:t>
            </a:r>
          </a:p>
          <a:p>
            <a:endParaRPr lang="en-GB" dirty="0"/>
          </a:p>
          <a:p>
            <a:r>
              <a:rPr lang="en-GB" dirty="0"/>
              <a:t>Objectives of prepare include - </a:t>
            </a:r>
            <a:r>
              <a:rPr lang="en-GB" dirty="0">
                <a:solidFill>
                  <a:srgbClr val="404040"/>
                </a:solidFill>
              </a:rPr>
              <a:t>Deliver a coordinated multi-agency response to all types of terrorist attacks, Ensure the UK has a full range of capabilities to respond to current and future attacks AND Minimise the impact of terrorist attacks on people, services and communities. These will be discussed in more detail in the next slide.</a:t>
            </a:r>
            <a:endParaRPr lang="en-GB" dirty="0"/>
          </a:p>
        </p:txBody>
      </p:sp>
      <p:sp>
        <p:nvSpPr>
          <p:cNvPr id="4" name="Slide Number Placeholder 3"/>
          <p:cNvSpPr>
            <a:spLocks noGrp="1"/>
          </p:cNvSpPr>
          <p:nvPr>
            <p:ph type="sldNum" sz="quarter" idx="5"/>
          </p:nvPr>
        </p:nvSpPr>
        <p:spPr/>
        <p:txBody>
          <a:bodyPr/>
          <a:lstStyle/>
          <a:p>
            <a:fld id="{86A316F9-55D9-C742-9AB2-F7010AE40074}" type="slidenum">
              <a:rPr lang="en-GB" smtClean="0"/>
              <a:t>13</a:t>
            </a:fld>
            <a:endParaRPr lang="en-GB"/>
          </a:p>
        </p:txBody>
      </p:sp>
    </p:spTree>
    <p:extLst>
      <p:ext uri="{BB962C8B-B14F-4D97-AF65-F5344CB8AC3E}">
        <p14:creationId xmlns:p14="http://schemas.microsoft.com/office/powerpoint/2010/main" val="40846636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Objective 1– Deliver a coordinated multi-agency response to all types of terrorist attacks: The National Risk Assessment provides a bi-annual assessment of the most significant risk of civil emergencies to the UK – informs contingency planning, prioritisation and capability building at both national and local area. Moreover, the key resilience capabilities ensures the key generic capabilities needed to respond and recover from emergencies of all kinds are in place. </a:t>
            </a:r>
          </a:p>
          <a:p>
            <a:endParaRPr lang="en-GB" dirty="0"/>
          </a:p>
          <a:p>
            <a:r>
              <a:rPr lang="en-GB" dirty="0"/>
              <a:t>Objective 2 – Ensure that the UK has a full range of capabilities to respond to current and future threats: utilisation of the Joint Emergency Service Interoperability Principles to make sure that the emergency services effectively work together in response to a major incident.</a:t>
            </a:r>
          </a:p>
          <a:p>
            <a:endParaRPr lang="en-GB" dirty="0"/>
          </a:p>
          <a:p>
            <a:r>
              <a:rPr lang="en-GB" dirty="0"/>
              <a:t>Objective 3 – Minimise the impact of terrorist attacks on people, services and communities – measure success in prepare strand through measuring how quickly and effectively individuals, communities and businesses are able to recover, with the support they need, from terrorist attacks. Through ensuring that those affected by terrorism are supported by the correct agencies.</a:t>
            </a:r>
          </a:p>
        </p:txBody>
      </p:sp>
      <p:sp>
        <p:nvSpPr>
          <p:cNvPr id="4" name="Slide Number Placeholder 3"/>
          <p:cNvSpPr>
            <a:spLocks noGrp="1"/>
          </p:cNvSpPr>
          <p:nvPr>
            <p:ph type="sldNum" sz="quarter" idx="5"/>
          </p:nvPr>
        </p:nvSpPr>
        <p:spPr/>
        <p:txBody>
          <a:bodyPr/>
          <a:lstStyle/>
          <a:p>
            <a:fld id="{86A316F9-55D9-C742-9AB2-F7010AE40074}" type="slidenum">
              <a:rPr lang="en-GB" smtClean="0"/>
              <a:t>14</a:t>
            </a:fld>
            <a:endParaRPr lang="en-GB"/>
          </a:p>
        </p:txBody>
      </p:sp>
    </p:spTree>
    <p:extLst>
      <p:ext uri="{BB962C8B-B14F-4D97-AF65-F5344CB8AC3E}">
        <p14:creationId xmlns:p14="http://schemas.microsoft.com/office/powerpoint/2010/main" val="4084578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diagram illustrates the success in preventing terrorism.</a:t>
            </a:r>
          </a:p>
          <a:p>
            <a:r>
              <a:rPr lang="en-GB" dirty="0"/>
              <a:t>Over 300,000 pieces of terrorist material has been removed from the internet since 2010. Over 1,000 at risk individuals have been supported through the Channel programme since 2012 and prevent training has been completed over 1 million times. Also, approximately 100 children have been safeguarded by the courts from being taken to conflict zones in Iraq and Syria since 2015.</a:t>
            </a:r>
          </a:p>
        </p:txBody>
      </p:sp>
      <p:sp>
        <p:nvSpPr>
          <p:cNvPr id="4" name="Slide Number Placeholder 3"/>
          <p:cNvSpPr>
            <a:spLocks noGrp="1"/>
          </p:cNvSpPr>
          <p:nvPr>
            <p:ph type="sldNum" sz="quarter" idx="5"/>
          </p:nvPr>
        </p:nvSpPr>
        <p:spPr/>
        <p:txBody>
          <a:bodyPr/>
          <a:lstStyle/>
          <a:p>
            <a:fld id="{86A316F9-55D9-C742-9AB2-F7010AE40074}" type="slidenum">
              <a:rPr lang="en-GB" smtClean="0"/>
              <a:t>16</a:t>
            </a:fld>
            <a:endParaRPr lang="en-GB"/>
          </a:p>
        </p:txBody>
      </p:sp>
    </p:spTree>
    <p:extLst>
      <p:ext uri="{BB962C8B-B14F-4D97-AF65-F5344CB8AC3E}">
        <p14:creationId xmlns:p14="http://schemas.microsoft.com/office/powerpoint/2010/main" val="13172258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figure shows the terrorism related arrests and outcomes in the year ending December 2017: </a:t>
            </a:r>
          </a:p>
          <a:p>
            <a:r>
              <a:rPr lang="en-GB" dirty="0"/>
              <a:t>It can be seen that 412 people been arrested on terrorism related offences – with 135 individuals being charged – 110 of those charges were terrorism related – only 29 were prosecuted and 25 individuals were convicted of terrorism related offences.</a:t>
            </a:r>
          </a:p>
        </p:txBody>
      </p:sp>
      <p:sp>
        <p:nvSpPr>
          <p:cNvPr id="4" name="Slide Number Placeholder 3"/>
          <p:cNvSpPr>
            <a:spLocks noGrp="1"/>
          </p:cNvSpPr>
          <p:nvPr>
            <p:ph type="sldNum" sz="quarter" idx="5"/>
          </p:nvPr>
        </p:nvSpPr>
        <p:spPr/>
        <p:txBody>
          <a:bodyPr/>
          <a:lstStyle/>
          <a:p>
            <a:fld id="{86A316F9-55D9-C742-9AB2-F7010AE40074}" type="slidenum">
              <a:rPr lang="en-GB" smtClean="0"/>
              <a:t>17</a:t>
            </a:fld>
            <a:endParaRPr lang="en-GB"/>
          </a:p>
        </p:txBody>
      </p:sp>
    </p:spTree>
    <p:extLst>
      <p:ext uri="{BB962C8B-B14F-4D97-AF65-F5344CB8AC3E}">
        <p14:creationId xmlns:p14="http://schemas.microsoft.com/office/powerpoint/2010/main" val="257589050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Events over recent years have show the need for emergency services to work together as effectively as possible during major, serious and catastrophic incidents. However, reviews following major incidents such as the 2005 London bombings and 2010 shooting in Cumbria have indicated gaps and failings in the interoperability between the different emergency services. </a:t>
            </a:r>
          </a:p>
          <a:p>
            <a:endParaRPr lang="en-GB" dirty="0"/>
          </a:p>
          <a:p>
            <a:r>
              <a:rPr lang="en-GB" dirty="0"/>
              <a:t>The Joint Emergency Services Interoperability Programme was established in 2012 following a report by the Association of Chief Police Officer, Fire Officers and Ambulance Executives. </a:t>
            </a:r>
          </a:p>
          <a:p>
            <a:r>
              <a:rPr lang="en-GB" dirty="0"/>
              <a:t>The programme ended in 2014 and moved into a period of consolidation and was renamed the Joint Emergency Services Interoperability Principles in 2015. </a:t>
            </a:r>
          </a:p>
          <a:p>
            <a:endParaRPr lang="en-GB" dirty="0"/>
          </a:p>
          <a:p>
            <a:r>
              <a:rPr lang="en-GB" dirty="0"/>
              <a:t>JESIP’s aim is to: T</a:t>
            </a:r>
            <a:r>
              <a:rPr lang="en-GB" sz="1200" dirty="0">
                <a:solidFill>
                  <a:srgbClr val="404040"/>
                </a:solidFill>
              </a:rPr>
              <a:t>o ensure the blue light services are trained and exercised to work together as effectively as possible at all levels of command in response to a major or complex incident… so that many lives as possible can be saved.’’</a:t>
            </a:r>
            <a:endParaRPr lang="en-GB" dirty="0"/>
          </a:p>
        </p:txBody>
      </p:sp>
      <p:sp>
        <p:nvSpPr>
          <p:cNvPr id="4" name="Slide Number Placeholder 3"/>
          <p:cNvSpPr>
            <a:spLocks noGrp="1"/>
          </p:cNvSpPr>
          <p:nvPr>
            <p:ph type="sldNum" sz="quarter" idx="5"/>
          </p:nvPr>
        </p:nvSpPr>
        <p:spPr/>
        <p:txBody>
          <a:bodyPr/>
          <a:lstStyle/>
          <a:p>
            <a:fld id="{86A316F9-55D9-C742-9AB2-F7010AE40074}" type="slidenum">
              <a:rPr lang="en-GB" smtClean="0"/>
              <a:t>18</a:t>
            </a:fld>
            <a:endParaRPr lang="en-GB"/>
          </a:p>
        </p:txBody>
      </p:sp>
    </p:spTree>
    <p:extLst>
      <p:ext uri="{BB962C8B-B14F-4D97-AF65-F5344CB8AC3E}">
        <p14:creationId xmlns:p14="http://schemas.microsoft.com/office/powerpoint/2010/main" val="305470892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UK’s emergency service provide different services but have the overall aim of keeping the country safe and secure as well as protecting the public. Findings from numerous reviews of major national emergencies indicated the need for common themes relating to joint working and where improvement was needed – JESIP was established these issues and these are: </a:t>
            </a:r>
          </a:p>
          <a:p>
            <a:endParaRPr lang="en-GB" dirty="0"/>
          </a:p>
          <a:p>
            <a:r>
              <a:rPr lang="en-GB" sz="1200" b="0" i="0" kern="1200" dirty="0">
                <a:solidFill>
                  <a:schemeClr val="tx1"/>
                </a:solidFill>
                <a:effectLst/>
                <a:latin typeface="+mn-lt"/>
                <a:ea typeface="+mn-ea"/>
                <a:cs typeface="+mn-cs"/>
              </a:rPr>
              <a:t>Challenges with initial command, control and coordination activities on arrival at scene</a:t>
            </a:r>
          </a:p>
          <a:p>
            <a:r>
              <a:rPr lang="en-GB" sz="1200" b="0" i="0" kern="1200" dirty="0">
                <a:solidFill>
                  <a:schemeClr val="tx1"/>
                </a:solidFill>
                <a:effectLst/>
                <a:latin typeface="+mn-lt"/>
                <a:ea typeface="+mn-ea"/>
                <a:cs typeface="+mn-cs"/>
              </a:rPr>
              <a:t>A requirement for common joint operational and command procedures</a:t>
            </a:r>
          </a:p>
          <a:p>
            <a:r>
              <a:rPr lang="en-GB" sz="1200" b="0" i="0" kern="1200" dirty="0">
                <a:solidFill>
                  <a:schemeClr val="tx1"/>
                </a:solidFill>
                <a:effectLst/>
                <a:latin typeface="+mn-lt"/>
                <a:ea typeface="+mn-ea"/>
                <a:cs typeface="+mn-cs"/>
              </a:rPr>
              <a:t>Role of others, especially specialist resources and the reasons for their deployment, not well understood between services</a:t>
            </a:r>
          </a:p>
          <a:p>
            <a:r>
              <a:rPr lang="en-GB" sz="1200" b="0" i="0" kern="1200" dirty="0">
                <a:solidFill>
                  <a:schemeClr val="tx1"/>
                </a:solidFill>
                <a:effectLst/>
                <a:latin typeface="+mn-lt"/>
                <a:ea typeface="+mn-ea"/>
                <a:cs typeface="+mn-cs"/>
              </a:rPr>
              <a:t>Challenges in the identification of those in charge at the scene leading to delays in planning response activity</a:t>
            </a:r>
          </a:p>
          <a:p>
            <a:r>
              <a:rPr lang="en-GB" sz="1200" b="0" i="0" kern="1200" dirty="0">
                <a:solidFill>
                  <a:schemeClr val="tx1"/>
                </a:solidFill>
                <a:effectLst/>
                <a:latin typeface="+mn-lt"/>
                <a:ea typeface="+mn-ea"/>
                <a:cs typeface="+mn-cs"/>
              </a:rPr>
              <a:t>Misunderstandings when sharing incident information and differing risk thresholds not understood</a:t>
            </a:r>
          </a:p>
          <a:p>
            <a:endParaRPr lang="en-GB" b="0" dirty="0"/>
          </a:p>
          <a:p>
            <a:r>
              <a:rPr lang="en-GB" b="0" dirty="0"/>
              <a:t>To ensure that the initial multi-agency response to all incidents is more organised, structured and practiced. </a:t>
            </a:r>
          </a:p>
        </p:txBody>
      </p:sp>
      <p:sp>
        <p:nvSpPr>
          <p:cNvPr id="4" name="Slide Number Placeholder 3"/>
          <p:cNvSpPr>
            <a:spLocks noGrp="1"/>
          </p:cNvSpPr>
          <p:nvPr>
            <p:ph type="sldNum" sz="quarter" idx="5"/>
          </p:nvPr>
        </p:nvSpPr>
        <p:spPr/>
        <p:txBody>
          <a:bodyPr/>
          <a:lstStyle/>
          <a:p>
            <a:fld id="{86A316F9-55D9-C742-9AB2-F7010AE40074}" type="slidenum">
              <a:rPr lang="en-GB" smtClean="0"/>
              <a:t>19</a:t>
            </a:fld>
            <a:endParaRPr lang="en-GB"/>
          </a:p>
        </p:txBody>
      </p:sp>
    </p:spTree>
    <p:extLst>
      <p:ext uri="{BB962C8B-B14F-4D97-AF65-F5344CB8AC3E}">
        <p14:creationId xmlns:p14="http://schemas.microsoft.com/office/powerpoint/2010/main" val="265049685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third edition of the Joint Doctrine was published in October 2021 and continues to provide a common way of working together to ensure aim of life saving and reducing harm is met.</a:t>
            </a:r>
          </a:p>
          <a:p>
            <a:r>
              <a:rPr lang="en-GB" dirty="0"/>
              <a:t>The key components of the doctrine are – principles for joint working: what is expected for commanders to follow when planning a joint incident response, M/ETHANE: a common method for passing incident information between services and their control rooms AND the Joint Decision Model: a common model used nationally to enable commanders to make effective decisions together.</a:t>
            </a:r>
          </a:p>
          <a:p>
            <a:endParaRPr lang="en-GB" dirty="0"/>
          </a:p>
          <a:p>
            <a:r>
              <a:rPr lang="en-GB" dirty="0"/>
              <a:t>The doctrine sets out what response staff and those that support them should do and how they should do it in a multi-agency working environment. </a:t>
            </a:r>
          </a:p>
        </p:txBody>
      </p:sp>
      <p:sp>
        <p:nvSpPr>
          <p:cNvPr id="4" name="Slide Number Placeholder 3"/>
          <p:cNvSpPr>
            <a:spLocks noGrp="1"/>
          </p:cNvSpPr>
          <p:nvPr>
            <p:ph type="sldNum" sz="quarter" idx="5"/>
          </p:nvPr>
        </p:nvSpPr>
        <p:spPr/>
        <p:txBody>
          <a:bodyPr/>
          <a:lstStyle/>
          <a:p>
            <a:fld id="{86A316F9-55D9-C742-9AB2-F7010AE40074}" type="slidenum">
              <a:rPr lang="en-GB" smtClean="0"/>
              <a:t>20</a:t>
            </a:fld>
            <a:endParaRPr lang="en-GB"/>
          </a:p>
        </p:txBody>
      </p:sp>
    </p:spTree>
    <p:extLst>
      <p:ext uri="{BB962C8B-B14F-4D97-AF65-F5344CB8AC3E}">
        <p14:creationId xmlns:p14="http://schemas.microsoft.com/office/powerpoint/2010/main" val="372608496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Co-locate with other responders as soon as practicably possible at a single, safe and easily identified location. There are many benefits to co-location such as improved communication and understanding that support joint working. Control rooms operate separate fixed locations and cannot physically co-location, however, they can utilise the information that they have available to help in co-locating responders and commanders.</a:t>
            </a:r>
          </a:p>
          <a:p>
            <a:r>
              <a:rPr lang="en-GB" dirty="0"/>
              <a:t>If there are any delays in responders co-locating, interoperable communications should be used to begin establishing shared situational awareness. Co-location supports responders to jointly agree objectives and co-ordinate a plan to effectively resolves incidents.</a:t>
            </a:r>
          </a:p>
        </p:txBody>
      </p:sp>
      <p:sp>
        <p:nvSpPr>
          <p:cNvPr id="4" name="Slide Number Placeholder 3"/>
          <p:cNvSpPr>
            <a:spLocks noGrp="1"/>
          </p:cNvSpPr>
          <p:nvPr>
            <p:ph type="sldNum" sz="quarter" idx="5"/>
          </p:nvPr>
        </p:nvSpPr>
        <p:spPr/>
        <p:txBody>
          <a:bodyPr/>
          <a:lstStyle/>
          <a:p>
            <a:fld id="{86A316F9-55D9-C742-9AB2-F7010AE40074}" type="slidenum">
              <a:rPr lang="en-GB" smtClean="0"/>
              <a:t>21</a:t>
            </a:fld>
            <a:endParaRPr lang="en-GB"/>
          </a:p>
        </p:txBody>
      </p:sp>
    </p:spTree>
    <p:extLst>
      <p:ext uri="{BB962C8B-B14F-4D97-AF65-F5344CB8AC3E}">
        <p14:creationId xmlns:p14="http://schemas.microsoft.com/office/powerpoint/2010/main" val="15341006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Meaningful and effective communication between responders and responder organisations underpins effective joint working. The ‘talk not tell’ process involves control room personnel passing information and asking other organisations what their response to the incident will be and is achieved by – sharing all information from available sources along with immediate resource availability and decisions taken in accordance with each organisations and policies AND nominating a point of contact in each control room and establishing a method of communication between all of them, this should be achieved by using the most appropriate form of communication AND co-ordinating the setting up of multi-agency interoperable voice communications for responders if necessary.</a:t>
            </a:r>
          </a:p>
          <a:p>
            <a:endParaRPr lang="en-GB" dirty="0"/>
          </a:p>
          <a:p>
            <a:r>
              <a:rPr lang="en-GB" dirty="0"/>
              <a:t>Sharing information in a way that can be understood by intended recipients aids in the development of shared situational </a:t>
            </a:r>
            <a:r>
              <a:rPr lang="en-GB" dirty="0" err="1"/>
              <a:t>awarenesss</a:t>
            </a:r>
            <a:r>
              <a:rPr lang="en-GB" dirty="0"/>
              <a:t>. </a:t>
            </a:r>
          </a:p>
          <a:p>
            <a:endParaRPr lang="en-GB" dirty="0"/>
          </a:p>
          <a:p>
            <a:r>
              <a:rPr lang="en-GB" dirty="0"/>
              <a:t>Exchanging reliable and accurate information, such as critical information about hazards risks and threats; ensuring the information shared is free from abbreviations and other potential sources of confusion; understanding the responsibilities, capabilities and limitations of each of the responder organisations involved AND clarifying information shared including terminology and symbols is understood by all the parties involved in the response – underpins successful communication.</a:t>
            </a:r>
          </a:p>
          <a:p>
            <a:endParaRPr lang="en-GB" dirty="0"/>
          </a:p>
          <a:p>
            <a:endParaRPr lang="en-GB" dirty="0"/>
          </a:p>
        </p:txBody>
      </p:sp>
      <p:sp>
        <p:nvSpPr>
          <p:cNvPr id="4" name="Slide Number Placeholder 3"/>
          <p:cNvSpPr>
            <a:spLocks noGrp="1"/>
          </p:cNvSpPr>
          <p:nvPr>
            <p:ph type="sldNum" sz="quarter" idx="5"/>
          </p:nvPr>
        </p:nvSpPr>
        <p:spPr/>
        <p:txBody>
          <a:bodyPr/>
          <a:lstStyle/>
          <a:p>
            <a:fld id="{86A316F9-55D9-C742-9AB2-F7010AE40074}" type="slidenum">
              <a:rPr lang="en-GB" smtClean="0"/>
              <a:t>22</a:t>
            </a:fld>
            <a:endParaRPr lang="en-GB"/>
          </a:p>
        </p:txBody>
      </p:sp>
    </p:spTree>
    <p:extLst>
      <p:ext uri="{BB962C8B-B14F-4D97-AF65-F5344CB8AC3E}">
        <p14:creationId xmlns:p14="http://schemas.microsoft.com/office/powerpoint/2010/main" val="67829443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Control rooms should engage in multi-agency communications at the earliest opportunity in order to carry out the initial actions required to manage the incident/</a:t>
            </a:r>
          </a:p>
          <a:p>
            <a:endParaRPr lang="en-GB" dirty="0"/>
          </a:p>
          <a:p>
            <a:r>
              <a:rPr lang="en-GB" dirty="0"/>
              <a:t>Co-ordination involves control rooms and responders of all levels, be they on scene or at a Tactical or Strategic Co-ordinating Group, discussing the available resources and activities of each responder organisation, agreeing priorities and making joint decisions throughout the incident. </a:t>
            </a:r>
          </a:p>
          <a:p>
            <a:r>
              <a:rPr lang="en-GB" dirty="0"/>
              <a:t>Co-ordination underpins joint working by avoiding potential conflicts, preventing duplication of effort and minimising risk.</a:t>
            </a:r>
          </a:p>
          <a:p>
            <a:endParaRPr lang="en-GB" dirty="0"/>
          </a:p>
          <a:p>
            <a:r>
              <a:rPr lang="en-GB" dirty="0"/>
              <a:t>Control rooms should ensure that initial actions required to manage the incident are carried out, including engaging in multi-agency communications. They will continue to respond to any actions that may arise during the incident and maintain communications with on-scene responders, as well as other agencies, to ensure they consistently achieve effective co-ordination.</a:t>
            </a:r>
          </a:p>
          <a:p>
            <a:endParaRPr lang="en-GB" dirty="0"/>
          </a:p>
          <a:p>
            <a:r>
              <a:rPr lang="en-GB" dirty="0"/>
              <a:t>For effective co-ordination, one organisation generally needs to take a lead role. To decide who the lead should be, factors such as the phase of the incident, the need for specialist capabilities and investigation, during both the response and recovery phases should be considered. There is specific guidance for some types of incidents, highlighting which organisation should take the lead role. The decision on who takes the lead role should be recorded, as should any changes to the lead organisation as the incident develops</a:t>
            </a:r>
          </a:p>
        </p:txBody>
      </p:sp>
      <p:sp>
        <p:nvSpPr>
          <p:cNvPr id="4" name="Slide Number Placeholder 3"/>
          <p:cNvSpPr>
            <a:spLocks noGrp="1"/>
          </p:cNvSpPr>
          <p:nvPr>
            <p:ph type="sldNum" sz="quarter" idx="5"/>
          </p:nvPr>
        </p:nvSpPr>
        <p:spPr/>
        <p:txBody>
          <a:bodyPr/>
          <a:lstStyle/>
          <a:p>
            <a:fld id="{86A316F9-55D9-C742-9AB2-F7010AE40074}" type="slidenum">
              <a:rPr lang="en-GB" smtClean="0"/>
              <a:t>23</a:t>
            </a:fld>
            <a:endParaRPr lang="en-GB"/>
          </a:p>
        </p:txBody>
      </p:sp>
    </p:spTree>
    <p:extLst>
      <p:ext uri="{BB962C8B-B14F-4D97-AF65-F5344CB8AC3E}">
        <p14:creationId xmlns:p14="http://schemas.microsoft.com/office/powerpoint/2010/main" val="170817852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Different responder organisations may see, understand and treat risks differently. </a:t>
            </a:r>
          </a:p>
          <a:p>
            <a:endParaRPr lang="en-GB" dirty="0"/>
          </a:p>
          <a:p>
            <a:r>
              <a:rPr lang="en-GB" dirty="0"/>
              <a:t>Each organisation should carry out their own risk assessments, then share the results so that they can plan control measures and contingencies together more effectively. Individual dynamic risk assessment findings may be used to develop the analytical risk assessment for the incident.</a:t>
            </a:r>
          </a:p>
          <a:p>
            <a:endParaRPr lang="en-GB" dirty="0"/>
          </a:p>
          <a:p>
            <a:r>
              <a:rPr lang="en-GB" dirty="0"/>
              <a:t>By jointly understanding risks and the associated mitigating actions, organisations can promote the safety of responders and reduce the impact that risks may have on members of the public, infrastructure and the environment.</a:t>
            </a:r>
          </a:p>
        </p:txBody>
      </p:sp>
      <p:sp>
        <p:nvSpPr>
          <p:cNvPr id="4" name="Slide Number Placeholder 3"/>
          <p:cNvSpPr>
            <a:spLocks noGrp="1"/>
          </p:cNvSpPr>
          <p:nvPr>
            <p:ph type="sldNum" sz="quarter" idx="5"/>
          </p:nvPr>
        </p:nvSpPr>
        <p:spPr/>
        <p:txBody>
          <a:bodyPr/>
          <a:lstStyle/>
          <a:p>
            <a:fld id="{86A316F9-55D9-C742-9AB2-F7010AE40074}" type="slidenum">
              <a:rPr lang="en-GB" smtClean="0"/>
              <a:t>24</a:t>
            </a:fld>
            <a:endParaRPr lang="en-GB"/>
          </a:p>
        </p:txBody>
      </p:sp>
    </p:spTree>
    <p:extLst>
      <p:ext uri="{BB962C8B-B14F-4D97-AF65-F5344CB8AC3E}">
        <p14:creationId xmlns:p14="http://schemas.microsoft.com/office/powerpoint/2010/main" val="58240682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Shared situational awareness is a common understanding of the circumstances, immediate consequences and implications of the emergency, along with an appreciation of the available capabilities and the priorities of the responder organisations. </a:t>
            </a:r>
          </a:p>
          <a:p>
            <a:endParaRPr lang="en-GB" dirty="0"/>
          </a:p>
          <a:p>
            <a:r>
              <a:rPr lang="en-GB" dirty="0"/>
              <a:t>Achieving shared situational awareness is essential for effective interoperability. </a:t>
            </a:r>
          </a:p>
          <a:p>
            <a:endParaRPr lang="en-GB" dirty="0"/>
          </a:p>
          <a:p>
            <a:r>
              <a:rPr lang="en-GB" dirty="0"/>
              <a:t>Communications between control rooms greatly assists the creation of shared situational awareness in the initial stages and throughout the incident. Talking to commanders before they arrive on-scene and throughout the incident, will contribute to shared situational awareness. The process should include identifying risks and hazards to all responders.</a:t>
            </a:r>
          </a:p>
          <a:p>
            <a:endParaRPr lang="en-GB" dirty="0"/>
          </a:p>
          <a:p>
            <a:r>
              <a:rPr lang="en-GB" dirty="0"/>
              <a:t>Discussion between control rooms should be frequent and cover the following key points: • Is it clear who the lead organisation is at this point? If so, who is it? </a:t>
            </a:r>
            <a:br>
              <a:rPr lang="en-GB" dirty="0"/>
            </a:br>
            <a:r>
              <a:rPr lang="en-GB" dirty="0"/>
              <a:t>• What information and intelligence does each organisation hold at this point? </a:t>
            </a:r>
            <a:br>
              <a:rPr lang="en-GB" dirty="0"/>
            </a:br>
            <a:r>
              <a:rPr lang="en-GB" dirty="0"/>
              <a:t>• What hazards and risks are known by each organisation at this point? </a:t>
            </a:r>
            <a:br>
              <a:rPr lang="en-GB" dirty="0"/>
            </a:br>
            <a:r>
              <a:rPr lang="en-GB" dirty="0"/>
              <a:t>• What assets have been, or are being, deployed at this point and why? • How will the required agencies continue communicating with each other? </a:t>
            </a:r>
            <a:br>
              <a:rPr lang="en-GB" dirty="0"/>
            </a:br>
            <a:r>
              <a:rPr lang="en-GB" dirty="0"/>
              <a:t>• At what point will multi-agency interoperable voice communications be required, and how will it be achieved?</a:t>
            </a:r>
          </a:p>
        </p:txBody>
      </p:sp>
      <p:sp>
        <p:nvSpPr>
          <p:cNvPr id="4" name="Slide Number Placeholder 3"/>
          <p:cNvSpPr>
            <a:spLocks noGrp="1"/>
          </p:cNvSpPr>
          <p:nvPr>
            <p:ph type="sldNum" sz="quarter" idx="5"/>
          </p:nvPr>
        </p:nvSpPr>
        <p:spPr/>
        <p:txBody>
          <a:bodyPr/>
          <a:lstStyle/>
          <a:p>
            <a:fld id="{86A316F9-55D9-C742-9AB2-F7010AE40074}" type="slidenum">
              <a:rPr lang="en-GB" smtClean="0"/>
              <a:t>25</a:t>
            </a:fld>
            <a:endParaRPr lang="en-GB"/>
          </a:p>
        </p:txBody>
      </p:sp>
    </p:spTree>
    <p:extLst>
      <p:ext uri="{BB962C8B-B14F-4D97-AF65-F5344CB8AC3E}">
        <p14:creationId xmlns:p14="http://schemas.microsoft.com/office/powerpoint/2010/main" val="15279126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Recognising that an incident will involve working with other responder organisations is very important. The earlier other responder organisations are notified of the incident, the sooner joint working arrangements can be agreed and put into place.</a:t>
            </a:r>
          </a:p>
          <a:p>
            <a:endParaRPr lang="en-GB" dirty="0"/>
          </a:p>
          <a:p>
            <a:r>
              <a:rPr lang="en-GB" dirty="0"/>
              <a:t>For incidents with multiple sites, or an incident that initially appears to be a number of separate incidents, emergency service control rooms are best placed to recognise that a multi-agency or major incident may be in progress</a:t>
            </a:r>
          </a:p>
          <a:p>
            <a:endParaRPr lang="en-GB" dirty="0"/>
          </a:p>
          <a:p>
            <a:r>
              <a:rPr lang="en-GB" dirty="0"/>
              <a:t>The declaration of a major incident must be shared with other organisations as soon as possible.</a:t>
            </a:r>
          </a:p>
          <a:p>
            <a:endParaRPr lang="en-GB" dirty="0"/>
          </a:p>
          <a:p>
            <a:r>
              <a:rPr lang="en-GB" dirty="0"/>
              <a:t>The M/ETHANE model brings structure and clarity to the initial stages of managing any multiagency or major incident.</a:t>
            </a:r>
          </a:p>
        </p:txBody>
      </p:sp>
      <p:sp>
        <p:nvSpPr>
          <p:cNvPr id="4" name="Slide Number Placeholder 3"/>
          <p:cNvSpPr>
            <a:spLocks noGrp="1"/>
          </p:cNvSpPr>
          <p:nvPr>
            <p:ph type="sldNum" sz="quarter" idx="5"/>
          </p:nvPr>
        </p:nvSpPr>
        <p:spPr/>
        <p:txBody>
          <a:bodyPr/>
          <a:lstStyle/>
          <a:p>
            <a:fld id="{86A316F9-55D9-C742-9AB2-F7010AE40074}" type="slidenum">
              <a:rPr lang="en-GB" smtClean="0"/>
              <a:t>26</a:t>
            </a:fld>
            <a:endParaRPr lang="en-GB"/>
          </a:p>
        </p:txBody>
      </p:sp>
    </p:spTree>
    <p:extLst>
      <p:ext uri="{BB962C8B-B14F-4D97-AF65-F5344CB8AC3E}">
        <p14:creationId xmlns:p14="http://schemas.microsoft.com/office/powerpoint/2010/main" val="383084091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M/ETHANE model is an established reporting framework which provides a common structure for responders and their control rooms to share incident information. It is recommended that this format is used for all incidents and be updated as the incident develops.</a:t>
            </a:r>
          </a:p>
          <a:p>
            <a:endParaRPr lang="en-GB" dirty="0"/>
          </a:p>
          <a:p>
            <a:r>
              <a:rPr lang="en-GB" dirty="0"/>
              <a:t>During the decision-making process using the Joint Decision Model, there should be periodic consideration of the ‘M’ (representing ‘major incident’) by responders, to establish whether a developing situation has become a major incident. Each responder organisation should send a M/ETHANE message to their control room who should then share it with relevant responder organisations as soon as possible.</a:t>
            </a:r>
          </a:p>
        </p:txBody>
      </p:sp>
      <p:sp>
        <p:nvSpPr>
          <p:cNvPr id="4" name="Slide Number Placeholder 3"/>
          <p:cNvSpPr>
            <a:spLocks noGrp="1"/>
          </p:cNvSpPr>
          <p:nvPr>
            <p:ph type="sldNum" sz="quarter" idx="5"/>
          </p:nvPr>
        </p:nvSpPr>
        <p:spPr/>
        <p:txBody>
          <a:bodyPr/>
          <a:lstStyle/>
          <a:p>
            <a:fld id="{86A316F9-55D9-C742-9AB2-F7010AE40074}" type="slidenum">
              <a:rPr lang="en-GB" smtClean="0"/>
              <a:t>27</a:t>
            </a:fld>
            <a:endParaRPr lang="en-GB"/>
          </a:p>
        </p:txBody>
      </p:sp>
    </p:spTree>
    <p:extLst>
      <p:ext uri="{BB962C8B-B14F-4D97-AF65-F5344CB8AC3E}">
        <p14:creationId xmlns:p14="http://schemas.microsoft.com/office/powerpoint/2010/main" val="426213510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of the difficulties facing responders is how to bring together the available information, reconcile potentially differing priorities and then make effective decisions together. The Joint Decision Model (JDM) was developed to resolve this issue. </a:t>
            </a:r>
          </a:p>
          <a:p>
            <a:endParaRPr lang="en-GB" dirty="0"/>
          </a:p>
          <a:p>
            <a:r>
              <a:rPr lang="en-GB" dirty="0"/>
              <a:t>The JDM is designed to help make effective decisions together.</a:t>
            </a:r>
          </a:p>
          <a:p>
            <a:endParaRPr lang="en-GB" dirty="0"/>
          </a:p>
          <a:p>
            <a:r>
              <a:rPr lang="en-GB" dirty="0"/>
              <a:t>At the centre of the model is the central aim – ‘’working together saving lives reducing harm’’ – to achieve this each responder needs to:</a:t>
            </a:r>
          </a:p>
          <a:p>
            <a:r>
              <a:rPr lang="en-GB" dirty="0"/>
              <a:t>Gather information and intelligence, assess the threats and risk and develop a working strategy, consider powers policies and procedures, identify opens and contingencies and take action/review what happened.</a:t>
            </a:r>
          </a:p>
        </p:txBody>
      </p:sp>
      <p:sp>
        <p:nvSpPr>
          <p:cNvPr id="4" name="Slide Number Placeholder 3"/>
          <p:cNvSpPr>
            <a:spLocks noGrp="1"/>
          </p:cNvSpPr>
          <p:nvPr>
            <p:ph type="sldNum" sz="quarter" idx="5"/>
          </p:nvPr>
        </p:nvSpPr>
        <p:spPr/>
        <p:txBody>
          <a:bodyPr/>
          <a:lstStyle/>
          <a:p>
            <a:fld id="{86A316F9-55D9-C742-9AB2-F7010AE40074}" type="slidenum">
              <a:rPr lang="en-GB" smtClean="0"/>
              <a:t>28</a:t>
            </a:fld>
            <a:endParaRPr lang="en-GB"/>
          </a:p>
        </p:txBody>
      </p:sp>
    </p:spTree>
    <p:extLst>
      <p:ext uri="{BB962C8B-B14F-4D97-AF65-F5344CB8AC3E}">
        <p14:creationId xmlns:p14="http://schemas.microsoft.com/office/powerpoint/2010/main" val="259994415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have a guest speaker – Steve Chapman coming in next Thursday to deliver the workshop session on this. Please familiarise yourself with CONTEST and JESIP through ensuring you go through this lecture, any further information can be found on the references on the next slide.</a:t>
            </a:r>
          </a:p>
          <a:p>
            <a:endParaRPr lang="en-GB" dirty="0"/>
          </a:p>
          <a:p>
            <a:r>
              <a:rPr lang="en-GB" dirty="0"/>
              <a:t>Think about more examples on how CONTEST and JESIP’s framework can be applied to real-life situations. </a:t>
            </a:r>
          </a:p>
          <a:p>
            <a:endParaRPr lang="en-GB" dirty="0"/>
          </a:p>
          <a:p>
            <a:r>
              <a:rPr lang="en-GB" dirty="0"/>
              <a:t>Also, do you think there are any other agencies, proposals or strategies that deal with responding to terrorism more effectively or play an important role in countering terrorism that are often missed or forgotten? For example, the MI5 or National Crime Agency?</a:t>
            </a:r>
          </a:p>
        </p:txBody>
      </p:sp>
      <p:sp>
        <p:nvSpPr>
          <p:cNvPr id="4" name="Slide Number Placeholder 3"/>
          <p:cNvSpPr>
            <a:spLocks noGrp="1"/>
          </p:cNvSpPr>
          <p:nvPr>
            <p:ph type="sldNum" sz="quarter" idx="5"/>
          </p:nvPr>
        </p:nvSpPr>
        <p:spPr/>
        <p:txBody>
          <a:bodyPr/>
          <a:lstStyle/>
          <a:p>
            <a:fld id="{86A316F9-55D9-C742-9AB2-F7010AE40074}" type="slidenum">
              <a:rPr lang="en-GB" smtClean="0"/>
              <a:t>31</a:t>
            </a:fld>
            <a:endParaRPr lang="en-GB"/>
          </a:p>
        </p:txBody>
      </p:sp>
    </p:spTree>
    <p:extLst>
      <p:ext uri="{BB962C8B-B14F-4D97-AF65-F5344CB8AC3E}">
        <p14:creationId xmlns:p14="http://schemas.microsoft.com/office/powerpoint/2010/main" val="38837738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9A79DE71-4504-684A-9E51-FD400F0EC9F9}" type="datetimeFigureOut">
              <a:rPr lang="en-GB" smtClean="0"/>
              <a:t>15/11/2023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ADC0B84-ABEB-4444-B394-9CDBDB39ABB1}" type="slidenum">
              <a:rPr lang="en-GB" smtClean="0"/>
              <a:t>‹#›</a:t>
            </a:fld>
            <a:endParaRPr lang="en-GB"/>
          </a:p>
        </p:txBody>
      </p:sp>
    </p:spTree>
    <p:extLst>
      <p:ext uri="{BB962C8B-B14F-4D97-AF65-F5344CB8AC3E}">
        <p14:creationId xmlns:p14="http://schemas.microsoft.com/office/powerpoint/2010/main" val="1200441525"/>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A79DE71-4504-684A-9E51-FD400F0EC9F9}" type="datetimeFigureOut">
              <a:rPr lang="en-GB" smtClean="0"/>
              <a:t>15/11/2023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ADC0B84-ABEB-4444-B394-9CDBDB39ABB1}" type="slidenum">
              <a:rPr lang="en-GB" smtClean="0"/>
              <a:t>‹#›</a:t>
            </a:fld>
            <a:endParaRPr lang="en-GB"/>
          </a:p>
        </p:txBody>
      </p:sp>
    </p:spTree>
    <p:extLst>
      <p:ext uri="{BB962C8B-B14F-4D97-AF65-F5344CB8AC3E}">
        <p14:creationId xmlns:p14="http://schemas.microsoft.com/office/powerpoint/2010/main" val="9122467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9A79DE71-4504-684A-9E51-FD400F0EC9F9}" type="datetimeFigureOut">
              <a:rPr lang="en-GB" smtClean="0"/>
              <a:t>15/11/2023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ADC0B84-ABEB-4444-B394-9CDBDB39ABB1}" type="slidenum">
              <a:rPr lang="en-GB" smtClean="0"/>
              <a:t>‹#›</a:t>
            </a:fld>
            <a:endParaRPr lang="en-GB"/>
          </a:p>
        </p:txBody>
      </p:sp>
    </p:spTree>
    <p:extLst>
      <p:ext uri="{BB962C8B-B14F-4D97-AF65-F5344CB8AC3E}">
        <p14:creationId xmlns:p14="http://schemas.microsoft.com/office/powerpoint/2010/main" val="3545043954"/>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9A79DE71-4504-684A-9E51-FD400F0EC9F9}" type="datetimeFigureOut">
              <a:rPr lang="en-GB" smtClean="0"/>
              <a:t>15/11/2023</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1ADC0B84-ABEB-4444-B394-9CDBDB39ABB1}" type="slidenum">
              <a:rPr lang="en-GB" smtClean="0"/>
              <a:t>‹#›</a:t>
            </a:fld>
            <a:endParaRPr lang="en-GB"/>
          </a:p>
        </p:txBody>
      </p:sp>
    </p:spTree>
    <p:extLst>
      <p:ext uri="{BB962C8B-B14F-4D97-AF65-F5344CB8AC3E}">
        <p14:creationId xmlns:p14="http://schemas.microsoft.com/office/powerpoint/2010/main" val="9529571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9A79DE71-4504-684A-9E51-FD400F0EC9F9}" type="datetimeFigureOut">
              <a:rPr lang="en-GB" smtClean="0"/>
              <a:t>15/11/2023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ADC0B84-ABEB-4444-B394-9CDBDB39ABB1}" type="slidenum">
              <a:rPr lang="en-GB" smtClean="0"/>
              <a:t>‹#›</a:t>
            </a:fld>
            <a:endParaRPr lang="en-GB"/>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9313410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9A79DE71-4504-684A-9E51-FD400F0EC9F9}" type="datetimeFigureOut">
              <a:rPr lang="en-GB" smtClean="0"/>
              <a:t>15/11/2023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ADC0B84-ABEB-4444-B394-9CDBDB39ABB1}" type="slidenum">
              <a:rPr lang="en-GB" smtClean="0"/>
              <a:t>‹#›</a:t>
            </a:fld>
            <a:endParaRPr lang="en-GB"/>
          </a:p>
        </p:txBody>
      </p:sp>
    </p:spTree>
    <p:extLst>
      <p:ext uri="{BB962C8B-B14F-4D97-AF65-F5344CB8AC3E}">
        <p14:creationId xmlns:p14="http://schemas.microsoft.com/office/powerpoint/2010/main" val="18860681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A79DE71-4504-684A-9E51-FD400F0EC9F9}" type="datetimeFigureOut">
              <a:rPr lang="en-GB" smtClean="0"/>
              <a:t>15/11/2023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ADC0B84-ABEB-4444-B394-9CDBDB39ABB1}" type="slidenum">
              <a:rPr lang="en-GB" smtClean="0"/>
              <a:t>‹#›</a:t>
            </a:fld>
            <a:endParaRPr lang="en-GB"/>
          </a:p>
        </p:txBody>
      </p:sp>
    </p:spTree>
    <p:extLst>
      <p:ext uri="{BB962C8B-B14F-4D97-AF65-F5344CB8AC3E}">
        <p14:creationId xmlns:p14="http://schemas.microsoft.com/office/powerpoint/2010/main" val="5298879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9A79DE71-4504-684A-9E51-FD400F0EC9F9}" type="datetimeFigureOut">
              <a:rPr lang="en-GB" smtClean="0"/>
              <a:t>15/11/2023</a:t>
            </a:fld>
            <a:endParaRPr lang="en-GB"/>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1" name="Slide Number Placeholder 10"/>
          <p:cNvSpPr>
            <a:spLocks noGrp="1"/>
          </p:cNvSpPr>
          <p:nvPr>
            <p:ph type="sldNum" sz="quarter" idx="12"/>
          </p:nvPr>
        </p:nvSpPr>
        <p:spPr/>
        <p:txBody>
          <a:bodyPr/>
          <a:lstStyle/>
          <a:p>
            <a:fld id="{1ADC0B84-ABEB-4444-B394-9CDBDB39ABB1}" type="slidenum">
              <a:rPr lang="en-GB" smtClean="0"/>
              <a:t>‹#›</a:t>
            </a:fld>
            <a:endParaRPr lang="en-GB"/>
          </a:p>
        </p:txBody>
      </p:sp>
    </p:spTree>
    <p:extLst>
      <p:ext uri="{BB962C8B-B14F-4D97-AF65-F5344CB8AC3E}">
        <p14:creationId xmlns:p14="http://schemas.microsoft.com/office/powerpoint/2010/main" val="18187792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9A79DE71-4504-684A-9E51-FD400F0EC9F9}" type="datetimeFigureOut">
              <a:rPr lang="en-GB" smtClean="0"/>
              <a:t>15/11/2023</a:t>
            </a:fld>
            <a:endParaRPr lang="en-GB"/>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0" name="Slide Number Placeholder 9"/>
          <p:cNvSpPr>
            <a:spLocks noGrp="1"/>
          </p:cNvSpPr>
          <p:nvPr>
            <p:ph type="sldNum" sz="quarter" idx="12"/>
          </p:nvPr>
        </p:nvSpPr>
        <p:spPr/>
        <p:txBody>
          <a:bodyPr/>
          <a:lstStyle/>
          <a:p>
            <a:fld id="{1ADC0B84-ABEB-4444-B394-9CDBDB39ABB1}" type="slidenum">
              <a:rPr lang="en-GB" smtClean="0"/>
              <a:t>‹#›</a:t>
            </a:fld>
            <a:endParaRPr lang="en-GB"/>
          </a:p>
        </p:txBody>
      </p:sp>
    </p:spTree>
    <p:extLst>
      <p:ext uri="{BB962C8B-B14F-4D97-AF65-F5344CB8AC3E}">
        <p14:creationId xmlns:p14="http://schemas.microsoft.com/office/powerpoint/2010/main" val="24430499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A79DE71-4504-684A-9E51-FD400F0EC9F9}" type="datetimeFigureOut">
              <a:rPr lang="en-GB" smtClean="0"/>
              <a:t>15/11/2023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DC0B84-ABEB-4444-B394-9CDBDB39ABB1}" type="slidenum">
              <a:rPr lang="en-GB" smtClean="0"/>
              <a:t>‹#›</a:t>
            </a:fld>
            <a:endParaRPr lang="en-GB"/>
          </a:p>
        </p:txBody>
      </p:sp>
    </p:spTree>
    <p:extLst>
      <p:ext uri="{BB962C8B-B14F-4D97-AF65-F5344CB8AC3E}">
        <p14:creationId xmlns:p14="http://schemas.microsoft.com/office/powerpoint/2010/main" val="37015501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A79DE71-4504-684A-9E51-FD400F0EC9F9}" type="datetimeFigureOut">
              <a:rPr lang="en-GB" smtClean="0"/>
              <a:t>15/11/2023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DC0B84-ABEB-4444-B394-9CDBDB39ABB1}" type="slidenum">
              <a:rPr lang="en-GB" smtClean="0"/>
              <a:t>‹#›</a:t>
            </a:fld>
            <a:endParaRPr lang="en-GB"/>
          </a:p>
        </p:txBody>
      </p:sp>
    </p:spTree>
    <p:extLst>
      <p:ext uri="{BB962C8B-B14F-4D97-AF65-F5344CB8AC3E}">
        <p14:creationId xmlns:p14="http://schemas.microsoft.com/office/powerpoint/2010/main" val="25410447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9A79DE71-4504-684A-9E51-FD400F0EC9F9}" type="datetimeFigureOut">
              <a:rPr lang="en-GB" smtClean="0"/>
              <a:t>15/11/2023</a:t>
            </a:fld>
            <a:endParaRPr lang="en-GB"/>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GB"/>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1ADC0B84-ABEB-4444-B394-9CDBDB39ABB1}" type="slidenum">
              <a:rPr lang="en-GB" smtClean="0"/>
              <a:t>‹#›</a:t>
            </a:fld>
            <a:endParaRPr lang="en-GB"/>
          </a:p>
        </p:txBody>
      </p:sp>
    </p:spTree>
    <p:extLst>
      <p:ext uri="{BB962C8B-B14F-4D97-AF65-F5344CB8AC3E}">
        <p14:creationId xmlns:p14="http://schemas.microsoft.com/office/powerpoint/2010/main" val="1669327554"/>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hyperlink" Target="http://clipground.com/aim-clipart.html" TargetMode="External"/><Relationship Id="rId4" Type="http://schemas.openxmlformats.org/officeDocument/2006/relationships/image" Target="../media/image3.jpg"/></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notesSlide" Target="../notesSlides/notesSlide4.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notesSlide" Target="../notesSlides/notesSlide5.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notesSlide" Target="../notesSlides/notesSlide6.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notesSlide" Target="../notesSlides/notesSlide7.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notesSlide" Target="../notesSlides/notesSlide8.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notesSlide" Target="../notesSlides/notesSlide9.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png"/><Relationship Id="rId4" Type="http://schemas.openxmlformats.org/officeDocument/2006/relationships/notesSlide" Target="../notesSlides/notesSlide10.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2.png"/><Relationship Id="rId4" Type="http://schemas.openxmlformats.org/officeDocument/2006/relationships/notesSlide" Target="../notesSlides/notesSlide11.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notesSlide" Target="../notesSlides/notesSlide12.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notesSlide" Target="../notesSlides/notesSlide13.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2.png"/><Relationship Id="rId4" Type="http://schemas.openxmlformats.org/officeDocument/2006/relationships/notesSlide" Target="../notesSlides/notesSlide14.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2.png"/><Relationship Id="rId4" Type="http://schemas.openxmlformats.org/officeDocument/2006/relationships/notesSlide" Target="../notesSlides/notesSlide15.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5" Type="http://schemas.openxmlformats.org/officeDocument/2006/relationships/image" Target="../media/image2.png"/><Relationship Id="rId4" Type="http://schemas.openxmlformats.org/officeDocument/2006/relationships/notesSlide" Target="../notesSlides/notesSlide16.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notesSlide" Target="../notesSlides/notesSlide17.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image" Target="../media/image2.png"/><Relationship Id="rId5" Type="http://schemas.openxmlformats.org/officeDocument/2006/relationships/image" Target="../media/image8.png"/><Relationship Id="rId4" Type="http://schemas.openxmlformats.org/officeDocument/2006/relationships/notesSlide" Target="../notesSlides/notesSlide18.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image" Target="../media/image2.png"/><Relationship Id="rId5" Type="http://schemas.openxmlformats.org/officeDocument/2006/relationships/image" Target="../media/image9.png"/><Relationship Id="rId4" Type="http://schemas.openxmlformats.org/officeDocument/2006/relationships/notesSlide" Target="../notesSlides/notesSlide19.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image" Target="../media/image2.png"/><Relationship Id="rId5" Type="http://schemas.openxmlformats.org/officeDocument/2006/relationships/image" Target="../media/image10.png"/><Relationship Id="rId4" Type="http://schemas.openxmlformats.org/officeDocument/2006/relationships/notesSlide" Target="../notesSlides/notesSlide20.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image" Target="../media/image2.png"/><Relationship Id="rId5" Type="http://schemas.openxmlformats.org/officeDocument/2006/relationships/image" Target="../media/image11.png"/><Relationship Id="rId4" Type="http://schemas.openxmlformats.org/officeDocument/2006/relationships/notesSlide" Target="../notesSlides/notesSlide21.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6.m4a"/><Relationship Id="rId1" Type="http://schemas.microsoft.com/office/2007/relationships/media" Target="../media/media26.m4a"/><Relationship Id="rId5" Type="http://schemas.openxmlformats.org/officeDocument/2006/relationships/image" Target="../media/image2.png"/><Relationship Id="rId4" Type="http://schemas.openxmlformats.org/officeDocument/2006/relationships/notesSlide" Target="../notesSlides/notesSlide22.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7.m4a"/><Relationship Id="rId1" Type="http://schemas.microsoft.com/office/2007/relationships/media" Target="../media/media27.m4a"/><Relationship Id="rId6" Type="http://schemas.openxmlformats.org/officeDocument/2006/relationships/image" Target="../media/image2.png"/><Relationship Id="rId5" Type="http://schemas.openxmlformats.org/officeDocument/2006/relationships/image" Target="../media/image12.png"/><Relationship Id="rId4" Type="http://schemas.openxmlformats.org/officeDocument/2006/relationships/notesSlide" Target="../notesSlides/notesSlide23.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8.m4a"/><Relationship Id="rId1" Type="http://schemas.microsoft.com/office/2007/relationships/media" Target="../media/media28.m4a"/><Relationship Id="rId6" Type="http://schemas.openxmlformats.org/officeDocument/2006/relationships/image" Target="../media/image2.png"/><Relationship Id="rId5" Type="http://schemas.openxmlformats.org/officeDocument/2006/relationships/image" Target="../media/image13.png"/><Relationship Id="rId4" Type="http://schemas.openxmlformats.org/officeDocument/2006/relationships/notesSlide" Target="../notesSlides/notesSlide24.xml"/></Relationships>
</file>

<file path=ppt/slides/_rels/slide29.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2.xml"/><Relationship Id="rId2" Type="http://schemas.openxmlformats.org/officeDocument/2006/relationships/audio" Target="../media/media29.m4a"/><Relationship Id="rId1" Type="http://schemas.microsoft.com/office/2007/relationships/media" Target="../media/media29.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2.png"/></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0.m4a"/><Relationship Id="rId1" Type="http://schemas.microsoft.com/office/2007/relationships/media" Target="../media/media30.m4a"/><Relationship Id="rId4" Type="http://schemas.openxmlformats.org/officeDocument/2006/relationships/image" Target="../media/image2.png"/></Relationships>
</file>

<file path=ppt/slides/_rels/slide31.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3.xml"/><Relationship Id="rId2" Type="http://schemas.openxmlformats.org/officeDocument/2006/relationships/audio" Target="../media/media31.m4a"/><Relationship Id="rId1" Type="http://schemas.microsoft.com/office/2007/relationships/media" Target="../media/media31.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2.png"/><Relationship Id="rId4" Type="http://schemas.openxmlformats.org/officeDocument/2006/relationships/notesSlide" Target="../notesSlides/notesSlide25.xml"/><Relationship Id="rId9" Type="http://schemas.microsoft.com/office/2007/relationships/diagramDrawing" Target="../diagrams/drawing3.xml"/></Relationships>
</file>

<file path=ppt/slides/_rels/slide32.xml.rels><?xml version="1.0" encoding="UTF-8" standalone="yes"?>
<Relationships xmlns="http://schemas.openxmlformats.org/package/2006/relationships"><Relationship Id="rId8" Type="http://schemas.openxmlformats.org/officeDocument/2006/relationships/hyperlink" Target="https://www.jesip.org.uk/uploads/media/pdf/Joint%20Doctrine/JESIP_Joint_Doctrine_Guide_OCT21.pdf" TargetMode="External"/><Relationship Id="rId3" Type="http://schemas.openxmlformats.org/officeDocument/2006/relationships/slideLayout" Target="../slideLayouts/slideLayout2.xml"/><Relationship Id="rId7" Type="http://schemas.openxmlformats.org/officeDocument/2006/relationships/hyperlink" Target="https://www.jesip.org.uk/what-is-the-joint-doctrine" TargetMode="External"/><Relationship Id="rId2" Type="http://schemas.openxmlformats.org/officeDocument/2006/relationships/audio" Target="../media/media32.m4a"/><Relationship Id="rId1" Type="http://schemas.microsoft.com/office/2007/relationships/media" Target="../media/media32.m4a"/><Relationship Id="rId6" Type="http://schemas.openxmlformats.org/officeDocument/2006/relationships/hyperlink" Target="https://www.justiceinspectorates.gov.uk/hmicfrs/our-work/article/joint-emergency-services-interoperability-principles/" TargetMode="External"/><Relationship Id="rId5" Type="http://schemas.openxmlformats.org/officeDocument/2006/relationships/hyperlink" Target="https://assets.publishing.service.gov.uk/government/uploads/system/uploads/attachment_data/file/716907/140618_CCS207_CCS0218929798-1_CONTEST_3.0_WEB.pdf" TargetMode="External"/><Relationship Id="rId4" Type="http://schemas.openxmlformats.org/officeDocument/2006/relationships/hyperlink" Target="https://assets.publishing.service.gov.uk/government/uploads/system/uploads/attachment_data/file/272320/6888.pdf" TargetMode="External"/><Relationship Id="rId9"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8" name="Picture 4" descr="New JESIP training video shows how blue light agencies can work together">
            <a:extLst>
              <a:ext uri="{FF2B5EF4-FFF2-40B4-BE49-F238E27FC236}">
                <a16:creationId xmlns:a16="http://schemas.microsoft.com/office/drawing/2014/main" id="{6BB85A07-0706-284A-91DD-A59DB4DAF46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442"/>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F133C0B4-2F54-B445-8A50-FB219CAABC8D}"/>
              </a:ext>
            </a:extLst>
          </p:cNvPr>
          <p:cNvSpPr>
            <a:spLocks noGrp="1"/>
          </p:cNvSpPr>
          <p:nvPr>
            <p:ph type="ctrTitle"/>
          </p:nvPr>
        </p:nvSpPr>
        <p:spPr>
          <a:xfrm>
            <a:off x="1600200" y="2386744"/>
            <a:ext cx="8991600" cy="1645920"/>
          </a:xfrm>
          <a:solidFill>
            <a:schemeClr val="bg1">
              <a:alpha val="60000"/>
            </a:schemeClr>
          </a:solidFill>
          <a:ln w="38100" cap="sq">
            <a:solidFill>
              <a:schemeClr val="tx1"/>
            </a:solidFill>
            <a:miter lim="800000"/>
          </a:ln>
        </p:spPr>
        <p:txBody>
          <a:bodyPr vert="horz" lIns="91440" tIns="45720" rIns="91440" bIns="45720" rtlCol="0" anchor="ctr">
            <a:normAutofit/>
          </a:bodyPr>
          <a:lstStyle/>
          <a:p>
            <a:r>
              <a:rPr lang="en-US">
                <a:solidFill>
                  <a:schemeClr val="tx1"/>
                </a:solidFill>
              </a:rPr>
              <a:t>Responding to Terrorism</a:t>
            </a:r>
          </a:p>
        </p:txBody>
      </p:sp>
      <p:pic>
        <p:nvPicPr>
          <p:cNvPr id="6" name="Audio 5">
            <a:hlinkClick r:id="" action="ppaction://media"/>
            <a:extLst>
              <a:ext uri="{FF2B5EF4-FFF2-40B4-BE49-F238E27FC236}">
                <a16:creationId xmlns:a16="http://schemas.microsoft.com/office/drawing/2014/main" id="{2E1C05F6-F284-2142-B66E-CFEEEF70A73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16265501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6672"/>
    </mc:Choice>
    <mc:Fallback xmlns="">
      <p:transition spd="slow" advTm="66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51"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543"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7FC04F1-279B-BB4C-BCF8-9DA460740C40}"/>
              </a:ext>
            </a:extLst>
          </p:cNvPr>
          <p:cNvSpPr>
            <a:spLocks noGrp="1"/>
          </p:cNvSpPr>
          <p:nvPr>
            <p:ph idx="1"/>
          </p:nvPr>
        </p:nvSpPr>
        <p:spPr>
          <a:xfrm>
            <a:off x="1345672" y="1296587"/>
            <a:ext cx="5715917" cy="1189939"/>
          </a:xfrm>
        </p:spPr>
        <p:txBody>
          <a:bodyPr vert="horz" lIns="91440" tIns="45720" rIns="91440" bIns="45720" rtlCol="0" anchor="ctr">
            <a:normAutofit lnSpcReduction="10000"/>
          </a:bodyPr>
          <a:lstStyle/>
          <a:p>
            <a:r>
              <a:rPr lang="en-US" sz="2500" dirty="0">
                <a:solidFill>
                  <a:srgbClr val="404040"/>
                </a:solidFill>
              </a:rPr>
              <a:t>To provide a summary of how the emergency services respond to terrorism in the UK</a:t>
            </a:r>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18"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C2BAE5-11E9-5048-9762-5C24CEBAA3CD}"/>
              </a:ext>
            </a:extLst>
          </p:cNvPr>
          <p:cNvSpPr>
            <a:spLocks noGrp="1"/>
          </p:cNvSpPr>
          <p:nvPr>
            <p:ph type="title"/>
          </p:nvPr>
        </p:nvSpPr>
        <p:spPr>
          <a:xfrm>
            <a:off x="7720168" y="1586484"/>
            <a:ext cx="3685032" cy="3685032"/>
          </a:xfrm>
          <a:prstGeom prst="ellipse">
            <a:avLst/>
          </a:prstGeom>
          <a:solidFill>
            <a:schemeClr val="accent2"/>
          </a:solidFill>
          <a:ln>
            <a:noFill/>
          </a:ln>
        </p:spPr>
        <p:txBody>
          <a:bodyPr vert="horz" lIns="274320" tIns="182880" rIns="274320" bIns="182880" rtlCol="0" anchorCtr="1">
            <a:normAutofit/>
          </a:bodyPr>
          <a:lstStyle/>
          <a:p>
            <a:r>
              <a:rPr lang="en-US" sz="3000">
                <a:solidFill>
                  <a:srgbClr val="FFFFFF"/>
                </a:solidFill>
              </a:rPr>
              <a:t>AIM</a:t>
            </a:r>
          </a:p>
        </p:txBody>
      </p:sp>
      <p:pic>
        <p:nvPicPr>
          <p:cNvPr id="5" name="Picture 4">
            <a:extLst>
              <a:ext uri="{FF2B5EF4-FFF2-40B4-BE49-F238E27FC236}">
                <a16:creationId xmlns:a16="http://schemas.microsoft.com/office/drawing/2014/main" id="{9CCB3889-6522-A840-BF21-FB4C2D8F1D46}"/>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2624625" y="2932507"/>
            <a:ext cx="3971932" cy="2482458"/>
          </a:xfrm>
          <a:prstGeom prst="rect">
            <a:avLst/>
          </a:prstGeom>
        </p:spPr>
      </p:pic>
      <p:pic>
        <p:nvPicPr>
          <p:cNvPr id="6" name="Audio 5">
            <a:hlinkClick r:id="" action="ppaction://media"/>
            <a:extLst>
              <a:ext uri="{FF2B5EF4-FFF2-40B4-BE49-F238E27FC236}">
                <a16:creationId xmlns:a16="http://schemas.microsoft.com/office/drawing/2014/main" id="{E0D4DD90-8647-F04A-9A10-726A4E244FA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485968791"/>
      </p:ext>
    </p:extLst>
  </p:cSld>
  <p:clrMapOvr>
    <a:masterClrMapping/>
  </p:clrMapOvr>
  <mc:AlternateContent xmlns:mc="http://schemas.openxmlformats.org/markup-compatibility/2006" xmlns:p14="http://schemas.microsoft.com/office/powerpoint/2010/main">
    <mc:Choice Requires="p14">
      <p:transition spd="slow" p14:dur="2000" advTm="8000"/>
    </mc:Choice>
    <mc:Fallback xmlns="">
      <p:transition spd="slow" advTm="8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51"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543"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3" name="Content Placeholder 2">
            <a:extLst>
              <a:ext uri="{FF2B5EF4-FFF2-40B4-BE49-F238E27FC236}">
                <a16:creationId xmlns:a16="http://schemas.microsoft.com/office/drawing/2014/main" id="{FCB32FBB-F14C-488F-A6FE-1C00DCEEE7C9}"/>
              </a:ext>
            </a:extLst>
          </p:cNvPr>
          <p:cNvGraphicFramePr>
            <a:graphicFrameLocks noGrp="1"/>
          </p:cNvGraphicFramePr>
          <p:nvPr>
            <p:ph idx="1"/>
            <p:extLst>
              <p:ext uri="{D42A27DB-BD31-4B8C-83A1-F6EECF244321}">
                <p14:modId xmlns:p14="http://schemas.microsoft.com/office/powerpoint/2010/main" val="2901703903"/>
              </p:ext>
            </p:extLst>
          </p:nvPr>
        </p:nvGraphicFramePr>
        <p:xfrm>
          <a:off x="994611" y="1016924"/>
          <a:ext cx="6438657" cy="439804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1" name="Oval 20">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18"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E1BD8C-670E-0A4E-BFB7-FDD2E6302737}"/>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a:solidFill>
                  <a:srgbClr val="FFFFFF"/>
                </a:solidFill>
              </a:rPr>
              <a:t>objectives</a:t>
            </a:r>
          </a:p>
        </p:txBody>
      </p:sp>
      <p:pic>
        <p:nvPicPr>
          <p:cNvPr id="3" name="Audio 2">
            <a:hlinkClick r:id="" action="ppaction://media"/>
            <a:extLst>
              <a:ext uri="{FF2B5EF4-FFF2-40B4-BE49-F238E27FC236}">
                <a16:creationId xmlns:a16="http://schemas.microsoft.com/office/drawing/2014/main" id="{A4639094-6E32-664D-94FF-A7B7D3493CBC}"/>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687863805"/>
      </p:ext>
    </p:extLst>
  </p:cSld>
  <p:clrMapOvr>
    <a:masterClrMapping/>
  </p:clrMapOvr>
  <mc:AlternateContent xmlns:mc="http://schemas.openxmlformats.org/markup-compatibility/2006" xmlns:p14="http://schemas.microsoft.com/office/powerpoint/2010/main">
    <mc:Choice Requires="p14">
      <p:transition spd="slow" p14:dur="2000" advTm="32816"/>
    </mc:Choice>
    <mc:Fallback xmlns="">
      <p:transition spd="slow" advTm="328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51"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543"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2EB88671-B62C-484E-A621-D67132A57024}"/>
              </a:ext>
            </a:extLst>
          </p:cNvPr>
          <p:cNvSpPr>
            <a:spLocks noGrp="1"/>
          </p:cNvSpPr>
          <p:nvPr>
            <p:ph idx="1"/>
          </p:nvPr>
        </p:nvSpPr>
        <p:spPr>
          <a:xfrm>
            <a:off x="830543" y="825096"/>
            <a:ext cx="6602725" cy="4830965"/>
          </a:xfrm>
        </p:spPr>
        <p:txBody>
          <a:bodyPr anchor="ctr">
            <a:normAutofit/>
          </a:bodyPr>
          <a:lstStyle/>
          <a:p>
            <a:pPr lvl="0">
              <a:lnSpc>
                <a:spcPct val="90000"/>
              </a:lnSpc>
            </a:pPr>
            <a:r>
              <a:rPr lang="en-GB" dirty="0">
                <a:solidFill>
                  <a:srgbClr val="404040"/>
                </a:solidFill>
              </a:rPr>
              <a:t>First published in 2006. </a:t>
            </a:r>
            <a:endParaRPr lang="en-US" dirty="0">
              <a:solidFill>
                <a:srgbClr val="404040"/>
              </a:solidFill>
            </a:endParaRPr>
          </a:p>
          <a:p>
            <a:pPr lvl="0">
              <a:lnSpc>
                <a:spcPct val="90000"/>
              </a:lnSpc>
            </a:pPr>
            <a:r>
              <a:rPr lang="en-GB" dirty="0">
                <a:solidFill>
                  <a:srgbClr val="404040"/>
                </a:solidFill>
              </a:rPr>
              <a:t>Developed, implemented plans and programmes to strengthen counter-terrorism capabilities of the Government, the emergency services, business and wider community.</a:t>
            </a:r>
            <a:endParaRPr lang="en-US" dirty="0">
              <a:solidFill>
                <a:srgbClr val="404040"/>
              </a:solidFill>
            </a:endParaRPr>
          </a:p>
          <a:p>
            <a:pPr lvl="0">
              <a:lnSpc>
                <a:spcPct val="90000"/>
              </a:lnSpc>
            </a:pPr>
            <a:r>
              <a:rPr lang="en-GB" dirty="0">
                <a:solidFill>
                  <a:srgbClr val="404040"/>
                </a:solidFill>
              </a:rPr>
              <a:t>Recognised the issue of both domestic and international dimensions of terrorism. </a:t>
            </a:r>
            <a:endParaRPr lang="en-US" dirty="0">
              <a:solidFill>
                <a:srgbClr val="404040"/>
              </a:solidFill>
            </a:endParaRPr>
          </a:p>
          <a:p>
            <a:pPr lvl="0">
              <a:lnSpc>
                <a:spcPct val="90000"/>
              </a:lnSpc>
            </a:pPr>
            <a:r>
              <a:rPr lang="en-GB" dirty="0">
                <a:solidFill>
                  <a:srgbClr val="404040"/>
                </a:solidFill>
              </a:rPr>
              <a:t>‘’The terrorist attacks in London on 7 July 2005 brought home the risk of suicide attacks by British citizens. Following these attacks, the Government has worked with others to step up and deepen the counter-terrorism effort.’’</a:t>
            </a:r>
            <a:br>
              <a:rPr lang="en-GB" dirty="0">
                <a:solidFill>
                  <a:srgbClr val="404040"/>
                </a:solidFill>
              </a:rPr>
            </a:br>
            <a:r>
              <a:rPr lang="en-GB" dirty="0">
                <a:solidFill>
                  <a:srgbClr val="404040"/>
                </a:solidFill>
              </a:rPr>
              <a:t>				(HM Government, 2006, 3).</a:t>
            </a:r>
            <a:endParaRPr lang="en-US" dirty="0">
              <a:solidFill>
                <a:srgbClr val="404040"/>
              </a:solidFill>
            </a:endParaRPr>
          </a:p>
        </p:txBody>
      </p:sp>
      <p:sp>
        <p:nvSpPr>
          <p:cNvPr id="21" name="Oval 20">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18"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E1BD8C-670E-0A4E-BFB7-FDD2E6302737}"/>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3000" dirty="0">
                <a:solidFill>
                  <a:srgbClr val="FFFFFF"/>
                </a:solidFill>
              </a:rPr>
              <a:t>Contest</a:t>
            </a:r>
          </a:p>
        </p:txBody>
      </p:sp>
      <p:pic>
        <p:nvPicPr>
          <p:cNvPr id="3" name="Audio 2">
            <a:hlinkClick r:id="" action="ppaction://media"/>
            <a:extLst>
              <a:ext uri="{FF2B5EF4-FFF2-40B4-BE49-F238E27FC236}">
                <a16:creationId xmlns:a16="http://schemas.microsoft.com/office/drawing/2014/main" id="{B5DAA8FC-D990-F642-8E18-CB6FCC31AA8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95749463"/>
      </p:ext>
    </p:extLst>
  </p:cSld>
  <p:clrMapOvr>
    <a:masterClrMapping/>
  </p:clrMapOvr>
  <mc:AlternateContent xmlns:mc="http://schemas.openxmlformats.org/markup-compatibility/2006" xmlns:p14="http://schemas.microsoft.com/office/powerpoint/2010/main">
    <mc:Choice Requires="p14">
      <p:transition spd="slow" p14:dur="2000" advTm="91261"/>
    </mc:Choice>
    <mc:Fallback xmlns="">
      <p:transition spd="slow" advTm="912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51"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543"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E682CDC-016F-4D44-AE01-825007AD7779}"/>
              </a:ext>
            </a:extLst>
          </p:cNvPr>
          <p:cNvSpPr>
            <a:spLocks noGrp="1"/>
          </p:cNvSpPr>
          <p:nvPr>
            <p:ph idx="1"/>
          </p:nvPr>
        </p:nvSpPr>
        <p:spPr>
          <a:xfrm>
            <a:off x="1316984" y="1283546"/>
            <a:ext cx="5715917" cy="3914063"/>
          </a:xfrm>
        </p:spPr>
        <p:txBody>
          <a:bodyPr anchor="ctr">
            <a:noAutofit/>
          </a:bodyPr>
          <a:lstStyle/>
          <a:p>
            <a:r>
              <a:rPr lang="en-GB" dirty="0">
                <a:solidFill>
                  <a:srgbClr val="404040"/>
                </a:solidFill>
              </a:rPr>
              <a:t>Terrorist threat has risen since 2006 and has continued to rise following each publication of CONTEST. </a:t>
            </a:r>
          </a:p>
          <a:p>
            <a:pPr marL="0" indent="0">
              <a:buNone/>
            </a:pPr>
            <a:r>
              <a:rPr lang="en-GB" dirty="0">
                <a:solidFill>
                  <a:srgbClr val="404040"/>
                </a:solidFill>
              </a:rPr>
              <a:t>Response:</a:t>
            </a:r>
          </a:p>
          <a:p>
            <a:r>
              <a:rPr lang="en-GB" dirty="0">
                <a:solidFill>
                  <a:srgbClr val="404040"/>
                </a:solidFill>
              </a:rPr>
              <a:t>Disrupt terrorist threats in the UK earlier.</a:t>
            </a:r>
          </a:p>
          <a:p>
            <a:r>
              <a:rPr lang="en-GB" dirty="0">
                <a:solidFill>
                  <a:srgbClr val="404040"/>
                </a:solidFill>
              </a:rPr>
              <a:t>Share information more widely and support more local interventions.</a:t>
            </a:r>
          </a:p>
          <a:p>
            <a:r>
              <a:rPr lang="en-GB" dirty="0">
                <a:solidFill>
                  <a:srgbClr val="404040"/>
                </a:solidFill>
              </a:rPr>
              <a:t>Seek a more integrated relationship with private sector.</a:t>
            </a:r>
          </a:p>
          <a:p>
            <a:r>
              <a:rPr lang="en-GB" dirty="0">
                <a:solidFill>
                  <a:srgbClr val="404040"/>
                </a:solidFill>
              </a:rPr>
              <a:t>Prioritise in strengthening resilience of local communities</a:t>
            </a:r>
          </a:p>
          <a:p>
            <a:r>
              <a:rPr lang="en-GB" dirty="0">
                <a:solidFill>
                  <a:srgbClr val="404040"/>
                </a:solidFill>
              </a:rPr>
              <a:t>Overseas campaigns. </a:t>
            </a:r>
          </a:p>
          <a:p>
            <a:r>
              <a:rPr lang="en-GB" dirty="0">
                <a:solidFill>
                  <a:srgbClr val="404040"/>
                </a:solidFill>
              </a:rPr>
              <a:t>Preventing terrorists use of the internet.</a:t>
            </a:r>
          </a:p>
        </p:txBody>
      </p:sp>
      <p:sp>
        <p:nvSpPr>
          <p:cNvPr id="21" name="Oval 20">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18"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116F2A-8B80-DA4B-91F8-924EF1F4FE35}"/>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3000">
                <a:solidFill>
                  <a:srgbClr val="FFFFFF"/>
                </a:solidFill>
              </a:rPr>
              <a:t>Contest 2018</a:t>
            </a:r>
          </a:p>
        </p:txBody>
      </p:sp>
      <p:pic>
        <p:nvPicPr>
          <p:cNvPr id="4" name="Audio 3">
            <a:hlinkClick r:id="" action="ppaction://media"/>
            <a:extLst>
              <a:ext uri="{FF2B5EF4-FFF2-40B4-BE49-F238E27FC236}">
                <a16:creationId xmlns:a16="http://schemas.microsoft.com/office/drawing/2014/main" id="{E8DE47AA-C1F7-7A4C-9773-AD5082E96DA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499506312"/>
      </p:ext>
    </p:extLst>
  </p:cSld>
  <p:clrMapOvr>
    <a:masterClrMapping/>
  </p:clrMapOvr>
  <mc:AlternateContent xmlns:mc="http://schemas.openxmlformats.org/markup-compatibility/2006" xmlns:p14="http://schemas.microsoft.com/office/powerpoint/2010/main">
    <mc:Choice Requires="p14">
      <p:transition spd="slow" p14:dur="2000" advTm="126653"/>
    </mc:Choice>
    <mc:Fallback xmlns="">
      <p:transition spd="slow" advTm="1266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51"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543"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18"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ECCA27-FE03-BD40-A44C-E600B9293814}"/>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3000">
                <a:solidFill>
                  <a:srgbClr val="FFFFFF"/>
                </a:solidFill>
              </a:rPr>
              <a:t>The 4 P’s</a:t>
            </a:r>
          </a:p>
        </p:txBody>
      </p:sp>
      <p:pic>
        <p:nvPicPr>
          <p:cNvPr id="2050" name="Picture 2" descr="CONTEST (Counter Terrorism)">
            <a:extLst>
              <a:ext uri="{FF2B5EF4-FFF2-40B4-BE49-F238E27FC236}">
                <a16:creationId xmlns:a16="http://schemas.microsoft.com/office/drawing/2014/main" id="{7A548A61-AAC6-134E-BEE1-FDC73601206D}"/>
              </a:ext>
            </a:extLst>
          </p:cNvPr>
          <p:cNvPicPr>
            <a:picLocks noGrp="1" noChangeAspect="1" noChangeArrowheads="1"/>
          </p:cNvPicPr>
          <p:nvPr>
            <p:ph idx="1"/>
          </p:nvPr>
        </p:nvPicPr>
        <p:blipFill>
          <a:blip r:embed="rId5">
            <a:extLst>
              <a:ext uri="{28A0092B-C50C-407E-A947-70E740481C1C}">
                <a14:useLocalDpi xmlns:a14="http://schemas.microsoft.com/office/drawing/2010/main" val="0"/>
              </a:ext>
            </a:extLst>
          </a:blip>
          <a:srcRect/>
          <a:stretch>
            <a:fillRect/>
          </a:stretch>
        </p:blipFill>
        <p:spPr bwMode="auto">
          <a:xfrm>
            <a:off x="1058780" y="1016924"/>
            <a:ext cx="6330746" cy="4398041"/>
          </a:xfrm>
          <a:prstGeom prst="rect">
            <a:avLst/>
          </a:prstGeom>
          <a:noFill/>
          <a:extLst>
            <a:ext uri="{909E8E84-426E-40DD-AFC4-6F175D3DCCD1}">
              <a14:hiddenFill xmlns:a14="http://schemas.microsoft.com/office/drawing/2010/main">
                <a:solidFill>
                  <a:srgbClr val="FFFFFF"/>
                </a:solidFill>
              </a14:hiddenFill>
            </a:ext>
          </a:extLst>
        </p:spPr>
      </p:pic>
      <p:pic>
        <p:nvPicPr>
          <p:cNvPr id="3" name="Audio 2">
            <a:hlinkClick r:id="" action="ppaction://media"/>
            <a:extLst>
              <a:ext uri="{FF2B5EF4-FFF2-40B4-BE49-F238E27FC236}">
                <a16:creationId xmlns:a16="http://schemas.microsoft.com/office/drawing/2014/main" id="{51882CC1-FB9E-7D4D-A23A-8D34079D327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604977791"/>
      </p:ext>
    </p:extLst>
  </p:cSld>
  <p:clrMapOvr>
    <a:masterClrMapping/>
  </p:clrMapOvr>
  <mc:AlternateContent xmlns:mc="http://schemas.openxmlformats.org/markup-compatibility/2006" xmlns:p14="http://schemas.microsoft.com/office/powerpoint/2010/main">
    <mc:Choice Requires="p14">
      <p:transition spd="slow" p14:dur="2000" advTm="17935"/>
    </mc:Choice>
    <mc:Fallback xmlns="">
      <p:transition spd="slow" advTm="179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51"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543"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6895408-F0C5-494B-BFE6-4671432099E2}"/>
              </a:ext>
            </a:extLst>
          </p:cNvPr>
          <p:cNvSpPr>
            <a:spLocks noGrp="1"/>
          </p:cNvSpPr>
          <p:nvPr>
            <p:ph idx="1"/>
          </p:nvPr>
        </p:nvSpPr>
        <p:spPr>
          <a:xfrm>
            <a:off x="830543" y="825096"/>
            <a:ext cx="6602725" cy="4830965"/>
          </a:xfrm>
        </p:spPr>
        <p:txBody>
          <a:bodyPr anchor="ctr">
            <a:normAutofit/>
          </a:bodyPr>
          <a:lstStyle/>
          <a:p>
            <a:r>
              <a:rPr lang="en-GB" sz="2000" u="sng" dirty="0">
                <a:solidFill>
                  <a:srgbClr val="404040"/>
                </a:solidFill>
              </a:rPr>
              <a:t>Purpose</a:t>
            </a:r>
            <a:r>
              <a:rPr lang="en-GB" sz="2000" dirty="0">
                <a:solidFill>
                  <a:srgbClr val="404040"/>
                </a:solidFill>
              </a:rPr>
              <a:t> – safeguard and support vulnerable people and stop them becoming terrorists/supporting terrorism.</a:t>
            </a:r>
          </a:p>
          <a:p>
            <a:r>
              <a:rPr lang="en-GB" sz="2000" u="sng" dirty="0">
                <a:solidFill>
                  <a:srgbClr val="404040"/>
                </a:solidFill>
              </a:rPr>
              <a:t>Objectives:</a:t>
            </a:r>
            <a:br>
              <a:rPr lang="en-GB" sz="2000" dirty="0">
                <a:solidFill>
                  <a:srgbClr val="404040"/>
                </a:solidFill>
              </a:rPr>
            </a:br>
            <a:r>
              <a:rPr lang="en-GB" sz="2000" b="1" dirty="0">
                <a:solidFill>
                  <a:srgbClr val="404040"/>
                </a:solidFill>
              </a:rPr>
              <a:t>1. </a:t>
            </a:r>
            <a:r>
              <a:rPr lang="en-GB" sz="2000" dirty="0">
                <a:solidFill>
                  <a:srgbClr val="404040"/>
                </a:solidFill>
              </a:rPr>
              <a:t>Tackle the causes of radicalisation and respond to the ideological challenge of terrorism.</a:t>
            </a:r>
            <a:br>
              <a:rPr lang="en-GB" sz="2000" dirty="0">
                <a:solidFill>
                  <a:srgbClr val="404040"/>
                </a:solidFill>
              </a:rPr>
            </a:br>
            <a:r>
              <a:rPr lang="en-GB" sz="2000" b="1" dirty="0">
                <a:solidFill>
                  <a:srgbClr val="404040"/>
                </a:solidFill>
              </a:rPr>
              <a:t>2. </a:t>
            </a:r>
            <a:r>
              <a:rPr lang="en-GB" sz="2000" dirty="0">
                <a:solidFill>
                  <a:srgbClr val="404040"/>
                </a:solidFill>
              </a:rPr>
              <a:t>Safeguard and support those most at risk of radicalisation through early intervention, identifying them and offering support.</a:t>
            </a:r>
            <a:br>
              <a:rPr lang="en-GB" sz="2000" dirty="0">
                <a:solidFill>
                  <a:srgbClr val="404040"/>
                </a:solidFill>
              </a:rPr>
            </a:br>
            <a:r>
              <a:rPr lang="en-GB" sz="2000" b="1" dirty="0">
                <a:solidFill>
                  <a:srgbClr val="404040"/>
                </a:solidFill>
              </a:rPr>
              <a:t>3. </a:t>
            </a:r>
            <a:r>
              <a:rPr lang="en-GB" sz="2000" dirty="0">
                <a:solidFill>
                  <a:srgbClr val="404040"/>
                </a:solidFill>
              </a:rPr>
              <a:t>Enable those who have already engaged in terrorism to disengage and rehabilitate.</a:t>
            </a:r>
          </a:p>
        </p:txBody>
      </p:sp>
      <p:sp>
        <p:nvSpPr>
          <p:cNvPr id="21" name="Oval 20">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18"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94EC17-0BD8-5E40-944A-87833CE5B926}"/>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3000">
                <a:solidFill>
                  <a:srgbClr val="FFFFFF"/>
                </a:solidFill>
              </a:rPr>
              <a:t>Prevent</a:t>
            </a:r>
          </a:p>
        </p:txBody>
      </p:sp>
      <p:pic>
        <p:nvPicPr>
          <p:cNvPr id="4" name="Audio 3">
            <a:hlinkClick r:id="" action="ppaction://media"/>
            <a:extLst>
              <a:ext uri="{FF2B5EF4-FFF2-40B4-BE49-F238E27FC236}">
                <a16:creationId xmlns:a16="http://schemas.microsoft.com/office/drawing/2014/main" id="{7BBFF6BD-AFA2-914E-AEFA-44079549A44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882905270"/>
      </p:ext>
    </p:extLst>
  </p:cSld>
  <p:clrMapOvr>
    <a:masterClrMapping/>
  </p:clrMapOvr>
  <mc:AlternateContent xmlns:mc="http://schemas.openxmlformats.org/markup-compatibility/2006" xmlns:p14="http://schemas.microsoft.com/office/powerpoint/2010/main">
    <mc:Choice Requires="p14">
      <p:transition spd="slow" p14:dur="2000" advTm="66266"/>
    </mc:Choice>
    <mc:Fallback xmlns="">
      <p:transition spd="slow" advTm="662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51"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543"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ACDA779-F69D-0E45-ABE4-CE42768E9E21}"/>
              </a:ext>
            </a:extLst>
          </p:cNvPr>
          <p:cNvSpPr>
            <a:spLocks noGrp="1"/>
          </p:cNvSpPr>
          <p:nvPr>
            <p:ph idx="1"/>
          </p:nvPr>
        </p:nvSpPr>
        <p:spPr>
          <a:xfrm>
            <a:off x="1316984" y="1283546"/>
            <a:ext cx="5715917" cy="3914063"/>
          </a:xfrm>
        </p:spPr>
        <p:txBody>
          <a:bodyPr anchor="ctr">
            <a:normAutofit/>
          </a:bodyPr>
          <a:lstStyle/>
          <a:p>
            <a:r>
              <a:rPr lang="en-GB" b="1" i="1" dirty="0">
                <a:solidFill>
                  <a:srgbClr val="404040"/>
                </a:solidFill>
              </a:rPr>
              <a:t>Tackling the causes of radicalisation </a:t>
            </a:r>
            <a:r>
              <a:rPr lang="en-GB" dirty="0">
                <a:solidFill>
                  <a:srgbClr val="404040"/>
                </a:solidFill>
              </a:rPr>
              <a:t>– strong partnerships working with communities, civil society groups, public sector institution and industry is critical to tackling the causes.</a:t>
            </a:r>
          </a:p>
          <a:p>
            <a:r>
              <a:rPr lang="en-GB" b="1" i="1" dirty="0">
                <a:solidFill>
                  <a:srgbClr val="404040"/>
                </a:solidFill>
              </a:rPr>
              <a:t>Early intervention </a:t>
            </a:r>
            <a:r>
              <a:rPr lang="en-GB" dirty="0">
                <a:solidFill>
                  <a:srgbClr val="404040"/>
                </a:solidFill>
              </a:rPr>
              <a:t>– Prevent duty, local authorities, health, education, police, prevent referrals and channel.</a:t>
            </a:r>
          </a:p>
          <a:p>
            <a:r>
              <a:rPr lang="en-GB" b="1" i="1" dirty="0">
                <a:solidFill>
                  <a:srgbClr val="404040"/>
                </a:solidFill>
              </a:rPr>
              <a:t>Rehabilitation </a:t>
            </a:r>
            <a:r>
              <a:rPr lang="en-GB" dirty="0">
                <a:solidFill>
                  <a:srgbClr val="404040"/>
                </a:solidFill>
              </a:rPr>
              <a:t>– increasing emphasis on this objective: aims to reduce recidivism and improve reintegration of those engaged in terrorism or who support it.</a:t>
            </a:r>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18"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3C4933-D9CC-DF44-9017-160A8CB2F76D}"/>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3000" dirty="0">
                <a:solidFill>
                  <a:srgbClr val="FFFFFF"/>
                </a:solidFill>
              </a:rPr>
              <a:t>Prevent</a:t>
            </a:r>
          </a:p>
        </p:txBody>
      </p:sp>
      <p:pic>
        <p:nvPicPr>
          <p:cNvPr id="4" name="Audio 3">
            <a:hlinkClick r:id="" action="ppaction://media"/>
            <a:extLst>
              <a:ext uri="{FF2B5EF4-FFF2-40B4-BE49-F238E27FC236}">
                <a16:creationId xmlns:a16="http://schemas.microsoft.com/office/drawing/2014/main" id="{61F41EAC-B4FE-C24A-A596-DE8091C8D49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647264878"/>
      </p:ext>
    </p:extLst>
  </p:cSld>
  <p:clrMapOvr>
    <a:masterClrMapping/>
  </p:clrMapOvr>
  <mc:AlternateContent xmlns:mc="http://schemas.openxmlformats.org/markup-compatibility/2006" xmlns:p14="http://schemas.microsoft.com/office/powerpoint/2010/main">
    <mc:Choice Requires="p14">
      <p:transition spd="slow" p14:dur="2000" advTm="149307"/>
    </mc:Choice>
    <mc:Fallback xmlns="">
      <p:transition spd="slow" advTm="1493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51"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543"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BCD0763-02FA-6545-9D6B-05D79C2C40DD}"/>
              </a:ext>
            </a:extLst>
          </p:cNvPr>
          <p:cNvSpPr>
            <a:spLocks noGrp="1"/>
          </p:cNvSpPr>
          <p:nvPr>
            <p:ph idx="1"/>
          </p:nvPr>
        </p:nvSpPr>
        <p:spPr>
          <a:xfrm>
            <a:off x="1316984" y="1283546"/>
            <a:ext cx="5715917" cy="3914063"/>
          </a:xfrm>
        </p:spPr>
        <p:txBody>
          <a:bodyPr anchor="ctr">
            <a:normAutofit/>
          </a:bodyPr>
          <a:lstStyle/>
          <a:p>
            <a:r>
              <a:rPr lang="en-GB" u="sng" dirty="0">
                <a:solidFill>
                  <a:srgbClr val="404040"/>
                </a:solidFill>
              </a:rPr>
              <a:t>Purpose</a:t>
            </a:r>
            <a:r>
              <a:rPr lang="en-GB" dirty="0">
                <a:solidFill>
                  <a:srgbClr val="404040"/>
                </a:solidFill>
              </a:rPr>
              <a:t> - stop terrorists attacks happening within the UK and against overseas interests.</a:t>
            </a:r>
          </a:p>
          <a:p>
            <a:r>
              <a:rPr lang="en-GB" dirty="0">
                <a:solidFill>
                  <a:srgbClr val="404040"/>
                </a:solidFill>
              </a:rPr>
              <a:t>Convictions – most effective way to stop and deter terrorists and deliver justice.</a:t>
            </a:r>
          </a:p>
          <a:p>
            <a:r>
              <a:rPr lang="en-GB" u="sng" dirty="0">
                <a:solidFill>
                  <a:srgbClr val="404040"/>
                </a:solidFill>
              </a:rPr>
              <a:t>Objectives:</a:t>
            </a:r>
            <a:br>
              <a:rPr lang="en-GB" u="sng" dirty="0">
                <a:solidFill>
                  <a:srgbClr val="404040"/>
                </a:solidFill>
              </a:rPr>
            </a:br>
            <a:r>
              <a:rPr lang="en-GB" dirty="0">
                <a:solidFill>
                  <a:srgbClr val="404040"/>
                </a:solidFill>
              </a:rPr>
              <a:t>1. Detect and understand terrorist activity.</a:t>
            </a:r>
            <a:br>
              <a:rPr lang="en-GB" dirty="0">
                <a:solidFill>
                  <a:srgbClr val="404040"/>
                </a:solidFill>
              </a:rPr>
            </a:br>
            <a:r>
              <a:rPr lang="en-GB" dirty="0">
                <a:solidFill>
                  <a:srgbClr val="404040"/>
                </a:solidFill>
              </a:rPr>
              <a:t>2. Investigate terrorist activity.</a:t>
            </a:r>
            <a:br>
              <a:rPr lang="en-GB" u="sng" dirty="0">
                <a:solidFill>
                  <a:srgbClr val="404040"/>
                </a:solidFill>
              </a:rPr>
            </a:br>
            <a:r>
              <a:rPr lang="en-GB" dirty="0">
                <a:solidFill>
                  <a:srgbClr val="404040"/>
                </a:solidFill>
              </a:rPr>
              <a:t>3. Disrupt terrorist activity, including through prosecutions.</a:t>
            </a:r>
          </a:p>
        </p:txBody>
      </p:sp>
      <p:sp>
        <p:nvSpPr>
          <p:cNvPr id="21" name="Oval 20">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18"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90C698-6307-F849-9BDD-5C5925974BA1}"/>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3000">
                <a:solidFill>
                  <a:srgbClr val="FFFFFF"/>
                </a:solidFill>
              </a:rPr>
              <a:t>Pursue</a:t>
            </a:r>
          </a:p>
        </p:txBody>
      </p:sp>
      <p:pic>
        <p:nvPicPr>
          <p:cNvPr id="4" name="Audio 3">
            <a:hlinkClick r:id="" action="ppaction://media"/>
            <a:extLst>
              <a:ext uri="{FF2B5EF4-FFF2-40B4-BE49-F238E27FC236}">
                <a16:creationId xmlns:a16="http://schemas.microsoft.com/office/drawing/2014/main" id="{79B69B8C-2DC2-C946-B9EA-953ADB98B53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756825311"/>
      </p:ext>
    </p:extLst>
  </p:cSld>
  <p:clrMapOvr>
    <a:masterClrMapping/>
  </p:clrMapOvr>
  <mc:AlternateContent xmlns:mc="http://schemas.openxmlformats.org/markup-compatibility/2006" xmlns:p14="http://schemas.microsoft.com/office/powerpoint/2010/main">
    <mc:Choice Requires="p14">
      <p:transition spd="slow" p14:dur="2000" advTm="62129"/>
    </mc:Choice>
    <mc:Fallback xmlns="">
      <p:transition spd="slow" advTm="621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51"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543"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BCD0763-02FA-6545-9D6B-05D79C2C40DD}"/>
              </a:ext>
            </a:extLst>
          </p:cNvPr>
          <p:cNvSpPr>
            <a:spLocks noGrp="1"/>
          </p:cNvSpPr>
          <p:nvPr>
            <p:ph idx="1"/>
          </p:nvPr>
        </p:nvSpPr>
        <p:spPr>
          <a:xfrm>
            <a:off x="1316984" y="1283546"/>
            <a:ext cx="5715917" cy="3914063"/>
          </a:xfrm>
        </p:spPr>
        <p:txBody>
          <a:bodyPr anchor="ctr">
            <a:normAutofit/>
          </a:bodyPr>
          <a:lstStyle/>
          <a:p>
            <a:r>
              <a:rPr lang="en-GB" b="1" i="1" dirty="0">
                <a:solidFill>
                  <a:srgbClr val="404040"/>
                </a:solidFill>
              </a:rPr>
              <a:t>Detect and understand terrorist activity </a:t>
            </a:r>
            <a:r>
              <a:rPr lang="en-GB" dirty="0">
                <a:solidFill>
                  <a:srgbClr val="404040"/>
                </a:solidFill>
              </a:rPr>
              <a:t>– primary objective: effectively discover and identify terrorist threats in the UK &amp; overseas. Crucial to keeping the public safe.</a:t>
            </a:r>
          </a:p>
          <a:p>
            <a:r>
              <a:rPr lang="en-GB" b="1" i="1" dirty="0">
                <a:solidFill>
                  <a:srgbClr val="404040"/>
                </a:solidFill>
              </a:rPr>
              <a:t>Investigate terrorist activity </a:t>
            </a:r>
            <a:r>
              <a:rPr lang="en-GB" dirty="0">
                <a:solidFill>
                  <a:srgbClr val="404040"/>
                </a:solidFill>
              </a:rPr>
              <a:t>– once terrorist activity has been detected and understood: Police, security and intelligence agencies will investigate the activity to determine the nature and severity of threat posed to the public.</a:t>
            </a:r>
          </a:p>
          <a:p>
            <a:r>
              <a:rPr lang="en-GB" b="1" i="1" dirty="0">
                <a:solidFill>
                  <a:srgbClr val="404040"/>
                </a:solidFill>
              </a:rPr>
              <a:t>Disrupt terrorist activity </a:t>
            </a:r>
            <a:r>
              <a:rPr lang="en-GB" dirty="0">
                <a:solidFill>
                  <a:srgbClr val="404040"/>
                </a:solidFill>
              </a:rPr>
              <a:t>– collective outcome of pursue work is to disrupt terrorist activity before an attack occurs in the UK and overseas.</a:t>
            </a:r>
          </a:p>
        </p:txBody>
      </p:sp>
      <p:sp>
        <p:nvSpPr>
          <p:cNvPr id="21" name="Oval 20">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18"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90C698-6307-F849-9BDD-5C5925974BA1}"/>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3000" dirty="0">
                <a:solidFill>
                  <a:srgbClr val="FFFFFF"/>
                </a:solidFill>
              </a:rPr>
              <a:t>Pursue</a:t>
            </a:r>
          </a:p>
        </p:txBody>
      </p:sp>
      <p:pic>
        <p:nvPicPr>
          <p:cNvPr id="4" name="Audio 3">
            <a:hlinkClick r:id="" action="ppaction://media"/>
            <a:extLst>
              <a:ext uri="{FF2B5EF4-FFF2-40B4-BE49-F238E27FC236}">
                <a16:creationId xmlns:a16="http://schemas.microsoft.com/office/drawing/2014/main" id="{02BF89B4-2E06-1F4B-8C2C-F95F2CEFACB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012683930"/>
      </p:ext>
    </p:extLst>
  </p:cSld>
  <p:clrMapOvr>
    <a:masterClrMapping/>
  </p:clrMapOvr>
  <mc:AlternateContent xmlns:mc="http://schemas.openxmlformats.org/markup-compatibility/2006" xmlns:p14="http://schemas.microsoft.com/office/powerpoint/2010/main">
    <mc:Choice Requires="p14">
      <p:transition spd="slow" p14:dur="2000" advTm="130511"/>
    </mc:Choice>
    <mc:Fallback xmlns="">
      <p:transition spd="slow" advTm="1305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51"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543"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BCD0763-02FA-6545-9D6B-05D79C2C40DD}"/>
              </a:ext>
            </a:extLst>
          </p:cNvPr>
          <p:cNvSpPr>
            <a:spLocks noGrp="1"/>
          </p:cNvSpPr>
          <p:nvPr>
            <p:ph idx="1"/>
          </p:nvPr>
        </p:nvSpPr>
        <p:spPr>
          <a:xfrm>
            <a:off x="1074821" y="825096"/>
            <a:ext cx="6458155" cy="4709430"/>
          </a:xfrm>
        </p:spPr>
        <p:txBody>
          <a:bodyPr anchor="ctr">
            <a:normAutofit/>
          </a:bodyPr>
          <a:lstStyle/>
          <a:p>
            <a:r>
              <a:rPr lang="en-GB" u="sng" dirty="0">
                <a:solidFill>
                  <a:srgbClr val="404040"/>
                </a:solidFill>
              </a:rPr>
              <a:t>Purpose</a:t>
            </a:r>
            <a:r>
              <a:rPr lang="en-GB" dirty="0">
                <a:solidFill>
                  <a:srgbClr val="404040"/>
                </a:solidFill>
              </a:rPr>
              <a:t> - keep the public safe by strengthening protection against.</a:t>
            </a:r>
          </a:p>
          <a:p>
            <a:r>
              <a:rPr lang="en-GB" dirty="0">
                <a:solidFill>
                  <a:srgbClr val="404040"/>
                </a:solidFill>
              </a:rPr>
              <a:t>Protect against an attack and illicit access to material needed for an attack.</a:t>
            </a:r>
          </a:p>
          <a:p>
            <a:r>
              <a:rPr lang="en-GB" u="sng" dirty="0">
                <a:solidFill>
                  <a:srgbClr val="404040"/>
                </a:solidFill>
              </a:rPr>
              <a:t>Objectives:</a:t>
            </a:r>
            <a:br>
              <a:rPr lang="en-GB" u="sng" dirty="0">
                <a:solidFill>
                  <a:srgbClr val="404040"/>
                </a:solidFill>
              </a:rPr>
            </a:br>
            <a:r>
              <a:rPr lang="en-GB" dirty="0">
                <a:solidFill>
                  <a:srgbClr val="404040"/>
                </a:solidFill>
              </a:rPr>
              <a:t>1. Detect and deal with suspected terrorists and harmful materials at the border.</a:t>
            </a:r>
            <a:br>
              <a:rPr lang="en-GB" dirty="0">
                <a:solidFill>
                  <a:srgbClr val="404040"/>
                </a:solidFill>
              </a:rPr>
            </a:br>
            <a:r>
              <a:rPr lang="en-GB" dirty="0">
                <a:solidFill>
                  <a:srgbClr val="404040"/>
                </a:solidFill>
              </a:rPr>
              <a:t>2. Reduce the risk to and improve the resilience of global aviation, other transport sectors and critical infrastructure most at risk. </a:t>
            </a:r>
            <a:br>
              <a:rPr lang="en-GB" u="sng" dirty="0">
                <a:solidFill>
                  <a:srgbClr val="404040"/>
                </a:solidFill>
              </a:rPr>
            </a:br>
            <a:r>
              <a:rPr lang="en-GB" dirty="0">
                <a:solidFill>
                  <a:srgbClr val="404040"/>
                </a:solidFill>
              </a:rPr>
              <a:t>3. Reduce the vulnerability of crowded places, specific vulnerable groups and high profile individuals.</a:t>
            </a:r>
            <a:br>
              <a:rPr lang="en-GB" dirty="0">
                <a:solidFill>
                  <a:srgbClr val="404040"/>
                </a:solidFill>
              </a:rPr>
            </a:br>
            <a:r>
              <a:rPr lang="en-GB" dirty="0">
                <a:solidFill>
                  <a:srgbClr val="404040"/>
                </a:solidFill>
              </a:rPr>
              <a:t>4. Detect and prevent terrorist access to and use of materials of concern, knowledge and information that could be used to conduct attacks.</a:t>
            </a:r>
          </a:p>
        </p:txBody>
      </p:sp>
      <p:sp>
        <p:nvSpPr>
          <p:cNvPr id="21" name="Oval 20">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18"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90C698-6307-F849-9BDD-5C5925974BA1}"/>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3000">
                <a:solidFill>
                  <a:srgbClr val="FFFFFF"/>
                </a:solidFill>
              </a:rPr>
              <a:t>protect</a:t>
            </a:r>
          </a:p>
        </p:txBody>
      </p:sp>
      <p:pic>
        <p:nvPicPr>
          <p:cNvPr id="5" name="Audio 4">
            <a:hlinkClick r:id="" action="ppaction://media"/>
            <a:extLst>
              <a:ext uri="{FF2B5EF4-FFF2-40B4-BE49-F238E27FC236}">
                <a16:creationId xmlns:a16="http://schemas.microsoft.com/office/drawing/2014/main" id="{A1EC6B2B-79DC-8D47-8FFC-D9364E0C8BF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425503601"/>
      </p:ext>
    </p:extLst>
  </p:cSld>
  <p:clrMapOvr>
    <a:masterClrMapping/>
  </p:clrMapOvr>
  <mc:AlternateContent xmlns:mc="http://schemas.openxmlformats.org/markup-compatibility/2006" xmlns:p14="http://schemas.microsoft.com/office/powerpoint/2010/main">
    <mc:Choice Requires="p14">
      <p:transition spd="slow" p14:dur="2000" advTm="84218"/>
    </mc:Choice>
    <mc:Fallback xmlns="">
      <p:transition spd="slow" advTm="842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51"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543"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BCD0763-02FA-6545-9D6B-05D79C2C40DD}"/>
              </a:ext>
            </a:extLst>
          </p:cNvPr>
          <p:cNvSpPr>
            <a:spLocks noGrp="1"/>
          </p:cNvSpPr>
          <p:nvPr>
            <p:ph idx="1"/>
          </p:nvPr>
        </p:nvSpPr>
        <p:spPr>
          <a:xfrm>
            <a:off x="1316984" y="1283546"/>
            <a:ext cx="5715917" cy="3914063"/>
          </a:xfrm>
        </p:spPr>
        <p:txBody>
          <a:bodyPr anchor="ctr">
            <a:normAutofit lnSpcReduction="10000"/>
          </a:bodyPr>
          <a:lstStyle/>
          <a:p>
            <a:r>
              <a:rPr lang="en-GB" b="1" i="1" dirty="0">
                <a:solidFill>
                  <a:srgbClr val="404040"/>
                </a:solidFill>
              </a:rPr>
              <a:t>Detect and deal with suspected terrorists and harmful materials at the border </a:t>
            </a:r>
            <a:r>
              <a:rPr lang="en-GB" dirty="0">
                <a:solidFill>
                  <a:srgbClr val="404040"/>
                </a:solidFill>
              </a:rPr>
              <a:t>– starts overseas, including checks and intervention in advance of travel. </a:t>
            </a:r>
          </a:p>
          <a:p>
            <a:r>
              <a:rPr lang="en-GB" b="1" i="1" dirty="0">
                <a:solidFill>
                  <a:srgbClr val="404040"/>
                </a:solidFill>
              </a:rPr>
              <a:t>Reduce risk and improve resilience </a:t>
            </a:r>
            <a:r>
              <a:rPr lang="en-GB" dirty="0">
                <a:solidFill>
                  <a:srgbClr val="404040"/>
                </a:solidFill>
              </a:rPr>
              <a:t>- disrupting the infrastructure and essential services upon which the UK relies to safeguard the economy and public.</a:t>
            </a:r>
          </a:p>
          <a:p>
            <a:r>
              <a:rPr lang="en-GB" b="1" i="1" dirty="0">
                <a:solidFill>
                  <a:srgbClr val="404040"/>
                </a:solidFill>
              </a:rPr>
              <a:t>Reduce vulnerability of crowded places </a:t>
            </a:r>
            <a:r>
              <a:rPr lang="en-GB" dirty="0">
                <a:solidFill>
                  <a:srgbClr val="404040"/>
                </a:solidFill>
              </a:rPr>
              <a:t>– engage more responsible authorities to achieve effective and consistent security.</a:t>
            </a:r>
          </a:p>
          <a:p>
            <a:r>
              <a:rPr lang="en-GB" b="1" i="1" dirty="0">
                <a:solidFill>
                  <a:srgbClr val="404040"/>
                </a:solidFill>
              </a:rPr>
              <a:t>Detect and prevent terrorist access to use of materials </a:t>
            </a:r>
            <a:r>
              <a:rPr lang="en-GB" dirty="0">
                <a:solidFill>
                  <a:srgbClr val="404040"/>
                </a:solidFill>
              </a:rPr>
              <a:t>– reduce availability of the most concerning materials without unnecessarily impacting on people’s ability to go about their lives freely and with confidence.</a:t>
            </a:r>
          </a:p>
        </p:txBody>
      </p:sp>
      <p:sp>
        <p:nvSpPr>
          <p:cNvPr id="21" name="Oval 20">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18"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90C698-6307-F849-9BDD-5C5925974BA1}"/>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3000" dirty="0">
                <a:solidFill>
                  <a:srgbClr val="FFFFFF"/>
                </a:solidFill>
              </a:rPr>
              <a:t>Protect</a:t>
            </a:r>
          </a:p>
        </p:txBody>
      </p:sp>
      <p:pic>
        <p:nvPicPr>
          <p:cNvPr id="4" name="Audio 3">
            <a:hlinkClick r:id="" action="ppaction://media"/>
            <a:extLst>
              <a:ext uri="{FF2B5EF4-FFF2-40B4-BE49-F238E27FC236}">
                <a16:creationId xmlns:a16="http://schemas.microsoft.com/office/drawing/2014/main" id="{E115C1ED-945B-2949-B845-E3385FF25DB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447085427"/>
      </p:ext>
    </p:extLst>
  </p:cSld>
  <p:clrMapOvr>
    <a:masterClrMapping/>
  </p:clrMapOvr>
  <mc:AlternateContent xmlns:mc="http://schemas.openxmlformats.org/markup-compatibility/2006" xmlns:p14="http://schemas.microsoft.com/office/powerpoint/2010/main">
    <mc:Choice Requires="p14">
      <p:transition spd="slow" p14:dur="2000" advTm="254943"/>
    </mc:Choice>
    <mc:Fallback xmlns="">
      <p:transition spd="slow" advTm="2549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51"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543"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BCD0763-02FA-6545-9D6B-05D79C2C40DD}"/>
              </a:ext>
            </a:extLst>
          </p:cNvPr>
          <p:cNvSpPr>
            <a:spLocks noGrp="1"/>
          </p:cNvSpPr>
          <p:nvPr>
            <p:ph idx="1"/>
          </p:nvPr>
        </p:nvSpPr>
        <p:spPr>
          <a:xfrm>
            <a:off x="1316984" y="1283546"/>
            <a:ext cx="5715917" cy="3914063"/>
          </a:xfrm>
        </p:spPr>
        <p:txBody>
          <a:bodyPr anchor="ctr">
            <a:normAutofit/>
          </a:bodyPr>
          <a:lstStyle/>
          <a:p>
            <a:r>
              <a:rPr lang="en-GB" u="sng" dirty="0">
                <a:solidFill>
                  <a:srgbClr val="404040"/>
                </a:solidFill>
              </a:rPr>
              <a:t>Prepare</a:t>
            </a:r>
            <a:r>
              <a:rPr lang="en-GB" dirty="0">
                <a:solidFill>
                  <a:srgbClr val="404040"/>
                </a:solidFill>
              </a:rPr>
              <a:t> – Save lives, reduce harm and aid recovery quickly in the event of a terrorist attack.</a:t>
            </a:r>
          </a:p>
          <a:p>
            <a:r>
              <a:rPr lang="en-GB" dirty="0">
                <a:solidFill>
                  <a:srgbClr val="404040"/>
                </a:solidFill>
              </a:rPr>
              <a:t>Ensuring there is rapid response to end any attack and that the impact on local communities and those affected by the attack is minimised.</a:t>
            </a:r>
          </a:p>
          <a:p>
            <a:r>
              <a:rPr lang="en-GB" u="sng" dirty="0">
                <a:solidFill>
                  <a:srgbClr val="404040"/>
                </a:solidFill>
              </a:rPr>
              <a:t>Objectives:</a:t>
            </a:r>
            <a:br>
              <a:rPr lang="en-GB" u="sng" dirty="0">
                <a:solidFill>
                  <a:srgbClr val="404040"/>
                </a:solidFill>
              </a:rPr>
            </a:br>
            <a:r>
              <a:rPr lang="en-GB" dirty="0">
                <a:solidFill>
                  <a:srgbClr val="404040"/>
                </a:solidFill>
              </a:rPr>
              <a:t>1. Deliver a coordinated multi-agency response to all types of terrorist attacks.</a:t>
            </a:r>
            <a:br>
              <a:rPr lang="en-GB" dirty="0">
                <a:solidFill>
                  <a:srgbClr val="404040"/>
                </a:solidFill>
              </a:rPr>
            </a:br>
            <a:r>
              <a:rPr lang="en-GB" dirty="0">
                <a:solidFill>
                  <a:srgbClr val="404040"/>
                </a:solidFill>
              </a:rPr>
              <a:t>2. Ensure the UK has a full range of capabilities to respond to current and future attacks.</a:t>
            </a:r>
            <a:br>
              <a:rPr lang="en-GB" dirty="0">
                <a:solidFill>
                  <a:srgbClr val="404040"/>
                </a:solidFill>
              </a:rPr>
            </a:br>
            <a:r>
              <a:rPr lang="en-GB" dirty="0">
                <a:solidFill>
                  <a:srgbClr val="404040"/>
                </a:solidFill>
              </a:rPr>
              <a:t>3. Minimise the impact of terrorist attacks on people, services and communities.</a:t>
            </a:r>
            <a:endParaRPr lang="en-GB" u="sng" dirty="0">
              <a:solidFill>
                <a:srgbClr val="404040"/>
              </a:solidFill>
            </a:endParaRPr>
          </a:p>
        </p:txBody>
      </p:sp>
      <p:sp>
        <p:nvSpPr>
          <p:cNvPr id="21" name="Oval 20">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18"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90C698-6307-F849-9BDD-5C5925974BA1}"/>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3000">
                <a:solidFill>
                  <a:srgbClr val="FFFFFF"/>
                </a:solidFill>
              </a:rPr>
              <a:t>prepare</a:t>
            </a:r>
          </a:p>
        </p:txBody>
      </p:sp>
      <p:pic>
        <p:nvPicPr>
          <p:cNvPr id="4" name="Audio 3">
            <a:hlinkClick r:id="" action="ppaction://media"/>
            <a:extLst>
              <a:ext uri="{FF2B5EF4-FFF2-40B4-BE49-F238E27FC236}">
                <a16:creationId xmlns:a16="http://schemas.microsoft.com/office/drawing/2014/main" id="{D1F68543-7D77-2342-873A-82964118888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360944641"/>
      </p:ext>
    </p:extLst>
  </p:cSld>
  <p:clrMapOvr>
    <a:masterClrMapping/>
  </p:clrMapOvr>
  <mc:AlternateContent xmlns:mc="http://schemas.openxmlformats.org/markup-compatibility/2006" xmlns:p14="http://schemas.microsoft.com/office/powerpoint/2010/main">
    <mc:Choice Requires="p14">
      <p:transition spd="slow" p14:dur="2000" advTm="64813"/>
    </mc:Choice>
    <mc:Fallback xmlns="">
      <p:transition spd="slow" advTm="648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51"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543"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BCD0763-02FA-6545-9D6B-05D79C2C40DD}"/>
              </a:ext>
            </a:extLst>
          </p:cNvPr>
          <p:cNvSpPr>
            <a:spLocks noGrp="1"/>
          </p:cNvSpPr>
          <p:nvPr>
            <p:ph idx="1"/>
          </p:nvPr>
        </p:nvSpPr>
        <p:spPr>
          <a:xfrm>
            <a:off x="1316984" y="1283546"/>
            <a:ext cx="5715917" cy="3914063"/>
          </a:xfrm>
        </p:spPr>
        <p:txBody>
          <a:bodyPr anchor="ctr">
            <a:normAutofit/>
          </a:bodyPr>
          <a:lstStyle/>
          <a:p>
            <a:r>
              <a:rPr lang="en-GB" b="1" i="1" dirty="0">
                <a:solidFill>
                  <a:srgbClr val="404040"/>
                </a:solidFill>
              </a:rPr>
              <a:t>Deliver a coordinated multi-agency response –</a:t>
            </a:r>
            <a:r>
              <a:rPr lang="en-GB" i="1" dirty="0">
                <a:solidFill>
                  <a:srgbClr val="404040"/>
                </a:solidFill>
              </a:rPr>
              <a:t> </a:t>
            </a:r>
            <a:r>
              <a:rPr lang="en-GB" dirty="0">
                <a:solidFill>
                  <a:srgbClr val="404040"/>
                </a:solidFill>
              </a:rPr>
              <a:t>improve ability to save lives and reduce harm by risk-based planning by rigorous national assessments, improving the way responders work together and identifying gaps in response.</a:t>
            </a:r>
          </a:p>
          <a:p>
            <a:r>
              <a:rPr lang="en-GB" b="1" i="1" dirty="0">
                <a:solidFill>
                  <a:srgbClr val="404040"/>
                </a:solidFill>
              </a:rPr>
              <a:t>Ensure that the UK has a full range of capabilities to respond to threats –</a:t>
            </a:r>
            <a:r>
              <a:rPr lang="en-GB" i="1" dirty="0">
                <a:solidFill>
                  <a:srgbClr val="404040"/>
                </a:solidFill>
              </a:rPr>
              <a:t> </a:t>
            </a:r>
            <a:r>
              <a:rPr lang="en-GB" dirty="0">
                <a:solidFill>
                  <a:srgbClr val="404040"/>
                </a:solidFill>
              </a:rPr>
              <a:t>ensure emergency service and other responders have what they need – JESIP.</a:t>
            </a:r>
          </a:p>
          <a:p>
            <a:r>
              <a:rPr lang="en-GB" b="1" i="1" dirty="0">
                <a:solidFill>
                  <a:srgbClr val="404040"/>
                </a:solidFill>
              </a:rPr>
              <a:t>Minimise the impact of terrorist attacks on people, services and communities – </a:t>
            </a:r>
            <a:r>
              <a:rPr lang="en-GB" dirty="0">
                <a:solidFill>
                  <a:srgbClr val="404040"/>
                </a:solidFill>
              </a:rPr>
              <a:t>how quickly and effectively individuals, communities and businesses are able to recover with support they need from terrorist attacks.</a:t>
            </a:r>
            <a:endParaRPr lang="en-GB" b="1" i="1" dirty="0">
              <a:solidFill>
                <a:srgbClr val="404040"/>
              </a:solidFill>
            </a:endParaRPr>
          </a:p>
        </p:txBody>
      </p:sp>
      <p:sp>
        <p:nvSpPr>
          <p:cNvPr id="21" name="Oval 20">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18"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90C698-6307-F849-9BDD-5C5925974BA1}"/>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3000" dirty="0">
                <a:solidFill>
                  <a:srgbClr val="FFFFFF"/>
                </a:solidFill>
              </a:rPr>
              <a:t>Prepare</a:t>
            </a:r>
          </a:p>
        </p:txBody>
      </p:sp>
      <p:pic>
        <p:nvPicPr>
          <p:cNvPr id="4" name="Audio 3">
            <a:hlinkClick r:id="" action="ppaction://media"/>
            <a:extLst>
              <a:ext uri="{FF2B5EF4-FFF2-40B4-BE49-F238E27FC236}">
                <a16:creationId xmlns:a16="http://schemas.microsoft.com/office/drawing/2014/main" id="{45C7E019-5080-6E45-BD95-4C223E5985B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640048656"/>
      </p:ext>
    </p:extLst>
  </p:cSld>
  <p:clrMapOvr>
    <a:masterClrMapping/>
  </p:clrMapOvr>
  <mc:AlternateContent xmlns:mc="http://schemas.openxmlformats.org/markup-compatibility/2006" xmlns:p14="http://schemas.microsoft.com/office/powerpoint/2010/main">
    <mc:Choice Requires="p14">
      <p:transition spd="slow" p14:dur="2000" advTm="112282"/>
    </mc:Choice>
    <mc:Fallback xmlns="">
      <p:transition spd="slow" advTm="1122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C3E1C3D-633C-4756-B09B-9AD080714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6668" y="640080"/>
            <a:ext cx="10915252" cy="5263134"/>
          </a:xfrm>
          <a:prstGeom prst="rect">
            <a:avLst/>
          </a:prstGeom>
          <a:noFill/>
          <a:ln w="31750" cap="sq">
            <a:solidFill>
              <a:schemeClr val="accent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1295DAF8-54BC-4834-A4B1-7DD2F7AFE5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1520" y="802767"/>
            <a:ext cx="10585166" cy="49377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C234AB-1D7F-FD49-8B47-0D19879FB93C}"/>
              </a:ext>
            </a:extLst>
          </p:cNvPr>
          <p:cNvSpPr>
            <a:spLocks noGrp="1"/>
          </p:cNvSpPr>
          <p:nvPr>
            <p:ph type="title"/>
          </p:nvPr>
        </p:nvSpPr>
        <p:spPr>
          <a:xfrm>
            <a:off x="1120624" y="1122807"/>
            <a:ext cx="9954443" cy="4297680"/>
          </a:xfrm>
          <a:noFill/>
          <a:ln>
            <a:noFill/>
          </a:ln>
        </p:spPr>
        <p:txBody>
          <a:bodyPr vert="horz" lIns="182880" tIns="182880" rIns="182880" bIns="182880" rtlCol="0" anchor="ctr">
            <a:normAutofit/>
          </a:bodyPr>
          <a:lstStyle/>
          <a:p>
            <a:r>
              <a:rPr lang="en-US" sz="6000" kern="1200" cap="all" spc="200" baseline="0">
                <a:solidFill>
                  <a:srgbClr val="FFFFFF"/>
                </a:solidFill>
                <a:latin typeface="+mj-lt"/>
                <a:ea typeface="+mj-ea"/>
                <a:cs typeface="+mj-cs"/>
              </a:rPr>
              <a:t>Application to real world?</a:t>
            </a:r>
          </a:p>
        </p:txBody>
      </p:sp>
      <p:pic>
        <p:nvPicPr>
          <p:cNvPr id="3" name="Audio 2">
            <a:hlinkClick r:id="" action="ppaction://media"/>
            <a:extLst>
              <a:ext uri="{FF2B5EF4-FFF2-40B4-BE49-F238E27FC236}">
                <a16:creationId xmlns:a16="http://schemas.microsoft.com/office/drawing/2014/main" id="{F533D5F3-751F-E34E-A618-34875D26EB8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855726024"/>
      </p:ext>
    </p:extLst>
  </p:cSld>
  <p:clrMapOvr>
    <a:masterClrMapping/>
  </p:clrMapOvr>
  <mc:AlternateContent xmlns:mc="http://schemas.openxmlformats.org/markup-compatibility/2006" xmlns:p14="http://schemas.microsoft.com/office/powerpoint/2010/main">
    <mc:Choice Requires="p14">
      <p:transition spd="slow" p14:dur="2000" advTm="10339"/>
    </mc:Choice>
    <mc:Fallback xmlns="">
      <p:transition spd="slow" advTm="103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65041AB2-A9B4-4D3F-B120-38E7860A8F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334" y="804334"/>
            <a:ext cx="10583332" cy="5249332"/>
          </a:xfrm>
          <a:prstGeom prst="rect">
            <a:avLst/>
          </a:prstGeom>
          <a:solidFill>
            <a:srgbClr val="FFFFFF"/>
          </a:solidFill>
          <a:ln w="190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Diagram&#10;&#10;Description automatically generated">
            <a:extLst>
              <a:ext uri="{FF2B5EF4-FFF2-40B4-BE49-F238E27FC236}">
                <a16:creationId xmlns:a16="http://schemas.microsoft.com/office/drawing/2014/main" id="{28349701-7E96-0843-A1A9-B5F3DBCC677C}"/>
              </a:ext>
            </a:extLst>
          </p:cNvPr>
          <p:cNvPicPr>
            <a:picLocks noChangeAspect="1"/>
          </p:cNvPicPr>
          <p:nvPr/>
        </p:nvPicPr>
        <p:blipFill>
          <a:blip r:embed="rId5"/>
          <a:stretch>
            <a:fillRect/>
          </a:stretch>
        </p:blipFill>
        <p:spPr>
          <a:xfrm>
            <a:off x="0" y="38100"/>
            <a:ext cx="12192000" cy="6940216"/>
          </a:xfrm>
          <a:prstGeom prst="rect">
            <a:avLst/>
          </a:prstGeom>
        </p:spPr>
      </p:pic>
      <p:pic>
        <p:nvPicPr>
          <p:cNvPr id="2" name="Audio 1">
            <a:hlinkClick r:id="" action="ppaction://media"/>
            <a:extLst>
              <a:ext uri="{FF2B5EF4-FFF2-40B4-BE49-F238E27FC236}">
                <a16:creationId xmlns:a16="http://schemas.microsoft.com/office/drawing/2014/main" id="{34603A75-40A4-6D49-8395-551B3561CA0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823715519"/>
      </p:ext>
    </p:extLst>
  </p:cSld>
  <p:clrMapOvr>
    <a:masterClrMapping/>
  </p:clrMapOvr>
  <mc:AlternateContent xmlns:mc="http://schemas.openxmlformats.org/markup-compatibility/2006" xmlns:p14="http://schemas.microsoft.com/office/powerpoint/2010/main">
    <mc:Choice Requires="p14">
      <p:transition spd="slow" p14:dur="2000" advTm="45103"/>
    </mc:Choice>
    <mc:Fallback xmlns="">
      <p:transition spd="slow" advTm="451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Diagram&#10;&#10;Description automatically generated">
            <a:extLst>
              <a:ext uri="{FF2B5EF4-FFF2-40B4-BE49-F238E27FC236}">
                <a16:creationId xmlns:a16="http://schemas.microsoft.com/office/drawing/2014/main" id="{12D8472F-D42E-F84D-9F33-BD4B1D332728}"/>
              </a:ext>
            </a:extLst>
          </p:cNvPr>
          <p:cNvPicPr>
            <a:picLocks noChangeAspect="1"/>
          </p:cNvPicPr>
          <p:nvPr/>
        </p:nvPicPr>
        <p:blipFill>
          <a:blip r:embed="rId5"/>
          <a:stretch>
            <a:fillRect/>
          </a:stretch>
        </p:blipFill>
        <p:spPr>
          <a:xfrm>
            <a:off x="0" y="0"/>
            <a:ext cx="12192000" cy="6858000"/>
          </a:xfrm>
          <a:prstGeom prst="rect">
            <a:avLst/>
          </a:prstGeom>
        </p:spPr>
      </p:pic>
      <p:pic>
        <p:nvPicPr>
          <p:cNvPr id="2" name="Audio 1">
            <a:hlinkClick r:id="" action="ppaction://media"/>
            <a:extLst>
              <a:ext uri="{FF2B5EF4-FFF2-40B4-BE49-F238E27FC236}">
                <a16:creationId xmlns:a16="http://schemas.microsoft.com/office/drawing/2014/main" id="{3461E868-3F6F-0048-BFB2-5952AD7B1C5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4844906"/>
      </p:ext>
    </p:extLst>
  </p:cSld>
  <p:clrMapOvr>
    <a:masterClrMapping/>
  </p:clrMapOvr>
  <mc:AlternateContent xmlns:mc="http://schemas.openxmlformats.org/markup-compatibility/2006" xmlns:p14="http://schemas.microsoft.com/office/powerpoint/2010/main">
    <mc:Choice Requires="p14">
      <p:transition spd="slow" p14:dur="2000" advTm="116130"/>
    </mc:Choice>
    <mc:Fallback xmlns="">
      <p:transition spd="slow" advTm="1161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51"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543"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BCD0763-02FA-6545-9D6B-05D79C2C40DD}"/>
              </a:ext>
            </a:extLst>
          </p:cNvPr>
          <p:cNvSpPr>
            <a:spLocks noGrp="1"/>
          </p:cNvSpPr>
          <p:nvPr>
            <p:ph idx="1"/>
          </p:nvPr>
        </p:nvSpPr>
        <p:spPr>
          <a:xfrm>
            <a:off x="1316984" y="1283546"/>
            <a:ext cx="5715917" cy="3914063"/>
          </a:xfrm>
        </p:spPr>
        <p:txBody>
          <a:bodyPr anchor="ctr">
            <a:normAutofit/>
          </a:bodyPr>
          <a:lstStyle/>
          <a:p>
            <a:r>
              <a:rPr lang="en-GB" sz="2000" dirty="0">
                <a:solidFill>
                  <a:srgbClr val="404040"/>
                </a:solidFill>
              </a:rPr>
              <a:t>The Joint Emergency Services Interoperability Programme – established in 2012.</a:t>
            </a:r>
          </a:p>
          <a:p>
            <a:r>
              <a:rPr lang="en-GB" sz="2000" dirty="0">
                <a:solidFill>
                  <a:srgbClr val="404040"/>
                </a:solidFill>
              </a:rPr>
              <a:t>Renamed Joint Emergency Service Interoperability Principles in 2015.</a:t>
            </a:r>
          </a:p>
          <a:p>
            <a:r>
              <a:rPr lang="en-GB" sz="2000" dirty="0">
                <a:solidFill>
                  <a:srgbClr val="404040"/>
                </a:solidFill>
              </a:rPr>
              <a:t>AIM:</a:t>
            </a:r>
            <a:br>
              <a:rPr lang="en-GB" sz="2000" dirty="0">
                <a:solidFill>
                  <a:srgbClr val="404040"/>
                </a:solidFill>
              </a:rPr>
            </a:br>
            <a:r>
              <a:rPr lang="en-GB" sz="2000" dirty="0">
                <a:solidFill>
                  <a:srgbClr val="404040"/>
                </a:solidFill>
              </a:rPr>
              <a:t>‘’To ensure the blue light services are trained and exercised to work together as effectively as possible at all levels of command in response to a major or complex incident… so that many lives as possible can be saved.’’</a:t>
            </a:r>
          </a:p>
        </p:txBody>
      </p:sp>
      <p:sp>
        <p:nvSpPr>
          <p:cNvPr id="21" name="Oval 20">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18"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90C698-6307-F849-9BDD-5C5925974BA1}"/>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3000">
                <a:solidFill>
                  <a:srgbClr val="FFFFFF"/>
                </a:solidFill>
              </a:rPr>
              <a:t>jesip</a:t>
            </a:r>
          </a:p>
        </p:txBody>
      </p:sp>
      <p:pic>
        <p:nvPicPr>
          <p:cNvPr id="4" name="Audio 3">
            <a:hlinkClick r:id="" action="ppaction://media"/>
            <a:extLst>
              <a:ext uri="{FF2B5EF4-FFF2-40B4-BE49-F238E27FC236}">
                <a16:creationId xmlns:a16="http://schemas.microsoft.com/office/drawing/2014/main" id="{53765C29-CF96-6140-AAA7-8C32BDE3F9A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758070191"/>
      </p:ext>
    </p:extLst>
  </p:cSld>
  <p:clrMapOvr>
    <a:masterClrMapping/>
  </p:clrMapOvr>
  <mc:AlternateContent xmlns:mc="http://schemas.openxmlformats.org/markup-compatibility/2006" xmlns:p14="http://schemas.microsoft.com/office/powerpoint/2010/main">
    <mc:Choice Requires="p14">
      <p:transition spd="slow" p14:dur="2000" advTm="87924"/>
    </mc:Choice>
    <mc:Fallback xmlns="">
      <p:transition spd="slow" advTm="879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51"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543"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BCD0763-02FA-6545-9D6B-05D79C2C40DD}"/>
              </a:ext>
            </a:extLst>
          </p:cNvPr>
          <p:cNvSpPr>
            <a:spLocks noGrp="1"/>
          </p:cNvSpPr>
          <p:nvPr>
            <p:ph idx="1"/>
          </p:nvPr>
        </p:nvSpPr>
        <p:spPr>
          <a:xfrm>
            <a:off x="1316984" y="1283546"/>
            <a:ext cx="5715917" cy="3914063"/>
          </a:xfrm>
        </p:spPr>
        <p:txBody>
          <a:bodyPr anchor="ctr">
            <a:normAutofit/>
          </a:bodyPr>
          <a:lstStyle/>
          <a:p>
            <a:r>
              <a:rPr lang="en-GB" dirty="0">
                <a:solidFill>
                  <a:srgbClr val="404040"/>
                </a:solidFill>
              </a:rPr>
              <a:t>JESIP established to address:</a:t>
            </a:r>
            <a:br>
              <a:rPr lang="en-GB" dirty="0">
                <a:solidFill>
                  <a:srgbClr val="404040"/>
                </a:solidFill>
              </a:rPr>
            </a:br>
            <a:r>
              <a:rPr lang="en-GB" b="1" dirty="0">
                <a:solidFill>
                  <a:srgbClr val="404040"/>
                </a:solidFill>
              </a:rPr>
              <a:t>1.</a:t>
            </a:r>
            <a:r>
              <a:rPr lang="en-GB" dirty="0">
                <a:solidFill>
                  <a:srgbClr val="404040"/>
                </a:solidFill>
              </a:rPr>
              <a:t> Challenges with initial command, control and coordination.</a:t>
            </a:r>
            <a:br>
              <a:rPr lang="en-GB" dirty="0">
                <a:solidFill>
                  <a:srgbClr val="404040"/>
                </a:solidFill>
              </a:rPr>
            </a:br>
            <a:r>
              <a:rPr lang="en-GB" b="1" dirty="0">
                <a:solidFill>
                  <a:srgbClr val="404040"/>
                </a:solidFill>
              </a:rPr>
              <a:t>2. </a:t>
            </a:r>
            <a:r>
              <a:rPr lang="en-GB" dirty="0">
                <a:solidFill>
                  <a:srgbClr val="404040"/>
                </a:solidFill>
              </a:rPr>
              <a:t>Requirement for common joint operational and command procedures.</a:t>
            </a:r>
            <a:br>
              <a:rPr lang="en-GB" dirty="0">
                <a:solidFill>
                  <a:srgbClr val="404040"/>
                </a:solidFill>
              </a:rPr>
            </a:br>
            <a:r>
              <a:rPr lang="en-GB" b="1" dirty="0">
                <a:solidFill>
                  <a:srgbClr val="404040"/>
                </a:solidFill>
              </a:rPr>
              <a:t>3. </a:t>
            </a:r>
            <a:r>
              <a:rPr lang="en-GB" dirty="0">
                <a:solidFill>
                  <a:srgbClr val="404040"/>
                </a:solidFill>
              </a:rPr>
              <a:t>Role of others, especially specialist resources and the reasons for their deployment.</a:t>
            </a:r>
            <a:br>
              <a:rPr lang="en-GB" dirty="0">
                <a:solidFill>
                  <a:srgbClr val="404040"/>
                </a:solidFill>
              </a:rPr>
            </a:br>
            <a:r>
              <a:rPr lang="en-GB" b="1" dirty="0">
                <a:solidFill>
                  <a:srgbClr val="404040"/>
                </a:solidFill>
              </a:rPr>
              <a:t>4. </a:t>
            </a:r>
            <a:r>
              <a:rPr lang="en-GB" dirty="0">
                <a:solidFill>
                  <a:srgbClr val="404040"/>
                </a:solidFill>
              </a:rPr>
              <a:t>Challenges in identification of those in charge at the scene leading to delays in planning response activity.</a:t>
            </a:r>
            <a:br>
              <a:rPr lang="en-GB" dirty="0">
                <a:solidFill>
                  <a:srgbClr val="404040"/>
                </a:solidFill>
              </a:rPr>
            </a:br>
            <a:r>
              <a:rPr lang="en-GB" b="1" dirty="0">
                <a:solidFill>
                  <a:srgbClr val="404040"/>
                </a:solidFill>
              </a:rPr>
              <a:t>5. </a:t>
            </a:r>
            <a:r>
              <a:rPr lang="en-GB" dirty="0">
                <a:solidFill>
                  <a:srgbClr val="404040"/>
                </a:solidFill>
              </a:rPr>
              <a:t>Misunderstandings when sharing incident information and differing risk thresholds.</a:t>
            </a:r>
          </a:p>
        </p:txBody>
      </p:sp>
      <p:sp>
        <p:nvSpPr>
          <p:cNvPr id="21" name="Oval 20">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18"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90C698-6307-F849-9BDD-5C5925974BA1}"/>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3000">
                <a:solidFill>
                  <a:srgbClr val="FFFFFF"/>
                </a:solidFill>
              </a:rPr>
              <a:t>Why do we need it?</a:t>
            </a:r>
          </a:p>
        </p:txBody>
      </p:sp>
      <p:pic>
        <p:nvPicPr>
          <p:cNvPr id="4" name="Audio 3">
            <a:hlinkClick r:id="" action="ppaction://media"/>
            <a:extLst>
              <a:ext uri="{FF2B5EF4-FFF2-40B4-BE49-F238E27FC236}">
                <a16:creationId xmlns:a16="http://schemas.microsoft.com/office/drawing/2014/main" id="{F2DB7824-1DA6-BC4C-A5E5-D40A165A85C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522967196"/>
      </p:ext>
    </p:extLst>
  </p:cSld>
  <p:clrMapOvr>
    <a:masterClrMapping/>
  </p:clrMapOvr>
  <mc:AlternateContent xmlns:mc="http://schemas.openxmlformats.org/markup-compatibility/2006" xmlns:p14="http://schemas.microsoft.com/office/powerpoint/2010/main">
    <mc:Choice Requires="p14">
      <p:transition spd="slow" p14:dur="2000" advTm="93805"/>
    </mc:Choice>
    <mc:Fallback xmlns="">
      <p:transition spd="slow" advTm="938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51"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543"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BCD0763-02FA-6545-9D6B-05D79C2C40DD}"/>
              </a:ext>
            </a:extLst>
          </p:cNvPr>
          <p:cNvSpPr>
            <a:spLocks noGrp="1"/>
          </p:cNvSpPr>
          <p:nvPr>
            <p:ph idx="1"/>
          </p:nvPr>
        </p:nvSpPr>
        <p:spPr>
          <a:xfrm>
            <a:off x="1316984" y="1283546"/>
            <a:ext cx="5715917" cy="3914063"/>
          </a:xfrm>
        </p:spPr>
        <p:txBody>
          <a:bodyPr anchor="ctr">
            <a:normAutofit/>
          </a:bodyPr>
          <a:lstStyle/>
          <a:p>
            <a:r>
              <a:rPr lang="en-GB" dirty="0">
                <a:solidFill>
                  <a:srgbClr val="404040"/>
                </a:solidFill>
              </a:rPr>
              <a:t>Edition three of the Joint Doctrine was published October 2021.</a:t>
            </a:r>
          </a:p>
          <a:p>
            <a:r>
              <a:rPr lang="en-GB" dirty="0">
                <a:solidFill>
                  <a:srgbClr val="404040"/>
                </a:solidFill>
              </a:rPr>
              <a:t>Key components of the doctrine are: </a:t>
            </a:r>
            <a:br>
              <a:rPr lang="en-GB" dirty="0">
                <a:solidFill>
                  <a:srgbClr val="404040"/>
                </a:solidFill>
              </a:rPr>
            </a:br>
            <a:r>
              <a:rPr lang="en-GB" dirty="0">
                <a:solidFill>
                  <a:srgbClr val="404040"/>
                </a:solidFill>
              </a:rPr>
              <a:t>Principles for Joint Working. </a:t>
            </a:r>
            <a:br>
              <a:rPr lang="en-GB" dirty="0">
                <a:solidFill>
                  <a:srgbClr val="404040"/>
                </a:solidFill>
              </a:rPr>
            </a:br>
            <a:r>
              <a:rPr lang="en-GB" dirty="0">
                <a:solidFill>
                  <a:srgbClr val="404040"/>
                </a:solidFill>
              </a:rPr>
              <a:t>M/ETHANE.</a:t>
            </a:r>
            <a:br>
              <a:rPr lang="en-GB" dirty="0">
                <a:solidFill>
                  <a:srgbClr val="404040"/>
                </a:solidFill>
              </a:rPr>
            </a:br>
            <a:r>
              <a:rPr lang="en-GB" dirty="0">
                <a:solidFill>
                  <a:srgbClr val="404040"/>
                </a:solidFill>
              </a:rPr>
              <a:t>Joint Decision Model.</a:t>
            </a:r>
          </a:p>
          <a:p>
            <a:r>
              <a:rPr lang="en-GB" dirty="0">
                <a:solidFill>
                  <a:srgbClr val="404040"/>
                </a:solidFill>
              </a:rPr>
              <a:t>Sets out what response staff and those that support them should do and how they should do it in a multi-agency environment. </a:t>
            </a:r>
            <a:br>
              <a:rPr lang="en-GB" dirty="0">
                <a:solidFill>
                  <a:srgbClr val="404040"/>
                </a:solidFill>
              </a:rPr>
            </a:br>
            <a:endParaRPr lang="en-GB" dirty="0">
              <a:solidFill>
                <a:srgbClr val="404040"/>
              </a:solidFill>
            </a:endParaRPr>
          </a:p>
        </p:txBody>
      </p:sp>
      <p:sp>
        <p:nvSpPr>
          <p:cNvPr id="21" name="Oval 20">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18"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90C698-6307-F849-9BDD-5C5925974BA1}"/>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1400">
                <a:solidFill>
                  <a:srgbClr val="FFFFFF"/>
                </a:solidFill>
              </a:rPr>
              <a:t>Joint Doctrine: The Interoperability framework</a:t>
            </a:r>
          </a:p>
        </p:txBody>
      </p:sp>
      <p:pic>
        <p:nvPicPr>
          <p:cNvPr id="4" name="Audio 3">
            <a:hlinkClick r:id="" action="ppaction://media"/>
            <a:extLst>
              <a:ext uri="{FF2B5EF4-FFF2-40B4-BE49-F238E27FC236}">
                <a16:creationId xmlns:a16="http://schemas.microsoft.com/office/drawing/2014/main" id="{4DD6EDF9-B81D-4D43-B46B-21E1BDD9CBD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242575440"/>
      </p:ext>
    </p:extLst>
  </p:cSld>
  <p:clrMapOvr>
    <a:masterClrMapping/>
  </p:clrMapOvr>
  <mc:AlternateContent xmlns:mc="http://schemas.openxmlformats.org/markup-compatibility/2006" xmlns:p14="http://schemas.microsoft.com/office/powerpoint/2010/main">
    <mc:Choice Requires="p14">
      <p:transition spd="slow" p14:dur="2000" advTm="63369"/>
    </mc:Choice>
    <mc:Fallback xmlns="">
      <p:transition spd="slow" advTm="633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51"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543"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Graphical user interface, text&#10;&#10;Description automatically generated">
            <a:extLst>
              <a:ext uri="{FF2B5EF4-FFF2-40B4-BE49-F238E27FC236}">
                <a16:creationId xmlns:a16="http://schemas.microsoft.com/office/drawing/2014/main" id="{02F90BCF-2DA7-AC4A-A7A8-FF83F6FC3125}"/>
              </a:ext>
            </a:extLst>
          </p:cNvPr>
          <p:cNvPicPr>
            <a:picLocks noGrp="1" noChangeAspect="1"/>
          </p:cNvPicPr>
          <p:nvPr>
            <p:ph idx="1"/>
          </p:nvPr>
        </p:nvPicPr>
        <p:blipFill>
          <a:blip r:embed="rId5"/>
          <a:stretch>
            <a:fillRect/>
          </a:stretch>
        </p:blipFill>
        <p:spPr>
          <a:xfrm>
            <a:off x="1221824" y="909224"/>
            <a:ext cx="7767077" cy="1194007"/>
          </a:xfrm>
        </p:spPr>
      </p:pic>
      <p:sp>
        <p:nvSpPr>
          <p:cNvPr id="21" name="Oval 20">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18"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90C698-6307-F849-9BDD-5C5925974BA1}"/>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3000">
                <a:solidFill>
                  <a:srgbClr val="FFFFFF"/>
                </a:solidFill>
              </a:rPr>
              <a:t>Co-locate</a:t>
            </a:r>
          </a:p>
        </p:txBody>
      </p:sp>
      <p:sp>
        <p:nvSpPr>
          <p:cNvPr id="6" name="TextBox 5">
            <a:extLst>
              <a:ext uri="{FF2B5EF4-FFF2-40B4-BE49-F238E27FC236}">
                <a16:creationId xmlns:a16="http://schemas.microsoft.com/office/drawing/2014/main" id="{6A4840BB-3A32-B34F-847A-AA096C57A446}"/>
              </a:ext>
            </a:extLst>
          </p:cNvPr>
          <p:cNvSpPr txBox="1"/>
          <p:nvPr/>
        </p:nvSpPr>
        <p:spPr>
          <a:xfrm rot="10800000" flipV="1">
            <a:off x="1181934" y="2458953"/>
            <a:ext cx="6043394" cy="2585323"/>
          </a:xfrm>
          <a:prstGeom prst="rect">
            <a:avLst/>
          </a:prstGeom>
          <a:noFill/>
        </p:spPr>
        <p:txBody>
          <a:bodyPr wrap="square" rtlCol="0">
            <a:spAutoFit/>
          </a:bodyPr>
          <a:lstStyle/>
          <a:p>
            <a:pPr marL="285750" indent="-285750">
              <a:buFont typeface="Arial" panose="020B0604020202020204" pitchFamily="34" charset="0"/>
              <a:buChar char="•"/>
            </a:pPr>
            <a:r>
              <a:rPr lang="en-GB" dirty="0"/>
              <a:t>Many benefits of co-location.</a:t>
            </a:r>
          </a:p>
          <a:p>
            <a:pPr marL="285750" indent="-285750">
              <a:buFont typeface="Arial" panose="020B0604020202020204" pitchFamily="34" charset="0"/>
              <a:buChar char="•"/>
            </a:pPr>
            <a:r>
              <a:rPr lang="en-GB" dirty="0"/>
              <a:t>Co-location of responders should happen as soon as reasonably practicable.</a:t>
            </a:r>
          </a:p>
          <a:p>
            <a:pPr marL="285750" indent="-285750">
              <a:buFont typeface="Arial" panose="020B0604020202020204" pitchFamily="34" charset="0"/>
              <a:buChar char="•"/>
            </a:pPr>
            <a:r>
              <a:rPr lang="en-GB" dirty="0"/>
              <a:t>Any delays in co-locating – interoperable communications should be used to begin establishment of shared situational awareness.</a:t>
            </a:r>
          </a:p>
          <a:p>
            <a:pPr marL="285750" indent="-285750">
              <a:buFont typeface="Arial" panose="020B0604020202020204" pitchFamily="34" charset="0"/>
              <a:buChar char="•"/>
            </a:pPr>
            <a:r>
              <a:rPr lang="en-GB" dirty="0"/>
              <a:t>Co-location supports responders to jointly agree objectives and co-ordinate a plan to effectively resolve the incident.</a:t>
            </a:r>
          </a:p>
          <a:p>
            <a:pPr marL="285750" indent="-285750">
              <a:buFont typeface="Arial" panose="020B0604020202020204" pitchFamily="34" charset="0"/>
              <a:buChar char="•"/>
            </a:pPr>
            <a:endParaRPr lang="en-GB" dirty="0"/>
          </a:p>
        </p:txBody>
      </p:sp>
      <p:pic>
        <p:nvPicPr>
          <p:cNvPr id="3" name="Audio 2">
            <a:hlinkClick r:id="" action="ppaction://media"/>
            <a:extLst>
              <a:ext uri="{FF2B5EF4-FFF2-40B4-BE49-F238E27FC236}">
                <a16:creationId xmlns:a16="http://schemas.microsoft.com/office/drawing/2014/main" id="{99ECE7CF-05C9-494D-A96D-5E1B4DC7D6F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378742226"/>
      </p:ext>
    </p:extLst>
  </p:cSld>
  <p:clrMapOvr>
    <a:masterClrMapping/>
  </p:clrMapOvr>
  <mc:AlternateContent xmlns:mc="http://schemas.openxmlformats.org/markup-compatibility/2006" xmlns:p14="http://schemas.microsoft.com/office/powerpoint/2010/main">
    <mc:Choice Requires="p14">
      <p:transition spd="slow" p14:dur="2000" advTm="71272"/>
    </mc:Choice>
    <mc:Fallback xmlns="">
      <p:transition spd="slow" advTm="712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51"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543"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text&#10;&#10;Description automatically generated">
            <a:extLst>
              <a:ext uri="{FF2B5EF4-FFF2-40B4-BE49-F238E27FC236}">
                <a16:creationId xmlns:a16="http://schemas.microsoft.com/office/drawing/2014/main" id="{9AC7F92E-8F55-C54D-A034-A69F01CB6074}"/>
              </a:ext>
            </a:extLst>
          </p:cNvPr>
          <p:cNvPicPr>
            <a:picLocks noGrp="1" noChangeAspect="1"/>
          </p:cNvPicPr>
          <p:nvPr>
            <p:ph idx="1"/>
          </p:nvPr>
        </p:nvPicPr>
        <p:blipFill>
          <a:blip r:embed="rId5"/>
          <a:stretch>
            <a:fillRect/>
          </a:stretch>
        </p:blipFill>
        <p:spPr>
          <a:xfrm>
            <a:off x="1055926" y="1023660"/>
            <a:ext cx="8098874" cy="1245013"/>
          </a:xfrm>
        </p:spPr>
      </p:pic>
      <p:sp>
        <p:nvSpPr>
          <p:cNvPr id="21" name="Oval 20">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18"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90C698-6307-F849-9BDD-5C5925974BA1}"/>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1700">
                <a:solidFill>
                  <a:srgbClr val="FFFFFF"/>
                </a:solidFill>
              </a:rPr>
              <a:t>communication</a:t>
            </a:r>
          </a:p>
        </p:txBody>
      </p:sp>
      <p:sp>
        <p:nvSpPr>
          <p:cNvPr id="6" name="TextBox 5">
            <a:extLst>
              <a:ext uri="{FF2B5EF4-FFF2-40B4-BE49-F238E27FC236}">
                <a16:creationId xmlns:a16="http://schemas.microsoft.com/office/drawing/2014/main" id="{46B1044C-0F40-2E45-9156-5E511B5E8BB3}"/>
              </a:ext>
            </a:extLst>
          </p:cNvPr>
          <p:cNvSpPr txBox="1"/>
          <p:nvPr/>
        </p:nvSpPr>
        <p:spPr>
          <a:xfrm>
            <a:off x="1055926" y="2762037"/>
            <a:ext cx="6333600" cy="2862322"/>
          </a:xfrm>
          <a:prstGeom prst="rect">
            <a:avLst/>
          </a:prstGeom>
          <a:noFill/>
        </p:spPr>
        <p:txBody>
          <a:bodyPr wrap="square" rtlCol="0">
            <a:spAutoFit/>
          </a:bodyPr>
          <a:lstStyle/>
          <a:p>
            <a:pPr marL="285750" indent="-285750">
              <a:buFont typeface="Arial" panose="020B0604020202020204" pitchFamily="34" charset="0"/>
              <a:buChar char="•"/>
            </a:pPr>
            <a:r>
              <a:rPr lang="en-GB" dirty="0"/>
              <a:t>Meaningful and effective communication – underpins effective joint working.</a:t>
            </a:r>
          </a:p>
          <a:p>
            <a:r>
              <a:rPr lang="en-GB" b="1" dirty="0"/>
              <a:t>The following underpins successful communication between responder organisations:</a:t>
            </a:r>
          </a:p>
          <a:p>
            <a:pPr marL="285750" indent="-285750">
              <a:buFont typeface="Arial" panose="020B0604020202020204" pitchFamily="34" charset="0"/>
              <a:buChar char="•"/>
            </a:pPr>
            <a:r>
              <a:rPr lang="en-GB" dirty="0"/>
              <a:t>Exchanging reliable and accurate information, such as critical information about hazards, risks and threats.</a:t>
            </a:r>
          </a:p>
          <a:p>
            <a:pPr marL="285750" indent="-285750">
              <a:buFont typeface="Arial" panose="020B0604020202020204" pitchFamily="34" charset="0"/>
              <a:buChar char="•"/>
            </a:pPr>
            <a:r>
              <a:rPr lang="en-GB" dirty="0"/>
              <a:t>Ensuring information shared is free from abbreviations and other potential sources of confusion.</a:t>
            </a:r>
          </a:p>
          <a:p>
            <a:pPr marL="285750" indent="-285750">
              <a:buFont typeface="Arial" panose="020B0604020202020204" pitchFamily="34" charset="0"/>
              <a:buChar char="•"/>
            </a:pPr>
            <a:r>
              <a:rPr lang="en-GB" dirty="0"/>
              <a:t>Understanding of responsibilities, capabilities and limitations of the responder organisations involved.</a:t>
            </a:r>
          </a:p>
        </p:txBody>
      </p:sp>
      <p:pic>
        <p:nvPicPr>
          <p:cNvPr id="3" name="Audio 2">
            <a:hlinkClick r:id="" action="ppaction://media"/>
            <a:extLst>
              <a:ext uri="{FF2B5EF4-FFF2-40B4-BE49-F238E27FC236}">
                <a16:creationId xmlns:a16="http://schemas.microsoft.com/office/drawing/2014/main" id="{6B7DFEA3-1BDB-9344-A7E0-C023AB32055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859658941"/>
      </p:ext>
    </p:extLst>
  </p:cSld>
  <p:clrMapOvr>
    <a:masterClrMapping/>
  </p:clrMapOvr>
  <mc:AlternateContent xmlns:mc="http://schemas.openxmlformats.org/markup-compatibility/2006" xmlns:p14="http://schemas.microsoft.com/office/powerpoint/2010/main">
    <mc:Choice Requires="p14">
      <p:transition spd="slow" p14:dur="2000" advTm="175352"/>
    </mc:Choice>
    <mc:Fallback xmlns="">
      <p:transition spd="slow" advTm="1753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51"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543"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Graphical user interface, text&#10;&#10;Description automatically generated">
            <a:extLst>
              <a:ext uri="{FF2B5EF4-FFF2-40B4-BE49-F238E27FC236}">
                <a16:creationId xmlns:a16="http://schemas.microsoft.com/office/drawing/2014/main" id="{C3146301-CF6A-994F-860E-3479E96DE973}"/>
              </a:ext>
            </a:extLst>
          </p:cNvPr>
          <p:cNvPicPr>
            <a:picLocks noGrp="1" noChangeAspect="1"/>
          </p:cNvPicPr>
          <p:nvPr>
            <p:ph idx="1"/>
          </p:nvPr>
        </p:nvPicPr>
        <p:blipFill>
          <a:blip r:embed="rId5"/>
          <a:stretch>
            <a:fillRect/>
          </a:stretch>
        </p:blipFill>
        <p:spPr>
          <a:xfrm>
            <a:off x="786800" y="881253"/>
            <a:ext cx="7906162" cy="1215388"/>
          </a:xfrm>
        </p:spPr>
      </p:pic>
      <p:sp>
        <p:nvSpPr>
          <p:cNvPr id="21" name="Oval 20">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18"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90C698-6307-F849-9BDD-5C5925974BA1}"/>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3000">
                <a:solidFill>
                  <a:srgbClr val="FFFFFF"/>
                </a:solidFill>
              </a:rPr>
              <a:t>Co-ordinate</a:t>
            </a:r>
          </a:p>
        </p:txBody>
      </p:sp>
      <p:sp>
        <p:nvSpPr>
          <p:cNvPr id="6" name="TextBox 5">
            <a:extLst>
              <a:ext uri="{FF2B5EF4-FFF2-40B4-BE49-F238E27FC236}">
                <a16:creationId xmlns:a16="http://schemas.microsoft.com/office/drawing/2014/main" id="{EC5A2FC2-29C9-D44F-B9C2-D0305B62DAB4}"/>
              </a:ext>
            </a:extLst>
          </p:cNvPr>
          <p:cNvSpPr txBox="1"/>
          <p:nvPr/>
        </p:nvSpPr>
        <p:spPr>
          <a:xfrm>
            <a:off x="1008365" y="2506430"/>
            <a:ext cx="6390532" cy="2862322"/>
          </a:xfrm>
          <a:prstGeom prst="rect">
            <a:avLst/>
          </a:prstGeom>
          <a:noFill/>
        </p:spPr>
        <p:txBody>
          <a:bodyPr wrap="square" rtlCol="0">
            <a:spAutoFit/>
          </a:bodyPr>
          <a:lstStyle/>
          <a:p>
            <a:pPr marL="285750" indent="-285750">
              <a:buFont typeface="Arial" panose="020B0604020202020204" pitchFamily="34" charset="0"/>
              <a:buChar char="•"/>
            </a:pPr>
            <a:r>
              <a:rPr lang="en-GB" dirty="0"/>
              <a:t>Control rooms – engage in multi-agency communications at the earliest opportunity.</a:t>
            </a:r>
          </a:p>
          <a:p>
            <a:pPr marL="285750" indent="-285750">
              <a:buFont typeface="Arial" panose="020B0604020202020204" pitchFamily="34" charset="0"/>
              <a:buChar char="•"/>
            </a:pPr>
            <a:r>
              <a:rPr lang="en-GB" dirty="0"/>
              <a:t>Co-ordination involves the control rooms and responders od all levels.</a:t>
            </a:r>
          </a:p>
          <a:p>
            <a:pPr marL="285750" indent="-285750">
              <a:buFont typeface="Arial" panose="020B0604020202020204" pitchFamily="34" charset="0"/>
              <a:buChar char="•"/>
            </a:pPr>
            <a:r>
              <a:rPr lang="en-GB" dirty="0"/>
              <a:t>Control rooms – ensure that initial actions are carried out and continue to maintain communications with on-scene responders to ensure they achieve effective co-ordination.</a:t>
            </a:r>
          </a:p>
          <a:p>
            <a:pPr marL="285750" indent="-285750">
              <a:buFont typeface="Arial" panose="020B0604020202020204" pitchFamily="34" charset="0"/>
              <a:buChar char="•"/>
            </a:pPr>
            <a:r>
              <a:rPr lang="en-GB" dirty="0"/>
              <a:t>For effective co-ordination, one organisation generally needs to take a lead role. </a:t>
            </a:r>
          </a:p>
          <a:p>
            <a:pPr marL="285750" indent="-285750">
              <a:buFont typeface="Arial" panose="020B0604020202020204" pitchFamily="34" charset="0"/>
              <a:buChar char="•"/>
            </a:pPr>
            <a:endParaRPr lang="en-GB" dirty="0"/>
          </a:p>
        </p:txBody>
      </p:sp>
      <p:pic>
        <p:nvPicPr>
          <p:cNvPr id="3" name="Audio 2">
            <a:hlinkClick r:id="" action="ppaction://media"/>
            <a:extLst>
              <a:ext uri="{FF2B5EF4-FFF2-40B4-BE49-F238E27FC236}">
                <a16:creationId xmlns:a16="http://schemas.microsoft.com/office/drawing/2014/main" id="{5634E1F8-D98D-F242-A84D-527F8A795DF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498387523"/>
      </p:ext>
    </p:extLst>
  </p:cSld>
  <p:clrMapOvr>
    <a:masterClrMapping/>
  </p:clrMapOvr>
  <mc:AlternateContent xmlns:mc="http://schemas.openxmlformats.org/markup-compatibility/2006" xmlns:p14="http://schemas.microsoft.com/office/powerpoint/2010/main">
    <mc:Choice Requires="p14">
      <p:transition spd="slow" p14:dur="2000" advTm="165762"/>
    </mc:Choice>
    <mc:Fallback xmlns="">
      <p:transition spd="slow" advTm="1657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51"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543"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Graphical user interface, text, website&#10;&#10;Description automatically generated">
            <a:extLst>
              <a:ext uri="{FF2B5EF4-FFF2-40B4-BE49-F238E27FC236}">
                <a16:creationId xmlns:a16="http://schemas.microsoft.com/office/drawing/2014/main" id="{CAD46323-5AB1-6345-809E-905FB157BC83}"/>
              </a:ext>
            </a:extLst>
          </p:cNvPr>
          <p:cNvPicPr>
            <a:picLocks noGrp="1" noChangeAspect="1"/>
          </p:cNvPicPr>
          <p:nvPr>
            <p:ph idx="1"/>
          </p:nvPr>
        </p:nvPicPr>
        <p:blipFill>
          <a:blip r:embed="rId5"/>
          <a:stretch>
            <a:fillRect/>
          </a:stretch>
        </p:blipFill>
        <p:spPr>
          <a:xfrm>
            <a:off x="954766" y="1016923"/>
            <a:ext cx="8098873" cy="1245013"/>
          </a:xfrm>
        </p:spPr>
      </p:pic>
      <p:sp>
        <p:nvSpPr>
          <p:cNvPr id="21" name="Oval 20">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18"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90C698-6307-F849-9BDD-5C5925974BA1}"/>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2300">
                <a:solidFill>
                  <a:srgbClr val="FFFFFF"/>
                </a:solidFill>
              </a:rPr>
              <a:t>Jointly understand risk</a:t>
            </a:r>
          </a:p>
        </p:txBody>
      </p:sp>
      <p:sp>
        <p:nvSpPr>
          <p:cNvPr id="6" name="TextBox 5">
            <a:extLst>
              <a:ext uri="{FF2B5EF4-FFF2-40B4-BE49-F238E27FC236}">
                <a16:creationId xmlns:a16="http://schemas.microsoft.com/office/drawing/2014/main" id="{A76F2882-D8C7-224A-B516-9E145D106D3E}"/>
              </a:ext>
            </a:extLst>
          </p:cNvPr>
          <p:cNvSpPr txBox="1"/>
          <p:nvPr/>
        </p:nvSpPr>
        <p:spPr>
          <a:xfrm>
            <a:off x="954766" y="2807367"/>
            <a:ext cx="6280223" cy="2585323"/>
          </a:xfrm>
          <a:prstGeom prst="rect">
            <a:avLst/>
          </a:prstGeom>
          <a:noFill/>
        </p:spPr>
        <p:txBody>
          <a:bodyPr wrap="square" rtlCol="0">
            <a:spAutoFit/>
          </a:bodyPr>
          <a:lstStyle/>
          <a:p>
            <a:pPr marL="285750" indent="-285750">
              <a:buFont typeface="Arial" panose="020B0604020202020204" pitchFamily="34" charset="0"/>
              <a:buChar char="•"/>
            </a:pPr>
            <a:r>
              <a:rPr lang="en-GB" dirty="0"/>
              <a:t>Different responder organisations may see, understand and treat risks differently.</a:t>
            </a:r>
          </a:p>
          <a:p>
            <a:pPr marL="285750" indent="-285750">
              <a:buFont typeface="Arial" panose="020B0604020202020204" pitchFamily="34" charset="0"/>
              <a:buChar char="•"/>
            </a:pPr>
            <a:r>
              <a:rPr lang="en-GB" dirty="0"/>
              <a:t>Each organisation </a:t>
            </a:r>
            <a:r>
              <a:rPr lang="en-GB" b="1" u="sng" dirty="0"/>
              <a:t>should</a:t>
            </a:r>
            <a:r>
              <a:rPr lang="en-GB" dirty="0"/>
              <a:t> carry out their own risk assessment and then share the results so that they can plan control measures and contingencies together.</a:t>
            </a:r>
          </a:p>
          <a:p>
            <a:pPr marL="285750" indent="-285750">
              <a:buFont typeface="Arial" panose="020B0604020202020204" pitchFamily="34" charset="0"/>
              <a:buChar char="•"/>
            </a:pPr>
            <a:r>
              <a:rPr lang="en-GB" dirty="0"/>
              <a:t>By jointly understanding risk and the associated mitigating actions - organisations can promote the safety of responders and reduce impact that risk may have on members of the public.</a:t>
            </a:r>
          </a:p>
        </p:txBody>
      </p:sp>
      <p:pic>
        <p:nvPicPr>
          <p:cNvPr id="3" name="Audio 2">
            <a:hlinkClick r:id="" action="ppaction://media"/>
            <a:extLst>
              <a:ext uri="{FF2B5EF4-FFF2-40B4-BE49-F238E27FC236}">
                <a16:creationId xmlns:a16="http://schemas.microsoft.com/office/drawing/2014/main" id="{BBFD0B36-3F19-CC4D-BF8E-3CD42927B08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867579890"/>
      </p:ext>
    </p:extLst>
  </p:cSld>
  <p:clrMapOvr>
    <a:masterClrMapping/>
  </p:clrMapOvr>
  <mc:AlternateContent xmlns:mc="http://schemas.openxmlformats.org/markup-compatibility/2006" xmlns:p14="http://schemas.microsoft.com/office/powerpoint/2010/main">
    <mc:Choice Requires="p14">
      <p:transition spd="slow" p14:dur="2000" advTm="142708"/>
    </mc:Choice>
    <mc:Fallback xmlns="">
      <p:transition spd="slow" advTm="1427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51"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543"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Graphical user interface, website&#10;&#10;Description automatically generated">
            <a:extLst>
              <a:ext uri="{FF2B5EF4-FFF2-40B4-BE49-F238E27FC236}">
                <a16:creationId xmlns:a16="http://schemas.microsoft.com/office/drawing/2014/main" id="{7DCA110A-BD24-9B41-AD05-E587B91C7E4B}"/>
              </a:ext>
            </a:extLst>
          </p:cNvPr>
          <p:cNvPicPr>
            <a:picLocks noGrp="1" noChangeAspect="1"/>
          </p:cNvPicPr>
          <p:nvPr>
            <p:ph idx="1"/>
          </p:nvPr>
        </p:nvPicPr>
        <p:blipFill>
          <a:blip r:embed="rId5"/>
          <a:stretch>
            <a:fillRect/>
          </a:stretch>
        </p:blipFill>
        <p:spPr>
          <a:xfrm>
            <a:off x="920370" y="999663"/>
            <a:ext cx="8369985" cy="1286690"/>
          </a:xfrm>
        </p:spPr>
      </p:pic>
      <p:sp>
        <p:nvSpPr>
          <p:cNvPr id="21" name="Oval 20">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18"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90C698-6307-F849-9BDD-5C5925974BA1}"/>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2300">
                <a:solidFill>
                  <a:srgbClr val="FFFFFF"/>
                </a:solidFill>
              </a:rPr>
              <a:t>Shared situational awareness</a:t>
            </a:r>
          </a:p>
        </p:txBody>
      </p:sp>
      <p:sp>
        <p:nvSpPr>
          <p:cNvPr id="6" name="TextBox 5">
            <a:extLst>
              <a:ext uri="{FF2B5EF4-FFF2-40B4-BE49-F238E27FC236}">
                <a16:creationId xmlns:a16="http://schemas.microsoft.com/office/drawing/2014/main" id="{899099F0-593A-BF48-B918-E974F5ECC206}"/>
              </a:ext>
            </a:extLst>
          </p:cNvPr>
          <p:cNvSpPr txBox="1"/>
          <p:nvPr/>
        </p:nvSpPr>
        <p:spPr>
          <a:xfrm>
            <a:off x="1144397" y="2742909"/>
            <a:ext cx="6208295" cy="2585323"/>
          </a:xfrm>
          <a:prstGeom prst="rect">
            <a:avLst/>
          </a:prstGeom>
          <a:noFill/>
        </p:spPr>
        <p:txBody>
          <a:bodyPr wrap="square" rtlCol="0">
            <a:spAutoFit/>
          </a:bodyPr>
          <a:lstStyle/>
          <a:p>
            <a:pPr marL="285750" indent="-285750">
              <a:buFont typeface="Arial" panose="020B0604020202020204" pitchFamily="34" charset="0"/>
              <a:buChar char="•"/>
            </a:pPr>
            <a:r>
              <a:rPr lang="en-GB" dirty="0"/>
              <a:t>The common understanding of circumstances, immediate consequences and implications of the emergency.</a:t>
            </a:r>
          </a:p>
          <a:p>
            <a:pPr marL="285750" indent="-285750">
              <a:buFont typeface="Arial" panose="020B0604020202020204" pitchFamily="34" charset="0"/>
              <a:buChar char="•"/>
            </a:pPr>
            <a:r>
              <a:rPr lang="en-GB" dirty="0"/>
              <a:t>Appreciation of the available capabilities and the priorities of the responder organisations.</a:t>
            </a:r>
          </a:p>
          <a:p>
            <a:pPr marL="285750" indent="-285750">
              <a:buFont typeface="Arial" panose="020B0604020202020204" pitchFamily="34" charset="0"/>
              <a:buChar char="•"/>
            </a:pPr>
            <a:r>
              <a:rPr lang="en-GB" dirty="0"/>
              <a:t>Discussion between control rooms should be frequent and cover key points such as – </a:t>
            </a:r>
            <a:r>
              <a:rPr lang="en-GB" i="1" dirty="0"/>
              <a:t>Who is in control? What hazards are known by each organisation? What assets have been, or are being, deployed at this point and why? How will the required agencies continue with </a:t>
            </a:r>
            <a:r>
              <a:rPr lang="en-GB" i="1" dirty="0" err="1"/>
              <a:t>eachother</a:t>
            </a:r>
            <a:r>
              <a:rPr lang="en-GB" i="1" dirty="0"/>
              <a:t>?</a:t>
            </a:r>
            <a:endParaRPr lang="en-GB" dirty="0"/>
          </a:p>
        </p:txBody>
      </p:sp>
      <p:pic>
        <p:nvPicPr>
          <p:cNvPr id="3" name="Audio 2">
            <a:hlinkClick r:id="" action="ppaction://media"/>
            <a:extLst>
              <a:ext uri="{FF2B5EF4-FFF2-40B4-BE49-F238E27FC236}">
                <a16:creationId xmlns:a16="http://schemas.microsoft.com/office/drawing/2014/main" id="{8988AC4B-6257-7D4D-9EC8-907D1757793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306272695"/>
      </p:ext>
    </p:extLst>
  </p:cSld>
  <p:clrMapOvr>
    <a:masterClrMapping/>
  </p:clrMapOvr>
  <mc:AlternateContent xmlns:mc="http://schemas.openxmlformats.org/markup-compatibility/2006" xmlns:p14="http://schemas.microsoft.com/office/powerpoint/2010/main">
    <mc:Choice Requires="p14">
      <p:transition spd="slow" p14:dur="2000" advTm="132206"/>
    </mc:Choice>
    <mc:Fallback xmlns="">
      <p:transition spd="slow" advTm="1322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51"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543"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76D9E71-4D0D-A44A-9D9A-FD0F9E5EDAE2}"/>
              </a:ext>
            </a:extLst>
          </p:cNvPr>
          <p:cNvSpPr>
            <a:spLocks noGrp="1"/>
          </p:cNvSpPr>
          <p:nvPr>
            <p:ph idx="1"/>
          </p:nvPr>
        </p:nvSpPr>
        <p:spPr>
          <a:xfrm>
            <a:off x="1316984" y="1283546"/>
            <a:ext cx="5715917" cy="3914063"/>
          </a:xfrm>
        </p:spPr>
        <p:txBody>
          <a:bodyPr anchor="ctr">
            <a:normAutofit/>
          </a:bodyPr>
          <a:lstStyle/>
          <a:p>
            <a:r>
              <a:rPr lang="en-GB" dirty="0">
                <a:solidFill>
                  <a:srgbClr val="404040"/>
                </a:solidFill>
              </a:rPr>
              <a:t>Recognising that an incident will involve working with other responder organisation is </a:t>
            </a:r>
            <a:r>
              <a:rPr lang="en-GB" b="1" dirty="0">
                <a:solidFill>
                  <a:srgbClr val="404040"/>
                </a:solidFill>
              </a:rPr>
              <a:t>very important</a:t>
            </a:r>
            <a:r>
              <a:rPr lang="en-GB" dirty="0">
                <a:solidFill>
                  <a:srgbClr val="404040"/>
                </a:solidFill>
              </a:rPr>
              <a:t>.</a:t>
            </a:r>
          </a:p>
          <a:p>
            <a:r>
              <a:rPr lang="en-GB" dirty="0">
                <a:solidFill>
                  <a:srgbClr val="404040"/>
                </a:solidFill>
              </a:rPr>
              <a:t>The earlier other responder organisations are notified of the incident – the sooner joint working arrangements can be made.</a:t>
            </a:r>
          </a:p>
          <a:p>
            <a:r>
              <a:rPr lang="en-GB" dirty="0">
                <a:solidFill>
                  <a:srgbClr val="404040"/>
                </a:solidFill>
              </a:rPr>
              <a:t>The declaration of a major incident </a:t>
            </a:r>
            <a:r>
              <a:rPr lang="en-GB" b="1" dirty="0">
                <a:solidFill>
                  <a:srgbClr val="404040"/>
                </a:solidFill>
              </a:rPr>
              <a:t>must</a:t>
            </a:r>
            <a:r>
              <a:rPr lang="en-GB" dirty="0">
                <a:solidFill>
                  <a:srgbClr val="404040"/>
                </a:solidFill>
              </a:rPr>
              <a:t> be shared with other organisations as soon as possible.</a:t>
            </a:r>
          </a:p>
          <a:p>
            <a:pPr marL="0" indent="0">
              <a:buNone/>
            </a:pPr>
            <a:endParaRPr lang="en-GB" dirty="0">
              <a:solidFill>
                <a:srgbClr val="404040"/>
              </a:solidFill>
            </a:endParaRPr>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18"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B65AE6-F6A2-7E41-A53C-0F38B2288361}"/>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3000" dirty="0">
                <a:solidFill>
                  <a:srgbClr val="FFFFFF"/>
                </a:solidFill>
              </a:rPr>
              <a:t>Early stages of a Mult—agency incident</a:t>
            </a:r>
          </a:p>
        </p:txBody>
      </p:sp>
      <p:pic>
        <p:nvPicPr>
          <p:cNvPr id="4" name="Audio 3">
            <a:hlinkClick r:id="" action="ppaction://media"/>
            <a:extLst>
              <a:ext uri="{FF2B5EF4-FFF2-40B4-BE49-F238E27FC236}">
                <a16:creationId xmlns:a16="http://schemas.microsoft.com/office/drawing/2014/main" id="{D5B4E242-796D-2249-87F4-C0570B9151B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250366637"/>
      </p:ext>
    </p:extLst>
  </p:cSld>
  <p:clrMapOvr>
    <a:masterClrMapping/>
  </p:clrMapOvr>
  <mc:AlternateContent xmlns:mc="http://schemas.openxmlformats.org/markup-compatibility/2006" xmlns:p14="http://schemas.microsoft.com/office/powerpoint/2010/main">
    <mc:Choice Requires="p14">
      <p:transition spd="slow" p14:dur="2000" advTm="130250"/>
    </mc:Choice>
    <mc:Fallback xmlns="">
      <p:transition spd="slow" advTm="1302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phical user interface, diagram&#10;&#10;Description automatically generated">
            <a:extLst>
              <a:ext uri="{FF2B5EF4-FFF2-40B4-BE49-F238E27FC236}">
                <a16:creationId xmlns:a16="http://schemas.microsoft.com/office/drawing/2014/main" id="{FB1DD58F-7972-DC44-AE94-05FCA01F1776}"/>
              </a:ext>
            </a:extLst>
          </p:cNvPr>
          <p:cNvPicPr>
            <a:picLocks noGrp="1" noChangeAspect="1"/>
          </p:cNvPicPr>
          <p:nvPr>
            <p:ph idx="1"/>
          </p:nvPr>
        </p:nvPicPr>
        <p:blipFill>
          <a:blip r:embed="rId5"/>
          <a:stretch>
            <a:fillRect/>
          </a:stretch>
        </p:blipFill>
        <p:spPr>
          <a:xfrm>
            <a:off x="1363579" y="0"/>
            <a:ext cx="9464842" cy="6673516"/>
          </a:xfrm>
        </p:spPr>
      </p:pic>
      <p:pic>
        <p:nvPicPr>
          <p:cNvPr id="2" name="Audio 1">
            <a:hlinkClick r:id="" action="ppaction://media"/>
            <a:extLst>
              <a:ext uri="{FF2B5EF4-FFF2-40B4-BE49-F238E27FC236}">
                <a16:creationId xmlns:a16="http://schemas.microsoft.com/office/drawing/2014/main" id="{C17F510D-04CA-B84B-A703-07BE5F18D27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653359004"/>
      </p:ext>
    </p:extLst>
  </p:cSld>
  <p:clrMapOvr>
    <a:masterClrMapping/>
  </p:clrMapOvr>
  <mc:AlternateContent xmlns:mc="http://schemas.openxmlformats.org/markup-compatibility/2006" xmlns:p14="http://schemas.microsoft.com/office/powerpoint/2010/main">
    <mc:Choice Requires="p14">
      <p:transition spd="slow" p14:dur="2000" advTm="68803"/>
    </mc:Choice>
    <mc:Fallback xmlns="">
      <p:transition spd="slow" advTm="688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Diagram&#10;&#10;Description automatically generated">
            <a:extLst>
              <a:ext uri="{FF2B5EF4-FFF2-40B4-BE49-F238E27FC236}">
                <a16:creationId xmlns:a16="http://schemas.microsoft.com/office/drawing/2014/main" id="{991B3981-396C-D44F-B697-AA571874845B}"/>
              </a:ext>
            </a:extLst>
          </p:cNvPr>
          <p:cNvPicPr>
            <a:picLocks noChangeAspect="1"/>
          </p:cNvPicPr>
          <p:nvPr/>
        </p:nvPicPr>
        <p:blipFill>
          <a:blip r:embed="rId5"/>
          <a:stretch>
            <a:fillRect/>
          </a:stretch>
        </p:blipFill>
        <p:spPr>
          <a:xfrm>
            <a:off x="0" y="0"/>
            <a:ext cx="12192000" cy="6858000"/>
          </a:xfrm>
          <a:prstGeom prst="rect">
            <a:avLst/>
          </a:prstGeom>
        </p:spPr>
      </p:pic>
      <p:pic>
        <p:nvPicPr>
          <p:cNvPr id="2" name="Audio 1">
            <a:hlinkClick r:id="" action="ppaction://media"/>
            <a:extLst>
              <a:ext uri="{FF2B5EF4-FFF2-40B4-BE49-F238E27FC236}">
                <a16:creationId xmlns:a16="http://schemas.microsoft.com/office/drawing/2014/main" id="{706946BF-856C-A447-A079-3CBF6986473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424113185"/>
      </p:ext>
    </p:extLst>
  </p:cSld>
  <p:clrMapOvr>
    <a:masterClrMapping/>
  </p:clrMapOvr>
  <mc:AlternateContent xmlns:mc="http://schemas.openxmlformats.org/markup-compatibility/2006" xmlns:p14="http://schemas.microsoft.com/office/powerpoint/2010/main">
    <mc:Choice Requires="p14">
      <p:transition spd="slow" p14:dur="2000" advTm="105619"/>
    </mc:Choice>
    <mc:Fallback xmlns="">
      <p:transition spd="slow" advTm="1056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51"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543"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4" name="Content Placeholder 2">
            <a:extLst>
              <a:ext uri="{FF2B5EF4-FFF2-40B4-BE49-F238E27FC236}">
                <a16:creationId xmlns:a16="http://schemas.microsoft.com/office/drawing/2014/main" id="{8B9636C6-A5F3-4E1B-87EA-0718CDCE2182}"/>
              </a:ext>
            </a:extLst>
          </p:cNvPr>
          <p:cNvGraphicFramePr>
            <a:graphicFrameLocks noGrp="1"/>
          </p:cNvGraphicFramePr>
          <p:nvPr>
            <p:ph idx="1"/>
            <p:extLst>
              <p:ext uri="{D42A27DB-BD31-4B8C-83A1-F6EECF244321}">
                <p14:modId xmlns:p14="http://schemas.microsoft.com/office/powerpoint/2010/main" val="2241451487"/>
              </p:ext>
            </p:extLst>
          </p:nvPr>
        </p:nvGraphicFramePr>
        <p:xfrm>
          <a:off x="962526" y="366646"/>
          <a:ext cx="6614192" cy="520099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18"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CA6C8D-74C2-614F-8BE8-57CBEF49D72E}"/>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2300" dirty="0">
                <a:solidFill>
                  <a:srgbClr val="FFFFFF"/>
                </a:solidFill>
              </a:rPr>
              <a:t>Application to real world?</a:t>
            </a:r>
          </a:p>
        </p:txBody>
      </p:sp>
      <p:pic>
        <p:nvPicPr>
          <p:cNvPr id="3" name="Audio 2">
            <a:hlinkClick r:id="" action="ppaction://media"/>
            <a:extLst>
              <a:ext uri="{FF2B5EF4-FFF2-40B4-BE49-F238E27FC236}">
                <a16:creationId xmlns:a16="http://schemas.microsoft.com/office/drawing/2014/main" id="{B930CF1B-692B-B544-A5C2-790AC395E8F9}"/>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561822853"/>
      </p:ext>
    </p:extLst>
  </p:cSld>
  <p:clrMapOvr>
    <a:masterClrMapping/>
  </p:clrMapOvr>
  <mc:AlternateContent xmlns:mc="http://schemas.openxmlformats.org/markup-compatibility/2006" xmlns:p14="http://schemas.microsoft.com/office/powerpoint/2010/main">
    <mc:Choice Requires="p14">
      <p:transition spd="slow" p14:dur="2000" advTm="59203"/>
    </mc:Choice>
    <mc:Fallback xmlns="">
      <p:transition spd="slow" advTm="592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51"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543"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BCD0763-02FA-6545-9D6B-05D79C2C40DD}"/>
              </a:ext>
            </a:extLst>
          </p:cNvPr>
          <p:cNvSpPr>
            <a:spLocks noGrp="1"/>
          </p:cNvSpPr>
          <p:nvPr>
            <p:ph idx="1"/>
          </p:nvPr>
        </p:nvSpPr>
        <p:spPr>
          <a:xfrm>
            <a:off x="1316984" y="1283546"/>
            <a:ext cx="5715917" cy="3914063"/>
          </a:xfrm>
        </p:spPr>
        <p:txBody>
          <a:bodyPr anchor="ctr">
            <a:normAutofit/>
          </a:bodyPr>
          <a:lstStyle/>
          <a:p>
            <a:r>
              <a:rPr lang="en-GB" dirty="0">
                <a:solidFill>
                  <a:srgbClr val="404040"/>
                </a:solidFill>
              </a:rPr>
              <a:t>This lecture has summarised how the emergency service responds to terrorism in the UK.</a:t>
            </a:r>
          </a:p>
          <a:p>
            <a:r>
              <a:rPr lang="en-GB" dirty="0">
                <a:solidFill>
                  <a:srgbClr val="404040"/>
                </a:solidFill>
              </a:rPr>
              <a:t>Considered CONTEST strategy and outlined the 4 P’s as a response to terrorism. </a:t>
            </a:r>
          </a:p>
          <a:p>
            <a:r>
              <a:rPr lang="en-GB" dirty="0">
                <a:solidFill>
                  <a:srgbClr val="404040"/>
                </a:solidFill>
              </a:rPr>
              <a:t>Established how CONTEST is utilised in the real world.</a:t>
            </a:r>
          </a:p>
          <a:p>
            <a:r>
              <a:rPr lang="en-GB" dirty="0">
                <a:solidFill>
                  <a:srgbClr val="404040"/>
                </a:solidFill>
              </a:rPr>
              <a:t>Distinguished what and why JESIP framework. </a:t>
            </a:r>
          </a:p>
          <a:p>
            <a:r>
              <a:rPr lang="en-GB" dirty="0">
                <a:solidFill>
                  <a:srgbClr val="404040"/>
                </a:solidFill>
              </a:rPr>
              <a:t>Through your own research you following this session you should be able to understand how JESIP is utilised in real life situations.</a:t>
            </a:r>
          </a:p>
        </p:txBody>
      </p:sp>
      <p:sp>
        <p:nvSpPr>
          <p:cNvPr id="21" name="Oval 20">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18"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90C698-6307-F849-9BDD-5C5925974BA1}"/>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2300">
                <a:solidFill>
                  <a:srgbClr val="FFFFFF"/>
                </a:solidFill>
              </a:rPr>
              <a:t>Conclusion</a:t>
            </a:r>
          </a:p>
        </p:txBody>
      </p:sp>
      <p:pic>
        <p:nvPicPr>
          <p:cNvPr id="4" name="Audio 3">
            <a:hlinkClick r:id="" action="ppaction://media"/>
            <a:extLst>
              <a:ext uri="{FF2B5EF4-FFF2-40B4-BE49-F238E27FC236}">
                <a16:creationId xmlns:a16="http://schemas.microsoft.com/office/drawing/2014/main" id="{CCEF822F-FB98-2D48-B9BF-773D01EFF3F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64198285"/>
      </p:ext>
    </p:extLst>
  </p:cSld>
  <p:clrMapOvr>
    <a:masterClrMapping/>
  </p:clrMapOvr>
  <mc:AlternateContent xmlns:mc="http://schemas.openxmlformats.org/markup-compatibility/2006" xmlns:p14="http://schemas.microsoft.com/office/powerpoint/2010/main">
    <mc:Choice Requires="p14">
      <p:transition spd="slow" p14:dur="2000" advTm="36562"/>
    </mc:Choice>
    <mc:Fallback xmlns="">
      <p:transition spd="slow" advTm="365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51"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543"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4" name="Content Placeholder 2">
            <a:extLst>
              <a:ext uri="{FF2B5EF4-FFF2-40B4-BE49-F238E27FC236}">
                <a16:creationId xmlns:a16="http://schemas.microsoft.com/office/drawing/2014/main" id="{6D7E080B-03FD-47FB-837E-8B9870763071}"/>
              </a:ext>
            </a:extLst>
          </p:cNvPr>
          <p:cNvGraphicFramePr>
            <a:graphicFrameLocks noGrp="1"/>
          </p:cNvGraphicFramePr>
          <p:nvPr>
            <p:ph idx="1"/>
            <p:extLst>
              <p:ext uri="{D42A27DB-BD31-4B8C-83A1-F6EECF244321}">
                <p14:modId xmlns:p14="http://schemas.microsoft.com/office/powerpoint/2010/main" val="1306359985"/>
              </p:ext>
            </p:extLst>
          </p:nvPr>
        </p:nvGraphicFramePr>
        <p:xfrm>
          <a:off x="1316984" y="1283546"/>
          <a:ext cx="5715917" cy="391406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18"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4794B9-A7AC-FB4F-A47A-73907A685F3C}"/>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3000" dirty="0">
                <a:solidFill>
                  <a:srgbClr val="FFFFFF"/>
                </a:solidFill>
              </a:rPr>
              <a:t>TASK</a:t>
            </a:r>
          </a:p>
        </p:txBody>
      </p:sp>
      <p:pic>
        <p:nvPicPr>
          <p:cNvPr id="3" name="Audio 2">
            <a:hlinkClick r:id="" action="ppaction://media"/>
            <a:extLst>
              <a:ext uri="{FF2B5EF4-FFF2-40B4-BE49-F238E27FC236}">
                <a16:creationId xmlns:a16="http://schemas.microsoft.com/office/drawing/2014/main" id="{03A6230A-AC3E-954B-99EB-713B59E8BCC6}"/>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294651713"/>
      </p:ext>
    </p:extLst>
  </p:cSld>
  <p:clrMapOvr>
    <a:masterClrMapping/>
  </p:clrMapOvr>
  <mc:AlternateContent xmlns:mc="http://schemas.openxmlformats.org/markup-compatibility/2006" xmlns:p14="http://schemas.microsoft.com/office/powerpoint/2010/main">
    <mc:Choice Requires="p14">
      <p:transition spd="slow" p14:dur="2000" advTm="75554"/>
    </mc:Choice>
    <mc:Fallback xmlns="">
      <p:transition spd="slow" advTm="755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90C698-6307-F849-9BDD-5C5925974BA1}"/>
              </a:ext>
            </a:extLst>
          </p:cNvPr>
          <p:cNvSpPr>
            <a:spLocks noGrp="1"/>
          </p:cNvSpPr>
          <p:nvPr>
            <p:ph type="title"/>
          </p:nvPr>
        </p:nvSpPr>
        <p:spPr>
          <a:xfrm>
            <a:off x="829781" y="2708804"/>
            <a:ext cx="3698803" cy="1440394"/>
          </a:xfrm>
          <a:prstGeom prst="ellipse">
            <a:avLst/>
          </a:prstGeom>
          <a:noFill/>
          <a:ln>
            <a:solidFill>
              <a:schemeClr val="tx1"/>
            </a:solidFill>
          </a:ln>
        </p:spPr>
        <p:txBody>
          <a:bodyPr>
            <a:normAutofit/>
          </a:bodyPr>
          <a:lstStyle/>
          <a:p>
            <a:r>
              <a:rPr lang="en-GB" sz="2400">
                <a:solidFill>
                  <a:schemeClr val="tx1"/>
                </a:solidFill>
              </a:rPr>
              <a:t>references</a:t>
            </a:r>
          </a:p>
        </p:txBody>
      </p:sp>
      <p:sp>
        <p:nvSpPr>
          <p:cNvPr id="26" name="Rectangle 25">
            <a:extLst>
              <a:ext uri="{FF2B5EF4-FFF2-40B4-BE49-F238E27FC236}">
                <a16:creationId xmlns:a16="http://schemas.microsoft.com/office/drawing/2014/main" id="{FB403EBD-907E-4D59-98D4-A72CD1063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BCD0763-02FA-6545-9D6B-05D79C2C40DD}"/>
              </a:ext>
            </a:extLst>
          </p:cNvPr>
          <p:cNvSpPr>
            <a:spLocks noGrp="1"/>
          </p:cNvSpPr>
          <p:nvPr>
            <p:ph idx="1"/>
          </p:nvPr>
        </p:nvSpPr>
        <p:spPr>
          <a:xfrm>
            <a:off x="5315061" y="0"/>
            <a:ext cx="6876939" cy="6858000"/>
          </a:xfrm>
        </p:spPr>
        <p:txBody>
          <a:bodyPr anchor="ctr">
            <a:normAutofit/>
          </a:bodyPr>
          <a:lstStyle/>
          <a:p>
            <a:pPr>
              <a:lnSpc>
                <a:spcPct val="90000"/>
              </a:lnSpc>
            </a:pPr>
            <a:r>
              <a:rPr lang="en-GB" sz="1400">
                <a:solidFill>
                  <a:schemeClr val="bg1"/>
                </a:solidFill>
              </a:rPr>
              <a:t>HM Government. (2006) </a:t>
            </a:r>
            <a:r>
              <a:rPr lang="en-GB" sz="1400" i="1">
                <a:solidFill>
                  <a:schemeClr val="bg1"/>
                </a:solidFill>
              </a:rPr>
              <a:t>Countering International Terrorism: The United Kingdom’s Strategy. </a:t>
            </a:r>
            <a:r>
              <a:rPr lang="en-GB" sz="1400">
                <a:solidFill>
                  <a:schemeClr val="bg1"/>
                </a:solidFill>
              </a:rPr>
              <a:t>(Cm 6888).  Available at: </a:t>
            </a:r>
            <a:r>
              <a:rPr lang="en-GB" sz="1400">
                <a:solidFill>
                  <a:schemeClr val="bg1"/>
                </a:solidFill>
                <a:hlinkClick r:id="rId4"/>
              </a:rPr>
              <a:t>https://assets.publishing.service.gov.uk/government/uploads/system/uploads/attachment_data/file/272320/6888.pdf</a:t>
            </a:r>
            <a:r>
              <a:rPr lang="en-GB" sz="1400">
                <a:solidFill>
                  <a:schemeClr val="bg1"/>
                </a:solidFill>
              </a:rPr>
              <a:t> (Accessed: 22 November 2021).</a:t>
            </a:r>
          </a:p>
          <a:p>
            <a:pPr>
              <a:lnSpc>
                <a:spcPct val="90000"/>
              </a:lnSpc>
            </a:pPr>
            <a:r>
              <a:rPr lang="en-GB" sz="1400">
                <a:solidFill>
                  <a:schemeClr val="bg1"/>
                </a:solidFill>
              </a:rPr>
              <a:t>HM Government. (2018) </a:t>
            </a:r>
            <a:r>
              <a:rPr lang="en-GB" sz="1400" i="1">
                <a:solidFill>
                  <a:schemeClr val="bg1"/>
                </a:solidFill>
              </a:rPr>
              <a:t>CONTEST:  The United Kingdom’s Strategy for Countering Terrorism.</a:t>
            </a:r>
            <a:r>
              <a:rPr lang="en-GB" sz="1400">
                <a:solidFill>
                  <a:schemeClr val="bg1"/>
                </a:solidFill>
              </a:rPr>
              <a:t> (Cm 9608). Available at: </a:t>
            </a:r>
            <a:r>
              <a:rPr lang="en-GB" sz="1400">
                <a:solidFill>
                  <a:schemeClr val="bg1"/>
                </a:solidFill>
                <a:hlinkClick r:id="rId5"/>
              </a:rPr>
              <a:t>https://assets.publishing.service.gov.uk/government/uploads/system/uploads/attachment_data/file/716907/140618_CCS207_CCS0218929798-1_CONTEST_3.0_WEB.pdf</a:t>
            </a:r>
            <a:r>
              <a:rPr lang="en-GB" sz="1400">
                <a:solidFill>
                  <a:schemeClr val="bg1"/>
                </a:solidFill>
              </a:rPr>
              <a:t>  (Accessed: 22 November 2021).</a:t>
            </a:r>
          </a:p>
          <a:p>
            <a:pPr>
              <a:lnSpc>
                <a:spcPct val="90000"/>
              </a:lnSpc>
            </a:pPr>
            <a:r>
              <a:rPr lang="en-GB" sz="1400">
                <a:solidFill>
                  <a:schemeClr val="bg1"/>
                </a:solidFill>
              </a:rPr>
              <a:t>Her Majesty’s Inspectorate of Constabulary and Fire &amp; Rescue Services. (2018) </a:t>
            </a:r>
            <a:r>
              <a:rPr lang="en-GB" sz="1400" i="1">
                <a:solidFill>
                  <a:schemeClr val="bg1"/>
                </a:solidFill>
              </a:rPr>
              <a:t>Joint Emergency Services Interoperability Principles. </a:t>
            </a:r>
            <a:r>
              <a:rPr lang="en-GB" sz="1400">
                <a:solidFill>
                  <a:schemeClr val="bg1"/>
                </a:solidFill>
              </a:rPr>
              <a:t>Available at: </a:t>
            </a:r>
            <a:r>
              <a:rPr lang="en-GB" sz="1400">
                <a:solidFill>
                  <a:schemeClr val="bg1"/>
                </a:solidFill>
                <a:hlinkClick r:id="rId6"/>
              </a:rPr>
              <a:t>https://www.justiceinspectorates.gov.uk/hmicfrs/our-work/article/joint-emergency-services-interoperability-principles/</a:t>
            </a:r>
            <a:r>
              <a:rPr lang="en-GB" sz="1400">
                <a:solidFill>
                  <a:schemeClr val="bg1"/>
                </a:solidFill>
              </a:rPr>
              <a:t> (Accessed: 24 November 2021).</a:t>
            </a:r>
          </a:p>
          <a:p>
            <a:pPr>
              <a:lnSpc>
                <a:spcPct val="90000"/>
              </a:lnSpc>
            </a:pPr>
            <a:r>
              <a:rPr lang="en-GB" sz="1400">
                <a:solidFill>
                  <a:schemeClr val="bg1"/>
                </a:solidFill>
              </a:rPr>
              <a:t>JESIP. (n.d) </a:t>
            </a:r>
            <a:r>
              <a:rPr lang="en-GB" sz="1400" i="1">
                <a:solidFill>
                  <a:schemeClr val="bg1"/>
                </a:solidFill>
              </a:rPr>
              <a:t>What is the Joint Doctrine? </a:t>
            </a:r>
            <a:r>
              <a:rPr lang="en-GB" sz="1400">
                <a:solidFill>
                  <a:schemeClr val="bg1"/>
                </a:solidFill>
              </a:rPr>
              <a:t>Available at:  </a:t>
            </a:r>
            <a:r>
              <a:rPr lang="en-GB" sz="1400">
                <a:solidFill>
                  <a:schemeClr val="bg1"/>
                </a:solidFill>
                <a:hlinkClick r:id="rId7"/>
              </a:rPr>
              <a:t>https://www.jesip.org.uk/what-is-the-joint-doctrine</a:t>
            </a:r>
            <a:r>
              <a:rPr lang="en-GB" sz="1400">
                <a:solidFill>
                  <a:schemeClr val="bg1"/>
                </a:solidFill>
              </a:rPr>
              <a:t> (Accessed: 24 November 2021).</a:t>
            </a:r>
          </a:p>
          <a:p>
            <a:pPr>
              <a:lnSpc>
                <a:spcPct val="90000"/>
              </a:lnSpc>
            </a:pPr>
            <a:r>
              <a:rPr lang="en-GB" sz="1400">
                <a:solidFill>
                  <a:schemeClr val="bg1"/>
                </a:solidFill>
              </a:rPr>
              <a:t>JESIP. (2021) </a:t>
            </a:r>
            <a:r>
              <a:rPr lang="en-GB" sz="1400" i="1">
                <a:solidFill>
                  <a:schemeClr val="bg1"/>
                </a:solidFill>
              </a:rPr>
              <a:t>Joint Doctrine: The Interoperability Framework.  </a:t>
            </a:r>
            <a:r>
              <a:rPr lang="en-GB" sz="1400">
                <a:solidFill>
                  <a:schemeClr val="bg1"/>
                </a:solidFill>
              </a:rPr>
              <a:t>Available at: </a:t>
            </a:r>
            <a:r>
              <a:rPr lang="en-GB" sz="1400">
                <a:solidFill>
                  <a:schemeClr val="bg1"/>
                </a:solidFill>
                <a:hlinkClick r:id="rId8"/>
              </a:rPr>
              <a:t>https://www.jesip.org.uk/uploads/media/pdf/Joint%20Doctrine/JESIP_Joint_Doctrine_Guide_OCT21.pdf</a:t>
            </a:r>
            <a:r>
              <a:rPr lang="en-GB" sz="1400">
                <a:solidFill>
                  <a:schemeClr val="bg1"/>
                </a:solidFill>
              </a:rPr>
              <a:t> (Accessed: 24 November 2021).</a:t>
            </a:r>
          </a:p>
        </p:txBody>
      </p:sp>
      <p:pic>
        <p:nvPicPr>
          <p:cNvPr id="4" name="Audio 3">
            <a:hlinkClick r:id="" action="ppaction://media"/>
            <a:extLst>
              <a:ext uri="{FF2B5EF4-FFF2-40B4-BE49-F238E27FC236}">
                <a16:creationId xmlns:a16="http://schemas.microsoft.com/office/drawing/2014/main" id="{92F4B00E-F58B-4344-BBF4-168F4CD59DA1}"/>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58876921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23010"/>
    </mc:Choice>
    <mc:Fallback xmlns="">
      <p:transition spd="slow" advTm="230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{4902FC37-66DC-2446-AEAE-76F53A48B3C0}tf10001120</Template>
  <TotalTime>0</TotalTime>
  <Words>5894</Words>
  <Application>Microsoft Office PowerPoint</Application>
  <PresentationFormat>Widescreen</PresentationFormat>
  <Paragraphs>262</Paragraphs>
  <Slides>32</Slides>
  <Notes>25</Notes>
  <HiddenSlides>0</HiddenSlides>
  <MMClips>32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32</vt:i4>
      </vt:variant>
    </vt:vector>
  </HeadingPairs>
  <TitlesOfParts>
    <vt:vector size="36" baseType="lpstr">
      <vt:lpstr>Arial</vt:lpstr>
      <vt:lpstr>Calibri</vt:lpstr>
      <vt:lpstr>Gill Sans MT</vt:lpstr>
      <vt:lpstr>Parcel</vt:lpstr>
      <vt:lpstr>Responding to Terrorism</vt:lpstr>
      <vt:lpstr>AIM</vt:lpstr>
      <vt:lpstr>objectives</vt:lpstr>
      <vt:lpstr>Contest</vt:lpstr>
      <vt:lpstr>Contest 2018</vt:lpstr>
      <vt:lpstr>The 4 P’s</vt:lpstr>
      <vt:lpstr>Prevent</vt:lpstr>
      <vt:lpstr>Prevent</vt:lpstr>
      <vt:lpstr>Pursue</vt:lpstr>
      <vt:lpstr>Pursue</vt:lpstr>
      <vt:lpstr>protect</vt:lpstr>
      <vt:lpstr>Protect</vt:lpstr>
      <vt:lpstr>prepare</vt:lpstr>
      <vt:lpstr>Prepare</vt:lpstr>
      <vt:lpstr>Application to real world?</vt:lpstr>
      <vt:lpstr>PowerPoint Presentation</vt:lpstr>
      <vt:lpstr>PowerPoint Presentation</vt:lpstr>
      <vt:lpstr>jesip</vt:lpstr>
      <vt:lpstr>Why do we need it?</vt:lpstr>
      <vt:lpstr>Joint Doctrine: The Interoperability framework</vt:lpstr>
      <vt:lpstr>Co-locate</vt:lpstr>
      <vt:lpstr>communication</vt:lpstr>
      <vt:lpstr>Co-ordinate</vt:lpstr>
      <vt:lpstr>Jointly understand risk</vt:lpstr>
      <vt:lpstr>Shared situational awareness</vt:lpstr>
      <vt:lpstr>Early stages of a Mult—agency incident</vt:lpstr>
      <vt:lpstr>PowerPoint Presentation</vt:lpstr>
      <vt:lpstr>PowerPoint Presentation</vt:lpstr>
      <vt:lpstr>Application to real world?</vt:lpstr>
      <vt:lpstr>Conclusion</vt:lpstr>
      <vt:lpstr>TASK</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Responding to Terrorism</dc:title>
  <dc:creator>Sian Clare Wall (2110786)</dc:creator>
  <cp:lastModifiedBy>Rachel Smith</cp:lastModifiedBy>
  <cp:revision>9</cp:revision>
  <dcterms:created xsi:type="dcterms:W3CDTF">2021-11-22T17:28:56Z</dcterms:created>
  <dcterms:modified xsi:type="dcterms:W3CDTF">2023-11-15T12:40:33Z</dcterms:modified>
</cp:coreProperties>
</file>