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4"/>
  </p:notesMasterIdLst>
  <p:handoutMasterIdLst>
    <p:handoutMasterId r:id="rId15"/>
  </p:handoutMasterIdLst>
  <p:sldIdLst>
    <p:sldId id="256" r:id="rId5"/>
    <p:sldId id="257" r:id="rId6"/>
    <p:sldId id="266" r:id="rId7"/>
    <p:sldId id="267" r:id="rId8"/>
    <p:sldId id="260" r:id="rId9"/>
    <p:sldId id="265" r:id="rId10"/>
    <p:sldId id="259" r:id="rId11"/>
    <p:sldId id="261" r:id="rId12"/>
    <p:sldId id="263" r:id="rId13"/>
  </p:sldIdLst>
  <p:sldSz cx="12192000" cy="6858000"/>
  <p:notesSz cx="6858000" cy="9144000"/>
  <p:defaultTextStyle>
    <a:defPPr rtl="0">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5E507E-BE39-41E8-8AE5-CE9D07995AD8}" v="917" dt="2022-01-10T18:16:16.629"/>
    <p1510:client id="{65A9179B-E019-42FE-9292-43FE719D2B68}" v="462" dt="2022-01-12T00:29:16.3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autoAdjust="0"/>
  </p:normalViewPr>
  <p:slideViewPr>
    <p:cSldViewPr snapToGrid="0">
      <p:cViewPr varScale="1">
        <p:scale>
          <a:sx n="116" d="100"/>
          <a:sy n="116" d="100"/>
        </p:scale>
        <p:origin x="378" y="9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8" d="100"/>
          <a:sy n="88" d="100"/>
        </p:scale>
        <p:origin x="3804"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diagrams/_rels/data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rawing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554EC1-9A72-4392-AD6A-DDED4532C62B}"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DC41659C-A317-40CC-A8BB-E535DFF41FA3}">
      <dgm:prSet/>
      <dgm:spPr/>
      <dgm:t>
        <a:bodyPr/>
        <a:lstStyle/>
        <a:p>
          <a:r>
            <a:rPr lang="en-GB" dirty="0">
              <a:latin typeface="Arial" panose="020B0604020202020204"/>
            </a:rPr>
            <a:t>Discuss</a:t>
          </a:r>
          <a:r>
            <a:rPr lang="en-GB" dirty="0"/>
            <a:t> my </a:t>
          </a:r>
          <a:r>
            <a:rPr lang="en-GB" dirty="0">
              <a:latin typeface="Arial" panose="020B0604020202020204"/>
            </a:rPr>
            <a:t>proposed</a:t>
          </a:r>
          <a:r>
            <a:rPr lang="en-GB" dirty="0"/>
            <a:t> program for Key stage 3 pupils to prepare them for their residential visit. </a:t>
          </a:r>
          <a:endParaRPr lang="en-US" dirty="0"/>
        </a:p>
      </dgm:t>
    </dgm:pt>
    <dgm:pt modelId="{9D04DC06-7D0B-4F82-A9AD-0AD913476EE9}" type="parTrans" cxnId="{8B1588FF-FF92-4B55-B5DD-1305BA7934CA}">
      <dgm:prSet/>
      <dgm:spPr/>
      <dgm:t>
        <a:bodyPr/>
        <a:lstStyle/>
        <a:p>
          <a:endParaRPr lang="en-US"/>
        </a:p>
      </dgm:t>
    </dgm:pt>
    <dgm:pt modelId="{DCD9A8A1-E652-4F30-86F5-0A46BAD77AE2}" type="sibTrans" cxnId="{8B1588FF-FF92-4B55-B5DD-1305BA7934CA}">
      <dgm:prSet/>
      <dgm:spPr/>
      <dgm:t>
        <a:bodyPr/>
        <a:lstStyle/>
        <a:p>
          <a:endParaRPr lang="en-US"/>
        </a:p>
      </dgm:t>
    </dgm:pt>
    <dgm:pt modelId="{BE840C1D-5441-4715-BF67-A346847C410A}">
      <dgm:prSet/>
      <dgm:spPr/>
      <dgm:t>
        <a:bodyPr/>
        <a:lstStyle/>
        <a:p>
          <a:r>
            <a:rPr lang="en-GB" dirty="0"/>
            <a:t>Discuss the potential using the school grounds and nearby areas as a place to use as part of delivering this program.</a:t>
          </a:r>
          <a:endParaRPr lang="en-US" dirty="0"/>
        </a:p>
      </dgm:t>
    </dgm:pt>
    <dgm:pt modelId="{E3F04B68-46A9-4AE3-92AA-2DEFA7E196E1}" type="parTrans" cxnId="{DE8027F2-3629-4D5D-97C6-8CA71B673E37}">
      <dgm:prSet/>
      <dgm:spPr/>
      <dgm:t>
        <a:bodyPr/>
        <a:lstStyle/>
        <a:p>
          <a:endParaRPr lang="en-US"/>
        </a:p>
      </dgm:t>
    </dgm:pt>
    <dgm:pt modelId="{B3FC58D8-FE9F-45E2-B5C0-AF71576DAF9B}" type="sibTrans" cxnId="{DE8027F2-3629-4D5D-97C6-8CA71B673E37}">
      <dgm:prSet/>
      <dgm:spPr/>
      <dgm:t>
        <a:bodyPr/>
        <a:lstStyle/>
        <a:p>
          <a:endParaRPr lang="en-US"/>
        </a:p>
      </dgm:t>
    </dgm:pt>
    <dgm:pt modelId="{9A00045D-B06C-42D3-87FA-1B862A6B49E6}">
      <dgm:prSet/>
      <dgm:spPr/>
      <dgm:t>
        <a:bodyPr/>
        <a:lstStyle/>
        <a:p>
          <a:r>
            <a:rPr lang="en-GB" dirty="0"/>
            <a:t>Make links to the current Physical Education Curriculum and my unit of work.</a:t>
          </a:r>
          <a:endParaRPr lang="en-US" dirty="0"/>
        </a:p>
      </dgm:t>
    </dgm:pt>
    <dgm:pt modelId="{162923EC-D9CF-4C50-8243-F85AAB3E82DC}" type="parTrans" cxnId="{4845867A-C190-40BD-BA05-561F214872F2}">
      <dgm:prSet/>
      <dgm:spPr/>
      <dgm:t>
        <a:bodyPr/>
        <a:lstStyle/>
        <a:p>
          <a:endParaRPr lang="en-US"/>
        </a:p>
      </dgm:t>
    </dgm:pt>
    <dgm:pt modelId="{324AD556-867C-4930-97CE-1632B6DADF5A}" type="sibTrans" cxnId="{4845867A-C190-40BD-BA05-561F214872F2}">
      <dgm:prSet/>
      <dgm:spPr/>
      <dgm:t>
        <a:bodyPr/>
        <a:lstStyle/>
        <a:p>
          <a:endParaRPr lang="en-US"/>
        </a:p>
      </dgm:t>
    </dgm:pt>
    <dgm:pt modelId="{E166A5A9-00B7-4BFD-8EA5-88E6855504DD}">
      <dgm:prSet/>
      <dgm:spPr/>
      <dgm:t>
        <a:bodyPr/>
        <a:lstStyle/>
        <a:p>
          <a:r>
            <a:rPr lang="en-GB" dirty="0"/>
            <a:t>addressing problems facing schools in relation to COVID 19 and also appropriate levels of challenge for secondary age pupils.</a:t>
          </a:r>
          <a:endParaRPr lang="en-US" dirty="0"/>
        </a:p>
      </dgm:t>
    </dgm:pt>
    <dgm:pt modelId="{47511F41-8D7A-45EF-A1AC-6AAE474516C2}" type="parTrans" cxnId="{5E5DD229-4CF1-4124-8B89-3F3B14CBFE32}">
      <dgm:prSet/>
      <dgm:spPr/>
      <dgm:t>
        <a:bodyPr/>
        <a:lstStyle/>
        <a:p>
          <a:endParaRPr lang="en-US"/>
        </a:p>
      </dgm:t>
    </dgm:pt>
    <dgm:pt modelId="{00A3AC49-07F1-4220-A76B-1ADDBD2E939F}" type="sibTrans" cxnId="{5E5DD229-4CF1-4124-8B89-3F3B14CBFE32}">
      <dgm:prSet/>
      <dgm:spPr/>
      <dgm:t>
        <a:bodyPr/>
        <a:lstStyle/>
        <a:p>
          <a:endParaRPr lang="en-US"/>
        </a:p>
      </dgm:t>
    </dgm:pt>
    <dgm:pt modelId="{90885A1D-DB82-4FB5-81F8-8268F43A8D65}" type="pres">
      <dgm:prSet presAssocID="{A2554EC1-9A72-4392-AD6A-DDED4532C62B}" presName="vert0" presStyleCnt="0">
        <dgm:presLayoutVars>
          <dgm:dir/>
          <dgm:animOne val="branch"/>
          <dgm:animLvl val="lvl"/>
        </dgm:presLayoutVars>
      </dgm:prSet>
      <dgm:spPr/>
    </dgm:pt>
    <dgm:pt modelId="{7A4B9C21-03A4-4B9A-BB3A-36BBA0792C68}" type="pres">
      <dgm:prSet presAssocID="{DC41659C-A317-40CC-A8BB-E535DFF41FA3}" presName="thickLine" presStyleLbl="alignNode1" presStyleIdx="0" presStyleCnt="4"/>
      <dgm:spPr/>
    </dgm:pt>
    <dgm:pt modelId="{E7ED9ADC-4F15-415F-BB58-0164E155820F}" type="pres">
      <dgm:prSet presAssocID="{DC41659C-A317-40CC-A8BB-E535DFF41FA3}" presName="horz1" presStyleCnt="0"/>
      <dgm:spPr/>
    </dgm:pt>
    <dgm:pt modelId="{E945E05A-B4E0-4F2C-869E-D5BECF97967A}" type="pres">
      <dgm:prSet presAssocID="{DC41659C-A317-40CC-A8BB-E535DFF41FA3}" presName="tx1" presStyleLbl="revTx" presStyleIdx="0" presStyleCnt="4"/>
      <dgm:spPr/>
    </dgm:pt>
    <dgm:pt modelId="{DED27709-DEB4-4C0C-9848-A4C299779E19}" type="pres">
      <dgm:prSet presAssocID="{DC41659C-A317-40CC-A8BB-E535DFF41FA3}" presName="vert1" presStyleCnt="0"/>
      <dgm:spPr/>
    </dgm:pt>
    <dgm:pt modelId="{7A6302A9-AAD9-436C-99E6-D738805F49E5}" type="pres">
      <dgm:prSet presAssocID="{BE840C1D-5441-4715-BF67-A346847C410A}" presName="thickLine" presStyleLbl="alignNode1" presStyleIdx="1" presStyleCnt="4"/>
      <dgm:spPr/>
    </dgm:pt>
    <dgm:pt modelId="{4BB9D2B6-13F8-48C1-8DE8-D8396CC03399}" type="pres">
      <dgm:prSet presAssocID="{BE840C1D-5441-4715-BF67-A346847C410A}" presName="horz1" presStyleCnt="0"/>
      <dgm:spPr/>
    </dgm:pt>
    <dgm:pt modelId="{E44C7D33-3E17-4A4F-A20B-AC14D13C831E}" type="pres">
      <dgm:prSet presAssocID="{BE840C1D-5441-4715-BF67-A346847C410A}" presName="tx1" presStyleLbl="revTx" presStyleIdx="1" presStyleCnt="4"/>
      <dgm:spPr/>
    </dgm:pt>
    <dgm:pt modelId="{D600A5B4-B05A-4FAD-8C36-1FBE991DE06A}" type="pres">
      <dgm:prSet presAssocID="{BE840C1D-5441-4715-BF67-A346847C410A}" presName="vert1" presStyleCnt="0"/>
      <dgm:spPr/>
    </dgm:pt>
    <dgm:pt modelId="{418FEA08-33F5-40A8-9820-DAF4D826C2B4}" type="pres">
      <dgm:prSet presAssocID="{9A00045D-B06C-42D3-87FA-1B862A6B49E6}" presName="thickLine" presStyleLbl="alignNode1" presStyleIdx="2" presStyleCnt="4"/>
      <dgm:spPr/>
    </dgm:pt>
    <dgm:pt modelId="{A7E3F62E-20D8-4236-9EAE-DE5203C3ECAD}" type="pres">
      <dgm:prSet presAssocID="{9A00045D-B06C-42D3-87FA-1B862A6B49E6}" presName="horz1" presStyleCnt="0"/>
      <dgm:spPr/>
    </dgm:pt>
    <dgm:pt modelId="{208BD6AA-B00A-437F-8E48-2727343ACBE6}" type="pres">
      <dgm:prSet presAssocID="{9A00045D-B06C-42D3-87FA-1B862A6B49E6}" presName="tx1" presStyleLbl="revTx" presStyleIdx="2" presStyleCnt="4"/>
      <dgm:spPr/>
    </dgm:pt>
    <dgm:pt modelId="{55BD548F-C576-4DD2-A086-B5514D6649CD}" type="pres">
      <dgm:prSet presAssocID="{9A00045D-B06C-42D3-87FA-1B862A6B49E6}" presName="vert1" presStyleCnt="0"/>
      <dgm:spPr/>
    </dgm:pt>
    <dgm:pt modelId="{479CD4A7-F6A7-4DEF-8860-F475FA1800ED}" type="pres">
      <dgm:prSet presAssocID="{E166A5A9-00B7-4BFD-8EA5-88E6855504DD}" presName="thickLine" presStyleLbl="alignNode1" presStyleIdx="3" presStyleCnt="4"/>
      <dgm:spPr/>
    </dgm:pt>
    <dgm:pt modelId="{4B57F464-BE8B-4960-B80A-9C4F7F9EBFB7}" type="pres">
      <dgm:prSet presAssocID="{E166A5A9-00B7-4BFD-8EA5-88E6855504DD}" presName="horz1" presStyleCnt="0"/>
      <dgm:spPr/>
    </dgm:pt>
    <dgm:pt modelId="{98F97E09-3589-43A1-9FEB-8F3693146054}" type="pres">
      <dgm:prSet presAssocID="{E166A5A9-00B7-4BFD-8EA5-88E6855504DD}" presName="tx1" presStyleLbl="revTx" presStyleIdx="3" presStyleCnt="4"/>
      <dgm:spPr/>
    </dgm:pt>
    <dgm:pt modelId="{80B3BE6B-7CE6-4F19-B21A-007FB1C06748}" type="pres">
      <dgm:prSet presAssocID="{E166A5A9-00B7-4BFD-8EA5-88E6855504DD}" presName="vert1" presStyleCnt="0"/>
      <dgm:spPr/>
    </dgm:pt>
  </dgm:ptLst>
  <dgm:cxnLst>
    <dgm:cxn modelId="{5E5DD229-4CF1-4124-8B89-3F3B14CBFE32}" srcId="{A2554EC1-9A72-4392-AD6A-DDED4532C62B}" destId="{E166A5A9-00B7-4BFD-8EA5-88E6855504DD}" srcOrd="3" destOrd="0" parTransId="{47511F41-8D7A-45EF-A1AC-6AAE474516C2}" sibTransId="{00A3AC49-07F1-4220-A76B-1ADDBD2E939F}"/>
    <dgm:cxn modelId="{A0FBEA32-B2CD-47E9-9A48-F9C83A80D360}" type="presOf" srcId="{E166A5A9-00B7-4BFD-8EA5-88E6855504DD}" destId="{98F97E09-3589-43A1-9FEB-8F3693146054}" srcOrd="0" destOrd="0" presId="urn:microsoft.com/office/officeart/2008/layout/LinedList"/>
    <dgm:cxn modelId="{65B9515F-734A-47C0-8880-D20AAEABDED8}" type="presOf" srcId="{BE840C1D-5441-4715-BF67-A346847C410A}" destId="{E44C7D33-3E17-4A4F-A20B-AC14D13C831E}" srcOrd="0" destOrd="0" presId="urn:microsoft.com/office/officeart/2008/layout/LinedList"/>
    <dgm:cxn modelId="{2CE40967-B490-4ACD-A9FF-31CC3D0C73CF}" type="presOf" srcId="{DC41659C-A317-40CC-A8BB-E535DFF41FA3}" destId="{E945E05A-B4E0-4F2C-869E-D5BECF97967A}" srcOrd="0" destOrd="0" presId="urn:microsoft.com/office/officeart/2008/layout/LinedList"/>
    <dgm:cxn modelId="{150D5F56-D0CC-4784-8F0E-43EE3BEAA57F}" type="presOf" srcId="{9A00045D-B06C-42D3-87FA-1B862A6B49E6}" destId="{208BD6AA-B00A-437F-8E48-2727343ACBE6}" srcOrd="0" destOrd="0" presId="urn:microsoft.com/office/officeart/2008/layout/LinedList"/>
    <dgm:cxn modelId="{4845867A-C190-40BD-BA05-561F214872F2}" srcId="{A2554EC1-9A72-4392-AD6A-DDED4532C62B}" destId="{9A00045D-B06C-42D3-87FA-1B862A6B49E6}" srcOrd="2" destOrd="0" parTransId="{162923EC-D9CF-4C50-8243-F85AAB3E82DC}" sibTransId="{324AD556-867C-4930-97CE-1632B6DADF5A}"/>
    <dgm:cxn modelId="{7608F6EF-2070-4C93-BACB-8E9B128B755A}" type="presOf" srcId="{A2554EC1-9A72-4392-AD6A-DDED4532C62B}" destId="{90885A1D-DB82-4FB5-81F8-8268F43A8D65}" srcOrd="0" destOrd="0" presId="urn:microsoft.com/office/officeart/2008/layout/LinedList"/>
    <dgm:cxn modelId="{DE8027F2-3629-4D5D-97C6-8CA71B673E37}" srcId="{A2554EC1-9A72-4392-AD6A-DDED4532C62B}" destId="{BE840C1D-5441-4715-BF67-A346847C410A}" srcOrd="1" destOrd="0" parTransId="{E3F04B68-46A9-4AE3-92AA-2DEFA7E196E1}" sibTransId="{B3FC58D8-FE9F-45E2-B5C0-AF71576DAF9B}"/>
    <dgm:cxn modelId="{8B1588FF-FF92-4B55-B5DD-1305BA7934CA}" srcId="{A2554EC1-9A72-4392-AD6A-DDED4532C62B}" destId="{DC41659C-A317-40CC-A8BB-E535DFF41FA3}" srcOrd="0" destOrd="0" parTransId="{9D04DC06-7D0B-4F82-A9AD-0AD913476EE9}" sibTransId="{DCD9A8A1-E652-4F30-86F5-0A46BAD77AE2}"/>
    <dgm:cxn modelId="{294F61E5-06E6-4490-A95C-46941E418D33}" type="presParOf" srcId="{90885A1D-DB82-4FB5-81F8-8268F43A8D65}" destId="{7A4B9C21-03A4-4B9A-BB3A-36BBA0792C68}" srcOrd="0" destOrd="0" presId="urn:microsoft.com/office/officeart/2008/layout/LinedList"/>
    <dgm:cxn modelId="{7A6B1C7A-236B-4EBE-9FDC-C15B7CE27DBA}" type="presParOf" srcId="{90885A1D-DB82-4FB5-81F8-8268F43A8D65}" destId="{E7ED9ADC-4F15-415F-BB58-0164E155820F}" srcOrd="1" destOrd="0" presId="urn:microsoft.com/office/officeart/2008/layout/LinedList"/>
    <dgm:cxn modelId="{128B7735-CFA4-4836-B7C1-4194530A55B5}" type="presParOf" srcId="{E7ED9ADC-4F15-415F-BB58-0164E155820F}" destId="{E945E05A-B4E0-4F2C-869E-D5BECF97967A}" srcOrd="0" destOrd="0" presId="urn:microsoft.com/office/officeart/2008/layout/LinedList"/>
    <dgm:cxn modelId="{D353AD3D-E2AC-450E-8CEF-E5A36141A0E5}" type="presParOf" srcId="{E7ED9ADC-4F15-415F-BB58-0164E155820F}" destId="{DED27709-DEB4-4C0C-9848-A4C299779E19}" srcOrd="1" destOrd="0" presId="urn:microsoft.com/office/officeart/2008/layout/LinedList"/>
    <dgm:cxn modelId="{A82A0064-3055-49E7-94FD-A15A08984812}" type="presParOf" srcId="{90885A1D-DB82-4FB5-81F8-8268F43A8D65}" destId="{7A6302A9-AAD9-436C-99E6-D738805F49E5}" srcOrd="2" destOrd="0" presId="urn:microsoft.com/office/officeart/2008/layout/LinedList"/>
    <dgm:cxn modelId="{1ACDBE5D-2F3C-4C14-8085-B88F78B74324}" type="presParOf" srcId="{90885A1D-DB82-4FB5-81F8-8268F43A8D65}" destId="{4BB9D2B6-13F8-48C1-8DE8-D8396CC03399}" srcOrd="3" destOrd="0" presId="urn:microsoft.com/office/officeart/2008/layout/LinedList"/>
    <dgm:cxn modelId="{E635DB92-0DDE-47D4-89AC-E1619ABEA0DE}" type="presParOf" srcId="{4BB9D2B6-13F8-48C1-8DE8-D8396CC03399}" destId="{E44C7D33-3E17-4A4F-A20B-AC14D13C831E}" srcOrd="0" destOrd="0" presId="urn:microsoft.com/office/officeart/2008/layout/LinedList"/>
    <dgm:cxn modelId="{A20721E6-1313-4D8E-9C05-21767F82A8EC}" type="presParOf" srcId="{4BB9D2B6-13F8-48C1-8DE8-D8396CC03399}" destId="{D600A5B4-B05A-4FAD-8C36-1FBE991DE06A}" srcOrd="1" destOrd="0" presId="urn:microsoft.com/office/officeart/2008/layout/LinedList"/>
    <dgm:cxn modelId="{F6A48FFA-41ED-4CC7-9446-0A070756BBEF}" type="presParOf" srcId="{90885A1D-DB82-4FB5-81F8-8268F43A8D65}" destId="{418FEA08-33F5-40A8-9820-DAF4D826C2B4}" srcOrd="4" destOrd="0" presId="urn:microsoft.com/office/officeart/2008/layout/LinedList"/>
    <dgm:cxn modelId="{4CCA455E-349E-480B-91E3-C3C349CB6B2B}" type="presParOf" srcId="{90885A1D-DB82-4FB5-81F8-8268F43A8D65}" destId="{A7E3F62E-20D8-4236-9EAE-DE5203C3ECAD}" srcOrd="5" destOrd="0" presId="urn:microsoft.com/office/officeart/2008/layout/LinedList"/>
    <dgm:cxn modelId="{FD7B3352-8A00-480A-81A4-841115515893}" type="presParOf" srcId="{A7E3F62E-20D8-4236-9EAE-DE5203C3ECAD}" destId="{208BD6AA-B00A-437F-8E48-2727343ACBE6}" srcOrd="0" destOrd="0" presId="urn:microsoft.com/office/officeart/2008/layout/LinedList"/>
    <dgm:cxn modelId="{09F81D7C-29B7-4708-94D9-6FD1BA810BFD}" type="presParOf" srcId="{A7E3F62E-20D8-4236-9EAE-DE5203C3ECAD}" destId="{55BD548F-C576-4DD2-A086-B5514D6649CD}" srcOrd="1" destOrd="0" presId="urn:microsoft.com/office/officeart/2008/layout/LinedList"/>
    <dgm:cxn modelId="{A97899CB-2800-433E-AF0D-10B2C0513AB2}" type="presParOf" srcId="{90885A1D-DB82-4FB5-81F8-8268F43A8D65}" destId="{479CD4A7-F6A7-4DEF-8860-F475FA1800ED}" srcOrd="6" destOrd="0" presId="urn:microsoft.com/office/officeart/2008/layout/LinedList"/>
    <dgm:cxn modelId="{02047079-1108-48DE-86AE-AB7B26591724}" type="presParOf" srcId="{90885A1D-DB82-4FB5-81F8-8268F43A8D65}" destId="{4B57F464-BE8B-4960-B80A-9C4F7F9EBFB7}" srcOrd="7" destOrd="0" presId="urn:microsoft.com/office/officeart/2008/layout/LinedList"/>
    <dgm:cxn modelId="{C250966B-70EA-4C0E-85B2-C67B831E17BC}" type="presParOf" srcId="{4B57F464-BE8B-4960-B80A-9C4F7F9EBFB7}" destId="{98F97E09-3589-43A1-9FEB-8F3693146054}" srcOrd="0" destOrd="0" presId="urn:microsoft.com/office/officeart/2008/layout/LinedList"/>
    <dgm:cxn modelId="{41409EE0-7F75-4C9C-89C1-6E5FD6F770A4}" type="presParOf" srcId="{4B57F464-BE8B-4960-B80A-9C4F7F9EBFB7}" destId="{80B3BE6B-7CE6-4F19-B21A-007FB1C0674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A6AF14-AEEF-495C-B23E-111CA1B7999B}"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3168A0B4-0EDB-4632-BC49-919B2BC87FB7}">
      <dgm:prSet/>
      <dgm:spPr/>
      <dgm:t>
        <a:bodyPr/>
        <a:lstStyle/>
        <a:p>
          <a:pPr>
            <a:lnSpc>
              <a:spcPct val="100000"/>
            </a:lnSpc>
          </a:pPr>
          <a:r>
            <a:rPr lang="en-GB"/>
            <a:t>In physical education, learners engage in planning how to design and make progress in their performance, developing their ideas and strategies, and reflecting on how they might further improve their own and others' performance </a:t>
          </a:r>
          <a:endParaRPr lang="en-US"/>
        </a:p>
      </dgm:t>
    </dgm:pt>
    <dgm:pt modelId="{5E4CA3EC-D9ED-401B-A5F6-3D3527EE4AD8}" type="parTrans" cxnId="{244D5D81-F40D-4708-8B3A-473161EC62A1}">
      <dgm:prSet/>
      <dgm:spPr/>
      <dgm:t>
        <a:bodyPr/>
        <a:lstStyle/>
        <a:p>
          <a:endParaRPr lang="en-US"/>
        </a:p>
      </dgm:t>
    </dgm:pt>
    <dgm:pt modelId="{BB17E0AF-C1CF-4D3A-A77C-621F5F769715}" type="sibTrans" cxnId="{244D5D81-F40D-4708-8B3A-473161EC62A1}">
      <dgm:prSet/>
      <dgm:spPr/>
      <dgm:t>
        <a:bodyPr/>
        <a:lstStyle/>
        <a:p>
          <a:endParaRPr lang="en-US"/>
        </a:p>
      </dgm:t>
    </dgm:pt>
    <dgm:pt modelId="{DC18C152-D3B5-4313-A6E5-0CFB061AAA1A}">
      <dgm:prSet/>
      <dgm:spPr/>
      <dgm:t>
        <a:bodyPr/>
        <a:lstStyle/>
        <a:p>
          <a:pPr>
            <a:lnSpc>
              <a:spcPct val="100000"/>
            </a:lnSpc>
          </a:pPr>
          <a:r>
            <a:rPr lang="en-GB"/>
            <a:t>Adventurous activities;Pupils should be given opportunities to: 2. plan, undertake and evaluate activities, using what they find out to plan how to improve their next attempts 5. listen carefully to the contribution of others, make individual and group decisions to identify problems and suggest alternative approaches. </a:t>
          </a:r>
          <a:endParaRPr lang="en-US"/>
        </a:p>
      </dgm:t>
    </dgm:pt>
    <dgm:pt modelId="{9F711F38-DC7D-4D41-9063-A011E4A6CD88}" type="parTrans" cxnId="{E7A88DB3-976A-4D12-82F5-C09A17DA6215}">
      <dgm:prSet/>
      <dgm:spPr/>
      <dgm:t>
        <a:bodyPr/>
        <a:lstStyle/>
        <a:p>
          <a:endParaRPr lang="en-US"/>
        </a:p>
      </dgm:t>
    </dgm:pt>
    <dgm:pt modelId="{A1D4341E-F6B7-45E2-8AEC-58D39EA925C1}" type="sibTrans" cxnId="{E7A88DB3-976A-4D12-82F5-C09A17DA6215}">
      <dgm:prSet/>
      <dgm:spPr/>
      <dgm:t>
        <a:bodyPr/>
        <a:lstStyle/>
        <a:p>
          <a:endParaRPr lang="en-US"/>
        </a:p>
      </dgm:t>
    </dgm:pt>
    <dgm:pt modelId="{2FE7C700-0646-4493-A8FC-3ABB0E2CC61E}" type="pres">
      <dgm:prSet presAssocID="{42A6AF14-AEEF-495C-B23E-111CA1B7999B}" presName="root" presStyleCnt="0">
        <dgm:presLayoutVars>
          <dgm:dir/>
          <dgm:resizeHandles val="exact"/>
        </dgm:presLayoutVars>
      </dgm:prSet>
      <dgm:spPr/>
    </dgm:pt>
    <dgm:pt modelId="{29F6A25B-84FC-48E8-8F8D-A0E972BEBCE1}" type="pres">
      <dgm:prSet presAssocID="{3168A0B4-0EDB-4632-BC49-919B2BC87FB7}" presName="compNode" presStyleCnt="0"/>
      <dgm:spPr/>
    </dgm:pt>
    <dgm:pt modelId="{C7FF3259-D525-4F2B-B22A-254EDA175179}" type="pres">
      <dgm:prSet presAssocID="{3168A0B4-0EDB-4632-BC49-919B2BC87FB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723B7B1E-8B42-46D1-B859-1483F09F42C7}" type="pres">
      <dgm:prSet presAssocID="{3168A0B4-0EDB-4632-BC49-919B2BC87FB7}" presName="spaceRect" presStyleCnt="0"/>
      <dgm:spPr/>
    </dgm:pt>
    <dgm:pt modelId="{8DBC694A-DAD9-48F7-9CE2-5E913681C7B7}" type="pres">
      <dgm:prSet presAssocID="{3168A0B4-0EDB-4632-BC49-919B2BC87FB7}" presName="textRect" presStyleLbl="revTx" presStyleIdx="0" presStyleCnt="2">
        <dgm:presLayoutVars>
          <dgm:chMax val="1"/>
          <dgm:chPref val="1"/>
        </dgm:presLayoutVars>
      </dgm:prSet>
      <dgm:spPr/>
    </dgm:pt>
    <dgm:pt modelId="{F8CEE6B3-6A2B-46B2-A59E-8F9809C82EE5}" type="pres">
      <dgm:prSet presAssocID="{BB17E0AF-C1CF-4D3A-A77C-621F5F769715}" presName="sibTrans" presStyleCnt="0"/>
      <dgm:spPr/>
    </dgm:pt>
    <dgm:pt modelId="{9E543F8B-04D2-44F5-B608-6084A06A03EC}" type="pres">
      <dgm:prSet presAssocID="{DC18C152-D3B5-4313-A6E5-0CFB061AAA1A}" presName="compNode" presStyleCnt="0"/>
      <dgm:spPr/>
    </dgm:pt>
    <dgm:pt modelId="{89B180D7-2733-4972-BEE6-E791C8FE7CE0}" type="pres">
      <dgm:prSet presAssocID="{DC18C152-D3B5-4313-A6E5-0CFB061AAA1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ountain scene"/>
        </a:ext>
      </dgm:extLst>
    </dgm:pt>
    <dgm:pt modelId="{C30DA5C9-5C04-4B76-9683-D48686478677}" type="pres">
      <dgm:prSet presAssocID="{DC18C152-D3B5-4313-A6E5-0CFB061AAA1A}" presName="spaceRect" presStyleCnt="0"/>
      <dgm:spPr/>
    </dgm:pt>
    <dgm:pt modelId="{1EAA185F-4609-4590-B772-0C11338D2296}" type="pres">
      <dgm:prSet presAssocID="{DC18C152-D3B5-4313-A6E5-0CFB061AAA1A}" presName="textRect" presStyleLbl="revTx" presStyleIdx="1" presStyleCnt="2">
        <dgm:presLayoutVars>
          <dgm:chMax val="1"/>
          <dgm:chPref val="1"/>
        </dgm:presLayoutVars>
      </dgm:prSet>
      <dgm:spPr/>
    </dgm:pt>
  </dgm:ptLst>
  <dgm:cxnLst>
    <dgm:cxn modelId="{244D5D81-F40D-4708-8B3A-473161EC62A1}" srcId="{42A6AF14-AEEF-495C-B23E-111CA1B7999B}" destId="{3168A0B4-0EDB-4632-BC49-919B2BC87FB7}" srcOrd="0" destOrd="0" parTransId="{5E4CA3EC-D9ED-401B-A5F6-3D3527EE4AD8}" sibTransId="{BB17E0AF-C1CF-4D3A-A77C-621F5F769715}"/>
    <dgm:cxn modelId="{14DE1BAD-48B3-4D61-B37F-E9533343D496}" type="presOf" srcId="{42A6AF14-AEEF-495C-B23E-111CA1B7999B}" destId="{2FE7C700-0646-4493-A8FC-3ABB0E2CC61E}" srcOrd="0" destOrd="0" presId="urn:microsoft.com/office/officeart/2018/2/layout/IconLabelList"/>
    <dgm:cxn modelId="{E7A88DB3-976A-4D12-82F5-C09A17DA6215}" srcId="{42A6AF14-AEEF-495C-B23E-111CA1B7999B}" destId="{DC18C152-D3B5-4313-A6E5-0CFB061AAA1A}" srcOrd="1" destOrd="0" parTransId="{9F711F38-DC7D-4D41-9063-A011E4A6CD88}" sibTransId="{A1D4341E-F6B7-45E2-8AEC-58D39EA925C1}"/>
    <dgm:cxn modelId="{16D898BF-43A8-4905-8BB9-F815C2F969C7}" type="presOf" srcId="{DC18C152-D3B5-4313-A6E5-0CFB061AAA1A}" destId="{1EAA185F-4609-4590-B772-0C11338D2296}" srcOrd="0" destOrd="0" presId="urn:microsoft.com/office/officeart/2018/2/layout/IconLabelList"/>
    <dgm:cxn modelId="{21E36CFB-EC26-4986-820A-FC232154A181}" type="presOf" srcId="{3168A0B4-0EDB-4632-BC49-919B2BC87FB7}" destId="{8DBC694A-DAD9-48F7-9CE2-5E913681C7B7}" srcOrd="0" destOrd="0" presId="urn:microsoft.com/office/officeart/2018/2/layout/IconLabelList"/>
    <dgm:cxn modelId="{3D89F27A-F832-45F2-8D02-343DF0F4AB80}" type="presParOf" srcId="{2FE7C700-0646-4493-A8FC-3ABB0E2CC61E}" destId="{29F6A25B-84FC-48E8-8F8D-A0E972BEBCE1}" srcOrd="0" destOrd="0" presId="urn:microsoft.com/office/officeart/2018/2/layout/IconLabelList"/>
    <dgm:cxn modelId="{B0DF7610-232A-46EA-A08C-DFC22F4DE36D}" type="presParOf" srcId="{29F6A25B-84FC-48E8-8F8D-A0E972BEBCE1}" destId="{C7FF3259-D525-4F2B-B22A-254EDA175179}" srcOrd="0" destOrd="0" presId="urn:microsoft.com/office/officeart/2018/2/layout/IconLabelList"/>
    <dgm:cxn modelId="{67096D2D-F56E-458A-98E3-638B3DF073BA}" type="presParOf" srcId="{29F6A25B-84FC-48E8-8F8D-A0E972BEBCE1}" destId="{723B7B1E-8B42-46D1-B859-1483F09F42C7}" srcOrd="1" destOrd="0" presId="urn:microsoft.com/office/officeart/2018/2/layout/IconLabelList"/>
    <dgm:cxn modelId="{624C0CEC-5E3B-404F-A1E0-9D31A226F987}" type="presParOf" srcId="{29F6A25B-84FC-48E8-8F8D-A0E972BEBCE1}" destId="{8DBC694A-DAD9-48F7-9CE2-5E913681C7B7}" srcOrd="2" destOrd="0" presId="urn:microsoft.com/office/officeart/2018/2/layout/IconLabelList"/>
    <dgm:cxn modelId="{C81AD81A-F901-45F9-8952-F6609431EB84}" type="presParOf" srcId="{2FE7C700-0646-4493-A8FC-3ABB0E2CC61E}" destId="{F8CEE6B3-6A2B-46B2-A59E-8F9809C82EE5}" srcOrd="1" destOrd="0" presId="urn:microsoft.com/office/officeart/2018/2/layout/IconLabelList"/>
    <dgm:cxn modelId="{49926A5F-0683-4955-B140-B9F0F8252205}" type="presParOf" srcId="{2FE7C700-0646-4493-A8FC-3ABB0E2CC61E}" destId="{9E543F8B-04D2-44F5-B608-6084A06A03EC}" srcOrd="2" destOrd="0" presId="urn:microsoft.com/office/officeart/2018/2/layout/IconLabelList"/>
    <dgm:cxn modelId="{F490BE06-B183-4C8F-81A1-9B31719AE810}" type="presParOf" srcId="{9E543F8B-04D2-44F5-B608-6084A06A03EC}" destId="{89B180D7-2733-4972-BEE6-E791C8FE7CE0}" srcOrd="0" destOrd="0" presId="urn:microsoft.com/office/officeart/2018/2/layout/IconLabelList"/>
    <dgm:cxn modelId="{5B6DBD3E-9DC7-4EDD-AD69-4AC073556D81}" type="presParOf" srcId="{9E543F8B-04D2-44F5-B608-6084A06A03EC}" destId="{C30DA5C9-5C04-4B76-9683-D48686478677}" srcOrd="1" destOrd="0" presId="urn:microsoft.com/office/officeart/2018/2/layout/IconLabelList"/>
    <dgm:cxn modelId="{B2F4211C-BF7D-4E77-90F8-EBDCF8E47A73}" type="presParOf" srcId="{9E543F8B-04D2-44F5-B608-6084A06A03EC}" destId="{1EAA185F-4609-4590-B772-0C11338D2296}"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60768F8-CBCA-43DF-936D-2BB6D276A091}"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CBACBA7B-2253-49C5-91AF-F6607749AEBC}">
      <dgm:prSet/>
      <dgm:spPr/>
      <dgm:t>
        <a:bodyPr/>
        <a:lstStyle/>
        <a:p>
          <a:r>
            <a:rPr lang="en-GB"/>
            <a:t>‘Young people who experience learning outside the classroom as a regular part of their school life benefit from increased self-esteem and become more engaged in their education both inside and outside the classroom walls’ (Council for Learning Outside the Classroom).</a:t>
          </a:r>
          <a:endParaRPr lang="en-US"/>
        </a:p>
      </dgm:t>
    </dgm:pt>
    <dgm:pt modelId="{D94D6C28-BF14-45C4-B056-A1AEEC7174F4}" type="parTrans" cxnId="{0377D8AA-9548-4ACB-A5F2-8AC61D14CEA8}">
      <dgm:prSet/>
      <dgm:spPr/>
      <dgm:t>
        <a:bodyPr/>
        <a:lstStyle/>
        <a:p>
          <a:endParaRPr lang="en-US"/>
        </a:p>
      </dgm:t>
    </dgm:pt>
    <dgm:pt modelId="{E3C6CBB4-E53F-4647-AF75-95D4B535ABDF}" type="sibTrans" cxnId="{0377D8AA-9548-4ACB-A5F2-8AC61D14CEA8}">
      <dgm:prSet/>
      <dgm:spPr/>
      <dgm:t>
        <a:bodyPr/>
        <a:lstStyle/>
        <a:p>
          <a:endParaRPr lang="en-US"/>
        </a:p>
      </dgm:t>
    </dgm:pt>
    <dgm:pt modelId="{5175B980-20A4-41FE-A8BD-3B39A321EFA5}">
      <dgm:prSet/>
      <dgm:spPr/>
      <dgm:t>
        <a:bodyPr/>
        <a:lstStyle/>
        <a:p>
          <a:r>
            <a:rPr lang="en-GB"/>
            <a:t>Kellert (2012) suggests that starting early helps to develop a positive desire to be in nature.</a:t>
          </a:r>
          <a:endParaRPr lang="en-US"/>
        </a:p>
      </dgm:t>
    </dgm:pt>
    <dgm:pt modelId="{8BD1B34D-F7AE-4972-9FB4-B8D60E9E4FEC}" type="parTrans" cxnId="{C87D976D-E698-4435-B5C8-9692D7320915}">
      <dgm:prSet/>
      <dgm:spPr/>
      <dgm:t>
        <a:bodyPr/>
        <a:lstStyle/>
        <a:p>
          <a:endParaRPr lang="en-US"/>
        </a:p>
      </dgm:t>
    </dgm:pt>
    <dgm:pt modelId="{B149B377-E05C-4547-97D6-137AED971217}" type="sibTrans" cxnId="{C87D976D-E698-4435-B5C8-9692D7320915}">
      <dgm:prSet/>
      <dgm:spPr/>
      <dgm:t>
        <a:bodyPr/>
        <a:lstStyle/>
        <a:p>
          <a:endParaRPr lang="en-US"/>
        </a:p>
      </dgm:t>
    </dgm:pt>
    <dgm:pt modelId="{D11C87DC-4784-4882-A055-6C5EF49991B5}" type="pres">
      <dgm:prSet presAssocID="{260768F8-CBCA-43DF-936D-2BB6D276A091}" presName="hierChild1" presStyleCnt="0">
        <dgm:presLayoutVars>
          <dgm:chPref val="1"/>
          <dgm:dir/>
          <dgm:animOne val="branch"/>
          <dgm:animLvl val="lvl"/>
          <dgm:resizeHandles/>
        </dgm:presLayoutVars>
      </dgm:prSet>
      <dgm:spPr/>
    </dgm:pt>
    <dgm:pt modelId="{B3236F75-E8BE-4FD6-82DC-DD03FF1A0967}" type="pres">
      <dgm:prSet presAssocID="{CBACBA7B-2253-49C5-91AF-F6607749AEBC}" presName="hierRoot1" presStyleCnt="0"/>
      <dgm:spPr/>
    </dgm:pt>
    <dgm:pt modelId="{68A43CD4-DD04-4FDC-BCEF-1A6AF7B8EA65}" type="pres">
      <dgm:prSet presAssocID="{CBACBA7B-2253-49C5-91AF-F6607749AEBC}" presName="composite" presStyleCnt="0"/>
      <dgm:spPr/>
    </dgm:pt>
    <dgm:pt modelId="{DE56BBAF-6C34-455C-9535-793CF5A85B63}" type="pres">
      <dgm:prSet presAssocID="{CBACBA7B-2253-49C5-91AF-F6607749AEBC}" presName="background" presStyleLbl="node0" presStyleIdx="0" presStyleCnt="2"/>
      <dgm:spPr/>
    </dgm:pt>
    <dgm:pt modelId="{785DB5E1-1758-490B-88ED-4E2166A722E7}" type="pres">
      <dgm:prSet presAssocID="{CBACBA7B-2253-49C5-91AF-F6607749AEBC}" presName="text" presStyleLbl="fgAcc0" presStyleIdx="0" presStyleCnt="2">
        <dgm:presLayoutVars>
          <dgm:chPref val="3"/>
        </dgm:presLayoutVars>
      </dgm:prSet>
      <dgm:spPr/>
    </dgm:pt>
    <dgm:pt modelId="{15EADB8C-E9AB-4219-A7F4-48F66848F3EA}" type="pres">
      <dgm:prSet presAssocID="{CBACBA7B-2253-49C5-91AF-F6607749AEBC}" presName="hierChild2" presStyleCnt="0"/>
      <dgm:spPr/>
    </dgm:pt>
    <dgm:pt modelId="{130E6E78-654B-47DC-BED0-DF012A577D21}" type="pres">
      <dgm:prSet presAssocID="{5175B980-20A4-41FE-A8BD-3B39A321EFA5}" presName="hierRoot1" presStyleCnt="0"/>
      <dgm:spPr/>
    </dgm:pt>
    <dgm:pt modelId="{FCAE4AA6-B191-462D-968A-54A4C3ADACDE}" type="pres">
      <dgm:prSet presAssocID="{5175B980-20A4-41FE-A8BD-3B39A321EFA5}" presName="composite" presStyleCnt="0"/>
      <dgm:spPr/>
    </dgm:pt>
    <dgm:pt modelId="{E2B9D0E3-0FBF-47D3-9AEC-D7912A1BCD84}" type="pres">
      <dgm:prSet presAssocID="{5175B980-20A4-41FE-A8BD-3B39A321EFA5}" presName="background" presStyleLbl="node0" presStyleIdx="1" presStyleCnt="2"/>
      <dgm:spPr/>
    </dgm:pt>
    <dgm:pt modelId="{FCD0681F-D537-4423-B89B-9D1642B3B3A1}" type="pres">
      <dgm:prSet presAssocID="{5175B980-20A4-41FE-A8BD-3B39A321EFA5}" presName="text" presStyleLbl="fgAcc0" presStyleIdx="1" presStyleCnt="2">
        <dgm:presLayoutVars>
          <dgm:chPref val="3"/>
        </dgm:presLayoutVars>
      </dgm:prSet>
      <dgm:spPr/>
    </dgm:pt>
    <dgm:pt modelId="{842DCD61-F523-40C7-8D45-A2E529E45C74}" type="pres">
      <dgm:prSet presAssocID="{5175B980-20A4-41FE-A8BD-3B39A321EFA5}" presName="hierChild2" presStyleCnt="0"/>
      <dgm:spPr/>
    </dgm:pt>
  </dgm:ptLst>
  <dgm:cxnLst>
    <dgm:cxn modelId="{E6AD290F-60D2-4E95-8606-E70B331DEEA6}" type="presOf" srcId="{CBACBA7B-2253-49C5-91AF-F6607749AEBC}" destId="{785DB5E1-1758-490B-88ED-4E2166A722E7}" srcOrd="0" destOrd="0" presId="urn:microsoft.com/office/officeart/2005/8/layout/hierarchy1"/>
    <dgm:cxn modelId="{C87D976D-E698-4435-B5C8-9692D7320915}" srcId="{260768F8-CBCA-43DF-936D-2BB6D276A091}" destId="{5175B980-20A4-41FE-A8BD-3B39A321EFA5}" srcOrd="1" destOrd="0" parTransId="{8BD1B34D-F7AE-4972-9FB4-B8D60E9E4FEC}" sibTransId="{B149B377-E05C-4547-97D6-137AED971217}"/>
    <dgm:cxn modelId="{8FE2688D-478B-4558-ACA9-151FAAB60CC3}" type="presOf" srcId="{5175B980-20A4-41FE-A8BD-3B39A321EFA5}" destId="{FCD0681F-D537-4423-B89B-9D1642B3B3A1}" srcOrd="0" destOrd="0" presId="urn:microsoft.com/office/officeart/2005/8/layout/hierarchy1"/>
    <dgm:cxn modelId="{CC877C95-6AB5-441D-9133-65B9316520FA}" type="presOf" srcId="{260768F8-CBCA-43DF-936D-2BB6D276A091}" destId="{D11C87DC-4784-4882-A055-6C5EF49991B5}" srcOrd="0" destOrd="0" presId="urn:microsoft.com/office/officeart/2005/8/layout/hierarchy1"/>
    <dgm:cxn modelId="{0377D8AA-9548-4ACB-A5F2-8AC61D14CEA8}" srcId="{260768F8-CBCA-43DF-936D-2BB6D276A091}" destId="{CBACBA7B-2253-49C5-91AF-F6607749AEBC}" srcOrd="0" destOrd="0" parTransId="{D94D6C28-BF14-45C4-B056-A1AEEC7174F4}" sibTransId="{E3C6CBB4-E53F-4647-AF75-95D4B535ABDF}"/>
    <dgm:cxn modelId="{65BE3FFA-3CB6-449E-AAA5-B9C916418ED3}" type="presParOf" srcId="{D11C87DC-4784-4882-A055-6C5EF49991B5}" destId="{B3236F75-E8BE-4FD6-82DC-DD03FF1A0967}" srcOrd="0" destOrd="0" presId="urn:microsoft.com/office/officeart/2005/8/layout/hierarchy1"/>
    <dgm:cxn modelId="{93E3DC17-9595-4918-9B3D-3666EB277821}" type="presParOf" srcId="{B3236F75-E8BE-4FD6-82DC-DD03FF1A0967}" destId="{68A43CD4-DD04-4FDC-BCEF-1A6AF7B8EA65}" srcOrd="0" destOrd="0" presId="urn:microsoft.com/office/officeart/2005/8/layout/hierarchy1"/>
    <dgm:cxn modelId="{B0E8CBC5-9420-4F51-B3AE-6C6C7568C1CD}" type="presParOf" srcId="{68A43CD4-DD04-4FDC-BCEF-1A6AF7B8EA65}" destId="{DE56BBAF-6C34-455C-9535-793CF5A85B63}" srcOrd="0" destOrd="0" presId="urn:microsoft.com/office/officeart/2005/8/layout/hierarchy1"/>
    <dgm:cxn modelId="{7345B17B-46A8-466B-A3E2-24A5B147D566}" type="presParOf" srcId="{68A43CD4-DD04-4FDC-BCEF-1A6AF7B8EA65}" destId="{785DB5E1-1758-490B-88ED-4E2166A722E7}" srcOrd="1" destOrd="0" presId="urn:microsoft.com/office/officeart/2005/8/layout/hierarchy1"/>
    <dgm:cxn modelId="{CD5DE975-0EEE-480F-818F-842C3AE54594}" type="presParOf" srcId="{B3236F75-E8BE-4FD6-82DC-DD03FF1A0967}" destId="{15EADB8C-E9AB-4219-A7F4-48F66848F3EA}" srcOrd="1" destOrd="0" presId="urn:microsoft.com/office/officeart/2005/8/layout/hierarchy1"/>
    <dgm:cxn modelId="{CAC14CE0-8D61-4516-ACEA-E085E6652CF8}" type="presParOf" srcId="{D11C87DC-4784-4882-A055-6C5EF49991B5}" destId="{130E6E78-654B-47DC-BED0-DF012A577D21}" srcOrd="1" destOrd="0" presId="urn:microsoft.com/office/officeart/2005/8/layout/hierarchy1"/>
    <dgm:cxn modelId="{6230538F-729E-4E2F-9E8D-DAE5632C58F2}" type="presParOf" srcId="{130E6E78-654B-47DC-BED0-DF012A577D21}" destId="{FCAE4AA6-B191-462D-968A-54A4C3ADACDE}" srcOrd="0" destOrd="0" presId="urn:microsoft.com/office/officeart/2005/8/layout/hierarchy1"/>
    <dgm:cxn modelId="{63D89C2C-05C1-45C3-920A-63F4E9936DB0}" type="presParOf" srcId="{FCAE4AA6-B191-462D-968A-54A4C3ADACDE}" destId="{E2B9D0E3-0FBF-47D3-9AEC-D7912A1BCD84}" srcOrd="0" destOrd="0" presId="urn:microsoft.com/office/officeart/2005/8/layout/hierarchy1"/>
    <dgm:cxn modelId="{D34DE812-D1D3-404B-8114-D78FFC61CB9B}" type="presParOf" srcId="{FCAE4AA6-B191-462D-968A-54A4C3ADACDE}" destId="{FCD0681F-D537-4423-B89B-9D1642B3B3A1}" srcOrd="1" destOrd="0" presId="urn:microsoft.com/office/officeart/2005/8/layout/hierarchy1"/>
    <dgm:cxn modelId="{7567C146-D181-41BA-8507-9A797A4A1167}" type="presParOf" srcId="{130E6E78-654B-47DC-BED0-DF012A577D21}" destId="{842DCD61-F523-40C7-8D45-A2E529E45C74}"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4B9C21-03A4-4B9A-BB3A-36BBA0792C68}">
      <dsp:nvSpPr>
        <dsp:cNvPr id="0" name=""/>
        <dsp:cNvSpPr/>
      </dsp:nvSpPr>
      <dsp:spPr>
        <a:xfrm>
          <a:off x="0" y="0"/>
          <a:ext cx="7796540"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945E05A-B4E0-4F2C-869E-D5BECF97967A}">
      <dsp:nvSpPr>
        <dsp:cNvPr id="0" name=""/>
        <dsp:cNvSpPr/>
      </dsp:nvSpPr>
      <dsp:spPr>
        <a:xfrm>
          <a:off x="0" y="0"/>
          <a:ext cx="7796540" cy="1129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latin typeface="Arial" panose="020B0604020202020204"/>
            </a:rPr>
            <a:t>Discuss</a:t>
          </a:r>
          <a:r>
            <a:rPr lang="en-GB" sz="2400" kern="1200" dirty="0"/>
            <a:t> my </a:t>
          </a:r>
          <a:r>
            <a:rPr lang="en-GB" sz="2400" kern="1200" dirty="0">
              <a:latin typeface="Arial" panose="020B0604020202020204"/>
            </a:rPr>
            <a:t>proposed</a:t>
          </a:r>
          <a:r>
            <a:rPr lang="en-GB" sz="2400" kern="1200" dirty="0"/>
            <a:t> program for Key stage 3 pupils to prepare them for their residential visit. </a:t>
          </a:r>
          <a:endParaRPr lang="en-US" sz="2400" kern="1200" dirty="0"/>
        </a:p>
      </dsp:txBody>
      <dsp:txXfrm>
        <a:off x="0" y="0"/>
        <a:ext cx="7796540" cy="1129672"/>
      </dsp:txXfrm>
    </dsp:sp>
    <dsp:sp modelId="{7A6302A9-AAD9-436C-99E6-D738805F49E5}">
      <dsp:nvSpPr>
        <dsp:cNvPr id="0" name=""/>
        <dsp:cNvSpPr/>
      </dsp:nvSpPr>
      <dsp:spPr>
        <a:xfrm>
          <a:off x="0" y="1129672"/>
          <a:ext cx="7796540"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44C7D33-3E17-4A4F-A20B-AC14D13C831E}">
      <dsp:nvSpPr>
        <dsp:cNvPr id="0" name=""/>
        <dsp:cNvSpPr/>
      </dsp:nvSpPr>
      <dsp:spPr>
        <a:xfrm>
          <a:off x="0" y="1129672"/>
          <a:ext cx="7796540" cy="1129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Discuss the potential using the school grounds and nearby areas as a place to use as part of delivering this program.</a:t>
          </a:r>
          <a:endParaRPr lang="en-US" sz="2400" kern="1200" dirty="0"/>
        </a:p>
      </dsp:txBody>
      <dsp:txXfrm>
        <a:off x="0" y="1129672"/>
        <a:ext cx="7796540" cy="1129672"/>
      </dsp:txXfrm>
    </dsp:sp>
    <dsp:sp modelId="{418FEA08-33F5-40A8-9820-DAF4D826C2B4}">
      <dsp:nvSpPr>
        <dsp:cNvPr id="0" name=""/>
        <dsp:cNvSpPr/>
      </dsp:nvSpPr>
      <dsp:spPr>
        <a:xfrm>
          <a:off x="0" y="2259344"/>
          <a:ext cx="7796540"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8BD6AA-B00A-437F-8E48-2727343ACBE6}">
      <dsp:nvSpPr>
        <dsp:cNvPr id="0" name=""/>
        <dsp:cNvSpPr/>
      </dsp:nvSpPr>
      <dsp:spPr>
        <a:xfrm>
          <a:off x="0" y="2259344"/>
          <a:ext cx="7796540" cy="1129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Make links to the current Physical Education Curriculum and my unit of work.</a:t>
          </a:r>
          <a:endParaRPr lang="en-US" sz="2400" kern="1200" dirty="0"/>
        </a:p>
      </dsp:txBody>
      <dsp:txXfrm>
        <a:off x="0" y="2259344"/>
        <a:ext cx="7796540" cy="1129672"/>
      </dsp:txXfrm>
    </dsp:sp>
    <dsp:sp modelId="{479CD4A7-F6A7-4DEF-8860-F475FA1800ED}">
      <dsp:nvSpPr>
        <dsp:cNvPr id="0" name=""/>
        <dsp:cNvSpPr/>
      </dsp:nvSpPr>
      <dsp:spPr>
        <a:xfrm>
          <a:off x="0" y="3389016"/>
          <a:ext cx="7796540"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F97E09-3589-43A1-9FEB-8F3693146054}">
      <dsp:nvSpPr>
        <dsp:cNvPr id="0" name=""/>
        <dsp:cNvSpPr/>
      </dsp:nvSpPr>
      <dsp:spPr>
        <a:xfrm>
          <a:off x="0" y="3389016"/>
          <a:ext cx="7796540" cy="1129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addressing problems facing schools in relation to COVID 19 and also appropriate levels of challenge for secondary age pupils.</a:t>
          </a:r>
          <a:endParaRPr lang="en-US" sz="2400" kern="1200" dirty="0"/>
        </a:p>
      </dsp:txBody>
      <dsp:txXfrm>
        <a:off x="0" y="3389016"/>
        <a:ext cx="7796540" cy="11296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FF3259-D525-4F2B-B22A-254EDA175179}">
      <dsp:nvSpPr>
        <dsp:cNvPr id="0" name=""/>
        <dsp:cNvSpPr/>
      </dsp:nvSpPr>
      <dsp:spPr>
        <a:xfrm>
          <a:off x="1028113" y="511933"/>
          <a:ext cx="1589625" cy="15896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BC694A-DAD9-48F7-9CE2-5E913681C7B7}">
      <dsp:nvSpPr>
        <dsp:cNvPr id="0" name=""/>
        <dsp:cNvSpPr/>
      </dsp:nvSpPr>
      <dsp:spPr>
        <a:xfrm>
          <a:off x="56676" y="2547661"/>
          <a:ext cx="3532500" cy="9382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In physical education, learners engage in planning how to design and make progress in their performance, developing their ideas and strategies, and reflecting on how they might further improve their own and others' performance </a:t>
          </a:r>
          <a:endParaRPr lang="en-US" sz="1100" kern="1200"/>
        </a:p>
      </dsp:txBody>
      <dsp:txXfrm>
        <a:off x="56676" y="2547661"/>
        <a:ext cx="3532500" cy="938232"/>
      </dsp:txXfrm>
    </dsp:sp>
    <dsp:sp modelId="{89B180D7-2733-4972-BEE6-E791C8FE7CE0}">
      <dsp:nvSpPr>
        <dsp:cNvPr id="0" name=""/>
        <dsp:cNvSpPr/>
      </dsp:nvSpPr>
      <dsp:spPr>
        <a:xfrm>
          <a:off x="5178801" y="511933"/>
          <a:ext cx="1589625" cy="15896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AA185F-4609-4590-B772-0C11338D2296}">
      <dsp:nvSpPr>
        <dsp:cNvPr id="0" name=""/>
        <dsp:cNvSpPr/>
      </dsp:nvSpPr>
      <dsp:spPr>
        <a:xfrm>
          <a:off x="4207363" y="2547661"/>
          <a:ext cx="3532500" cy="9382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Adventurous activities;Pupils should be given opportunities to: 2. plan, undertake and evaluate activities, using what they find out to plan how to improve their next attempts 5. listen carefully to the contribution of others, make individual and group decisions to identify problems and suggest alternative approaches. </a:t>
          </a:r>
          <a:endParaRPr lang="en-US" sz="1100" kern="1200"/>
        </a:p>
      </dsp:txBody>
      <dsp:txXfrm>
        <a:off x="4207363" y="2547661"/>
        <a:ext cx="3532500" cy="93823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56BBAF-6C34-455C-9535-793CF5A85B63}">
      <dsp:nvSpPr>
        <dsp:cNvPr id="0" name=""/>
        <dsp:cNvSpPr/>
      </dsp:nvSpPr>
      <dsp:spPr>
        <a:xfrm>
          <a:off x="951" y="761979"/>
          <a:ext cx="3340558" cy="212125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5DB5E1-1758-490B-88ED-4E2166A722E7}">
      <dsp:nvSpPr>
        <dsp:cNvPr id="0" name=""/>
        <dsp:cNvSpPr/>
      </dsp:nvSpPr>
      <dsp:spPr>
        <a:xfrm>
          <a:off x="372124" y="1114593"/>
          <a:ext cx="3340558" cy="212125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‘Young people who experience learning outside the classroom as a regular part of their school life benefit from increased self-esteem and become more engaged in their education both inside and outside the classroom walls’ (Council for Learning Outside the Classroom).</a:t>
          </a:r>
          <a:endParaRPr lang="en-US" sz="1600" kern="1200"/>
        </a:p>
      </dsp:txBody>
      <dsp:txXfrm>
        <a:off x="434253" y="1176722"/>
        <a:ext cx="3216300" cy="1996996"/>
      </dsp:txXfrm>
    </dsp:sp>
    <dsp:sp modelId="{E2B9D0E3-0FBF-47D3-9AEC-D7912A1BCD84}">
      <dsp:nvSpPr>
        <dsp:cNvPr id="0" name=""/>
        <dsp:cNvSpPr/>
      </dsp:nvSpPr>
      <dsp:spPr>
        <a:xfrm>
          <a:off x="4083856" y="761979"/>
          <a:ext cx="3340558" cy="212125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D0681F-D537-4423-B89B-9D1642B3B3A1}">
      <dsp:nvSpPr>
        <dsp:cNvPr id="0" name=""/>
        <dsp:cNvSpPr/>
      </dsp:nvSpPr>
      <dsp:spPr>
        <a:xfrm>
          <a:off x="4455029" y="1114593"/>
          <a:ext cx="3340558" cy="212125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Kellert (2012) suggests that starting early helps to develop a positive desire to be in nature.</a:t>
          </a:r>
          <a:endParaRPr lang="en-US" sz="1600" kern="1200"/>
        </a:p>
      </dsp:txBody>
      <dsp:txXfrm>
        <a:off x="4517158" y="1176722"/>
        <a:ext cx="3216300" cy="199699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E18FA9B-3E06-41AF-BDF7-6710797097D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40F9B942-99CF-4AC4-9F77-E625D2C71C6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0D1D7FAE-1E06-4F8C-8B13-AE83947D37CA}" type="datetime1">
              <a:rPr lang="en-GB" smtClean="0"/>
              <a:t>11/01/2022</a:t>
            </a:fld>
            <a:endParaRPr lang="en-GB"/>
          </a:p>
        </p:txBody>
      </p:sp>
      <p:sp>
        <p:nvSpPr>
          <p:cNvPr id="4" name="Footer Placeholder 3">
            <a:extLst>
              <a:ext uri="{FF2B5EF4-FFF2-40B4-BE49-F238E27FC236}">
                <a16:creationId xmlns:a16="http://schemas.microsoft.com/office/drawing/2014/main" id="{3CAD4C1D-64AA-4DA1-8A75-FCF5ECA4501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8D886DA9-2A38-4F39-B33B-4F7B5E44448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775EF03-110B-4710-A708-FEF1927612B9}" type="slidenum">
              <a:rPr lang="en-GB" smtClean="0"/>
              <a:t>‹#›</a:t>
            </a:fld>
            <a:endParaRPr lang="en-GB"/>
          </a:p>
        </p:txBody>
      </p:sp>
    </p:spTree>
    <p:extLst>
      <p:ext uri="{BB962C8B-B14F-4D97-AF65-F5344CB8AC3E}">
        <p14:creationId xmlns:p14="http://schemas.microsoft.com/office/powerpoint/2010/main" val="163232140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EFDDEDF6-FF44-4638-BB07-B63DE698F164}" type="datetime1">
              <a:rPr lang="en-GB" noProof="0" smtClean="0"/>
              <a:t>11/01/2022</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Quarter level</a:t>
            </a:r>
          </a:p>
          <a:p>
            <a:pPr lvl="4" rtl="0"/>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18CCA95-4F40-4CDD-BF1E-B8C9EB86EE73}" type="slidenum">
              <a:rPr lang="en-US" noProof="0" smtClean="0"/>
              <a:t>‹#›</a:t>
            </a:fld>
            <a:endParaRPr lang="en-US" noProof="0"/>
          </a:p>
        </p:txBody>
      </p:sp>
    </p:spTree>
    <p:extLst>
      <p:ext uri="{BB962C8B-B14F-4D97-AF65-F5344CB8AC3E}">
        <p14:creationId xmlns:p14="http://schemas.microsoft.com/office/powerpoint/2010/main" val="256629591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918CCA95-4F40-4CDD-BF1E-B8C9EB86EE73}" type="slidenum">
              <a:rPr lang="en-GB" smtClean="0"/>
              <a:t>1</a:t>
            </a:fld>
            <a:endParaRPr lang="en-GB"/>
          </a:p>
        </p:txBody>
      </p:sp>
    </p:spTree>
    <p:extLst>
      <p:ext uri="{BB962C8B-B14F-4D97-AF65-F5344CB8AC3E}">
        <p14:creationId xmlns:p14="http://schemas.microsoft.com/office/powerpoint/2010/main" val="303180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rtlCol="0" anchor="t">
            <a:normAutofit/>
          </a:bodyPr>
          <a:lstStyle>
            <a:lvl1pPr algn="r">
              <a:defRPr sz="6000"/>
            </a:lvl1pPr>
          </a:lstStyle>
          <a:p>
            <a:pPr rtl="0"/>
            <a:r>
              <a:rPr lang="en-GB" noProof="0"/>
              <a:t>Click to edit Master title style</a:t>
            </a:r>
          </a:p>
        </p:txBody>
      </p:sp>
      <p:sp>
        <p:nvSpPr>
          <p:cNvPr id="3" name="Subtitle 2"/>
          <p:cNvSpPr>
            <a:spLocks noGrp="1"/>
          </p:cNvSpPr>
          <p:nvPr>
            <p:ph type="subTitle" idx="1"/>
          </p:nvPr>
        </p:nvSpPr>
        <p:spPr>
          <a:xfrm>
            <a:off x="2772274" y="2268786"/>
            <a:ext cx="5357600" cy="1160213"/>
          </a:xfrm>
        </p:spPr>
        <p:txBody>
          <a:bodyPr tIns="0" rtlCol="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Date Placeholder 3"/>
          <p:cNvSpPr>
            <a:spLocks noGrp="1"/>
          </p:cNvSpPr>
          <p:nvPr>
            <p:ph type="dt" sz="half" idx="10"/>
          </p:nvPr>
        </p:nvSpPr>
        <p:spPr/>
        <p:txBody>
          <a:bodyPr rtlCol="0"/>
          <a:lstStyle/>
          <a:p>
            <a:pPr rtl="0"/>
            <a:fld id="{D7DD2CBF-DD1A-49F5-9C28-C03F4D74A285}" type="datetime1">
              <a:rPr lang="en-GB" noProof="0" smtClean="0"/>
              <a:t>11/01/2022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Ins="45720" rtlCol="0"/>
          <a:lstStyle/>
          <a:p>
            <a:pPr rtl="0"/>
            <a:fld id="{600CBFCC-E1FF-473E-BF42-70E7405CF173}" type="slidenum">
              <a:rPr lang="en-GB" noProof="0" smtClean="0"/>
              <a:t>‹#›</a:t>
            </a:fld>
            <a:endParaRPr lang="en-GB" noProof="0"/>
          </a:p>
        </p:txBody>
      </p:sp>
      <p:sp>
        <p:nvSpPr>
          <p:cNvPr id="13" name="TextBox 12"/>
          <p:cNvSpPr txBox="1"/>
          <p:nvPr/>
        </p:nvSpPr>
        <p:spPr>
          <a:xfrm>
            <a:off x="2191282" y="3262852"/>
            <a:ext cx="415636" cy="461665"/>
          </a:xfrm>
          <a:prstGeom prst="rect">
            <a:avLst/>
          </a:prstGeom>
          <a:noFill/>
        </p:spPr>
        <p:txBody>
          <a:bodyPr wrap="square" rtlCol="0">
            <a:spAutoFit/>
          </a:bodyPr>
          <a:lstStyle/>
          <a:p>
            <a:pPr algn="r" rtl="0"/>
            <a:r>
              <a:rPr lang="en-GB" sz="2400" noProof="0">
                <a:solidFill>
                  <a:schemeClr val="accent6"/>
                </a:solidFill>
                <a:latin typeface="Wingdings 3" panose="05040102010807070707" pitchFamily="18" charset="2"/>
              </a:rPr>
              <a:t>z</a:t>
            </a:r>
            <a:endParaRPr lang="en-GB" sz="2400" noProof="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129878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hasCustomPrompt="1"/>
          </p:nvPr>
        </p:nvSpPr>
        <p:spPr/>
        <p:txBody>
          <a:bodyPr rtlCol="0" anchor="ctr"/>
          <a:lstStyle/>
          <a:p>
            <a:pPr lvl="0" rtl="0"/>
            <a:r>
              <a:rPr lang="en-GB" noProof="0"/>
              <a:t>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4" name="Date Placeholder 3"/>
          <p:cNvSpPr>
            <a:spLocks noGrp="1"/>
          </p:cNvSpPr>
          <p:nvPr>
            <p:ph type="dt" sz="half" idx="10"/>
          </p:nvPr>
        </p:nvSpPr>
        <p:spPr/>
        <p:txBody>
          <a:bodyPr rtlCol="0"/>
          <a:lstStyle/>
          <a:p>
            <a:pPr rtl="0"/>
            <a:fld id="{30B201FC-9CBC-4C87-AE60-8563D1DE80CC}" type="datetime1">
              <a:rPr lang="en-GB" noProof="0" smtClean="0"/>
              <a:t>11/01/2022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00CBFCC-E1FF-473E-BF42-70E7405CF173}" type="slidenum">
              <a:rPr lang="en-GB" noProof="0" smtClean="0"/>
              <a:t>‹#›</a:t>
            </a:fld>
            <a:endParaRPr lang="en-GB" noProof="0"/>
          </a:p>
        </p:txBody>
      </p:sp>
      <p:sp>
        <p:nvSpPr>
          <p:cNvPr id="7" name="TextBox 6"/>
          <p:cNvSpPr txBox="1"/>
          <p:nvPr/>
        </p:nvSpPr>
        <p:spPr>
          <a:xfrm>
            <a:off x="2194943" y="641225"/>
            <a:ext cx="415636" cy="369332"/>
          </a:xfrm>
          <a:prstGeom prst="rect">
            <a:avLst/>
          </a:prstGeom>
          <a:noFill/>
        </p:spPr>
        <p:txBody>
          <a:bodyPr wrap="square" rtlCol="0">
            <a:spAutoFit/>
          </a:bodyPr>
          <a:lstStyle/>
          <a:p>
            <a:pPr algn="r" rtl="0"/>
            <a:r>
              <a:rPr lang="en-GB" sz="1800" noProof="0">
                <a:solidFill>
                  <a:schemeClr val="accent6"/>
                </a:solidFill>
                <a:latin typeface="Wingdings 3" panose="05040102010807070707" pitchFamily="18" charset="2"/>
              </a:rPr>
              <a:t>z</a:t>
            </a:r>
            <a:endParaRPr lang="en-GB" sz="1000" noProof="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572029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rtl="0"/>
            <a:r>
              <a:rPr lang="en-GB" sz="1800" noProof="0">
                <a:solidFill>
                  <a:schemeClr val="accent6"/>
                </a:solidFill>
                <a:latin typeface="Wingdings 3" panose="05040102010807070707" pitchFamily="18" charset="2"/>
              </a:rPr>
              <a:t>z</a:t>
            </a:r>
            <a:endParaRPr lang="en-GB" sz="1000" noProof="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rtlCol="0" anchor="t">
            <a:normAutofit/>
          </a:bodyPr>
          <a:lstStyle>
            <a:lvl1pPr algn="r">
              <a:defRPr sz="3200"/>
            </a:lvl1pPr>
          </a:lstStyle>
          <a:p>
            <a:pPr rtl="0"/>
            <a:r>
              <a:rPr lang="en-GB" noProof="0"/>
              <a:t>Click to edit Master title style</a:t>
            </a:r>
          </a:p>
        </p:txBody>
      </p:sp>
      <p:sp>
        <p:nvSpPr>
          <p:cNvPr id="3" name="Text Placeholder 2"/>
          <p:cNvSpPr>
            <a:spLocks noGrp="1"/>
          </p:cNvSpPr>
          <p:nvPr>
            <p:ph type="body" idx="1" hasCustomPrompt="1"/>
          </p:nvPr>
        </p:nvSpPr>
        <p:spPr>
          <a:xfrm>
            <a:off x="2773968" y="2268786"/>
            <a:ext cx="7791931" cy="878468"/>
          </a:xfrm>
        </p:spPr>
        <p:txBody>
          <a:bodyPr tIns="0" rtlCol="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 name="Date Placeholder 3"/>
          <p:cNvSpPr>
            <a:spLocks noGrp="1"/>
          </p:cNvSpPr>
          <p:nvPr>
            <p:ph type="dt" sz="half" idx="10"/>
          </p:nvPr>
        </p:nvSpPr>
        <p:spPr/>
        <p:txBody>
          <a:bodyPr rtlCol="0"/>
          <a:lstStyle/>
          <a:p>
            <a:pPr rtl="0"/>
            <a:fld id="{06936C29-4211-4FAF-B3EB-A82EC47BEFFE}" type="datetime1">
              <a:rPr lang="en-GB" noProof="0" smtClean="0"/>
              <a:t>11/01/2022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00CBFCC-E1FF-473E-BF42-70E7405CF173}" type="slidenum">
              <a:rPr lang="en-GB" noProof="0" smtClean="0"/>
              <a:t>‹#›</a:t>
            </a:fld>
            <a:endParaRPr lang="en-GB" noProof="0"/>
          </a:p>
        </p:txBody>
      </p:sp>
    </p:spTree>
    <p:extLst>
      <p:ext uri="{BB962C8B-B14F-4D97-AF65-F5344CB8AC3E}">
        <p14:creationId xmlns:p14="http://schemas.microsoft.com/office/powerpoint/2010/main" val="3636461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rtlCol="0"/>
          <a:lstStyle/>
          <a:p>
            <a:pPr rtl="0"/>
            <a:r>
              <a:rPr lang="en-GB" noProof="0"/>
              <a:t>Click to edit Master title style</a:t>
            </a:r>
          </a:p>
        </p:txBody>
      </p:sp>
      <p:sp>
        <p:nvSpPr>
          <p:cNvPr id="3" name="Content Placeholder 2"/>
          <p:cNvSpPr>
            <a:spLocks noGrp="1"/>
          </p:cNvSpPr>
          <p:nvPr>
            <p:ph sz="half" idx="1" hasCustomPrompt="1"/>
          </p:nvPr>
        </p:nvSpPr>
        <p:spPr>
          <a:xfrm>
            <a:off x="2605374" y="2052116"/>
            <a:ext cx="3891960" cy="3997828"/>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4" name="Content Placeholder 3"/>
          <p:cNvSpPr>
            <a:spLocks noGrp="1"/>
          </p:cNvSpPr>
          <p:nvPr>
            <p:ph sz="half" idx="2" hasCustomPrompt="1"/>
          </p:nvPr>
        </p:nvSpPr>
        <p:spPr>
          <a:xfrm>
            <a:off x="6666636" y="2052114"/>
            <a:ext cx="3894222" cy="3997829"/>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5" name="Date Placeholder 4"/>
          <p:cNvSpPr>
            <a:spLocks noGrp="1"/>
          </p:cNvSpPr>
          <p:nvPr>
            <p:ph type="dt" sz="half" idx="10"/>
          </p:nvPr>
        </p:nvSpPr>
        <p:spPr/>
        <p:txBody>
          <a:bodyPr rtlCol="0"/>
          <a:lstStyle/>
          <a:p>
            <a:pPr rtl="0"/>
            <a:fld id="{1574910E-3833-41B3-AC2C-5793CCE0BBF0}" type="datetime1">
              <a:rPr lang="en-GB" noProof="0" smtClean="0"/>
              <a:t>11/01/2022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00CBFCC-E1FF-473E-BF42-70E7405CF173}" type="slidenum">
              <a:rPr lang="en-GB" noProof="0" smtClean="0"/>
              <a:t>‹#›</a:t>
            </a:fld>
            <a:endParaRPr lang="en-GB" noProof="0"/>
          </a:p>
        </p:txBody>
      </p:sp>
      <p:sp>
        <p:nvSpPr>
          <p:cNvPr id="10" name="TextBox 9"/>
          <p:cNvSpPr txBox="1"/>
          <p:nvPr/>
        </p:nvSpPr>
        <p:spPr>
          <a:xfrm>
            <a:off x="2196172" y="641223"/>
            <a:ext cx="415636" cy="369332"/>
          </a:xfrm>
          <a:prstGeom prst="rect">
            <a:avLst/>
          </a:prstGeom>
          <a:noFill/>
        </p:spPr>
        <p:txBody>
          <a:bodyPr wrap="square" rtlCol="0">
            <a:spAutoFit/>
          </a:bodyPr>
          <a:lstStyle/>
          <a:p>
            <a:pPr algn="r" rtl="0"/>
            <a:r>
              <a:rPr lang="en-GB" sz="1800" noProof="0">
                <a:solidFill>
                  <a:schemeClr val="accent6"/>
                </a:solidFill>
                <a:latin typeface="Wingdings 3" panose="05040102010807070707" pitchFamily="18" charset="2"/>
              </a:rPr>
              <a:t>z</a:t>
            </a:r>
            <a:endParaRPr lang="en-GB" sz="1000" noProof="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6260500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rtl="0"/>
            <a:r>
              <a:rPr lang="en-GB" sz="1800" noProof="0">
                <a:solidFill>
                  <a:schemeClr val="accent6"/>
                </a:solidFill>
                <a:latin typeface="Wingdings 3" panose="05040102010807070707" pitchFamily="18" charset="2"/>
              </a:rPr>
              <a:t>z</a:t>
            </a:r>
            <a:endParaRPr lang="en-GB" sz="1000" noProof="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rtlCol="0"/>
          <a:lstStyle/>
          <a:p>
            <a:pPr rtl="0"/>
            <a:r>
              <a:rPr lang="en-GB" noProof="0"/>
              <a:t>Click to edit Master title style</a:t>
            </a:r>
          </a:p>
        </p:txBody>
      </p:sp>
      <p:sp>
        <p:nvSpPr>
          <p:cNvPr id="3" name="Text Placeholder 2"/>
          <p:cNvSpPr>
            <a:spLocks noGrp="1"/>
          </p:cNvSpPr>
          <p:nvPr>
            <p:ph type="body" idx="1" hasCustomPrompt="1"/>
          </p:nvPr>
        </p:nvSpPr>
        <p:spPr>
          <a:xfrm>
            <a:off x="2609285" y="2052115"/>
            <a:ext cx="3896467" cy="713818"/>
          </a:xfrm>
        </p:spPr>
        <p:txBody>
          <a:bodyPr rtlCol="0"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4" name="Content Placeholder 3"/>
          <p:cNvSpPr>
            <a:spLocks noGrp="1"/>
          </p:cNvSpPr>
          <p:nvPr>
            <p:ph sz="half" idx="2" hasCustomPrompt="1"/>
          </p:nvPr>
        </p:nvSpPr>
        <p:spPr>
          <a:xfrm>
            <a:off x="2609285" y="2851331"/>
            <a:ext cx="3893623" cy="3071434"/>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5" name="Text Placeholder 4"/>
          <p:cNvSpPr>
            <a:spLocks noGrp="1"/>
          </p:cNvSpPr>
          <p:nvPr>
            <p:ph type="body" sz="quarter" idx="3" hasCustomPrompt="1"/>
          </p:nvPr>
        </p:nvSpPr>
        <p:spPr>
          <a:xfrm>
            <a:off x="6666634" y="2052115"/>
            <a:ext cx="3899798" cy="713818"/>
          </a:xfrm>
        </p:spPr>
        <p:txBody>
          <a:bodyPr rtlCol="0"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6" name="Content Placeholder 5"/>
          <p:cNvSpPr>
            <a:spLocks noGrp="1"/>
          </p:cNvSpPr>
          <p:nvPr>
            <p:ph sz="quarter" idx="4" hasCustomPrompt="1"/>
          </p:nvPr>
        </p:nvSpPr>
        <p:spPr>
          <a:xfrm>
            <a:off x="6666635" y="2851331"/>
            <a:ext cx="3899798" cy="3071434"/>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7" name="Date Placeholder 6"/>
          <p:cNvSpPr>
            <a:spLocks noGrp="1"/>
          </p:cNvSpPr>
          <p:nvPr>
            <p:ph type="dt" sz="half" idx="10"/>
          </p:nvPr>
        </p:nvSpPr>
        <p:spPr/>
        <p:txBody>
          <a:bodyPr rtlCol="0"/>
          <a:lstStyle/>
          <a:p>
            <a:pPr rtl="0"/>
            <a:fld id="{AF439FFE-31BB-4765-90EC-0F07D802BDFE}" type="datetime1">
              <a:rPr lang="en-GB" noProof="0" smtClean="0"/>
              <a:t>11/01/2022</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600CBFCC-E1FF-473E-BF42-70E7405CF173}" type="slidenum">
              <a:rPr lang="en-GB" noProof="0" smtClean="0"/>
              <a:t>‹#›</a:t>
            </a:fld>
            <a:endParaRPr lang="en-GB" noProof="0"/>
          </a:p>
        </p:txBody>
      </p:sp>
    </p:spTree>
    <p:extLst>
      <p:ext uri="{BB962C8B-B14F-4D97-AF65-F5344CB8AC3E}">
        <p14:creationId xmlns:p14="http://schemas.microsoft.com/office/powerpoint/2010/main" val="42236136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rtlCol="0"/>
          <a:lstStyle/>
          <a:p>
            <a:pPr rtl="0"/>
            <a:r>
              <a:rPr lang="en-GB" noProof="0"/>
              <a:t>Click to edit Master title style</a:t>
            </a:r>
          </a:p>
        </p:txBody>
      </p:sp>
      <p:sp>
        <p:nvSpPr>
          <p:cNvPr id="3" name="Date Placeholder 2"/>
          <p:cNvSpPr>
            <a:spLocks noGrp="1"/>
          </p:cNvSpPr>
          <p:nvPr>
            <p:ph type="dt" sz="half" idx="10"/>
          </p:nvPr>
        </p:nvSpPr>
        <p:spPr/>
        <p:txBody>
          <a:bodyPr rtlCol="0"/>
          <a:lstStyle/>
          <a:p>
            <a:pPr rtl="0"/>
            <a:fld id="{012E193C-7355-4818-A6F3-CD6C68EF57D0}" type="datetime1">
              <a:rPr lang="en-GB" noProof="0" smtClean="0"/>
              <a:t>11/01/2022</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00CBFCC-E1FF-473E-BF42-70E7405CF173}" type="slidenum">
              <a:rPr lang="en-GB" noProof="0" smtClean="0"/>
              <a:t>‹#›</a:t>
            </a:fld>
            <a:endParaRPr lang="en-GB" noProof="0"/>
          </a:p>
        </p:txBody>
      </p:sp>
      <p:sp>
        <p:nvSpPr>
          <p:cNvPr id="8" name="TextBox 7"/>
          <p:cNvSpPr txBox="1"/>
          <p:nvPr/>
        </p:nvSpPr>
        <p:spPr>
          <a:xfrm>
            <a:off x="2196172" y="641226"/>
            <a:ext cx="415636" cy="369332"/>
          </a:xfrm>
          <a:prstGeom prst="rect">
            <a:avLst/>
          </a:prstGeom>
          <a:noFill/>
        </p:spPr>
        <p:txBody>
          <a:bodyPr wrap="square" rtlCol="0">
            <a:spAutoFit/>
          </a:bodyPr>
          <a:lstStyle/>
          <a:p>
            <a:pPr algn="r" rtl="0"/>
            <a:r>
              <a:rPr lang="en-GB" sz="1800" noProof="0">
                <a:solidFill>
                  <a:schemeClr val="accent6"/>
                </a:solidFill>
                <a:latin typeface="Wingdings 3" panose="05040102010807070707" pitchFamily="18" charset="2"/>
              </a:rPr>
              <a:t>z</a:t>
            </a:r>
            <a:endParaRPr lang="en-GB" sz="1000" noProof="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986665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rtlCol="0"/>
          <a:lstStyle/>
          <a:p>
            <a:pPr rtl="0"/>
            <a:fld id="{E698390B-FAEC-4B87-A1FC-2864E4992899}" type="datetime1">
              <a:rPr lang="en-GB" noProof="0" smtClean="0"/>
              <a:t>11/01/2022</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600CBFCC-E1FF-473E-BF42-70E7405CF173}" type="slidenum">
              <a:rPr lang="en-GB" noProof="0" smtClean="0"/>
              <a:t>‹#›</a:t>
            </a:fld>
            <a:endParaRPr lang="en-GB" noProof="0"/>
          </a:p>
        </p:txBody>
      </p:sp>
    </p:spTree>
    <p:extLst>
      <p:ext uri="{BB962C8B-B14F-4D97-AF65-F5344CB8AC3E}">
        <p14:creationId xmlns:p14="http://schemas.microsoft.com/office/powerpoint/2010/main" val="2924672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rtl="0"/>
            <a:r>
              <a:rPr lang="en-GB" sz="1800" noProof="0">
                <a:solidFill>
                  <a:schemeClr val="accent6"/>
                </a:solidFill>
                <a:latin typeface="Wingdings 3" panose="05040102010807070707" pitchFamily="18" charset="2"/>
              </a:rPr>
              <a:t>z</a:t>
            </a:r>
            <a:endParaRPr lang="en-GB" sz="1000" noProof="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rtlCol="0" anchor="b">
            <a:normAutofit/>
          </a:bodyPr>
          <a:lstStyle>
            <a:lvl1pPr algn="l">
              <a:defRPr sz="2400"/>
            </a:lvl1pPr>
          </a:lstStyle>
          <a:p>
            <a:pPr rtl="0"/>
            <a:r>
              <a:rPr lang="en-GB" noProof="0"/>
              <a:t>Click to edit Master title style</a:t>
            </a:r>
          </a:p>
        </p:txBody>
      </p:sp>
      <p:sp>
        <p:nvSpPr>
          <p:cNvPr id="3" name="Content Placeholder 2"/>
          <p:cNvSpPr>
            <a:spLocks noGrp="1"/>
          </p:cNvSpPr>
          <p:nvPr>
            <p:ph idx="1" hasCustomPrompt="1"/>
          </p:nvPr>
        </p:nvSpPr>
        <p:spPr>
          <a:xfrm>
            <a:off x="5120154" y="805818"/>
            <a:ext cx="5446278" cy="5244126"/>
          </a:xfrm>
        </p:spPr>
        <p:txBody>
          <a:bodyPr rtlCol="0" anchor="ctr"/>
          <a:lstStyle/>
          <a:p>
            <a:pPr lvl="0" rtl="0"/>
            <a:r>
              <a:rPr lang="en-GB" noProof="0"/>
              <a:t>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4" name="Text Placeholder 3"/>
          <p:cNvSpPr>
            <a:spLocks noGrp="1"/>
          </p:cNvSpPr>
          <p:nvPr>
            <p:ph type="body" sz="half" idx="2" hasCustomPrompt="1"/>
          </p:nvPr>
        </p:nvSpPr>
        <p:spPr>
          <a:xfrm>
            <a:off x="1970322" y="3186154"/>
            <a:ext cx="2664361" cy="2386397"/>
          </a:xfrm>
        </p:spPr>
        <p:txBody>
          <a:bodyPr rtlCol="0"/>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5" name="Date Placeholder 4"/>
          <p:cNvSpPr>
            <a:spLocks noGrp="1"/>
          </p:cNvSpPr>
          <p:nvPr>
            <p:ph type="dt" sz="half" idx="10"/>
          </p:nvPr>
        </p:nvSpPr>
        <p:spPr/>
        <p:txBody>
          <a:bodyPr rtlCol="0"/>
          <a:lstStyle/>
          <a:p>
            <a:pPr rtl="0"/>
            <a:fld id="{937B0214-5A56-4176-89DC-7A389F9F9EA3}" type="datetime1">
              <a:rPr lang="en-GB" noProof="0" smtClean="0"/>
              <a:t>11/01/2022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00CBFCC-E1FF-473E-BF42-70E7405CF173}" type="slidenum">
              <a:rPr lang="en-GB" noProof="0" smtClean="0"/>
              <a:t>‹#›</a:t>
            </a:fld>
            <a:endParaRPr lang="en-GB" noProof="0"/>
          </a:p>
        </p:txBody>
      </p:sp>
    </p:spTree>
    <p:extLst>
      <p:ext uri="{BB962C8B-B14F-4D97-AF65-F5344CB8AC3E}">
        <p14:creationId xmlns:p14="http://schemas.microsoft.com/office/powerpoint/2010/main" val="16503655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rtlCol="0"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10" name="TextBox 9"/>
          <p:cNvSpPr txBox="1"/>
          <p:nvPr/>
        </p:nvSpPr>
        <p:spPr>
          <a:xfrm>
            <a:off x="1554686" y="1127550"/>
            <a:ext cx="415636" cy="369332"/>
          </a:xfrm>
          <a:prstGeom prst="rect">
            <a:avLst/>
          </a:prstGeom>
          <a:noFill/>
        </p:spPr>
        <p:txBody>
          <a:bodyPr wrap="square" rtlCol="0">
            <a:spAutoFit/>
          </a:bodyPr>
          <a:lstStyle/>
          <a:p>
            <a:pPr algn="r" rtl="0"/>
            <a:r>
              <a:rPr lang="en-GB" sz="1800" noProof="0">
                <a:solidFill>
                  <a:schemeClr val="accent6"/>
                </a:solidFill>
                <a:latin typeface="Wingdings 3" panose="05040102010807070707" pitchFamily="18" charset="2"/>
              </a:rPr>
              <a:t>z</a:t>
            </a:r>
            <a:endParaRPr lang="en-GB" sz="1000" noProof="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rtlCol="0" anchor="b">
            <a:normAutofit/>
          </a:bodyPr>
          <a:lstStyle>
            <a:lvl1pPr algn="l">
              <a:defRPr sz="3200"/>
            </a:lvl1pPr>
          </a:lstStyle>
          <a:p>
            <a:pPr rtl="0"/>
            <a:r>
              <a:rPr lang="en-GB" noProof="0"/>
              <a:t>Click to edit Master title style</a:t>
            </a:r>
          </a:p>
        </p:txBody>
      </p:sp>
      <p:sp>
        <p:nvSpPr>
          <p:cNvPr id="4" name="Text Placeholder 3"/>
          <p:cNvSpPr>
            <a:spLocks noGrp="1"/>
          </p:cNvSpPr>
          <p:nvPr>
            <p:ph type="body" sz="half" idx="2" hasCustomPrompt="1"/>
          </p:nvPr>
        </p:nvSpPr>
        <p:spPr>
          <a:xfrm>
            <a:off x="1970322" y="3182928"/>
            <a:ext cx="3971874" cy="2386394"/>
          </a:xfrm>
        </p:spPr>
        <p:txBody>
          <a:bodyPr rtlCol="0">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5" name="Date Placeholder 4"/>
          <p:cNvSpPr>
            <a:spLocks noGrp="1"/>
          </p:cNvSpPr>
          <p:nvPr>
            <p:ph type="dt" sz="half" idx="10"/>
          </p:nvPr>
        </p:nvSpPr>
        <p:spPr/>
        <p:txBody>
          <a:bodyPr rtlCol="0"/>
          <a:lstStyle/>
          <a:p>
            <a:pPr rtl="0"/>
            <a:fld id="{606B2C1B-701C-4988-A67D-13495027ABCC}" type="datetime1">
              <a:rPr lang="en-GB" noProof="0" smtClean="0"/>
              <a:t>11/01/2022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00CBFCC-E1FF-473E-BF42-70E7405CF173}" type="slidenum">
              <a:rPr lang="en-GB" noProof="0" smtClean="0"/>
              <a:t>‹#›</a:t>
            </a:fld>
            <a:endParaRPr lang="en-GB" noProof="0"/>
          </a:p>
        </p:txBody>
      </p:sp>
    </p:spTree>
    <p:extLst>
      <p:ext uri="{BB962C8B-B14F-4D97-AF65-F5344CB8AC3E}">
        <p14:creationId xmlns:p14="http://schemas.microsoft.com/office/powerpoint/2010/main" val="746702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rtl="0"/>
            <a:r>
              <a:rPr lang="en-GB" sz="1800" noProof="0">
                <a:solidFill>
                  <a:schemeClr val="accent6"/>
                </a:solidFill>
                <a:latin typeface="Wingdings 3" panose="05040102010807070707" pitchFamily="18" charset="2"/>
              </a:rPr>
              <a:t>z</a:t>
            </a:r>
            <a:endParaRPr lang="en-GB" sz="1000" noProof="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rtlCol="0"/>
          <a:lstStyle/>
          <a:p>
            <a:pPr rtl="0"/>
            <a:r>
              <a:rPr lang="en-GB" noProof="0"/>
              <a:t>Click to edit Master title style</a:t>
            </a:r>
          </a:p>
        </p:txBody>
      </p:sp>
      <p:sp>
        <p:nvSpPr>
          <p:cNvPr id="3" name="Vertical Text Placeholder 2"/>
          <p:cNvSpPr>
            <a:spLocks noGrp="1"/>
          </p:cNvSpPr>
          <p:nvPr>
            <p:ph type="body" orient="vert" idx="1" hasCustomPrompt="1"/>
          </p:nvPr>
        </p:nvSpPr>
        <p:spPr/>
        <p:txBody>
          <a:bodyPr vert="eaVert" rtlCol="0"/>
          <a:lstStyle/>
          <a:p>
            <a:pPr lvl="0" rtl="0"/>
            <a:r>
              <a:rPr lang="en-GB" noProof="0"/>
              <a:t>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4" name="Date Placeholder 3"/>
          <p:cNvSpPr>
            <a:spLocks noGrp="1"/>
          </p:cNvSpPr>
          <p:nvPr>
            <p:ph type="dt" sz="half" idx="10"/>
          </p:nvPr>
        </p:nvSpPr>
        <p:spPr/>
        <p:txBody>
          <a:bodyPr rtlCol="0"/>
          <a:lstStyle/>
          <a:p>
            <a:pPr rtl="0"/>
            <a:fld id="{DCA04A88-B56E-4F55-ADD5-10EE3162DD2B}" type="datetime1">
              <a:rPr lang="en-GB" noProof="0" smtClean="0"/>
              <a:t>11/01/2022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00CBFCC-E1FF-473E-BF42-70E7405CF173}" type="slidenum">
              <a:rPr lang="en-GB" noProof="0" smtClean="0"/>
              <a:t>‹#›</a:t>
            </a:fld>
            <a:endParaRPr lang="en-GB" noProof="0"/>
          </a:p>
        </p:txBody>
      </p:sp>
    </p:spTree>
    <p:extLst>
      <p:ext uri="{BB962C8B-B14F-4D97-AF65-F5344CB8AC3E}">
        <p14:creationId xmlns:p14="http://schemas.microsoft.com/office/powerpoint/2010/main" val="61784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rtl="0"/>
            <a:r>
              <a:rPr lang="en-GB" sz="1800" noProof="0">
                <a:solidFill>
                  <a:schemeClr val="accent6"/>
                </a:solidFill>
                <a:latin typeface="Wingdings 3" panose="05040102010807070707" pitchFamily="18" charset="2"/>
              </a:rPr>
              <a:t>z</a:t>
            </a:r>
            <a:endParaRPr lang="en-GB" sz="1000" noProof="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rtlCol="0"/>
          <a:lstStyle>
            <a:lvl1pPr algn="l">
              <a:defRPr/>
            </a:lvl1pPr>
          </a:lstStyle>
          <a:p>
            <a:pPr rtl="0"/>
            <a:r>
              <a:rPr lang="en-GB" noProof="0"/>
              <a:t>Click to edit Master title style</a:t>
            </a:r>
          </a:p>
        </p:txBody>
      </p:sp>
      <p:sp>
        <p:nvSpPr>
          <p:cNvPr id="3" name="Vertical Text Placeholder 2"/>
          <p:cNvSpPr>
            <a:spLocks noGrp="1"/>
          </p:cNvSpPr>
          <p:nvPr>
            <p:ph type="body" orient="vert" idx="1" hasCustomPrompt="1"/>
          </p:nvPr>
        </p:nvSpPr>
        <p:spPr>
          <a:xfrm>
            <a:off x="2608751" y="970410"/>
            <a:ext cx="6466903" cy="5079534"/>
          </a:xfrm>
        </p:spPr>
        <p:txBody>
          <a:bodyPr vert="eaVert" rtlCol="0"/>
          <a:lstStyle/>
          <a:p>
            <a:pPr lvl="0" rtl="0"/>
            <a:r>
              <a:rPr lang="en-GB" noProof="0"/>
              <a:t>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4" name="Date Placeholder 3"/>
          <p:cNvSpPr>
            <a:spLocks noGrp="1"/>
          </p:cNvSpPr>
          <p:nvPr>
            <p:ph type="dt" sz="half" idx="10"/>
          </p:nvPr>
        </p:nvSpPr>
        <p:spPr/>
        <p:txBody>
          <a:bodyPr rtlCol="0"/>
          <a:lstStyle/>
          <a:p>
            <a:pPr rtl="0"/>
            <a:fld id="{B96FFAA7-5064-4488-8B53-10886DEC73FE}" type="datetime1">
              <a:rPr lang="en-GB" noProof="0" smtClean="0"/>
              <a:t>11/01/2022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00CBFCC-E1FF-473E-BF42-70E7405CF173}" type="slidenum">
              <a:rPr lang="en-GB" noProof="0" smtClean="0"/>
              <a:t>‹#›</a:t>
            </a:fld>
            <a:endParaRPr lang="en-GB" noProof="0"/>
          </a:p>
        </p:txBody>
      </p:sp>
    </p:spTree>
    <p:extLst>
      <p:ext uri="{BB962C8B-B14F-4D97-AF65-F5344CB8AC3E}">
        <p14:creationId xmlns:p14="http://schemas.microsoft.com/office/powerpoint/2010/main" val="1164236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pPr rtl="0"/>
            <a:r>
              <a:rPr lang="en-GB" noProof="0"/>
              <a:t>Click to edit Master title style</a:t>
            </a:r>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rtl="0"/>
            <a:r>
              <a:rPr lang="en-GB" noProof="0"/>
              <a:t>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a:p>
            <a:pPr lvl="5" rtl="0"/>
            <a:r>
              <a:rPr lang="en-GB" noProof="0"/>
              <a:t>Sixth level</a:t>
            </a:r>
          </a:p>
          <a:p>
            <a:pPr lvl="6" rtl="0"/>
            <a:r>
              <a:rPr lang="en-GB" noProof="0"/>
              <a:t>Seventh level</a:t>
            </a:r>
          </a:p>
          <a:p>
            <a:pPr lvl="7" rtl="0"/>
            <a:r>
              <a:rPr lang="en-GB" noProof="0"/>
              <a:t>Eigth level</a:t>
            </a:r>
          </a:p>
          <a:p>
            <a:pPr lvl="8" rtl="0"/>
            <a:r>
              <a:rPr lang="en-GB" noProof="0"/>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pPr rtl="0"/>
            <a:fld id="{0443D866-83F1-47B2-9EB7-665ED132AFB8}" type="datetime1">
              <a:rPr lang="en-GB" noProof="0" smtClean="0"/>
              <a:t>11/01/2022</a:t>
            </a:fld>
            <a:endParaRPr lang="en-GB" noProof="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pPr rtl="0"/>
            <a:endParaRPr lang="en-GB" noProof="0"/>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pPr rtl="0"/>
            <a:fld id="{600CBFCC-E1FF-473E-BF42-70E7405CF173}" type="slidenum">
              <a:rPr lang="en-GB" noProof="0" smtClean="0"/>
              <a:t>‹#›</a:t>
            </a:fld>
            <a:endParaRPr lang="en-GB" noProof="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7175817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1.png"/><Relationship Id="rId7" Type="http://schemas.openxmlformats.org/officeDocument/2006/relationships/diagramColors" Target="../diagrams/colors3.xm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hyperlink" Target="https://naturalengland.blog.gov.uk/2016/07/21/busting-the-myths-on-outdoor-learning-in-schools/" TargetMode="Externa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hyperlink" Target="https://hwb.gov.wales/curriculum-for-wales-2008/key-stages-2-to-4/physical-education-guidance-for-key-stages-2-and-3/" TargetMode="External"/><Relationship Id="rId5" Type="http://schemas.openxmlformats.org/officeDocument/2006/relationships/hyperlink" Target="https://woodlandclassroom.com/ray-mears-champions-forest-school/" TargetMode="External"/><Relationship Id="rId4" Type="http://schemas.openxmlformats.org/officeDocument/2006/relationships/hyperlink" Target="https://kidadl.com/articles/iron-age-houses-ks2-everything-you-need-to-kno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47E635D-C3B4-465B-AF24-991B6BF63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4A0623D0-396B-499E-BBFB-C17F1BB0F2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5" name="Picture 3" descr="Beddings in a car">
            <a:extLst>
              <a:ext uri="{FF2B5EF4-FFF2-40B4-BE49-F238E27FC236}">
                <a16:creationId xmlns:a16="http://schemas.microsoft.com/office/drawing/2014/main" id="{980229D2-5B8D-4584-9073-50AAE2D3A7C7}"/>
              </a:ext>
            </a:extLst>
          </p:cNvPr>
          <p:cNvPicPr>
            <a:picLocks noChangeAspect="1"/>
          </p:cNvPicPr>
          <p:nvPr/>
        </p:nvPicPr>
        <p:blipFill rotWithShape="1">
          <a:blip r:embed="rId4">
            <a:alphaModFix amt="35000"/>
          </a:blip>
          <a:srcRect t="2869" b="12857"/>
          <a:stretch/>
        </p:blipFill>
        <p:spPr>
          <a:xfrm>
            <a:off x="19965" y="-2"/>
            <a:ext cx="12191695" cy="6858000"/>
          </a:xfrm>
          <a:prstGeom prst="rect">
            <a:avLst/>
          </a:prstGeom>
        </p:spPr>
      </p:pic>
      <p:pic>
        <p:nvPicPr>
          <p:cNvPr id="12" name="Picture 11">
            <a:extLst>
              <a:ext uri="{FF2B5EF4-FFF2-40B4-BE49-F238E27FC236}">
                <a16:creationId xmlns:a16="http://schemas.microsoft.com/office/drawing/2014/main" id="{21AF192C-698D-4635-9C9F-F9769A56A9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alphaModFix/>
            <a:extLst>
              <a:ext uri="{28A0092B-C50C-407E-A947-70E740481C1C}">
                <a14:useLocalDpi xmlns:a14="http://schemas.microsoft.com/office/drawing/2010/main" val="0"/>
              </a:ext>
            </a:extLst>
          </a:blip>
          <a:stretch>
            <a:fillRect/>
          </a:stretch>
        </p:blipFill>
        <p:spPr>
          <a:xfrm>
            <a:off x="1067" y="0"/>
            <a:ext cx="12189867" cy="6858000"/>
          </a:xfrm>
          <a:prstGeom prst="rect">
            <a:avLst/>
          </a:prstGeom>
        </p:spPr>
      </p:pic>
      <p:sp>
        <p:nvSpPr>
          <p:cNvPr id="2" name="Title 1">
            <a:extLst>
              <a:ext uri="{FF2B5EF4-FFF2-40B4-BE49-F238E27FC236}">
                <a16:creationId xmlns:a16="http://schemas.microsoft.com/office/drawing/2014/main" id="{9FB28281-3783-403A-B1AB-0182A003DFE3}"/>
              </a:ext>
            </a:extLst>
          </p:cNvPr>
          <p:cNvSpPr>
            <a:spLocks noGrp="1"/>
          </p:cNvSpPr>
          <p:nvPr>
            <p:ph type="ctrTitle"/>
          </p:nvPr>
        </p:nvSpPr>
        <p:spPr>
          <a:xfrm>
            <a:off x="5799342" y="1080368"/>
            <a:ext cx="5816024" cy="2623459"/>
          </a:xfrm>
        </p:spPr>
        <p:txBody>
          <a:bodyPr rtlCol="0">
            <a:normAutofit/>
          </a:bodyPr>
          <a:lstStyle/>
          <a:p>
            <a:r>
              <a:rPr lang="en-GB" sz="6100">
                <a:cs typeface="Arial"/>
              </a:rPr>
              <a:t>Curriculum Adventure- Assignment 2</a:t>
            </a:r>
          </a:p>
        </p:txBody>
      </p:sp>
      <p:sp>
        <p:nvSpPr>
          <p:cNvPr id="14" name="Rectangle 13">
            <a:extLst>
              <a:ext uri="{FF2B5EF4-FFF2-40B4-BE49-F238E27FC236}">
                <a16:creationId xmlns:a16="http://schemas.microsoft.com/office/drawing/2014/main" id="{14E56C4B-C9E0-4F01-AF43-E69279A06A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C654A17-56DA-4921-A42B-DE255FA66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53726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2">
            <a:extLst>
              <a:ext uri="{FF2B5EF4-FFF2-40B4-BE49-F238E27FC236}">
                <a16:creationId xmlns:a16="http://schemas.microsoft.com/office/drawing/2014/main" id="{058DF1CE-26E2-4EC3-A336-8BBF61ABAD92}"/>
              </a:ext>
            </a:extLst>
          </p:cNvPr>
          <p:cNvGraphicFramePr>
            <a:graphicFrameLocks noGrp="1"/>
          </p:cNvGraphicFramePr>
          <p:nvPr>
            <p:ph idx="1"/>
          </p:nvPr>
        </p:nvGraphicFramePr>
        <p:xfrm>
          <a:off x="3043675" y="1039332"/>
          <a:ext cx="7796540" cy="4518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Arrow: Right 3">
            <a:extLst>
              <a:ext uri="{FF2B5EF4-FFF2-40B4-BE49-F238E27FC236}">
                <a16:creationId xmlns:a16="http://schemas.microsoft.com/office/drawing/2014/main" id="{89B82491-F5AB-4BA1-9CDD-6ADF7C01D0FA}"/>
              </a:ext>
            </a:extLst>
          </p:cNvPr>
          <p:cNvSpPr/>
          <p:nvPr/>
        </p:nvSpPr>
        <p:spPr>
          <a:xfrm>
            <a:off x="1005859" y="437697"/>
            <a:ext cx="2044860" cy="1601164"/>
          </a:xfrm>
          <a:prstGeom prst="rightArrow">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ea typeface="+mn-lt"/>
                <a:cs typeface="+mn-lt"/>
              </a:rPr>
              <a:t>Objectives</a:t>
            </a:r>
            <a:endParaRPr lang="en-US" sz="2400" dirty="0">
              <a:cs typeface="Arial" panose="020B0604020202020204"/>
            </a:endParaRPr>
          </a:p>
        </p:txBody>
      </p:sp>
    </p:spTree>
    <p:extLst>
      <p:ext uri="{BB962C8B-B14F-4D97-AF65-F5344CB8AC3E}">
        <p14:creationId xmlns:p14="http://schemas.microsoft.com/office/powerpoint/2010/main" val="1381613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Arrow Connector 5">
            <a:extLst>
              <a:ext uri="{FF2B5EF4-FFF2-40B4-BE49-F238E27FC236}">
                <a16:creationId xmlns:a16="http://schemas.microsoft.com/office/drawing/2014/main" id="{46BA0CB6-1EDC-4A44-825B-F475A59D8B4A}"/>
              </a:ext>
            </a:extLst>
          </p:cNvPr>
          <p:cNvCxnSpPr/>
          <p:nvPr/>
        </p:nvCxnSpPr>
        <p:spPr>
          <a:xfrm flipV="1">
            <a:off x="7114572" y="3027743"/>
            <a:ext cx="1261639" cy="3009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6087D45B-D7A8-45F5-A4FF-2B63D9035622}"/>
              </a:ext>
            </a:extLst>
          </p:cNvPr>
          <p:cNvSpPr txBox="1"/>
          <p:nvPr/>
        </p:nvSpPr>
        <p:spPr>
          <a:xfrm>
            <a:off x="8474718" y="2880287"/>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Arial"/>
              </a:rPr>
              <a:t>English</a:t>
            </a:r>
          </a:p>
        </p:txBody>
      </p:sp>
      <p:sp>
        <p:nvSpPr>
          <p:cNvPr id="8" name="TextBox 7">
            <a:extLst>
              <a:ext uri="{FF2B5EF4-FFF2-40B4-BE49-F238E27FC236}">
                <a16:creationId xmlns:a16="http://schemas.microsoft.com/office/drawing/2014/main" id="{B3FF21DE-B295-4911-BAAA-69E37933017E}"/>
              </a:ext>
            </a:extLst>
          </p:cNvPr>
          <p:cNvSpPr txBox="1"/>
          <p:nvPr/>
        </p:nvSpPr>
        <p:spPr>
          <a:xfrm>
            <a:off x="8600110" y="1452742"/>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Arial"/>
              </a:rPr>
              <a:t>Maths</a:t>
            </a:r>
            <a:endParaRPr lang="en-US" dirty="0"/>
          </a:p>
        </p:txBody>
      </p:sp>
      <p:sp>
        <p:nvSpPr>
          <p:cNvPr id="9" name="TextBox 8">
            <a:extLst>
              <a:ext uri="{FF2B5EF4-FFF2-40B4-BE49-F238E27FC236}">
                <a16:creationId xmlns:a16="http://schemas.microsoft.com/office/drawing/2014/main" id="{B9556E29-53D5-42F9-A2F9-D5C7F263A247}"/>
              </a:ext>
            </a:extLst>
          </p:cNvPr>
          <p:cNvSpPr txBox="1"/>
          <p:nvPr/>
        </p:nvSpPr>
        <p:spPr>
          <a:xfrm>
            <a:off x="8021376" y="3989527"/>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Arial"/>
              </a:rPr>
              <a:t>Science</a:t>
            </a:r>
            <a:endParaRPr lang="en-US" dirty="0"/>
          </a:p>
        </p:txBody>
      </p:sp>
      <p:sp>
        <p:nvSpPr>
          <p:cNvPr id="10" name="TextBox 9">
            <a:extLst>
              <a:ext uri="{FF2B5EF4-FFF2-40B4-BE49-F238E27FC236}">
                <a16:creationId xmlns:a16="http://schemas.microsoft.com/office/drawing/2014/main" id="{D6102174-C159-42A6-AB78-2462584BC93C}"/>
              </a:ext>
            </a:extLst>
          </p:cNvPr>
          <p:cNvSpPr txBox="1"/>
          <p:nvPr/>
        </p:nvSpPr>
        <p:spPr>
          <a:xfrm>
            <a:off x="8600110" y="5108413"/>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Arial"/>
              </a:rPr>
              <a:t>History</a:t>
            </a:r>
          </a:p>
        </p:txBody>
      </p:sp>
      <p:sp>
        <p:nvSpPr>
          <p:cNvPr id="11" name="TextBox 10">
            <a:extLst>
              <a:ext uri="{FF2B5EF4-FFF2-40B4-BE49-F238E27FC236}">
                <a16:creationId xmlns:a16="http://schemas.microsoft.com/office/drawing/2014/main" id="{7C22785E-16F1-4081-A678-B084CB21F414}"/>
              </a:ext>
            </a:extLst>
          </p:cNvPr>
          <p:cNvSpPr txBox="1"/>
          <p:nvPr/>
        </p:nvSpPr>
        <p:spPr>
          <a:xfrm>
            <a:off x="5474946" y="816135"/>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Arial"/>
              </a:rPr>
              <a:t>Geography</a:t>
            </a:r>
            <a:endParaRPr lang="en-US" dirty="0"/>
          </a:p>
        </p:txBody>
      </p:sp>
      <p:sp>
        <p:nvSpPr>
          <p:cNvPr id="12" name="TextBox 11">
            <a:extLst>
              <a:ext uri="{FF2B5EF4-FFF2-40B4-BE49-F238E27FC236}">
                <a16:creationId xmlns:a16="http://schemas.microsoft.com/office/drawing/2014/main" id="{C5CE2ECD-003F-4D6E-BEEA-81B310845D60}"/>
              </a:ext>
            </a:extLst>
          </p:cNvPr>
          <p:cNvSpPr txBox="1"/>
          <p:nvPr/>
        </p:nvSpPr>
        <p:spPr>
          <a:xfrm>
            <a:off x="2889932" y="536413"/>
            <a:ext cx="274319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Arial"/>
              </a:rPr>
              <a:t>Modern foreign languages</a:t>
            </a:r>
          </a:p>
        </p:txBody>
      </p:sp>
      <p:sp>
        <p:nvSpPr>
          <p:cNvPr id="13" name="TextBox 12">
            <a:extLst>
              <a:ext uri="{FF2B5EF4-FFF2-40B4-BE49-F238E27FC236}">
                <a16:creationId xmlns:a16="http://schemas.microsoft.com/office/drawing/2014/main" id="{2A1B6F10-2851-4DB2-8DB5-C424679591E6}"/>
              </a:ext>
            </a:extLst>
          </p:cNvPr>
          <p:cNvSpPr txBox="1"/>
          <p:nvPr/>
        </p:nvSpPr>
        <p:spPr>
          <a:xfrm>
            <a:off x="5002313" y="6169426"/>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Arial"/>
              </a:rPr>
              <a:t>Design and technology</a:t>
            </a:r>
          </a:p>
        </p:txBody>
      </p:sp>
      <p:sp>
        <p:nvSpPr>
          <p:cNvPr id="14" name="TextBox 13">
            <a:extLst>
              <a:ext uri="{FF2B5EF4-FFF2-40B4-BE49-F238E27FC236}">
                <a16:creationId xmlns:a16="http://schemas.microsoft.com/office/drawing/2014/main" id="{917FA7B1-A188-46AF-ABD9-753A9EE16918}"/>
              </a:ext>
            </a:extLst>
          </p:cNvPr>
          <p:cNvSpPr txBox="1"/>
          <p:nvPr/>
        </p:nvSpPr>
        <p:spPr>
          <a:xfrm>
            <a:off x="2012186" y="6246590"/>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Arial"/>
              </a:rPr>
              <a:t>art and design</a:t>
            </a:r>
          </a:p>
        </p:txBody>
      </p:sp>
      <p:sp>
        <p:nvSpPr>
          <p:cNvPr id="15" name="TextBox 14">
            <a:extLst>
              <a:ext uri="{FF2B5EF4-FFF2-40B4-BE49-F238E27FC236}">
                <a16:creationId xmlns:a16="http://schemas.microsoft.com/office/drawing/2014/main" id="{6C65287E-6B3D-4912-BB7C-6C19E2C4DC57}"/>
              </a:ext>
            </a:extLst>
          </p:cNvPr>
          <p:cNvSpPr txBox="1"/>
          <p:nvPr/>
        </p:nvSpPr>
        <p:spPr>
          <a:xfrm>
            <a:off x="1336996" y="1761401"/>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Arial"/>
              </a:rPr>
              <a:t>Music</a:t>
            </a:r>
          </a:p>
        </p:txBody>
      </p:sp>
      <p:sp>
        <p:nvSpPr>
          <p:cNvPr id="16" name="TextBox 15">
            <a:extLst>
              <a:ext uri="{FF2B5EF4-FFF2-40B4-BE49-F238E27FC236}">
                <a16:creationId xmlns:a16="http://schemas.microsoft.com/office/drawing/2014/main" id="{79CEE196-0B32-4264-99CE-695CFBB194F8}"/>
              </a:ext>
            </a:extLst>
          </p:cNvPr>
          <p:cNvSpPr txBox="1"/>
          <p:nvPr/>
        </p:nvSpPr>
        <p:spPr>
          <a:xfrm>
            <a:off x="8638692" y="6217653"/>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Arial"/>
              </a:rPr>
              <a:t>Physical Education</a:t>
            </a:r>
          </a:p>
        </p:txBody>
      </p:sp>
      <p:sp>
        <p:nvSpPr>
          <p:cNvPr id="17" name="TextBox 16">
            <a:extLst>
              <a:ext uri="{FF2B5EF4-FFF2-40B4-BE49-F238E27FC236}">
                <a16:creationId xmlns:a16="http://schemas.microsoft.com/office/drawing/2014/main" id="{F0C189AD-3074-4B7F-98BD-5711F6931199}"/>
              </a:ext>
            </a:extLst>
          </p:cNvPr>
          <p:cNvSpPr txBox="1"/>
          <p:nvPr/>
        </p:nvSpPr>
        <p:spPr>
          <a:xfrm>
            <a:off x="7548743" y="449603"/>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Arial"/>
              </a:rPr>
              <a:t>Citizenship</a:t>
            </a:r>
          </a:p>
        </p:txBody>
      </p:sp>
      <p:sp>
        <p:nvSpPr>
          <p:cNvPr id="18" name="TextBox 17">
            <a:extLst>
              <a:ext uri="{FF2B5EF4-FFF2-40B4-BE49-F238E27FC236}">
                <a16:creationId xmlns:a16="http://schemas.microsoft.com/office/drawing/2014/main" id="{A6014D64-C914-454D-88A2-563ACBD682AA}"/>
              </a:ext>
            </a:extLst>
          </p:cNvPr>
          <p:cNvSpPr txBox="1"/>
          <p:nvPr/>
        </p:nvSpPr>
        <p:spPr>
          <a:xfrm>
            <a:off x="1153731" y="4481451"/>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Arial"/>
              </a:rPr>
              <a:t>Computing</a:t>
            </a:r>
          </a:p>
        </p:txBody>
      </p:sp>
      <p:sp>
        <p:nvSpPr>
          <p:cNvPr id="19" name="TextBox 18">
            <a:extLst>
              <a:ext uri="{FF2B5EF4-FFF2-40B4-BE49-F238E27FC236}">
                <a16:creationId xmlns:a16="http://schemas.microsoft.com/office/drawing/2014/main" id="{7D09E0F9-19E7-4FF8-8F5E-1F847D2BB57C}"/>
              </a:ext>
            </a:extLst>
          </p:cNvPr>
          <p:cNvSpPr txBox="1"/>
          <p:nvPr/>
        </p:nvSpPr>
        <p:spPr>
          <a:xfrm>
            <a:off x="1153730" y="2745249"/>
            <a:ext cx="274319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Arial"/>
              </a:rPr>
              <a:t>Religious education/ Sex Education</a:t>
            </a:r>
          </a:p>
        </p:txBody>
      </p:sp>
      <p:cxnSp>
        <p:nvCxnSpPr>
          <p:cNvPr id="22" name="Straight Arrow Connector 21">
            <a:extLst>
              <a:ext uri="{FF2B5EF4-FFF2-40B4-BE49-F238E27FC236}">
                <a16:creationId xmlns:a16="http://schemas.microsoft.com/office/drawing/2014/main" id="{506342ED-1A5B-46B7-B672-0097FD4FB999}"/>
              </a:ext>
            </a:extLst>
          </p:cNvPr>
          <p:cNvCxnSpPr/>
          <p:nvPr/>
        </p:nvCxnSpPr>
        <p:spPr>
          <a:xfrm flipV="1">
            <a:off x="6937335" y="1905240"/>
            <a:ext cx="1502778" cy="10822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43110759-DAD9-4B7C-8240-53D4393850A1}"/>
              </a:ext>
            </a:extLst>
          </p:cNvPr>
          <p:cNvCxnSpPr/>
          <p:nvPr/>
        </p:nvCxnSpPr>
        <p:spPr>
          <a:xfrm>
            <a:off x="6868008" y="3766956"/>
            <a:ext cx="1030145" cy="3646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108AB721-F9F0-4312-883D-60C7B8BAC603}"/>
              </a:ext>
            </a:extLst>
          </p:cNvPr>
          <p:cNvCxnSpPr/>
          <p:nvPr/>
        </p:nvCxnSpPr>
        <p:spPr>
          <a:xfrm>
            <a:off x="6490022" y="3900185"/>
            <a:ext cx="2120095" cy="13484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62376069-DC45-4906-BA15-A3C04C93121D}"/>
              </a:ext>
            </a:extLst>
          </p:cNvPr>
          <p:cNvCxnSpPr>
            <a:cxnSpLocks/>
          </p:cNvCxnSpPr>
          <p:nvPr/>
        </p:nvCxnSpPr>
        <p:spPr>
          <a:xfrm>
            <a:off x="6229591" y="3900184"/>
            <a:ext cx="2669892" cy="24191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7BBCE6E3-F9E2-43B7-8E91-ED53B9980FE6}"/>
              </a:ext>
            </a:extLst>
          </p:cNvPr>
          <p:cNvCxnSpPr>
            <a:cxnSpLocks/>
          </p:cNvCxnSpPr>
          <p:nvPr/>
        </p:nvCxnSpPr>
        <p:spPr>
          <a:xfrm>
            <a:off x="5872705" y="3986995"/>
            <a:ext cx="75235" cy="20332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7D6C7167-1AFE-4960-B8CC-B63A9CF208F7}"/>
              </a:ext>
            </a:extLst>
          </p:cNvPr>
          <p:cNvCxnSpPr>
            <a:cxnSpLocks/>
          </p:cNvCxnSpPr>
          <p:nvPr/>
        </p:nvCxnSpPr>
        <p:spPr>
          <a:xfrm flipH="1">
            <a:off x="3189307" y="3890539"/>
            <a:ext cx="2220410" cy="22358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4F34F82B-5DA9-4CA4-BBF4-6FED64C9C343}"/>
              </a:ext>
            </a:extLst>
          </p:cNvPr>
          <p:cNvCxnSpPr>
            <a:cxnSpLocks/>
          </p:cNvCxnSpPr>
          <p:nvPr/>
        </p:nvCxnSpPr>
        <p:spPr>
          <a:xfrm flipH="1">
            <a:off x="2427307" y="3562590"/>
            <a:ext cx="2451904" cy="10494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5923C0C0-0587-47B6-8B93-C6BD4CD30E62}"/>
              </a:ext>
            </a:extLst>
          </p:cNvPr>
          <p:cNvCxnSpPr>
            <a:cxnSpLocks/>
          </p:cNvCxnSpPr>
          <p:nvPr/>
        </p:nvCxnSpPr>
        <p:spPr>
          <a:xfrm flipH="1" flipV="1">
            <a:off x="3912724" y="2991569"/>
            <a:ext cx="821802" cy="3009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285D035B-D585-4E0E-9426-C99DDBE7A13E}"/>
              </a:ext>
            </a:extLst>
          </p:cNvPr>
          <p:cNvCxnSpPr>
            <a:cxnSpLocks/>
          </p:cNvCxnSpPr>
          <p:nvPr/>
        </p:nvCxnSpPr>
        <p:spPr>
          <a:xfrm flipH="1" flipV="1">
            <a:off x="2137941" y="1940204"/>
            <a:ext cx="2750917" cy="11786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A16BD269-4CEB-4D59-81E7-5387F3DC97CD}"/>
              </a:ext>
            </a:extLst>
          </p:cNvPr>
          <p:cNvCxnSpPr>
            <a:cxnSpLocks/>
          </p:cNvCxnSpPr>
          <p:nvPr/>
        </p:nvCxnSpPr>
        <p:spPr>
          <a:xfrm flipV="1">
            <a:off x="5882351" y="1129976"/>
            <a:ext cx="75235" cy="16513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1B8ADCD6-2841-4320-8B40-D46E15DFEFFF}"/>
              </a:ext>
            </a:extLst>
          </p:cNvPr>
          <p:cNvCxnSpPr>
            <a:cxnSpLocks/>
          </p:cNvCxnSpPr>
          <p:nvPr/>
        </p:nvCxnSpPr>
        <p:spPr>
          <a:xfrm flipH="1" flipV="1">
            <a:off x="4057409" y="1303597"/>
            <a:ext cx="1419829" cy="163203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8F4B412B-18D0-42CF-B90A-8404A876C5FC}"/>
              </a:ext>
            </a:extLst>
          </p:cNvPr>
          <p:cNvCxnSpPr>
            <a:cxnSpLocks/>
          </p:cNvCxnSpPr>
          <p:nvPr/>
        </p:nvCxnSpPr>
        <p:spPr>
          <a:xfrm flipV="1">
            <a:off x="6509312" y="898482"/>
            <a:ext cx="1406323" cy="20371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 name="Oval 3">
            <a:extLst>
              <a:ext uri="{FF2B5EF4-FFF2-40B4-BE49-F238E27FC236}">
                <a16:creationId xmlns:a16="http://schemas.microsoft.com/office/drawing/2014/main" id="{0D4A157C-BDDB-420B-9D4F-A6DA729E14C0}"/>
              </a:ext>
            </a:extLst>
          </p:cNvPr>
          <p:cNvSpPr/>
          <p:nvPr/>
        </p:nvSpPr>
        <p:spPr>
          <a:xfrm>
            <a:off x="4703178" y="2711369"/>
            <a:ext cx="2440328" cy="1282860"/>
          </a:xfrm>
          <a:prstGeom prst="ellipse">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dirty="0">
              <a:ea typeface="+mn-lt"/>
              <a:cs typeface="+mn-lt"/>
            </a:endParaRPr>
          </a:p>
          <a:p>
            <a:pPr algn="ctr"/>
            <a:r>
              <a:rPr lang="en-GB" sz="2000" dirty="0">
                <a:ea typeface="+mn-lt"/>
                <a:cs typeface="+mn-lt"/>
              </a:rPr>
              <a:t>Key stage 3</a:t>
            </a:r>
            <a:r>
              <a:rPr lang="en-GB" dirty="0">
                <a:ea typeface="+mn-lt"/>
                <a:cs typeface="+mn-lt"/>
              </a:rPr>
              <a:t> </a:t>
            </a:r>
            <a:endParaRPr lang="en-US" dirty="0">
              <a:cs typeface="Arial"/>
            </a:endParaRPr>
          </a:p>
          <a:p>
            <a:pPr algn="ctr"/>
            <a:r>
              <a:rPr lang="en-GB" dirty="0">
                <a:solidFill>
                  <a:srgbClr val="FF0000"/>
                </a:solidFill>
                <a:cs typeface="Arial"/>
              </a:rPr>
              <a:t>Compulsory</a:t>
            </a:r>
          </a:p>
          <a:p>
            <a:pPr algn="ctr"/>
            <a:endParaRPr lang="en-GB" dirty="0">
              <a:cs typeface="Arial"/>
            </a:endParaRPr>
          </a:p>
        </p:txBody>
      </p:sp>
    </p:spTree>
    <p:extLst>
      <p:ext uri="{BB962C8B-B14F-4D97-AF65-F5344CB8AC3E}">
        <p14:creationId xmlns:p14="http://schemas.microsoft.com/office/powerpoint/2010/main" val="4208215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F87F8-DB88-4770-B9CE-9E8054C51BB7}"/>
              </a:ext>
            </a:extLst>
          </p:cNvPr>
          <p:cNvSpPr>
            <a:spLocks noGrp="1"/>
          </p:cNvSpPr>
          <p:nvPr>
            <p:ph type="title"/>
          </p:nvPr>
        </p:nvSpPr>
        <p:spPr/>
        <p:txBody>
          <a:bodyPr/>
          <a:lstStyle/>
          <a:p>
            <a:pPr algn="l"/>
            <a:r>
              <a:rPr lang="en-GB" dirty="0">
                <a:cs typeface="Arial"/>
              </a:rPr>
              <a:t>Physical Education</a:t>
            </a:r>
          </a:p>
        </p:txBody>
      </p:sp>
      <p:graphicFrame>
        <p:nvGraphicFramePr>
          <p:cNvPr id="5" name="Content Placeholder 2">
            <a:extLst>
              <a:ext uri="{FF2B5EF4-FFF2-40B4-BE49-F238E27FC236}">
                <a16:creationId xmlns:a16="http://schemas.microsoft.com/office/drawing/2014/main" id="{C68BEDFA-E067-47D3-92F1-2B48F9D04B36}"/>
              </a:ext>
            </a:extLst>
          </p:cNvPr>
          <p:cNvGraphicFramePr>
            <a:graphicFrameLocks noGrp="1"/>
          </p:cNvGraphicFramePr>
          <p:nvPr>
            <p:ph idx="1"/>
          </p:nvPr>
        </p:nvGraphicFramePr>
        <p:xfrm>
          <a:off x="2773599" y="2052116"/>
          <a:ext cx="7796540" cy="3997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179795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3BBAF34-367D-4E18-A62E-4602BD908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432" y="-2718"/>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9A4CF08-858A-49E4-B707-4E7585D115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6938E62-910D-4D69-AA09-567AAAC37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74E54C6-D084-4BC8-B3F9-8B9EC22A6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5" y="0"/>
            <a:ext cx="65268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F0F079-CFB8-44FC-8168-460DF05D6DA9}"/>
              </a:ext>
            </a:extLst>
          </p:cNvPr>
          <p:cNvSpPr>
            <a:spLocks noGrp="1"/>
          </p:cNvSpPr>
          <p:nvPr>
            <p:ph type="title"/>
          </p:nvPr>
        </p:nvSpPr>
        <p:spPr>
          <a:xfrm>
            <a:off x="1974738" y="808056"/>
            <a:ext cx="4986954" cy="1077229"/>
          </a:xfrm>
        </p:spPr>
        <p:txBody>
          <a:bodyPr>
            <a:normAutofit/>
          </a:bodyPr>
          <a:lstStyle/>
          <a:p>
            <a:pPr algn="l"/>
            <a:r>
              <a:rPr lang="en-GB" dirty="0">
                <a:cs typeface="Arial"/>
              </a:rPr>
              <a:t>My proposed program</a:t>
            </a:r>
          </a:p>
        </p:txBody>
      </p:sp>
      <p:sp>
        <p:nvSpPr>
          <p:cNvPr id="3" name="Content Placeholder 2">
            <a:extLst>
              <a:ext uri="{FF2B5EF4-FFF2-40B4-BE49-F238E27FC236}">
                <a16:creationId xmlns:a16="http://schemas.microsoft.com/office/drawing/2014/main" id="{D917B984-8FC8-4A74-BF53-D95826943675}"/>
              </a:ext>
            </a:extLst>
          </p:cNvPr>
          <p:cNvSpPr>
            <a:spLocks noGrp="1"/>
          </p:cNvSpPr>
          <p:nvPr>
            <p:ph idx="1"/>
          </p:nvPr>
        </p:nvSpPr>
        <p:spPr>
          <a:xfrm>
            <a:off x="1974739" y="2052116"/>
            <a:ext cx="4901548" cy="3997828"/>
          </a:xfrm>
        </p:spPr>
        <p:txBody>
          <a:bodyPr>
            <a:normAutofit/>
          </a:bodyPr>
          <a:lstStyle/>
          <a:p>
            <a:pPr marL="344170" indent="-344170">
              <a:lnSpc>
                <a:spcPct val="110000"/>
              </a:lnSpc>
            </a:pPr>
            <a:r>
              <a:rPr lang="en-GB" sz="1400" dirty="0">
                <a:ea typeface="+mn-lt"/>
                <a:cs typeface="+mn-lt"/>
              </a:rPr>
              <a:t>6 Weeks program that will prepare KS3 pupils for their residential.</a:t>
            </a:r>
          </a:p>
          <a:p>
            <a:pPr marL="344170" indent="-344170">
              <a:lnSpc>
                <a:spcPct val="110000"/>
              </a:lnSpc>
            </a:pPr>
            <a:r>
              <a:rPr lang="en-GB" sz="1400" dirty="0">
                <a:ea typeface="+mn-lt"/>
                <a:cs typeface="+mn-lt"/>
              </a:rPr>
              <a:t>"Outdoor learning cards will also support the broader curriculum, such as maths, English, geography, PSHE and ICT."</a:t>
            </a:r>
            <a:r>
              <a:rPr lang="en-GB" sz="1100" dirty="0">
                <a:ea typeface="+mn-lt"/>
                <a:cs typeface="+mn-lt"/>
              </a:rPr>
              <a:t> </a:t>
            </a:r>
            <a:r>
              <a:rPr lang="en-GB" sz="1100" dirty="0">
                <a:latin typeface="Times New Roman"/>
                <a:ea typeface="+mn-lt"/>
                <a:cs typeface="+mn-lt"/>
              </a:rPr>
              <a:t>(OUTDOOR EDUCATION ADVISERS’ PANEL)</a:t>
            </a:r>
          </a:p>
          <a:p>
            <a:pPr marL="344170" indent="-344170">
              <a:lnSpc>
                <a:spcPct val="110000"/>
              </a:lnSpc>
            </a:pPr>
            <a:r>
              <a:rPr lang="en-GB" sz="1400" dirty="0">
                <a:latin typeface="Arial"/>
                <a:cs typeface="Arial"/>
              </a:rPr>
              <a:t>outdoor learning isn’t a subject or topic; it’s a </a:t>
            </a:r>
            <a:r>
              <a:rPr lang="en-GB" sz="1400" b="1" i="1" dirty="0">
                <a:latin typeface="Arial"/>
                <a:cs typeface="Arial"/>
              </a:rPr>
              <a:t>way of teaching</a:t>
            </a:r>
            <a:r>
              <a:rPr lang="en-GB" sz="1400" dirty="0">
                <a:latin typeface="Arial"/>
                <a:cs typeface="Arial"/>
              </a:rPr>
              <a:t>. </a:t>
            </a:r>
            <a:r>
              <a:rPr lang="en-GB" sz="1400" dirty="0">
                <a:latin typeface="Times New Roman"/>
                <a:cs typeface="Arial"/>
              </a:rPr>
              <a:t>(Burt, 2016)</a:t>
            </a:r>
          </a:p>
          <a:p>
            <a:pPr marL="344170" indent="-344170">
              <a:lnSpc>
                <a:spcPct val="110000"/>
              </a:lnSpc>
            </a:pPr>
            <a:r>
              <a:rPr lang="en-GB" sz="1400" dirty="0">
                <a:latin typeface="Arial"/>
                <a:cs typeface="Arial"/>
              </a:rPr>
              <a:t>Gradual increase in challenging activities</a:t>
            </a:r>
          </a:p>
          <a:p>
            <a:pPr marL="344170" indent="-344170">
              <a:lnSpc>
                <a:spcPct val="110000"/>
              </a:lnSpc>
            </a:pPr>
            <a:r>
              <a:rPr lang="en-GB" sz="1400" dirty="0">
                <a:latin typeface="Arial"/>
                <a:cs typeface="Arial"/>
              </a:rPr>
              <a:t>Towards the end of the program, pupils will have the skills and experience needed to fully engage with the residential activities.</a:t>
            </a:r>
          </a:p>
        </p:txBody>
      </p:sp>
      <p:sp>
        <p:nvSpPr>
          <p:cNvPr id="17" name="Rectangle 16">
            <a:extLst>
              <a:ext uri="{FF2B5EF4-FFF2-40B4-BE49-F238E27FC236}">
                <a16:creationId xmlns:a16="http://schemas.microsoft.com/office/drawing/2014/main" id="{777713DB-A0B1-4507-9991-B6DCAE436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93970"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Timeline&#10;&#10;Description automatically generated">
            <a:extLst>
              <a:ext uri="{FF2B5EF4-FFF2-40B4-BE49-F238E27FC236}">
                <a16:creationId xmlns:a16="http://schemas.microsoft.com/office/drawing/2014/main" id="{08FB78D2-C14B-47D4-9491-3CCEEA08D420}"/>
              </a:ext>
            </a:extLst>
          </p:cNvPr>
          <p:cNvPicPr>
            <a:picLocks noChangeAspect="1"/>
          </p:cNvPicPr>
          <p:nvPr/>
        </p:nvPicPr>
        <p:blipFill rotWithShape="1">
          <a:blip r:embed="rId3"/>
          <a:srcRect r="7923"/>
          <a:stretch/>
        </p:blipFill>
        <p:spPr>
          <a:xfrm>
            <a:off x="7534656" y="227"/>
            <a:ext cx="4657039" cy="6858000"/>
          </a:xfrm>
          <a:prstGeom prst="rect">
            <a:avLst/>
          </a:prstGeom>
        </p:spPr>
      </p:pic>
      <p:pic>
        <p:nvPicPr>
          <p:cNvPr id="19" name="Picture 18">
            <a:extLst>
              <a:ext uri="{FF2B5EF4-FFF2-40B4-BE49-F238E27FC236}">
                <a16:creationId xmlns:a16="http://schemas.microsoft.com/office/drawing/2014/main" id="{A9A96FF2-ACD7-48C4-BCE1-FC7F4210860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7542372" y="0"/>
            <a:ext cx="4649628" cy="6858000"/>
          </a:xfrm>
          <a:prstGeom prst="rect">
            <a:avLst/>
          </a:prstGeom>
        </p:spPr>
      </p:pic>
    </p:spTree>
    <p:extLst>
      <p:ext uri="{BB962C8B-B14F-4D97-AF65-F5344CB8AC3E}">
        <p14:creationId xmlns:p14="http://schemas.microsoft.com/office/powerpoint/2010/main" val="27907160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descr="Graphical user interface, application&#10;&#10;Description automatically generated">
            <a:extLst>
              <a:ext uri="{FF2B5EF4-FFF2-40B4-BE49-F238E27FC236}">
                <a16:creationId xmlns:a16="http://schemas.microsoft.com/office/drawing/2014/main" id="{D509B3D1-A847-4CA9-BF7E-EC5201B9AFD3}"/>
              </a:ext>
            </a:extLst>
          </p:cNvPr>
          <p:cNvPicPr>
            <a:picLocks noChangeAspect="1"/>
          </p:cNvPicPr>
          <p:nvPr/>
        </p:nvPicPr>
        <p:blipFill rotWithShape="1">
          <a:blip r:embed="rId2"/>
          <a:srcRect l="18631" t="13514" r="17490" b="21622"/>
          <a:stretch/>
        </p:blipFill>
        <p:spPr>
          <a:xfrm>
            <a:off x="256782" y="4880844"/>
            <a:ext cx="3098863" cy="1773336"/>
          </a:xfrm>
          <a:prstGeom prst="rect">
            <a:avLst/>
          </a:prstGeom>
        </p:spPr>
      </p:pic>
      <p:pic>
        <p:nvPicPr>
          <p:cNvPr id="7" name="Picture 7">
            <a:extLst>
              <a:ext uri="{FF2B5EF4-FFF2-40B4-BE49-F238E27FC236}">
                <a16:creationId xmlns:a16="http://schemas.microsoft.com/office/drawing/2014/main" id="{4F3F7F63-9852-4B0A-930F-C3F83FF356BE}"/>
              </a:ext>
            </a:extLst>
          </p:cNvPr>
          <p:cNvPicPr>
            <a:picLocks noChangeAspect="1"/>
          </p:cNvPicPr>
          <p:nvPr/>
        </p:nvPicPr>
        <p:blipFill rotWithShape="1">
          <a:blip r:embed="rId3"/>
          <a:srcRect l="16110" t="15325" r="17562" b="26493"/>
          <a:stretch/>
        </p:blipFill>
        <p:spPr>
          <a:xfrm>
            <a:off x="663880" y="1310927"/>
            <a:ext cx="4768951" cy="2337133"/>
          </a:xfrm>
          <a:prstGeom prst="rect">
            <a:avLst/>
          </a:prstGeom>
        </p:spPr>
      </p:pic>
      <p:sp>
        <p:nvSpPr>
          <p:cNvPr id="2" name="Title 1">
            <a:extLst>
              <a:ext uri="{FF2B5EF4-FFF2-40B4-BE49-F238E27FC236}">
                <a16:creationId xmlns:a16="http://schemas.microsoft.com/office/drawing/2014/main" id="{A77924CA-691E-4B05-8C49-62F64B639A2E}"/>
              </a:ext>
            </a:extLst>
          </p:cNvPr>
          <p:cNvSpPr>
            <a:spLocks noGrp="1"/>
          </p:cNvSpPr>
          <p:nvPr>
            <p:ph type="title"/>
          </p:nvPr>
        </p:nvSpPr>
        <p:spPr/>
        <p:txBody>
          <a:bodyPr/>
          <a:lstStyle/>
          <a:p>
            <a:pPr algn="l"/>
            <a:r>
              <a:rPr lang="en-GB" dirty="0">
                <a:ea typeface="+mj-lt"/>
                <a:cs typeface="+mj-lt"/>
              </a:rPr>
              <a:t>Roundhouse</a:t>
            </a:r>
          </a:p>
          <a:p>
            <a:endParaRPr lang="en-GB" dirty="0">
              <a:cs typeface="Arial"/>
            </a:endParaRPr>
          </a:p>
        </p:txBody>
      </p:sp>
      <p:graphicFrame>
        <p:nvGraphicFramePr>
          <p:cNvPr id="15" name="Content Placeholder 2">
            <a:extLst>
              <a:ext uri="{FF2B5EF4-FFF2-40B4-BE49-F238E27FC236}">
                <a16:creationId xmlns:a16="http://schemas.microsoft.com/office/drawing/2014/main" id="{D33DAD13-C82D-40CC-B846-FB0FE3D65CFE}"/>
              </a:ext>
            </a:extLst>
          </p:cNvPr>
          <p:cNvGraphicFramePr>
            <a:graphicFrameLocks noGrp="1"/>
          </p:cNvGraphicFramePr>
          <p:nvPr>
            <p:ph idx="1"/>
          </p:nvPr>
        </p:nvGraphicFramePr>
        <p:xfrm>
          <a:off x="2773599" y="2052116"/>
          <a:ext cx="7796540" cy="39978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8" name="Picture 8">
            <a:extLst>
              <a:ext uri="{FF2B5EF4-FFF2-40B4-BE49-F238E27FC236}">
                <a16:creationId xmlns:a16="http://schemas.microsoft.com/office/drawing/2014/main" id="{0896DBB2-5DC9-4B93-9AB0-6B33A90BB927}"/>
              </a:ext>
            </a:extLst>
          </p:cNvPr>
          <p:cNvPicPr>
            <a:picLocks noChangeAspect="1"/>
          </p:cNvPicPr>
          <p:nvPr/>
        </p:nvPicPr>
        <p:blipFill rotWithShape="1">
          <a:blip r:embed="rId9"/>
          <a:srcRect l="43023" t="28512" r="2791" b="28347"/>
          <a:stretch/>
        </p:blipFill>
        <p:spPr>
          <a:xfrm>
            <a:off x="5736921" y="1352681"/>
            <a:ext cx="4028081" cy="1840540"/>
          </a:xfrm>
          <a:prstGeom prst="rect">
            <a:avLst/>
          </a:prstGeom>
        </p:spPr>
      </p:pic>
      <p:sp>
        <p:nvSpPr>
          <p:cNvPr id="9" name="TextBox 8">
            <a:extLst>
              <a:ext uri="{FF2B5EF4-FFF2-40B4-BE49-F238E27FC236}">
                <a16:creationId xmlns:a16="http://schemas.microsoft.com/office/drawing/2014/main" id="{F8CB7ED7-8E4E-4538-8033-A1EB590EB30F}"/>
              </a:ext>
            </a:extLst>
          </p:cNvPr>
          <p:cNvSpPr txBox="1"/>
          <p:nvPr/>
        </p:nvSpPr>
        <p:spPr>
          <a:xfrm>
            <a:off x="8137742" y="945715"/>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latin typeface="Times New Roman"/>
                <a:ea typeface="Times New Roman"/>
                <a:cs typeface="Times New Roman"/>
              </a:rPr>
              <a:t>(TA Outdoors, 2020)</a:t>
            </a:r>
            <a:endParaRPr lang="en-GB"/>
          </a:p>
        </p:txBody>
      </p:sp>
      <p:sp>
        <p:nvSpPr>
          <p:cNvPr id="11" name="Arrow: Curved Left 10">
            <a:extLst>
              <a:ext uri="{FF2B5EF4-FFF2-40B4-BE49-F238E27FC236}">
                <a16:creationId xmlns:a16="http://schemas.microsoft.com/office/drawing/2014/main" id="{2223E357-DBDF-4943-84A7-344F6546124D}"/>
              </a:ext>
            </a:extLst>
          </p:cNvPr>
          <p:cNvSpPr/>
          <p:nvPr/>
        </p:nvSpPr>
        <p:spPr>
          <a:xfrm>
            <a:off x="10215471" y="1053579"/>
            <a:ext cx="730684" cy="1221287"/>
          </a:xfrm>
          <a:prstGeom prst="curvedLeftArrow">
            <a:avLst/>
          </a:prstGeom>
          <a:solidFill>
            <a:schemeClr val="accent5">
              <a:lumMod val="5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TextBox 12">
            <a:extLst>
              <a:ext uri="{FF2B5EF4-FFF2-40B4-BE49-F238E27FC236}">
                <a16:creationId xmlns:a16="http://schemas.microsoft.com/office/drawing/2014/main" id="{65E60D75-A23E-4811-BE76-BBFB1D69B4B8}"/>
              </a:ext>
            </a:extLst>
          </p:cNvPr>
          <p:cNvSpPr txBox="1"/>
          <p:nvPr/>
        </p:nvSpPr>
        <p:spPr>
          <a:xfrm>
            <a:off x="3294345" y="6394537"/>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kidadl.com</a:t>
            </a:r>
          </a:p>
        </p:txBody>
      </p:sp>
    </p:spTree>
    <p:extLst>
      <p:ext uri="{BB962C8B-B14F-4D97-AF65-F5344CB8AC3E}">
        <p14:creationId xmlns:p14="http://schemas.microsoft.com/office/powerpoint/2010/main" val="930682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F3CF990-ACB8-443A-BB74-D36EC8A00B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601900C-265D-4146-A578-477541E3D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lumMod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0B98862-BEE1-44FB-A335-A1B9106B44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a:noFill/>
        </p:spPr>
      </p:pic>
      <p:sp>
        <p:nvSpPr>
          <p:cNvPr id="14" name="Freeform: Shape 13">
            <a:extLst>
              <a:ext uri="{FF2B5EF4-FFF2-40B4-BE49-F238E27FC236}">
                <a16:creationId xmlns:a16="http://schemas.microsoft.com/office/drawing/2014/main" id="{65F94F98-3A57-49AA-838E-91AAF600B6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678519" y="-1660968"/>
            <a:ext cx="5838229" cy="11188733"/>
          </a:xfrm>
          <a:custGeom>
            <a:avLst/>
            <a:gdLst>
              <a:gd name="connsiteX0" fmla="*/ 0 w 7821919"/>
              <a:gd name="connsiteY0" fmla="*/ 0 h 6858000"/>
              <a:gd name="connsiteX1" fmla="*/ 6983367 w 7821919"/>
              <a:gd name="connsiteY1" fmla="*/ 0 h 6858000"/>
              <a:gd name="connsiteX2" fmla="*/ 6982269 w 7821919"/>
              <a:gd name="connsiteY2" fmla="*/ 1331 h 6858000"/>
              <a:gd name="connsiteX3" fmla="*/ 6833782 w 7821919"/>
              <a:gd name="connsiteY3" fmla="*/ 487443 h 6858000"/>
              <a:gd name="connsiteX4" fmla="*/ 6851446 w 7821919"/>
              <a:gd name="connsiteY4" fmla="*/ 662666 h 6858000"/>
              <a:gd name="connsiteX5" fmla="*/ 6857532 w 7821919"/>
              <a:gd name="connsiteY5" fmla="*/ 686333 h 6858000"/>
              <a:gd name="connsiteX6" fmla="*/ 6806927 w 7821919"/>
              <a:gd name="connsiteY6" fmla="*/ 699345 h 6858000"/>
              <a:gd name="connsiteX7" fmla="*/ 5555365 w 7821919"/>
              <a:gd name="connsiteY7" fmla="*/ 2400515 h 6858000"/>
              <a:gd name="connsiteX8" fmla="*/ 7336617 w 7821919"/>
              <a:gd name="connsiteY8" fmla="*/ 4181767 h 6858000"/>
              <a:gd name="connsiteX9" fmla="*/ 7452815 w 7821919"/>
              <a:gd name="connsiteY9" fmla="*/ 4175900 h 6858000"/>
              <a:gd name="connsiteX10" fmla="*/ 7437456 w 7821919"/>
              <a:gd name="connsiteY10" fmla="*/ 4225378 h 6858000"/>
              <a:gd name="connsiteX11" fmla="*/ 7428275 w 7821919"/>
              <a:gd name="connsiteY11" fmla="*/ 4316448 h 6858000"/>
              <a:gd name="connsiteX12" fmla="*/ 7789089 w 7821919"/>
              <a:gd name="connsiteY12" fmla="*/ 4759152 h 6858000"/>
              <a:gd name="connsiteX13" fmla="*/ 7821919 w 7821919"/>
              <a:gd name="connsiteY13" fmla="*/ 4762461 h 6858000"/>
              <a:gd name="connsiteX14" fmla="*/ 7809638 w 7821919"/>
              <a:gd name="connsiteY14" fmla="*/ 4785088 h 6858000"/>
              <a:gd name="connsiteX15" fmla="*/ 7794661 w 7821919"/>
              <a:gd name="connsiteY15" fmla="*/ 4833335 h 6858000"/>
              <a:gd name="connsiteX16" fmla="*/ 7524776 w 7821919"/>
              <a:gd name="connsiteY16" fmla="*/ 4917113 h 6858000"/>
              <a:gd name="connsiteX17" fmla="*/ 6642110 w 7821919"/>
              <a:gd name="connsiteY17" fmla="*/ 6248746 h 6858000"/>
              <a:gd name="connsiteX18" fmla="*/ 6755682 w 7821919"/>
              <a:gd name="connsiteY18" fmla="*/ 6811285 h 6858000"/>
              <a:gd name="connsiteX19" fmla="*/ 6778185 w 7821919"/>
              <a:gd name="connsiteY19" fmla="*/ 6858000 h 6858000"/>
              <a:gd name="connsiteX20" fmla="*/ 0 w 7821919"/>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821919" h="6858000">
                <a:moveTo>
                  <a:pt x="0" y="0"/>
                </a:moveTo>
                <a:lnTo>
                  <a:pt x="6983367" y="0"/>
                </a:lnTo>
                <a:lnTo>
                  <a:pt x="6982269" y="1331"/>
                </a:lnTo>
                <a:cubicBezTo>
                  <a:pt x="6888522" y="140095"/>
                  <a:pt x="6833782" y="307376"/>
                  <a:pt x="6833782" y="487443"/>
                </a:cubicBezTo>
                <a:cubicBezTo>
                  <a:pt x="6833782" y="547466"/>
                  <a:pt x="6839864" y="606067"/>
                  <a:pt x="6851446" y="662666"/>
                </a:cubicBezTo>
                <a:lnTo>
                  <a:pt x="6857532" y="686333"/>
                </a:lnTo>
                <a:lnTo>
                  <a:pt x="6806927" y="699345"/>
                </a:lnTo>
                <a:cubicBezTo>
                  <a:pt x="6081835" y="924872"/>
                  <a:pt x="5555365" y="1601212"/>
                  <a:pt x="5555365" y="2400515"/>
                </a:cubicBezTo>
                <a:cubicBezTo>
                  <a:pt x="5555365" y="3384273"/>
                  <a:pt x="6352859" y="4181767"/>
                  <a:pt x="7336617" y="4181767"/>
                </a:cubicBezTo>
                <a:lnTo>
                  <a:pt x="7452815" y="4175900"/>
                </a:lnTo>
                <a:lnTo>
                  <a:pt x="7437456" y="4225378"/>
                </a:lnTo>
                <a:cubicBezTo>
                  <a:pt x="7431436" y="4254794"/>
                  <a:pt x="7428275" y="4285252"/>
                  <a:pt x="7428275" y="4316448"/>
                </a:cubicBezTo>
                <a:cubicBezTo>
                  <a:pt x="7428275" y="4534821"/>
                  <a:pt x="7583172" y="4717015"/>
                  <a:pt x="7789089" y="4759152"/>
                </a:cubicBezTo>
                <a:lnTo>
                  <a:pt x="7821919" y="4762461"/>
                </a:lnTo>
                <a:lnTo>
                  <a:pt x="7809638" y="4785088"/>
                </a:lnTo>
                <a:lnTo>
                  <a:pt x="7794661" y="4833335"/>
                </a:lnTo>
                <a:lnTo>
                  <a:pt x="7524776" y="4917113"/>
                </a:lnTo>
                <a:cubicBezTo>
                  <a:pt x="7006070" y="5136507"/>
                  <a:pt x="6642110" y="5650122"/>
                  <a:pt x="6642110" y="6248746"/>
                </a:cubicBezTo>
                <a:cubicBezTo>
                  <a:pt x="6642110" y="6448287"/>
                  <a:pt x="6682550" y="6638383"/>
                  <a:pt x="6755682" y="6811285"/>
                </a:cubicBezTo>
                <a:lnTo>
                  <a:pt x="6778185" y="6858000"/>
                </a:lnTo>
                <a:lnTo>
                  <a:pt x="0" y="6858000"/>
                </a:lnTo>
                <a:close/>
              </a:path>
            </a:pathLst>
          </a:custGeom>
          <a:gradFill>
            <a:gsLst>
              <a:gs pos="25000">
                <a:schemeClr val="accent1">
                  <a:alpha val="0"/>
                </a:schemeClr>
              </a:gs>
              <a:gs pos="100000">
                <a:schemeClr val="accent1">
                  <a:alpha val="7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6" name="Picture 15">
            <a:extLst>
              <a:ext uri="{FF2B5EF4-FFF2-40B4-BE49-F238E27FC236}">
                <a16:creationId xmlns:a16="http://schemas.microsoft.com/office/drawing/2014/main" id="{7185CF21-0594-48C0-9F3E-254D6BCE9D9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1067" y="0"/>
            <a:ext cx="12189867" cy="6858000"/>
          </a:xfrm>
          <a:prstGeom prst="rect">
            <a:avLst/>
          </a:prstGeom>
        </p:spPr>
      </p:pic>
      <p:sp>
        <p:nvSpPr>
          <p:cNvPr id="18" name="Rectangle 17">
            <a:extLst>
              <a:ext uri="{FF2B5EF4-FFF2-40B4-BE49-F238E27FC236}">
                <a16:creationId xmlns:a16="http://schemas.microsoft.com/office/drawing/2014/main" id="{41F8C064-2DC5-4758-B49C-76BFF64052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solidFill>
            <a:schemeClr val="tx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FBD68200-BC03-4015-860B-CD5C30CD7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3542" y="0"/>
            <a:ext cx="7875912" cy="6858000"/>
          </a:xfrm>
          <a:custGeom>
            <a:avLst/>
            <a:gdLst>
              <a:gd name="connsiteX0" fmla="*/ 0 w 7821919"/>
              <a:gd name="connsiteY0" fmla="*/ 0 h 6858000"/>
              <a:gd name="connsiteX1" fmla="*/ 6983367 w 7821919"/>
              <a:gd name="connsiteY1" fmla="*/ 0 h 6858000"/>
              <a:gd name="connsiteX2" fmla="*/ 6982269 w 7821919"/>
              <a:gd name="connsiteY2" fmla="*/ 1331 h 6858000"/>
              <a:gd name="connsiteX3" fmla="*/ 6833782 w 7821919"/>
              <a:gd name="connsiteY3" fmla="*/ 487443 h 6858000"/>
              <a:gd name="connsiteX4" fmla="*/ 6851446 w 7821919"/>
              <a:gd name="connsiteY4" fmla="*/ 662666 h 6858000"/>
              <a:gd name="connsiteX5" fmla="*/ 6857532 w 7821919"/>
              <a:gd name="connsiteY5" fmla="*/ 686333 h 6858000"/>
              <a:gd name="connsiteX6" fmla="*/ 6806927 w 7821919"/>
              <a:gd name="connsiteY6" fmla="*/ 699345 h 6858000"/>
              <a:gd name="connsiteX7" fmla="*/ 5555365 w 7821919"/>
              <a:gd name="connsiteY7" fmla="*/ 2400515 h 6858000"/>
              <a:gd name="connsiteX8" fmla="*/ 7336617 w 7821919"/>
              <a:gd name="connsiteY8" fmla="*/ 4181767 h 6858000"/>
              <a:gd name="connsiteX9" fmla="*/ 7452815 w 7821919"/>
              <a:gd name="connsiteY9" fmla="*/ 4175900 h 6858000"/>
              <a:gd name="connsiteX10" fmla="*/ 7437456 w 7821919"/>
              <a:gd name="connsiteY10" fmla="*/ 4225378 h 6858000"/>
              <a:gd name="connsiteX11" fmla="*/ 7428275 w 7821919"/>
              <a:gd name="connsiteY11" fmla="*/ 4316448 h 6858000"/>
              <a:gd name="connsiteX12" fmla="*/ 7789089 w 7821919"/>
              <a:gd name="connsiteY12" fmla="*/ 4759152 h 6858000"/>
              <a:gd name="connsiteX13" fmla="*/ 7821919 w 7821919"/>
              <a:gd name="connsiteY13" fmla="*/ 4762461 h 6858000"/>
              <a:gd name="connsiteX14" fmla="*/ 7809638 w 7821919"/>
              <a:gd name="connsiteY14" fmla="*/ 4785088 h 6858000"/>
              <a:gd name="connsiteX15" fmla="*/ 7794661 w 7821919"/>
              <a:gd name="connsiteY15" fmla="*/ 4833335 h 6858000"/>
              <a:gd name="connsiteX16" fmla="*/ 7524776 w 7821919"/>
              <a:gd name="connsiteY16" fmla="*/ 4917113 h 6858000"/>
              <a:gd name="connsiteX17" fmla="*/ 6642110 w 7821919"/>
              <a:gd name="connsiteY17" fmla="*/ 6248746 h 6858000"/>
              <a:gd name="connsiteX18" fmla="*/ 6755682 w 7821919"/>
              <a:gd name="connsiteY18" fmla="*/ 6811285 h 6858000"/>
              <a:gd name="connsiteX19" fmla="*/ 6778185 w 7821919"/>
              <a:gd name="connsiteY19" fmla="*/ 6858000 h 6858000"/>
              <a:gd name="connsiteX20" fmla="*/ 0 w 7821919"/>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821919" h="6858000">
                <a:moveTo>
                  <a:pt x="0" y="0"/>
                </a:moveTo>
                <a:lnTo>
                  <a:pt x="6983367" y="0"/>
                </a:lnTo>
                <a:lnTo>
                  <a:pt x="6982269" y="1331"/>
                </a:lnTo>
                <a:cubicBezTo>
                  <a:pt x="6888522" y="140095"/>
                  <a:pt x="6833782" y="307376"/>
                  <a:pt x="6833782" y="487443"/>
                </a:cubicBezTo>
                <a:cubicBezTo>
                  <a:pt x="6833782" y="547466"/>
                  <a:pt x="6839864" y="606067"/>
                  <a:pt x="6851446" y="662666"/>
                </a:cubicBezTo>
                <a:lnTo>
                  <a:pt x="6857532" y="686333"/>
                </a:lnTo>
                <a:lnTo>
                  <a:pt x="6806927" y="699345"/>
                </a:lnTo>
                <a:cubicBezTo>
                  <a:pt x="6081835" y="924872"/>
                  <a:pt x="5555365" y="1601212"/>
                  <a:pt x="5555365" y="2400515"/>
                </a:cubicBezTo>
                <a:cubicBezTo>
                  <a:pt x="5555365" y="3384273"/>
                  <a:pt x="6352859" y="4181767"/>
                  <a:pt x="7336617" y="4181767"/>
                </a:cubicBezTo>
                <a:lnTo>
                  <a:pt x="7452815" y="4175900"/>
                </a:lnTo>
                <a:lnTo>
                  <a:pt x="7437456" y="4225378"/>
                </a:lnTo>
                <a:cubicBezTo>
                  <a:pt x="7431436" y="4254794"/>
                  <a:pt x="7428275" y="4285252"/>
                  <a:pt x="7428275" y="4316448"/>
                </a:cubicBezTo>
                <a:cubicBezTo>
                  <a:pt x="7428275" y="4534821"/>
                  <a:pt x="7583172" y="4717015"/>
                  <a:pt x="7789089" y="4759152"/>
                </a:cubicBezTo>
                <a:lnTo>
                  <a:pt x="7821919" y="4762461"/>
                </a:lnTo>
                <a:lnTo>
                  <a:pt x="7809638" y="4785088"/>
                </a:lnTo>
                <a:lnTo>
                  <a:pt x="7794661" y="4833335"/>
                </a:lnTo>
                <a:lnTo>
                  <a:pt x="7524776" y="4917113"/>
                </a:lnTo>
                <a:cubicBezTo>
                  <a:pt x="7006070" y="5136507"/>
                  <a:pt x="6642110" y="5650122"/>
                  <a:pt x="6642110" y="6248746"/>
                </a:cubicBezTo>
                <a:cubicBezTo>
                  <a:pt x="6642110" y="6448287"/>
                  <a:pt x="6682550" y="6638383"/>
                  <a:pt x="6755682" y="6811285"/>
                </a:cubicBezTo>
                <a:lnTo>
                  <a:pt x="6778185" y="6858000"/>
                </a:lnTo>
                <a:lnTo>
                  <a:pt x="0" y="6858000"/>
                </a:lnTo>
                <a:close/>
              </a:path>
            </a:pathLst>
          </a:custGeom>
          <a:gradFill>
            <a:gsLst>
              <a:gs pos="15000">
                <a:schemeClr val="bg2">
                  <a:alpha val="0"/>
                </a:schemeClr>
              </a:gs>
              <a:gs pos="100000">
                <a:schemeClr val="bg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Rectangle 21">
            <a:extLst>
              <a:ext uri="{FF2B5EF4-FFF2-40B4-BE49-F238E27FC236}">
                <a16:creationId xmlns:a16="http://schemas.microsoft.com/office/drawing/2014/main" id="{A0B5529D-5CAA-4BF2-B5C9-34705E7661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59909" cy="6858000"/>
          </a:xfrm>
          <a:prstGeom prst="rect">
            <a:avLst/>
          </a:prstGeom>
          <a:solidFill>
            <a:schemeClr val="bg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Oval 23">
            <a:extLst>
              <a:ext uri="{FF2B5EF4-FFF2-40B4-BE49-F238E27FC236}">
                <a16:creationId xmlns:a16="http://schemas.microsoft.com/office/drawing/2014/main" id="{332A6F87-AC28-4AA8-B8A6-AEBC67BD0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47567" y="421698"/>
            <a:ext cx="967148" cy="967148"/>
          </a:xfrm>
          <a:prstGeom prst="ellipse">
            <a:avLst/>
          </a:prstGeom>
          <a:gradFill>
            <a:gsLst>
              <a:gs pos="0">
                <a:schemeClr val="bg2">
                  <a:alpha val="0"/>
                </a:schemeClr>
              </a:gs>
              <a:gs pos="100000">
                <a:schemeClr val="accent1">
                  <a:alpha val="21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BD39704-E660-43E4-A8C7-9FE511366D6B}"/>
              </a:ext>
            </a:extLst>
          </p:cNvPr>
          <p:cNvSpPr>
            <a:spLocks noGrp="1"/>
          </p:cNvSpPr>
          <p:nvPr>
            <p:ph idx="1"/>
          </p:nvPr>
        </p:nvSpPr>
        <p:spPr>
          <a:xfrm>
            <a:off x="2256639" y="2052116"/>
            <a:ext cx="8316019" cy="4342293"/>
          </a:xfrm>
        </p:spPr>
        <p:txBody>
          <a:bodyPr anchor="t">
            <a:normAutofit fontScale="92500" lnSpcReduction="10000"/>
          </a:bodyPr>
          <a:lstStyle/>
          <a:p>
            <a:pPr marL="344170" indent="-344170"/>
            <a:r>
              <a:rPr lang="en-GB" sz="1800" dirty="0">
                <a:ea typeface="+mn-lt"/>
                <a:cs typeface="+mn-lt"/>
              </a:rPr>
              <a:t>Staying local meant that we don't have to worry about the hassle and cost of organising transport. We don't need huge risk assessments and consent forms because we were on the school site and it encouraged lots of our staff to look around our site with a different frame of mind. ( Council for learning outside the classroom )</a:t>
            </a:r>
          </a:p>
          <a:p>
            <a:pPr marL="344170" indent="-344170"/>
            <a:r>
              <a:rPr lang="en-GB" sz="1800" dirty="0">
                <a:ea typeface="+mn-lt"/>
                <a:cs typeface="+mn-lt"/>
              </a:rPr>
              <a:t>Outdoor and adventurous activities, initiative challenges and journeys promote a knowledge and understanding of the rich and varied environmental characteristics of Wales. (Welsh Government, 2015,  P. 10</a:t>
            </a:r>
          </a:p>
          <a:p>
            <a:pPr marL="344170" indent="-344170">
              <a:lnSpc>
                <a:spcPct val="100000"/>
              </a:lnSpc>
              <a:spcBef>
                <a:spcPts val="0"/>
              </a:spcBef>
              <a:spcAft>
                <a:spcPts val="0"/>
              </a:spcAft>
              <a:buChar char="•"/>
            </a:pPr>
            <a:r>
              <a:rPr lang="en-GB" sz="1800" dirty="0">
                <a:ea typeface="+mn-lt"/>
                <a:cs typeface="+mn-lt"/>
              </a:rPr>
              <a:t>school grounds and local spaces can be used daily to enhance teaching and learning right across the curriculum (Burt, 2016)</a:t>
            </a:r>
            <a:endParaRPr lang="en-US" sz="1800" dirty="0">
              <a:ea typeface="+mn-lt"/>
              <a:cs typeface="+mn-lt"/>
            </a:endParaRPr>
          </a:p>
          <a:p>
            <a:pPr marL="0" indent="0">
              <a:buNone/>
            </a:pPr>
            <a:br>
              <a:rPr lang="en-GB" sz="1800" dirty="0">
                <a:ea typeface="+mn-lt"/>
                <a:cs typeface="+mn-lt"/>
              </a:rPr>
            </a:br>
            <a:br>
              <a:rPr lang="en-GB" sz="1800" dirty="0">
                <a:highlight>
                  <a:srgbClr val="00FF00"/>
                </a:highlight>
                <a:ea typeface="+mn-lt"/>
                <a:cs typeface="+mn-lt"/>
              </a:rPr>
            </a:br>
            <a:endParaRPr lang="en-GB" sz="1800">
              <a:highlight>
                <a:srgbClr val="00FF00"/>
              </a:highlight>
              <a:cs typeface="Arial" panose="020B0604020202020204"/>
            </a:endParaRPr>
          </a:p>
        </p:txBody>
      </p:sp>
    </p:spTree>
    <p:extLst>
      <p:ext uri="{BB962C8B-B14F-4D97-AF65-F5344CB8AC3E}">
        <p14:creationId xmlns:p14="http://schemas.microsoft.com/office/powerpoint/2010/main" val="4320986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0F3308-12C4-4DD7-ABB4-D0DFAA3C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6A24046D-AAB6-4470-AC22-6448D576E5B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3" name="Picture 12">
            <a:extLst>
              <a:ext uri="{FF2B5EF4-FFF2-40B4-BE49-F238E27FC236}">
                <a16:creationId xmlns:a16="http://schemas.microsoft.com/office/drawing/2014/main" id="{211A0A85-392D-49DA-B9EC-82262B3B96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5" name="Rectangle 14">
            <a:extLst>
              <a:ext uri="{FF2B5EF4-FFF2-40B4-BE49-F238E27FC236}">
                <a16:creationId xmlns:a16="http://schemas.microsoft.com/office/drawing/2014/main" id="{73AFD74C-283C-45BD-885B-6E6635E4B3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E3DE725-FEB0-422F-BDBA-A29C95768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5058156-257B-4118-BA50-5869C8AF6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EF6BE73-5638-4621-B58E-27B8C545D948}"/>
              </a:ext>
            </a:extLst>
          </p:cNvPr>
          <p:cNvSpPr>
            <a:spLocks noGrp="1"/>
          </p:cNvSpPr>
          <p:nvPr>
            <p:ph idx="1"/>
          </p:nvPr>
        </p:nvSpPr>
        <p:spPr>
          <a:xfrm>
            <a:off x="1130299" y="1363185"/>
            <a:ext cx="4141122" cy="4686759"/>
          </a:xfrm>
        </p:spPr>
        <p:txBody>
          <a:bodyPr>
            <a:normAutofit/>
          </a:bodyPr>
          <a:lstStyle/>
          <a:p>
            <a:pPr marL="344170" indent="-344170">
              <a:lnSpc>
                <a:spcPct val="110000"/>
              </a:lnSpc>
            </a:pPr>
            <a:r>
              <a:rPr lang="en-GB" sz="1800" i="1" dirty="0">
                <a:ea typeface="+mn-lt"/>
                <a:cs typeface="+mn-lt"/>
              </a:rPr>
              <a:t>“child psychologists say that outdoor exploits aren’t only great for physical health but for mental health as well. The same psychologists also have concerns about ‘tiger parents’ who want to hothouse their kids in some sort of obsessive bid to produce pint-sized prodigies, who could end up stressed, frazzled and burned out by their late-teens and who could actually end up with mental health problems.”</a:t>
            </a:r>
          </a:p>
          <a:p>
            <a:pPr marL="0" indent="0">
              <a:lnSpc>
                <a:spcPct val="110000"/>
              </a:lnSpc>
              <a:buNone/>
            </a:pPr>
            <a:r>
              <a:rPr lang="en-GB" sz="1200" i="1" dirty="0">
                <a:cs typeface="Arial" panose="020B0604020202020204"/>
              </a:rPr>
              <a:t>                             </a:t>
            </a:r>
            <a:r>
              <a:rPr lang="en-GB" sz="1200" dirty="0">
                <a:cs typeface="Arial" panose="020B0604020202020204"/>
              </a:rPr>
              <a:t>Ray Mears (</a:t>
            </a:r>
            <a:r>
              <a:rPr lang="en-GB" sz="1200" dirty="0" err="1">
                <a:cs typeface="Arial" panose="020B0604020202020204"/>
              </a:rPr>
              <a:t>Woodlandclassroom</a:t>
            </a:r>
            <a:r>
              <a:rPr lang="en-GB" sz="1200" dirty="0">
                <a:cs typeface="Arial" panose="020B0604020202020204"/>
              </a:rPr>
              <a:t>, 2019)</a:t>
            </a:r>
          </a:p>
        </p:txBody>
      </p:sp>
      <p:pic>
        <p:nvPicPr>
          <p:cNvPr id="4" name="Picture 4" descr="Graphical user interface, application&#10;&#10;Description automatically generated">
            <a:extLst>
              <a:ext uri="{FF2B5EF4-FFF2-40B4-BE49-F238E27FC236}">
                <a16:creationId xmlns:a16="http://schemas.microsoft.com/office/drawing/2014/main" id="{303294E4-8649-47BE-8236-FE2A4462AA4B}"/>
              </a:ext>
            </a:extLst>
          </p:cNvPr>
          <p:cNvPicPr>
            <a:picLocks noChangeAspect="1"/>
          </p:cNvPicPr>
          <p:nvPr/>
        </p:nvPicPr>
        <p:blipFill rotWithShape="1">
          <a:blip r:embed="rId5"/>
          <a:srcRect l="19011" t="27027" r="29658" b="13514"/>
          <a:stretch/>
        </p:blipFill>
        <p:spPr>
          <a:xfrm>
            <a:off x="5432992" y="2465567"/>
            <a:ext cx="4818974" cy="3139892"/>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21" name="Rectangle 20">
            <a:extLst>
              <a:ext uri="{FF2B5EF4-FFF2-40B4-BE49-F238E27FC236}">
                <a16:creationId xmlns:a16="http://schemas.microsoft.com/office/drawing/2014/main" id="{D23B4D99-FEA8-489A-8436-A2F113BE1B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65884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2806DFD-E192-42CC-B190-3C4C95B8FF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33" y="-1"/>
            <a:ext cx="12189867"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0214283E-D7B4-49E9-932E-D7F2A2847F1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2" name="Rectangle 11">
            <a:extLst>
              <a:ext uri="{FF2B5EF4-FFF2-40B4-BE49-F238E27FC236}">
                <a16:creationId xmlns:a16="http://schemas.microsoft.com/office/drawing/2014/main" id="{BB17FFD2-DBC7-4ABB-B2A0-7E18EC1B80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a:extLst>
              <a:ext uri="{FF2B5EF4-FFF2-40B4-BE49-F238E27FC236}">
                <a16:creationId xmlns:a16="http://schemas.microsoft.com/office/drawing/2014/main" id="{25DA2D5B-EC4E-4C78-8139-F36D2F2D1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5262" y="-2"/>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a:extLst>
              <a:ext uri="{FF2B5EF4-FFF2-40B4-BE49-F238E27FC236}">
                <a16:creationId xmlns:a16="http://schemas.microsoft.com/office/drawing/2014/main" id="{D4AAACE2-9C9E-468F-8297-EF7B5E55FF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47567" y="421698"/>
            <a:ext cx="967148" cy="967148"/>
          </a:xfrm>
          <a:prstGeom prst="ellipse">
            <a:avLst/>
          </a:prstGeom>
          <a:gradFill>
            <a:gsLst>
              <a:gs pos="0">
                <a:schemeClr val="bg2">
                  <a:alpha val="0"/>
                </a:schemeClr>
              </a:gs>
              <a:gs pos="100000">
                <a:schemeClr val="accent1">
                  <a:alpha val="21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458E65-F954-4F24-8F2A-286FCC46F9E4}"/>
              </a:ext>
            </a:extLst>
          </p:cNvPr>
          <p:cNvSpPr>
            <a:spLocks noGrp="1"/>
          </p:cNvSpPr>
          <p:nvPr>
            <p:ph type="title"/>
          </p:nvPr>
        </p:nvSpPr>
        <p:spPr>
          <a:xfrm>
            <a:off x="1518412" y="1201723"/>
            <a:ext cx="3133750" cy="4454554"/>
          </a:xfrm>
        </p:spPr>
        <p:txBody>
          <a:bodyPr anchor="ctr">
            <a:normAutofit/>
          </a:bodyPr>
          <a:lstStyle/>
          <a:p>
            <a:r>
              <a:rPr lang="en-GB" sz="3600">
                <a:cs typeface="Arial"/>
              </a:rPr>
              <a:t>References</a:t>
            </a:r>
          </a:p>
        </p:txBody>
      </p:sp>
      <p:sp>
        <p:nvSpPr>
          <p:cNvPr id="3" name="Content Placeholder 2">
            <a:extLst>
              <a:ext uri="{FF2B5EF4-FFF2-40B4-BE49-F238E27FC236}">
                <a16:creationId xmlns:a16="http://schemas.microsoft.com/office/drawing/2014/main" id="{7D93D0E2-78E9-4F66-9173-86660CB3E2BD}"/>
              </a:ext>
            </a:extLst>
          </p:cNvPr>
          <p:cNvSpPr>
            <a:spLocks noGrp="1"/>
          </p:cNvSpPr>
          <p:nvPr>
            <p:ph idx="1"/>
          </p:nvPr>
        </p:nvSpPr>
        <p:spPr>
          <a:xfrm>
            <a:off x="5454363" y="1201723"/>
            <a:ext cx="6226948" cy="5143485"/>
          </a:xfrm>
        </p:spPr>
        <p:txBody>
          <a:bodyPr anchor="ctr">
            <a:normAutofit fontScale="92500" lnSpcReduction="10000"/>
          </a:bodyPr>
          <a:lstStyle/>
          <a:p>
            <a:pPr marL="344170" indent="-344170">
              <a:lnSpc>
                <a:spcPct val="110000"/>
              </a:lnSpc>
            </a:pPr>
            <a:r>
              <a:rPr lang="en-GB" sz="1100" dirty="0">
                <a:latin typeface="Times New Roman"/>
                <a:cs typeface="Arial"/>
              </a:rPr>
              <a:t>Burton, J. (2016)  '</a:t>
            </a:r>
            <a:r>
              <a:rPr lang="en-GB" sz="1100" dirty="0">
                <a:latin typeface="Times New Roman"/>
                <a:ea typeface="+mn-lt"/>
                <a:cs typeface="+mn-lt"/>
              </a:rPr>
              <a:t>Busting the myths on outdoor learning in schools', Natural England [blog] </a:t>
            </a:r>
            <a:r>
              <a:rPr lang="en-GB" sz="1100" dirty="0">
                <a:latin typeface="Arial"/>
                <a:ea typeface="+mn-lt"/>
                <a:cs typeface="+mn-lt"/>
              </a:rPr>
              <a:t>Available at: </a:t>
            </a:r>
            <a:r>
              <a:rPr lang="en-GB" sz="1100" dirty="0">
                <a:ea typeface="+mn-lt"/>
                <a:cs typeface="+mn-lt"/>
                <a:hlinkClick r:id="rId3"/>
              </a:rPr>
              <a:t>https://naturalengland.blog.gov.uk/2016/07/21/busting-the-myths-on-outdoor-learning-in-schools/</a:t>
            </a:r>
            <a:r>
              <a:rPr lang="en-GB" sz="1100" dirty="0">
                <a:ea typeface="+mn-lt"/>
                <a:cs typeface="+mn-lt"/>
              </a:rPr>
              <a:t> </a:t>
            </a:r>
            <a:r>
              <a:rPr lang="en-GB" sz="1100" dirty="0">
                <a:latin typeface="Arial"/>
                <a:ea typeface="+mn-lt"/>
                <a:cs typeface="+mn-lt"/>
              </a:rPr>
              <a:t>(</a:t>
            </a:r>
            <a:r>
              <a:rPr lang="en-GB" sz="1100" dirty="0">
                <a:latin typeface="Times New Roman"/>
                <a:ea typeface="+mn-lt"/>
                <a:cs typeface="Times New Roman"/>
              </a:rPr>
              <a:t>Accessed: 9th January 2022). </a:t>
            </a:r>
            <a:endParaRPr lang="en-GB" sz="1100">
              <a:latin typeface="Times New Roman"/>
              <a:ea typeface="+mn-lt"/>
              <a:cs typeface="+mn-lt"/>
            </a:endParaRPr>
          </a:p>
          <a:p>
            <a:pPr marL="344170" indent="-344170">
              <a:lnSpc>
                <a:spcPct val="110000"/>
              </a:lnSpc>
            </a:pPr>
            <a:r>
              <a:rPr lang="en-GB" sz="1100" dirty="0">
                <a:latin typeface="Times New Roman"/>
                <a:cs typeface="Arial"/>
              </a:rPr>
              <a:t>Council for learning </a:t>
            </a:r>
            <a:r>
              <a:rPr lang="en-GB" sz="1100" dirty="0" err="1">
                <a:latin typeface="Times New Roman"/>
                <a:cs typeface="Arial"/>
              </a:rPr>
              <a:t>ourside</a:t>
            </a:r>
            <a:r>
              <a:rPr lang="en-GB" sz="1100" dirty="0">
                <a:latin typeface="Times New Roman"/>
                <a:cs typeface="Arial"/>
              </a:rPr>
              <a:t> the classroom.</a:t>
            </a:r>
            <a:r>
              <a:rPr lang="en-GB" sz="1100" i="1" dirty="0">
                <a:latin typeface="Times New Roman"/>
                <a:cs typeface="Arial"/>
              </a:rPr>
              <a:t> </a:t>
            </a:r>
            <a:r>
              <a:rPr lang="en-GB" sz="1100" i="1" dirty="0">
                <a:ea typeface="+mn-lt"/>
                <a:cs typeface="+mn-lt"/>
              </a:rPr>
              <a:t>Case Study: Natural Connections Demonstration Project at </a:t>
            </a:r>
            <a:r>
              <a:rPr lang="en-GB" sz="1100" i="1" dirty="0" err="1">
                <a:ea typeface="+mn-lt"/>
                <a:cs typeface="+mn-lt"/>
              </a:rPr>
              <a:t>Torpoint</a:t>
            </a:r>
            <a:r>
              <a:rPr lang="en-GB" sz="1100" i="1" dirty="0">
                <a:ea typeface="+mn-lt"/>
                <a:cs typeface="+mn-lt"/>
              </a:rPr>
              <a:t> Community College</a:t>
            </a:r>
            <a:r>
              <a:rPr lang="en-GB" sz="1100" dirty="0">
                <a:ea typeface="+mn-lt"/>
                <a:cs typeface="+mn-lt"/>
              </a:rPr>
              <a:t> (</a:t>
            </a:r>
            <a:r>
              <a:rPr lang="en-GB" sz="1100" dirty="0">
                <a:latin typeface="Times New Roman"/>
                <a:ea typeface="+mn-lt"/>
                <a:cs typeface="Times New Roman"/>
              </a:rPr>
              <a:t>Accessed: 9th January 2022). </a:t>
            </a:r>
            <a:endParaRPr lang="en-GB" sz="1100" dirty="0">
              <a:latin typeface="Times New Roman"/>
              <a:cs typeface="Arial"/>
            </a:endParaRPr>
          </a:p>
          <a:p>
            <a:pPr marL="344170" indent="-344170">
              <a:lnSpc>
                <a:spcPct val="110000"/>
              </a:lnSpc>
            </a:pPr>
            <a:r>
              <a:rPr lang="en-GB" sz="1100" dirty="0">
                <a:ea typeface="+mn-lt"/>
                <a:cs typeface="+mn-lt"/>
                <a:hlinkClick r:id="rId4"/>
              </a:rPr>
              <a:t>https://kidadl.com/articles/iron-age-houses-ks2-everything-you-need-to-know</a:t>
            </a:r>
            <a:r>
              <a:rPr lang="en-GB" sz="1100" dirty="0">
                <a:ea typeface="+mn-lt"/>
                <a:cs typeface="+mn-lt"/>
              </a:rPr>
              <a:t> </a:t>
            </a:r>
            <a:endParaRPr lang="en-GB" sz="1100">
              <a:ea typeface="+mn-lt"/>
              <a:cs typeface="+mn-lt"/>
            </a:endParaRPr>
          </a:p>
          <a:p>
            <a:pPr marL="344170" indent="-344170">
              <a:lnSpc>
                <a:spcPct val="110000"/>
              </a:lnSpc>
            </a:pPr>
            <a:r>
              <a:rPr lang="en-GB" sz="1100" dirty="0">
                <a:ea typeface="+mn-lt"/>
                <a:cs typeface="+mn-lt"/>
              </a:rPr>
              <a:t>Kellert, S. (2012).</a:t>
            </a:r>
            <a:r>
              <a:rPr lang="en-GB" sz="1100" i="1" dirty="0">
                <a:ea typeface="+mn-lt"/>
                <a:cs typeface="+mn-lt"/>
              </a:rPr>
              <a:t> </a:t>
            </a:r>
            <a:r>
              <a:rPr lang="en-GB" sz="1100" i="1" dirty="0" err="1">
                <a:ea typeface="+mn-lt"/>
                <a:cs typeface="+mn-lt"/>
              </a:rPr>
              <a:t>Birthright</a:t>
            </a:r>
            <a:r>
              <a:rPr lang="en-GB" sz="1100" i="1" dirty="0">
                <a:ea typeface="+mn-lt"/>
                <a:cs typeface="+mn-lt"/>
              </a:rPr>
              <a:t>: People and Nature in the Modern World</a:t>
            </a:r>
            <a:r>
              <a:rPr lang="en-GB" sz="1100" dirty="0">
                <a:ea typeface="+mn-lt"/>
                <a:cs typeface="+mn-lt"/>
              </a:rPr>
              <a:t>. New haven, CT: yale University Press.</a:t>
            </a:r>
            <a:br>
              <a:rPr lang="en-GB" sz="1100" dirty="0">
                <a:ea typeface="+mn-lt"/>
                <a:cs typeface="+mn-lt"/>
              </a:rPr>
            </a:br>
            <a:br>
              <a:rPr lang="en-GB" sz="1100" dirty="0">
                <a:ea typeface="+mn-lt"/>
                <a:cs typeface="+mn-lt"/>
              </a:rPr>
            </a:br>
            <a:r>
              <a:rPr lang="en-GB" sz="1100" dirty="0">
                <a:ea typeface="+mn-lt"/>
                <a:cs typeface="+mn-lt"/>
              </a:rPr>
              <a:t>MLA 8th Edition (Modern Language Assoc.)</a:t>
            </a:r>
            <a:br>
              <a:rPr lang="en-GB" sz="1100" dirty="0">
                <a:ea typeface="+mn-lt"/>
                <a:cs typeface="+mn-lt"/>
              </a:rPr>
            </a:br>
            <a:r>
              <a:rPr lang="en-GB" sz="1100" dirty="0">
                <a:ea typeface="+mn-lt"/>
                <a:cs typeface="+mn-lt"/>
              </a:rPr>
              <a:t>Jo Barton, et al. Green Exercise : Linking Nature, Health and Well-Being. Routledge, 2016.</a:t>
            </a:r>
            <a:br>
              <a:rPr lang="en-GB" sz="1100" dirty="0">
                <a:ea typeface="+mn-lt"/>
                <a:cs typeface="+mn-lt"/>
              </a:rPr>
            </a:br>
            <a:br>
              <a:rPr lang="en-GB" sz="1100" dirty="0">
                <a:ea typeface="+mn-lt"/>
                <a:cs typeface="+mn-lt"/>
              </a:rPr>
            </a:br>
            <a:r>
              <a:rPr lang="en-GB" sz="1100" dirty="0">
                <a:ea typeface="+mn-lt"/>
                <a:cs typeface="+mn-lt"/>
              </a:rPr>
              <a:t>APA 7th Edition (American Psychological Assoc.)</a:t>
            </a:r>
            <a:br>
              <a:rPr lang="en-GB" sz="1100" dirty="0">
                <a:ea typeface="+mn-lt"/>
                <a:cs typeface="+mn-lt"/>
              </a:rPr>
            </a:br>
            <a:r>
              <a:rPr lang="en-GB" sz="1100" dirty="0">
                <a:ea typeface="+mn-lt"/>
                <a:cs typeface="+mn-lt"/>
              </a:rPr>
              <a:t>Jo Barton, Rachel Bragg, Carly Wood, &amp; Jules Pretty. (2016). Green Exercise : Linking Nature, Health and Well-being. Routledge.</a:t>
            </a:r>
            <a:endParaRPr lang="en-GB" sz="1100" dirty="0">
              <a:latin typeface="Arial"/>
              <a:cs typeface="Arial"/>
            </a:endParaRPr>
          </a:p>
          <a:p>
            <a:pPr marL="344170" indent="-344170">
              <a:lnSpc>
                <a:spcPct val="110000"/>
              </a:lnSpc>
            </a:pPr>
            <a:r>
              <a:rPr lang="en-GB" sz="1100" dirty="0">
                <a:latin typeface="Times New Roman"/>
                <a:cs typeface="Arial"/>
              </a:rPr>
              <a:t>Outdoor education advisors panel.</a:t>
            </a:r>
            <a:endParaRPr lang="en-GB" sz="1100">
              <a:latin typeface="Times New Roman"/>
              <a:cs typeface="Arial"/>
            </a:endParaRPr>
          </a:p>
          <a:p>
            <a:pPr marL="344170" indent="-344170">
              <a:lnSpc>
                <a:spcPct val="110000"/>
              </a:lnSpc>
            </a:pPr>
            <a:r>
              <a:rPr lang="en-GB" sz="1100" dirty="0">
                <a:ea typeface="+mn-lt"/>
                <a:cs typeface="+mn-lt"/>
              </a:rPr>
              <a:t>TA Outdoors, 2020</a:t>
            </a:r>
          </a:p>
          <a:p>
            <a:pPr marL="344170" indent="-344170">
              <a:lnSpc>
                <a:spcPct val="110000"/>
              </a:lnSpc>
            </a:pPr>
            <a:r>
              <a:rPr lang="en-GB" sz="1100" dirty="0" err="1">
                <a:latin typeface="Times New Roman"/>
                <a:cs typeface="Arial"/>
              </a:rPr>
              <a:t>Woodlandclassroom</a:t>
            </a:r>
            <a:r>
              <a:rPr lang="en-GB" sz="1100" dirty="0">
                <a:latin typeface="Times New Roman"/>
                <a:cs typeface="Arial"/>
              </a:rPr>
              <a:t> (2019) </a:t>
            </a:r>
            <a:r>
              <a:rPr lang="en-GB" sz="1100" i="1" dirty="0">
                <a:latin typeface="Times New Roman"/>
                <a:cs typeface="Arial"/>
              </a:rPr>
              <a:t>Ray Mears Champions Forest School </a:t>
            </a:r>
            <a:r>
              <a:rPr lang="en-GB" sz="1100" dirty="0">
                <a:ea typeface="+mn-lt"/>
                <a:cs typeface="+mn-lt"/>
              </a:rPr>
              <a:t>Available at: </a:t>
            </a:r>
            <a:r>
              <a:rPr lang="en-GB" sz="1100" dirty="0">
                <a:ea typeface="+mn-lt"/>
                <a:cs typeface="+mn-lt"/>
                <a:hlinkClick r:id="rId5"/>
              </a:rPr>
              <a:t>https://woodlandclassroom.com/ray-mears-champions-forest-school/</a:t>
            </a:r>
            <a:r>
              <a:rPr lang="en-GB" sz="1100" dirty="0">
                <a:ea typeface="+mn-lt"/>
                <a:cs typeface="+mn-lt"/>
              </a:rPr>
              <a:t>  (</a:t>
            </a:r>
            <a:r>
              <a:rPr lang="en-GB" sz="1100" dirty="0">
                <a:latin typeface="Times New Roman"/>
                <a:ea typeface="+mn-lt"/>
                <a:cs typeface="+mn-lt"/>
              </a:rPr>
              <a:t>Accessed: 9th January 2022). </a:t>
            </a:r>
            <a:endParaRPr lang="en-GB" sz="1100"/>
          </a:p>
          <a:p>
            <a:pPr marL="344170" indent="-344170">
              <a:lnSpc>
                <a:spcPct val="110000"/>
              </a:lnSpc>
            </a:pPr>
            <a:r>
              <a:rPr lang="en-GB" sz="1100" dirty="0">
                <a:latin typeface="Times New Roman"/>
                <a:ea typeface="+mn-lt"/>
                <a:cs typeface="+mn-lt"/>
              </a:rPr>
              <a:t>Welsh Government (2015) </a:t>
            </a:r>
            <a:r>
              <a:rPr lang="en-GB" sz="1100" dirty="0">
                <a:latin typeface="Times New Roman"/>
                <a:ea typeface="+mn-lt"/>
                <a:cs typeface="Times New Roman"/>
              </a:rPr>
              <a:t>Physical education: guidance for Key Stages 2 and 3</a:t>
            </a:r>
            <a:r>
              <a:rPr lang="en-GB" sz="1100" dirty="0">
                <a:latin typeface="Times New Roman"/>
                <a:ea typeface="+mn-lt"/>
                <a:cs typeface="+mn-lt"/>
              </a:rPr>
              <a:t>. Available at: </a:t>
            </a:r>
            <a:r>
              <a:rPr lang="en-GB" sz="1100" dirty="0">
                <a:latin typeface="Times New Roman"/>
                <a:ea typeface="+mn-lt"/>
                <a:cs typeface="+mn-lt"/>
                <a:hlinkClick r:id="rId6"/>
              </a:rPr>
              <a:t>https://hwb.gov.wales/curriculum-for-wales-2008/key-stages-2-to-4/physical-education-guidance-for-key-stages-2-and-3/</a:t>
            </a:r>
            <a:r>
              <a:rPr lang="en-GB" sz="1100" dirty="0">
                <a:latin typeface="Times New Roman"/>
                <a:ea typeface="+mn-lt"/>
                <a:cs typeface="+mn-lt"/>
              </a:rPr>
              <a:t>  (</a:t>
            </a:r>
            <a:r>
              <a:rPr lang="en-GB" sz="1100" dirty="0">
                <a:latin typeface="Times New Roman"/>
                <a:ea typeface="+mn-lt"/>
                <a:cs typeface="Times New Roman"/>
              </a:rPr>
              <a:t>Accessed: 10th January 2022). </a:t>
            </a:r>
            <a:endParaRPr lang="en-GB" sz="1100">
              <a:latin typeface="Times New Roman"/>
              <a:ea typeface="+mn-lt"/>
              <a:cs typeface="Arial" panose="020B0604020202020204"/>
            </a:endParaRPr>
          </a:p>
        </p:txBody>
      </p:sp>
    </p:spTree>
    <p:extLst>
      <p:ext uri="{BB962C8B-B14F-4D97-AF65-F5344CB8AC3E}">
        <p14:creationId xmlns:p14="http://schemas.microsoft.com/office/powerpoint/2010/main" val="24091858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0" ma:contentTypeDescription="Create a new document." ma:contentTypeScope="" ma:versionID="1267097ee5f5874adfcc408041ae252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95891a93df65b14727750f2c06c306c"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50455F8-10A0-4EEF-9BB1-9035E295B165}">
  <ds:schemaRefs>
    <ds:schemaRef ds:uri="http://schemas.microsoft.com/sharepoint/v3/contenttype/forms"/>
  </ds:schemaRefs>
</ds:datastoreItem>
</file>

<file path=customXml/itemProps2.xml><?xml version="1.0" encoding="utf-8"?>
<ds:datastoreItem xmlns:ds="http://schemas.openxmlformats.org/officeDocument/2006/customXml" ds:itemID="{79B0F2AC-8567-4D03-BFFC-653DB596C528}">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7C2F7BF6-CD39-4568-B8BD-EA8D252E100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Madison</Template>
  <TotalTime>0</TotalTime>
  <Words>1</Words>
  <Application>Microsoft Office PowerPoint</Application>
  <PresentationFormat>Widescreen</PresentationFormat>
  <Paragraphs>1</Paragraphs>
  <Slides>9</Slides>
  <Notes>1</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Madison</vt:lpstr>
      <vt:lpstr>Curriculum Adventure- Assignment 2</vt:lpstr>
      <vt:lpstr>PowerPoint Presentation</vt:lpstr>
      <vt:lpstr>PowerPoint Presentation</vt:lpstr>
      <vt:lpstr>Physical Education</vt:lpstr>
      <vt:lpstr>My proposed program</vt:lpstr>
      <vt:lpstr>Roundhouse </vt:lpstr>
      <vt:lpstr>PowerPoint Presentation</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484</cp:revision>
  <dcterms:created xsi:type="dcterms:W3CDTF">2022-01-08T23:32:57Z</dcterms:created>
  <dcterms:modified xsi:type="dcterms:W3CDTF">2022-01-12T00:32:42Z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