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3E8B7A-0A27-0993-D4A7-8DC95AB29491}" v="976" dt="2019-09-11T13:13:00.312"/>
    <p1510:client id="{7B31812D-8B24-A8F3-5725-67D9A60BE5DB}" v="33" dt="2019-09-11T11:58:09.501"/>
    <p1510:client id="{BA163C29-5D60-962A-0186-6A130C9BD9FD}" v="1" dt="2019-09-11T13:12:44.617"/>
    <p1510:client id="{D6240EC6-B362-4779-8E26-7ACE740C2DF1}" v="45" dt="2019-09-11T11:55:36.095"/>
    <p1510:client id="{F2BA24CC-3635-8568-4EC6-B10E7AE4B021}" v="7" dt="2019-09-11T11:03:39.239"/>
    <p1510:client id="{F61EB1EE-B21D-404F-D58C-F3680E08E51F}" v="52" dt="2019-09-11T11:53:37.1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D50D93-5EB5-479E-A72C-12FF2969F495}" type="datetimeFigureOut">
              <a:rPr lang="en-GB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A3E2B-F4FB-4B05-BBA1-5B8F9AA6936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72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  </a:t>
            </a:r>
            <a:endParaRPr lang="en-US"/>
          </a:p>
          <a:p>
            <a:r>
              <a:rPr lang="en-US"/>
              <a:t>Bydd MDPh yn galluogi pob dysgwr i feithrin gwybodaeth a sgiliau yn Gymraeg, yn Saesneg ac mewn </a:t>
            </a:r>
            <a:r>
              <a:rPr lang="en-US" i="1"/>
              <a:t>ieithoedd rhyngwladol</a:t>
            </a:r>
            <a:r>
              <a:rPr lang="en-US"/>
              <a:t> yn ogystal â llenyddiaeth.   </a:t>
            </a:r>
            <a:endParaRPr lang="en-GB"/>
          </a:p>
          <a:p>
            <a:r>
              <a:rPr lang="en-US"/>
              <a:t>- Hunianiaeth a diwylliant   </a:t>
            </a:r>
            <a:endParaRPr lang="en-GB"/>
          </a:p>
          <a:p>
            <a:r>
              <a:rPr lang="en-US"/>
              <a:t>- derbyn iaith trwy wrando a darllen   </a:t>
            </a:r>
            <a:endParaRPr lang="en-GB"/>
          </a:p>
          <a:p>
            <a:r>
              <a:rPr lang="en-US"/>
              <a:t>- gynhyrchu iaith trwy sisard a ysgrifennu   </a:t>
            </a:r>
            <a:endParaRPr lang="en-GB"/>
          </a:p>
          <a:p>
            <a:r>
              <a:rPr lang="en-US"/>
              <a:t>- ysbrydoli creadigrwydd  </a:t>
            </a:r>
            <a:endParaRPr lang="en-GB"/>
          </a:p>
          <a:p>
            <a:r>
              <a:rPr lang="en-US" dirty="0"/>
              <a:t>  </a:t>
            </a:r>
            <a:endParaRPr lang="en-GB"/>
          </a:p>
          <a:p>
            <a:r>
              <a:rPr lang="en-US"/>
              <a:t>Mae'r profiadau sgiliau a gwybodaeth ieithyddol y MDa PH yma yn gwireddu'r pedwar diben yn llawn   </a:t>
            </a:r>
            <a:endParaRPr lang="en-GB"/>
          </a:p>
          <a:p>
            <a:r>
              <a:rPr lang="en-US"/>
              <a:t>- plentyn  uchelgeisiol   </a:t>
            </a:r>
            <a:endParaRPr lang="en-GB"/>
          </a:p>
          <a:p>
            <a:r>
              <a:rPr lang="en-US"/>
              <a:t>- cyfathrebu effeithiol drwy'r Gymraeg a Saesneg   </a:t>
            </a:r>
            <a:endParaRPr lang="en-GB"/>
          </a:p>
          <a:p>
            <a:r>
              <a:rPr lang="en-US"/>
              <a:t>- Y yw bwraid yw datblygu ieithoedd ac diwylliannau  </a:t>
            </a:r>
            <a:endParaRPr lang="en-GB"/>
          </a:p>
          <a:p>
            <a:r>
              <a:rPr lang="en-US" dirty="0"/>
              <a:t>  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US"/>
              <a:t>Ambossib i tanio dychymyg pawb 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US"/>
              <a:t>Anghenion ddim gallu wrando 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US"/>
              <a:t>Bydd yw effeithiol</a:t>
            </a:r>
            <a:endParaRPr lang="en-GB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A3E2B-F4FB-4B05-BBA1-5B8F9AA6936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696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447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088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90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39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9/11/2019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332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9/11/2019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585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9/11/2019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31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18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43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15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168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1811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436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9/11/2019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8855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9/11/2019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1829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9054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102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1616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43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1.jpe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jpe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jp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">
            <a:extLst>
              <a:ext uri="{FF2B5EF4-FFF2-40B4-BE49-F238E27FC236}">
                <a16:creationId xmlns:a16="http://schemas.microsoft.com/office/drawing/2014/main" id="{D6D21A2F-7F23-4835-84DB-2ED16CCB13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045" r="-2" b="-2"/>
          <a:stretch/>
        </p:blipFill>
        <p:spPr>
          <a:xfrm>
            <a:off x="-59827" y="-7393"/>
            <a:ext cx="12192000" cy="6857990"/>
          </a:xfrm>
          <a:prstGeom prst="rect">
            <a:avLst/>
          </a:prstGeom>
        </p:spPr>
      </p:pic>
      <p:sp useBgFill="1">
        <p:nvSpPr>
          <p:cNvPr id="29" name="Freeform 5">
            <a:extLst>
              <a:ext uri="{FF2B5EF4-FFF2-40B4-BE49-F238E27FC236}">
                <a16:creationId xmlns:a16="http://schemas.microsoft.com/office/drawing/2014/main" id="{37D54B6C-87D0-4C03-8335-3955179D2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6748093" y="1371604"/>
            <a:ext cx="5624423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="" xmlns:a16="http://schemas.microsoft.com/office/drawing/2014/main" xmlns:p14="http://schemas.microsoft.com/office/powerpoint/2010/main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07E903-AF94-4CEA-AF21-12C8DB94A3C8}"/>
              </a:ext>
            </a:extLst>
          </p:cNvPr>
          <p:cNvSpPr txBox="1"/>
          <p:nvPr/>
        </p:nvSpPr>
        <p:spPr>
          <a:xfrm>
            <a:off x="7848663" y="1012895"/>
            <a:ext cx="3531684" cy="500564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</a:pPr>
            <a:endParaRPr lang="en-US" sz="160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solidFill>
                <a:schemeClr val="tx2"/>
              </a:solidFill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</a:pPr>
            <a:endParaRPr lang="en-US" sz="160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solidFill>
                <a:schemeClr val="tx2"/>
              </a:solidFill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" name="Picture 13" descr="A close up of a logo&#10;&#10;Description generated with high confidence">
            <a:extLst>
              <a:ext uri="{FF2B5EF4-FFF2-40B4-BE49-F238E27FC236}">
                <a16:creationId xmlns:a16="http://schemas.microsoft.com/office/drawing/2014/main" id="{8E1642E1-E805-4249-A252-D86EF51234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238" y="176213"/>
            <a:ext cx="609600" cy="609600"/>
          </a:xfrm>
          <a:prstGeom prst="rect">
            <a:avLst/>
          </a:prstGeom>
        </p:spPr>
      </p:pic>
      <p:pic>
        <p:nvPicPr>
          <p:cNvPr id="15" name="Picture 15" descr="A close up of a logo&#10;&#10;Description generated with high confidence">
            <a:extLst>
              <a:ext uri="{FF2B5EF4-FFF2-40B4-BE49-F238E27FC236}">
                <a16:creationId xmlns:a16="http://schemas.microsoft.com/office/drawing/2014/main" id="{94F672C5-F7D9-49C7-9331-D43F9E2585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838" y="176213"/>
            <a:ext cx="685800" cy="609600"/>
          </a:xfrm>
          <a:prstGeom prst="rect">
            <a:avLst/>
          </a:prstGeom>
        </p:spPr>
      </p:pic>
      <p:pic>
        <p:nvPicPr>
          <p:cNvPr id="17" name="Picture 17" descr="A close up of a logo&#10;&#10;Description generated with high confidence">
            <a:extLst>
              <a:ext uri="{FF2B5EF4-FFF2-40B4-BE49-F238E27FC236}">
                <a16:creationId xmlns:a16="http://schemas.microsoft.com/office/drawing/2014/main" id="{B85CFE5A-8C04-4CBA-B8B5-04B29C41CC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4488" y="176213"/>
            <a:ext cx="647700" cy="6096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EE18884-51FC-48AE-B414-65EDC1F1BEF5}"/>
              </a:ext>
            </a:extLst>
          </p:cNvPr>
          <p:cNvSpPr txBox="1"/>
          <p:nvPr/>
        </p:nvSpPr>
        <p:spPr>
          <a:xfrm rot="480000">
            <a:off x="2382946" y="4971658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800" err="1"/>
              <a:t>Llythrennedd</a:t>
            </a:r>
            <a:endParaRPr lang="en-GB" sz="28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CBA06E-BFAA-425F-8804-D96E99CF28A0}"/>
              </a:ext>
            </a:extLst>
          </p:cNvPr>
          <p:cNvSpPr txBox="1"/>
          <p:nvPr/>
        </p:nvSpPr>
        <p:spPr>
          <a:xfrm>
            <a:off x="2358808" y="5448561"/>
            <a:ext cx="274319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1) </a:t>
            </a:r>
            <a:r>
              <a:rPr lang="en-GB" err="1"/>
              <a:t>Ieithoedd</a:t>
            </a:r>
            <a:r>
              <a:rPr lang="en-GB"/>
              <a:t> </a:t>
            </a:r>
          </a:p>
          <a:p>
            <a:r>
              <a:rPr lang="en-GB"/>
              <a:t>2) </a:t>
            </a:r>
            <a:r>
              <a:rPr lang="en-GB" err="1"/>
              <a:t>Lythrennedd</a:t>
            </a:r>
            <a:r>
              <a:rPr lang="en-GB"/>
              <a:t> </a:t>
            </a:r>
          </a:p>
          <a:p>
            <a:r>
              <a:rPr lang="en-GB"/>
              <a:t>3) </a:t>
            </a:r>
            <a:r>
              <a:rPr lang="en-GB" err="1"/>
              <a:t>Cyfathrebu</a:t>
            </a:r>
          </a:p>
        </p:txBody>
      </p:sp>
      <p:pic>
        <p:nvPicPr>
          <p:cNvPr id="2" name="Picture 2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3F48E2EA-D7E6-4CDA-8F59-6847DEBC3F1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796" r="50000" b="3687"/>
          <a:stretch/>
        </p:blipFill>
        <p:spPr>
          <a:xfrm>
            <a:off x="8024795" y="1015781"/>
            <a:ext cx="3178668" cy="4218093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978FE5BB-BBDD-4E69-B1E7-2A6BCA38B9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43274" y="175164"/>
            <a:ext cx="2652602" cy="1475098"/>
          </a:xfrm>
          <a:prstGeom prst="rect">
            <a:avLst/>
          </a:prstGeom>
        </p:spPr>
      </p:pic>
      <p:pic>
        <p:nvPicPr>
          <p:cNvPr id="28" name="Picture 29" descr="A person wearing a suit and tie&#10;&#10;Description generated with very high confidence">
            <a:extLst>
              <a:ext uri="{FF2B5EF4-FFF2-40B4-BE49-F238E27FC236}">
                <a16:creationId xmlns:a16="http://schemas.microsoft.com/office/drawing/2014/main" id="{0F849191-F6F4-4EBD-B2FA-1697EB3B2C9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4007" y="1308709"/>
            <a:ext cx="2667000" cy="17145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5076DF92-51B9-47F5-A7AB-7C8DD6CB781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1391" y="3314178"/>
            <a:ext cx="1019175" cy="1019175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D9F618B-C8AE-4616-A461-2863C9130AA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94042" y="3314178"/>
            <a:ext cx="1038225" cy="1019175"/>
          </a:xfrm>
          <a:prstGeom prst="rect">
            <a:avLst/>
          </a:prstGeom>
        </p:spPr>
      </p:pic>
      <p:pic>
        <p:nvPicPr>
          <p:cNvPr id="6" name="Picture 6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0B1B7174-4977-41F8-835F-18994F6C15E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73111" y="1873352"/>
            <a:ext cx="2179529" cy="1437117"/>
          </a:xfrm>
          <a:prstGeom prst="rect">
            <a:avLst/>
          </a:prstGeom>
        </p:spPr>
      </p:pic>
      <p:pic>
        <p:nvPicPr>
          <p:cNvPr id="7" name="Picture 7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8920D6FF-2666-4580-A16A-51276D4FD556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787" b="8432"/>
          <a:stretch/>
        </p:blipFill>
        <p:spPr>
          <a:xfrm>
            <a:off x="2785343" y="1313821"/>
            <a:ext cx="1546158" cy="1761889"/>
          </a:xfrm>
          <a:prstGeom prst="rect">
            <a:avLst/>
          </a:prstGeom>
        </p:spPr>
      </p:pic>
      <p:pic>
        <p:nvPicPr>
          <p:cNvPr id="8" name="Picture 8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BFCC72A5-0500-44FC-918C-DFA8DCAFC02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09561" y="4342291"/>
            <a:ext cx="1169749" cy="727945"/>
          </a:xfrm>
          <a:prstGeom prst="rect">
            <a:avLst/>
          </a:prstGeom>
        </p:spPr>
      </p:pic>
      <p:pic>
        <p:nvPicPr>
          <p:cNvPr id="10" name="Picture 10" descr="A close up of a calculator&#10;&#10;Description generated with very high confidence">
            <a:extLst>
              <a:ext uri="{FF2B5EF4-FFF2-40B4-BE49-F238E27FC236}">
                <a16:creationId xmlns:a16="http://schemas.microsoft.com/office/drawing/2014/main" id="{4580DD4C-CDA5-4C55-A5FA-C6771DCD2D5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00688" y="5062538"/>
            <a:ext cx="1190625" cy="695325"/>
          </a:xfrm>
          <a:prstGeom prst="rect">
            <a:avLst/>
          </a:prstGeom>
        </p:spPr>
      </p:pic>
      <p:pic>
        <p:nvPicPr>
          <p:cNvPr id="14" name="Picture 15" descr="A close up of a computer&#10;&#10;Description generated with very high confidence">
            <a:extLst>
              <a:ext uri="{FF2B5EF4-FFF2-40B4-BE49-F238E27FC236}">
                <a16:creationId xmlns:a16="http://schemas.microsoft.com/office/drawing/2014/main" id="{88077071-E28B-4C51-9BE0-E804A3C10C5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504928" y="5756297"/>
            <a:ext cx="1190625" cy="752475"/>
          </a:xfrm>
          <a:prstGeom prst="rect">
            <a:avLst/>
          </a:prstGeom>
        </p:spPr>
      </p:pic>
      <p:pic>
        <p:nvPicPr>
          <p:cNvPr id="16" name="Picture 17">
            <a:extLst>
              <a:ext uri="{FF2B5EF4-FFF2-40B4-BE49-F238E27FC236}">
                <a16:creationId xmlns:a16="http://schemas.microsoft.com/office/drawing/2014/main" id="{A3C3E3ED-B5E4-42D4-910F-7B11272F66B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783457" y="21985"/>
            <a:ext cx="1061050" cy="1178108"/>
          </a:xfrm>
          <a:prstGeom prst="rect">
            <a:avLst/>
          </a:prstGeom>
        </p:spPr>
      </p:pic>
      <p:pic>
        <p:nvPicPr>
          <p:cNvPr id="9" name="Picture 10">
            <a:extLst>
              <a:ext uri="{FF2B5EF4-FFF2-40B4-BE49-F238E27FC236}">
                <a16:creationId xmlns:a16="http://schemas.microsoft.com/office/drawing/2014/main" id="{2148B50C-789A-4827-AD11-20DF47EB0D0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900613" y="5100638"/>
            <a:ext cx="609600" cy="609600"/>
          </a:xfrm>
          <a:prstGeom prst="rect">
            <a:avLst/>
          </a:prstGeom>
        </p:spPr>
      </p:pic>
      <p:pic>
        <p:nvPicPr>
          <p:cNvPr id="11" name="Picture 17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FEAD2A25-B156-4A69-8A5A-AFEF3E555A7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469627" y="3212690"/>
            <a:ext cx="965201" cy="948814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E1D429A9-0630-4DA5-B310-11189C5D2EFC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28778" y="794493"/>
            <a:ext cx="802257" cy="495732"/>
          </a:xfrm>
          <a:prstGeom prst="rect">
            <a:avLst/>
          </a:prstGeom>
        </p:spPr>
      </p:pic>
      <p:pic>
        <p:nvPicPr>
          <p:cNvPr id="20" name="Picture 20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B0E3F4ED-F618-4830-B8C4-6D4F000EBFEC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913238" y="2688303"/>
            <a:ext cx="1456814" cy="1473200"/>
          </a:xfrm>
          <a:prstGeom prst="rect">
            <a:avLst/>
          </a:prstGeom>
        </p:spPr>
      </p:pic>
      <p:pic>
        <p:nvPicPr>
          <p:cNvPr id="22" name="Picture 22" descr="A picture containing wheel, bib&#10;&#10;Description generated with high confidence">
            <a:extLst>
              <a:ext uri="{FF2B5EF4-FFF2-40B4-BE49-F238E27FC236}">
                <a16:creationId xmlns:a16="http://schemas.microsoft.com/office/drawing/2014/main" id="{F9A2924E-6962-4EF2-97AC-AC5B0EE0D828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962383" y="1715275"/>
            <a:ext cx="1001252" cy="136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">
      <a:dk1>
        <a:srgbClr val="000000"/>
      </a:dk1>
      <a:lt1>
        <a:srgbClr val="FFFFFF"/>
      </a:lt1>
      <a:dk2>
        <a:srgbClr val="412427"/>
      </a:dk2>
      <a:lt2>
        <a:srgbClr val="E2E8E2"/>
      </a:lt2>
      <a:accent1>
        <a:srgbClr val="E76EEE"/>
      </a:accent1>
      <a:accent2>
        <a:srgbClr val="A14EEB"/>
      </a:accent2>
      <a:accent3>
        <a:srgbClr val="7C6EEE"/>
      </a:accent3>
      <a:accent4>
        <a:srgbClr val="4E7EEB"/>
      </a:accent4>
      <a:accent5>
        <a:srgbClr val="23B0E6"/>
      </a:accent5>
      <a:accent6>
        <a:srgbClr val="37B5A3"/>
      </a:accent6>
      <a:hlink>
        <a:srgbClr val="598E56"/>
      </a:hlink>
      <a:folHlink>
        <a:srgbClr val="7F7F7F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SlateVTI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4</cp:revision>
  <dcterms:created xsi:type="dcterms:W3CDTF">2013-07-15T20:26:40Z</dcterms:created>
  <dcterms:modified xsi:type="dcterms:W3CDTF">2019-09-11T13:13:34Z</dcterms:modified>
</cp:coreProperties>
</file>