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80" d="100"/>
          <a:sy n="80" d="100"/>
        </p:scale>
        <p:origin x="754" y="45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2806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the audience. Introduce the topic: this presentation critically examines how the concepts of health, wellbeing and sustainable development are integrated in the health and social care sector, with a specific applied focus on UK mental health services. State the structure of the talk: definitions, theoretical models, policy and governance, service delivery, public health, equity, and a final critical evaluation with recommendations. Mention that the presentation follows UWTSD Harvard referencing and that a full reference list of 12 sources appears at the end.</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follows a logical seven-part structure. We begin by defining the three core concepts and explaining their growing importance in policy. We then move through theoretical models, the Sustainable Development Goals, UK policy frameworks specific to mental health, service delivery examples including community and integrated care, public health and equity considerations, before finishing with a critical evaluation and recommendations. The applied focus throughout will be on mental health services within the UK health and social care sector, chosen because it illustrates particularly well the tension between holistic, sustainable models of care and resource-constrained service delivery.</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Start with the WHO's classic 1948 definition, emphasising the three pillars shown on the right: physical, mental and social wellbeing. This is a critical, not descriptive, slide — note that while the WHO definition was revolutionary in moving health beyond a purely biomedical model, scholars such as Huber et al. (2011) have criticised its 'complete wellbeing' standard as unrealistic, potentially leading to overdiagnosis. Introduce Huber's alternative definition of health as adaptive capacity, which is more applicable to long-term mental health conditions where 'complete' wellbeing may never be achieved but functioning and quality of life can still improve. This sets up the more nuanced models discussed in the next few slides.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Two further core concepts. Wellbeing is best understood through Dodge et al.'s (2012) 'see-saw' model — wellbeing exists when psychological, social and physical resources are in balance with the challenges a person faces; for someone with a mental health condition, services should aim to either build resources or reduce challenges. Critically reflect that wellbeing's subjectivity makes it hard to measure in outcome frameworks used by the NHS. For sustainable development, use the Brundtland definition as the standard reference point, but critically note Hopwood et al.'s argument that its ambiguity has allowed 'sustainable development' to become compatible with continued economic growth models — an important critique when we later examine NHS sustainability policy.</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United Nations Sustainable Development Goals, adopted in 2015, embed health and wellbeing within a global sustainability agenda. SDG 3 is the headline health goal, but mental health was historically under-represented in the earlier Millennium Development Goals — its explicit inclusion in SDG target 3.4 represents significant progress (United Nations, 2015). SDG 10 on reduced inequalities is highly relevant to mental health, given well-documented disparities in access to psychological therapies based on socioeconomic status and ethnicity. SDG 17 on partnerships underpins the cross-sectoral, 'whole of government' approaches that the next slide will explore through the WHO's Health in All Policies framework. Critically, however, note that the SDGs are non-binding — their influence depends on national governments translating them into enforceable policy, which varies considerably.</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section moves from definitions to theory. We will compare three influential models of health — the biomedical model, the biopsychosocial model, and the salutogenic model — examining their strengths, weaknesses, and the extent to which each supports a sustainable, holistic approach to mental health care.</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critically compares the dominant biomedical model with the biopsychosocial model proposed by Engel in 1977. The biomedical model's strength lies in diagnostic clarity and pharmacological advances, but Read, Bentall and Fosse (2009) provide strong evidence that overreliance on this model can obscure the social determinants of mental illness — for example, the link between childhood trauma and later psychosis. The biopsychosocial model is theoretically more aligned with holistic, sustainable wellbeing because it explicitly incorporates social context. However, the critical point here — drawn from Pilgrim (2002) — is that adoption of the biopsychosocial label in policy documents has not always translated into genuinely integrated practice; many NHS mental health services remain dominated by medication-focused care due to funding and workforce pressures. This sets up the discussion of policy implementation later in the presentation.</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salutogenic model, developed by Antonovsky and refined by Eriksson and Lindström (2006), is particularly relevant to the integration of wellbeing and sustainable development because it focuses on building durable resources for health rather than repeatedly treating crises — this aligns with sustainability's emphasis on long-term capacity over short-term fixes. The three components of Sense of Coherence — comprehensibility, manageability and meaningfulness — are shown on the right and have been linked empirically to recovery outcomes in mental health populations. However, apply critical evaluation here: Lindström and Eriksson (2010) themselves caution that an overemphasis on individual sense of coherence can shift the policy focus toward individual resilience-building programmes while under-addressing structural drivers of poor mental health such as poverty, housing insecurity and unemployment. This tension between individual and structural approaches recurs throughout the presentation.</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Building on the SDG discussion, this slide examines the WHO's Health in All Policies framework as the practical mechanism for embedding sustainable development principles across government. For mental health, this means recognising that determinants such as housing quality, employment status and educational attainment have a greater cumulative impact on population mental health than clinical services alone — a point well evidenced by Public Health England (2019). The NHS Long Term Plan's net-zero commitment (NHS England, 2019; 2022) is a concrete example of sustainable development embedded in health policy, linking environmental sustainability directly to the social determinants of mental health, such as the psychological impact of climate anxiety and extreme weather events. However, critically, Greer et al. (2022) highlight that Health in All Policies remains more aspirational than operational in most health systems — departmental silos and short-term political incentives consistently undermine cross-sector commitments. This critique should be carried forward into the policy and governance section.</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section examines specific UK and Welsh policy and legislative frameworks that aim to operationalise holistic health, wellbeing and sustainable development principles within mental health services, before critically evaluating the regulatory and funding barriers that limit their effectiveness.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Four key policy/legislative instruments are presented. The Mental Health Act and its 2021 reform proposals are included because the Wessely Review (2018) found significant racial disparities in detention rates — a clear equity issue that connects governance to the equity and access theme later in the presentation. The NHS Long Term Plan represents a shift toward community-based, integrated, prevention-focused mental health care, consistent with both biopsychosocial and sustainable development principles. The Wales-specific examples are particularly important: the Well-being of Future Generations Act 2015 is internationally recognised as one of the most ambitious legislative attempts to embed sustainability into all public service decision-making, including health boards — and 'Together for Mental Health' demonstrates Health in All Policies in practice by explicitly tying mental health strategy to housing, education and employment outcomes. These Welsh examples allow comparison with the broader UK approach in the next slide's discussion of barriers.</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 critical slide examining the gap between policy ambition and implementation reality. Despite the parity of esteem principle enshrined in the Health and Social Care Act 2012, the Royal College of Psychiatrists (2022) reports that mental health continues to receive a disproportionately low share of NHS funding relative to its share of overall disease burden — the approximate 11 percent figure shown on the right illustrates this gap. Workforce shortages, documented by NHS Digital (2023), mean that even where funding exists, services cannot recruit sufficient psychiatrists, mental health nurses and social workers to deliver community-based care models. The point about short-term funding cycles is particularly important for sustainability: Bickerdike et al. (2017) found that social prescribing pilots — which connect patients to community assets such as exercise groups, debt advice and arts programmes — often show promising outcomes but are discontinued once pilot funding ends, illustrating the structural conflict between short electoral/funding cycles and the long-term horizon required for genuinely sustainable health interventions.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section turns to practical service delivery, examining how holistic and sustainable models translate — or fail to translate — into front-line mental health services, including community mental health teams, social prescribing, telehealth, and integrated care systems.</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demonstrates the practical application of holistic models through Integrated Care Systems and the Community Mental Health Framework. The diagram on the right represents the 'place-based hub' concept, where the person is at the centre and surrounded by interconnected services — GP/primary care, social care, peer support and the voluntary sector — directly operationalising the biopsychosocial model discussed earlier. The Sussex 'Living Well' example (Centre for Mental Health, 2020) provides a concrete UK case showing early positive outcomes including reduced inpatient admissions. However, maintain critical balance: Naylor et al. (2016), in a King's Fund report, caution that while integration is conceptually appealing and aligns with sustainable, person-centred care, robust cost-effectiveness evidence remains limited, and successful pilots are not always replicable due to local workforce, funding and leadership variations — an important caveat when assessing the generalisability of such models nationally.</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Two service innovations are compared here as examples of sustainable, holistic service delivery. Social prescribing exemplifies the salutogenic, asset-based approach discussed earlier — connecting people to community resources rather than relying solely on clinical intervention — and aligns with sustainability through approaches such as 'green prescribing', which has co-benefits for environmental engagement and mental wellbeing. However, Bickerdike et al.'s (2017) systematic review is cited critically here: while the concept is promising, the evidence base remains weak methodologically. Telehealth, particularly NHS Talking Therapies, expanded enormously during the COVID-19 pandemic and offers genuine sustainability benefits through reduced travel and estate costs, contributing to NHS net-zero goals. However, Greenhalgh et al.'s (2022) research on digital exclusion provides an important critical counterpoint — those most in need of mental health support, including older adults and those experiencing severe mental illness or poverty, are often least able to access digital services, risking a 'digital divide' that could widen, rather than reduce, health inequalities. This tension between sustainability gains and equity risks is developed further in the next section.</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section examines public health approaches to promoting population mental wellbeing, and critically considers persistent inequalities in access to and quality of mental health services across different population groups.</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Public health initiatives such as Every Mind Matters represent a population-level approach to mental health promotion, focused on improving mental health literacy and encouraging self-management. While such campaigns have value, the critical analysis here draws on Marmot et al.'s (2020) Marmot Review 10 Years On, which argues persuasively that behaviour-change campaigns targeting individuals have limited effect if the social determinants of health — poverty, housing insecurity, precarious employment — are not simultaneously addressed. Workplace mental health initiatives, while increasingly common, show mixed effectiveness evidence according to Hardy et al. (2022), suggesting that organisational culture change is often required alongside training-based interventions. The concept of 'proportionate universalism' — providing universal services but with intensity proportionate to need — is presented as the more sustainable, equity-focused approach, linking directly into the next slide's discussion of access inequalities.</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critically examines three dimensions of inequality in mental health: socioeconomic, ethnic and geographic. The Marmot Review's data on the socioeconomic gradient (illustrated in the chart on the right) shows a clear, consistent pattern of poorer mental health in more deprived areas — directly relevant to the sustainable development goal of reducing inequalities. The Care Quality Commission's (2022) findings on disproportionate detention rates among Black African and Caribbean populations are a stark example of how mental health legislation, intended to be protective, can produce inequitable outcomes — connecting back to the Mental Health Act reform discussed in the policy section. The Core20PLUS5 framework (NHS England, 2021) is presented as the current NHS strategic response — a targeted, proportionate-universalism approach. Critically reflect that while such frameworks represent positive intent, their success depends on adequate funding and workforce capacity, both of which — as discussed earlier — remain significant barriers.</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synthesises the critical evaluation developed across the presentation. The overarching argument is that the conceptual and policy groundwork for integrating health, wellbeing and sustainable development in mental health services is largely in place — through models such as the biopsychosocial and salutogenic approaches, frameworks like Health in All Policies, and UK/Welsh legislation including the Well-being of Future Generations Act — but a persistent implementation gap exists, driven primarily by funding fragmentation, workforce shortages and short-term planning cycles. Four recommendations are proposed, each directly addressing a specific barrier identified earlier: ring-fenced long-term funding, workforce investment, equality safeguards for digital services, and UK-wide extension of Health in All Policies governance modelled on the Welsh example. These recommendations are deliberately modest and evidence-linked rather than utopian, reflecting the practical skills criterion of this assessment — demonstrating awareness of real-world constraints while proposing feasible improvements.</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this presentation has critically examined how health, wellbeing and sustainable development concepts are integrated — and where integration falls short — across theory, policy and service delivery in UK mental health services. The key takeaway is that a sustained implementation gap exists between holistic policy ambitions and fragmented, under-resourced delivery, and that closing this gap requires the kind of long-term, cross-sectoral, equity-focused investment exemplified by frameworks such as the Welsh Well-being of Future Generations Act. The reference list shown follows UWTSD Harvard referencing conventions and includes more than the minimum ten sources required, drawing on peer-reviewed journal articles, official NHS and government policy documents, and reports from credible organisations such as the King's Fund and the Royal College of Psychiatrists. Thank the audience and invite questions.</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28090"/>
        </a:solidFill>
        <a:effectLst/>
      </p:bgPr>
    </p:bg>
    <p:spTree>
      <p:nvGrpSpPr>
        <p:cNvPr id="1" name=""/>
        <p:cNvGrpSpPr/>
        <p:nvPr/>
      </p:nvGrpSpPr>
      <p:grpSpPr>
        <a:xfrm>
          <a:off x="0" y="0"/>
          <a:ext cx="0" cy="0"/>
          <a:chOff x="0" y="0"/>
          <a:chExt cx="0" cy="0"/>
        </a:xfrm>
      </p:grpSpPr>
      <p:sp>
        <p:nvSpPr>
          <p:cNvPr id="2" name="Shape 0"/>
          <p:cNvSpPr/>
          <p:nvPr/>
        </p:nvSpPr>
        <p:spPr>
          <a:xfrm>
            <a:off x="8961120" y="-1371600"/>
            <a:ext cx="4572000" cy="4572000"/>
          </a:xfrm>
          <a:prstGeom prst="ellipse">
            <a:avLst/>
          </a:prstGeom>
          <a:solidFill>
            <a:srgbClr val="00A896">
              <a:alpha val="30000"/>
            </a:srgbClr>
          </a:solidFill>
          <a:ln/>
        </p:spPr>
        <p:txBody>
          <a:bodyPr/>
          <a:lstStyle/>
          <a:p>
            <a:endParaRPr lang="en-US"/>
          </a:p>
        </p:txBody>
      </p:sp>
      <p:sp>
        <p:nvSpPr>
          <p:cNvPr id="3" name="Shape 1"/>
          <p:cNvSpPr/>
          <p:nvPr/>
        </p:nvSpPr>
        <p:spPr>
          <a:xfrm>
            <a:off x="-1371600" y="4114800"/>
            <a:ext cx="3657600" cy="3657600"/>
          </a:xfrm>
          <a:prstGeom prst="ellipse">
            <a:avLst/>
          </a:prstGeom>
          <a:solidFill>
            <a:srgbClr val="02C39A">
              <a:alpha val="25000"/>
            </a:srgbClr>
          </a:solidFill>
          <a:ln/>
        </p:spPr>
        <p:txBody>
          <a:bodyPr/>
          <a:lstStyle/>
          <a:p>
            <a:endParaRPr lang="en-US"/>
          </a:p>
        </p:txBody>
      </p:sp>
      <p:sp>
        <p:nvSpPr>
          <p:cNvPr id="4" name="Text 2"/>
          <p:cNvSpPr/>
          <p:nvPr/>
        </p:nvSpPr>
        <p:spPr>
          <a:xfrm>
            <a:off x="731520" y="1554480"/>
            <a:ext cx="10698480" cy="1828800"/>
          </a:xfrm>
          <a:prstGeom prst="rect">
            <a:avLst/>
          </a:prstGeom>
          <a:noFill/>
          <a:ln/>
        </p:spPr>
        <p:txBody>
          <a:bodyPr wrap="square" rtlCol="0" anchor="ctr"/>
          <a:lstStyle/>
          <a:p>
            <a:pPr marL="0" indent="0" algn="l">
              <a:buNone/>
            </a:pPr>
            <a:r>
              <a:rPr lang="en-US" sz="3600" b="1" dirty="0">
                <a:solidFill>
                  <a:srgbClr val="FFFFFF"/>
                </a:solidFill>
                <a:latin typeface="Cambria" pitchFamily="34" charset="0"/>
                <a:ea typeface="Cambria" pitchFamily="34" charset="-122"/>
                <a:cs typeface="Cambria" pitchFamily="34" charset="-120"/>
              </a:rPr>
              <a:t>Integrating Health, Wellbeing and Sustainable</a:t>
            </a:r>
            <a:endParaRPr lang="en-US" sz="3600" dirty="0"/>
          </a:p>
          <a:p>
            <a:pPr marL="0" indent="0" algn="l">
              <a:buNone/>
            </a:pPr>
            <a:r>
              <a:rPr lang="en-US" sz="3600" b="1" dirty="0">
                <a:solidFill>
                  <a:srgbClr val="FFFFFF"/>
                </a:solidFill>
                <a:latin typeface="Cambria" pitchFamily="34" charset="0"/>
                <a:ea typeface="Cambria" pitchFamily="34" charset="-122"/>
                <a:cs typeface="Cambria" pitchFamily="34" charset="-120"/>
              </a:rPr>
              <a:t>Development in Mental Health Services</a:t>
            </a:r>
            <a:endParaRPr lang="en-US" sz="3600" dirty="0"/>
          </a:p>
        </p:txBody>
      </p:sp>
      <p:sp>
        <p:nvSpPr>
          <p:cNvPr id="5" name="Text 3"/>
          <p:cNvSpPr/>
          <p:nvPr/>
        </p:nvSpPr>
        <p:spPr>
          <a:xfrm>
            <a:off x="731520" y="3291840"/>
            <a:ext cx="9601200" cy="731520"/>
          </a:xfrm>
          <a:prstGeom prst="rect">
            <a:avLst/>
          </a:prstGeom>
          <a:noFill/>
          <a:ln/>
        </p:spPr>
        <p:txBody>
          <a:bodyPr wrap="square" rtlCol="0" anchor="ctr"/>
          <a:lstStyle/>
          <a:p>
            <a:pPr marL="0" indent="0">
              <a:buNone/>
            </a:pPr>
            <a:r>
              <a:rPr lang="en-US" sz="1600" i="1" dirty="0">
                <a:solidFill>
                  <a:srgbClr val="D6F0EC"/>
                </a:solidFill>
                <a:latin typeface="Calibri" pitchFamily="34" charset="0"/>
                <a:ea typeface="Calibri" pitchFamily="34" charset="-122"/>
                <a:cs typeface="Calibri" pitchFamily="34" charset="-120"/>
              </a:rPr>
              <a:t>A critical examination of holistic models, policy integration, and service delivery within UK Health and Social Care</a:t>
            </a:r>
            <a:endParaRPr lang="en-US" sz="1600" dirty="0"/>
          </a:p>
        </p:txBody>
      </p:sp>
      <p:sp>
        <p:nvSpPr>
          <p:cNvPr id="6" name="Shape 4"/>
          <p:cNvSpPr/>
          <p:nvPr/>
        </p:nvSpPr>
        <p:spPr>
          <a:xfrm>
            <a:off x="731520" y="4297680"/>
            <a:ext cx="5943600" cy="18288"/>
          </a:xfrm>
          <a:prstGeom prst="rect">
            <a:avLst/>
          </a:prstGeom>
          <a:solidFill>
            <a:srgbClr val="FFFFFF"/>
          </a:solidFill>
          <a:ln/>
        </p:spPr>
        <p:txBody>
          <a:bodyPr/>
          <a:lstStyle/>
          <a:p>
            <a:endParaRPr lang="en-US"/>
          </a:p>
        </p:txBody>
      </p:sp>
      <p:sp>
        <p:nvSpPr>
          <p:cNvPr id="7" name="Text 5"/>
          <p:cNvSpPr/>
          <p:nvPr/>
        </p:nvSpPr>
        <p:spPr>
          <a:xfrm>
            <a:off x="731520" y="4572000"/>
            <a:ext cx="10058400" cy="1828800"/>
          </a:xfrm>
          <a:prstGeom prst="rect">
            <a:avLst/>
          </a:prstGeom>
          <a:noFill/>
          <a:ln/>
        </p:spPr>
        <p:txBody>
          <a:bodyPr wrap="square" rtlCol="0" anchor="ctr"/>
          <a:lstStyle/>
          <a:p>
            <a:pPr marL="0" indent="0">
              <a:lnSpc>
                <a:spcPct val="130000"/>
              </a:lnSpc>
              <a:buNone/>
            </a:pPr>
            <a:r>
              <a:rPr lang="en-US" sz="1400" dirty="0">
                <a:solidFill>
                  <a:srgbClr val="FFFFFF"/>
                </a:solidFill>
                <a:latin typeface="Calibri" pitchFamily="34" charset="0"/>
                <a:ea typeface="Calibri" pitchFamily="34" charset="-122"/>
                <a:cs typeface="Calibri" pitchFamily="34" charset="-120"/>
              </a:rPr>
              <a:t>Module: BMHP6030 – Health, Wellbeing and Sustainable Development</a:t>
            </a:r>
            <a:endParaRPr lang="en-US" sz="1400" dirty="0"/>
          </a:p>
          <a:p>
            <a:pPr marL="0" indent="0">
              <a:lnSpc>
                <a:spcPct val="130000"/>
              </a:lnSpc>
              <a:buNone/>
            </a:pPr>
            <a:r>
              <a:rPr lang="en-US" sz="1400" dirty="0">
                <a:solidFill>
                  <a:srgbClr val="FFFFFF"/>
                </a:solidFill>
                <a:latin typeface="Calibri" pitchFamily="34" charset="0"/>
                <a:ea typeface="Calibri" pitchFamily="34" charset="-122"/>
                <a:cs typeface="Calibri" pitchFamily="34" charset="-120"/>
              </a:rPr>
              <a:t>Student Name: Kulvir Tank              </a:t>
            </a:r>
          </a:p>
          <a:p>
            <a:pPr marL="0" indent="0">
              <a:lnSpc>
                <a:spcPct val="130000"/>
              </a:lnSpc>
              <a:buNone/>
            </a:pPr>
            <a:r>
              <a:rPr lang="en-US" sz="1400" dirty="0">
                <a:solidFill>
                  <a:srgbClr val="FFFFFF"/>
                </a:solidFill>
                <a:latin typeface="Calibri" pitchFamily="34" charset="0"/>
                <a:ea typeface="Calibri" pitchFamily="34" charset="-122"/>
                <a:cs typeface="Calibri" pitchFamily="34" charset="-120"/>
              </a:rPr>
              <a:t>Student Number: 2314898</a:t>
            </a:r>
            <a:endParaRPr lang="en-US" sz="1400" dirty="0"/>
          </a:p>
          <a:p>
            <a:pPr marL="0" indent="0">
              <a:lnSpc>
                <a:spcPct val="130000"/>
              </a:lnSpc>
              <a:buNone/>
            </a:pPr>
            <a:r>
              <a:rPr lang="en-US" sz="1400" dirty="0">
                <a:solidFill>
                  <a:srgbClr val="FFFFFF"/>
                </a:solidFill>
                <a:latin typeface="Calibri" pitchFamily="34" charset="0"/>
                <a:ea typeface="Calibri" pitchFamily="34" charset="-122"/>
                <a:cs typeface="Calibri" pitchFamily="34" charset="-120"/>
              </a:rPr>
              <a:t>Lecturer: Parese Ahmed / Philip Jones / Samuel Assan / Junaid Shaikh</a:t>
            </a:r>
            <a:endParaRPr lang="en-US" sz="1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10058400" cy="365760"/>
          </a:xfrm>
          <a:prstGeom prst="rect">
            <a:avLst/>
          </a:prstGeom>
          <a:noFill/>
          <a:ln/>
        </p:spPr>
        <p:txBody>
          <a:bodyPr wrap="square" rtlCol="0" anchor="ctr"/>
          <a:lstStyle/>
          <a:p>
            <a:pPr marL="0" indent="0">
              <a:buNone/>
            </a:pPr>
            <a:r>
              <a:rPr lang="en-US" sz="1200" b="1" kern="0" spc="200" dirty="0">
                <a:solidFill>
                  <a:srgbClr val="00A896"/>
                </a:solidFill>
                <a:latin typeface="Calibri" pitchFamily="34" charset="0"/>
                <a:ea typeface="Calibri" pitchFamily="34" charset="-122"/>
                <a:cs typeface="Calibri" pitchFamily="34" charset="-120"/>
              </a:rPr>
              <a:t>AGENDA</a:t>
            </a:r>
            <a:endParaRPr lang="en-US" sz="1200" dirty="0"/>
          </a:p>
        </p:txBody>
      </p:sp>
      <p:sp>
        <p:nvSpPr>
          <p:cNvPr id="3" name="Text 1"/>
          <p:cNvSpPr/>
          <p:nvPr/>
        </p:nvSpPr>
        <p:spPr>
          <a:xfrm>
            <a:off x="548640" y="594360"/>
            <a:ext cx="11064240" cy="822960"/>
          </a:xfrm>
          <a:prstGeom prst="rect">
            <a:avLst/>
          </a:prstGeom>
          <a:noFill/>
          <a:ln/>
        </p:spPr>
        <p:txBody>
          <a:bodyPr wrap="square" rtlCol="0" anchor="ctr"/>
          <a:lstStyle/>
          <a:p>
            <a:pPr marL="0" indent="0">
              <a:buNone/>
            </a:pPr>
            <a:r>
              <a:rPr lang="en-US" sz="3000" b="1" dirty="0">
                <a:solidFill>
                  <a:srgbClr val="2D3436"/>
                </a:solidFill>
                <a:latin typeface="Cambria" pitchFamily="34" charset="0"/>
                <a:ea typeface="Cambria" pitchFamily="34" charset="-122"/>
                <a:cs typeface="Cambria" pitchFamily="34" charset="-120"/>
              </a:rPr>
              <a:t>Presentation Overview</a:t>
            </a:r>
            <a:endParaRPr lang="en-US" sz="3000" dirty="0"/>
          </a:p>
        </p:txBody>
      </p:sp>
      <p:sp>
        <p:nvSpPr>
          <p:cNvPr id="4" name="Shape 2"/>
          <p:cNvSpPr/>
          <p:nvPr/>
        </p:nvSpPr>
        <p:spPr>
          <a:xfrm>
            <a:off x="548640" y="1691640"/>
            <a:ext cx="5394960" cy="1005840"/>
          </a:xfrm>
          <a:prstGeom prst="roundRect">
            <a:avLst>
              <a:gd name="adj" fmla="val 7273"/>
            </a:avLst>
          </a:prstGeom>
          <a:solidFill>
            <a:srgbClr val="F4F9F8"/>
          </a:solidFill>
          <a:ln/>
        </p:spPr>
        <p:txBody>
          <a:bodyPr/>
          <a:lstStyle/>
          <a:p>
            <a:endParaRPr lang="en-US"/>
          </a:p>
        </p:txBody>
      </p:sp>
      <p:sp>
        <p:nvSpPr>
          <p:cNvPr id="5" name="Shape 3"/>
          <p:cNvSpPr/>
          <p:nvPr/>
        </p:nvSpPr>
        <p:spPr>
          <a:xfrm>
            <a:off x="777240" y="1920240"/>
            <a:ext cx="548640" cy="548640"/>
          </a:xfrm>
          <a:prstGeom prst="ellipse">
            <a:avLst/>
          </a:prstGeom>
          <a:solidFill>
            <a:srgbClr val="028090"/>
          </a:solidFill>
          <a:ln/>
        </p:spPr>
        <p:txBody>
          <a:bodyPr/>
          <a:lstStyle/>
          <a:p>
            <a:endParaRPr lang="en-US"/>
          </a:p>
        </p:txBody>
      </p:sp>
      <p:sp>
        <p:nvSpPr>
          <p:cNvPr id="6" name="Text 4"/>
          <p:cNvSpPr/>
          <p:nvPr/>
        </p:nvSpPr>
        <p:spPr>
          <a:xfrm>
            <a:off x="777240" y="1920240"/>
            <a:ext cx="548640" cy="548640"/>
          </a:xfrm>
          <a:prstGeom prst="rect">
            <a:avLst/>
          </a:prstGeom>
          <a:noFill/>
          <a:ln/>
        </p:spPr>
        <p:txBody>
          <a:bodyPr wrap="square"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1</a:t>
            </a:r>
            <a:endParaRPr lang="en-US" sz="2200" dirty="0"/>
          </a:p>
        </p:txBody>
      </p:sp>
      <p:sp>
        <p:nvSpPr>
          <p:cNvPr id="7" name="Text 5"/>
          <p:cNvSpPr/>
          <p:nvPr/>
        </p:nvSpPr>
        <p:spPr>
          <a:xfrm>
            <a:off x="1508760" y="1801368"/>
            <a:ext cx="4297680" cy="786384"/>
          </a:xfrm>
          <a:prstGeom prst="rect">
            <a:avLst/>
          </a:prstGeom>
          <a:noFill/>
          <a:ln/>
        </p:spPr>
        <p:txBody>
          <a:bodyPr wrap="square" rtlCol="0" anchor="ctr"/>
          <a:lstStyle/>
          <a:p>
            <a:pPr marL="0" indent="0">
              <a:buNone/>
            </a:pPr>
            <a:r>
              <a:rPr lang="en-US" sz="1400" dirty="0">
                <a:solidFill>
                  <a:srgbClr val="2D3436"/>
                </a:solidFill>
                <a:latin typeface="Calibri" pitchFamily="34" charset="0"/>
                <a:ea typeface="Calibri" pitchFamily="34" charset="-122"/>
                <a:cs typeface="Calibri" pitchFamily="34" charset="-120"/>
              </a:rPr>
              <a:t>Defining Health, Wellbeing &amp; Sustainable Development</a:t>
            </a:r>
            <a:endParaRPr lang="en-US" sz="1400" dirty="0"/>
          </a:p>
        </p:txBody>
      </p:sp>
      <p:sp>
        <p:nvSpPr>
          <p:cNvPr id="8" name="Shape 6"/>
          <p:cNvSpPr/>
          <p:nvPr/>
        </p:nvSpPr>
        <p:spPr>
          <a:xfrm>
            <a:off x="6309360" y="1691640"/>
            <a:ext cx="5394960" cy="1005840"/>
          </a:xfrm>
          <a:prstGeom prst="roundRect">
            <a:avLst>
              <a:gd name="adj" fmla="val 7273"/>
            </a:avLst>
          </a:prstGeom>
          <a:solidFill>
            <a:srgbClr val="F4F9F8"/>
          </a:solidFill>
          <a:ln/>
        </p:spPr>
        <p:txBody>
          <a:bodyPr/>
          <a:lstStyle/>
          <a:p>
            <a:endParaRPr lang="en-US"/>
          </a:p>
        </p:txBody>
      </p:sp>
      <p:sp>
        <p:nvSpPr>
          <p:cNvPr id="9" name="Shape 7"/>
          <p:cNvSpPr/>
          <p:nvPr/>
        </p:nvSpPr>
        <p:spPr>
          <a:xfrm>
            <a:off x="6537960" y="1920240"/>
            <a:ext cx="548640" cy="548640"/>
          </a:xfrm>
          <a:prstGeom prst="ellipse">
            <a:avLst/>
          </a:prstGeom>
          <a:solidFill>
            <a:srgbClr val="028090"/>
          </a:solidFill>
          <a:ln/>
        </p:spPr>
        <p:txBody>
          <a:bodyPr/>
          <a:lstStyle/>
          <a:p>
            <a:endParaRPr lang="en-US"/>
          </a:p>
        </p:txBody>
      </p:sp>
      <p:sp>
        <p:nvSpPr>
          <p:cNvPr id="10" name="Text 8"/>
          <p:cNvSpPr/>
          <p:nvPr/>
        </p:nvSpPr>
        <p:spPr>
          <a:xfrm>
            <a:off x="6537960" y="1920240"/>
            <a:ext cx="548640" cy="548640"/>
          </a:xfrm>
          <a:prstGeom prst="rect">
            <a:avLst/>
          </a:prstGeom>
          <a:noFill/>
          <a:ln/>
        </p:spPr>
        <p:txBody>
          <a:bodyPr wrap="square"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2</a:t>
            </a:r>
            <a:endParaRPr lang="en-US" sz="2200" dirty="0"/>
          </a:p>
        </p:txBody>
      </p:sp>
      <p:sp>
        <p:nvSpPr>
          <p:cNvPr id="11" name="Text 9"/>
          <p:cNvSpPr/>
          <p:nvPr/>
        </p:nvSpPr>
        <p:spPr>
          <a:xfrm>
            <a:off x="7269480" y="1801368"/>
            <a:ext cx="4297680" cy="786384"/>
          </a:xfrm>
          <a:prstGeom prst="rect">
            <a:avLst/>
          </a:prstGeom>
          <a:noFill/>
          <a:ln/>
        </p:spPr>
        <p:txBody>
          <a:bodyPr wrap="square" rtlCol="0" anchor="ctr"/>
          <a:lstStyle/>
          <a:p>
            <a:pPr marL="0" indent="0">
              <a:buNone/>
            </a:pPr>
            <a:r>
              <a:rPr lang="en-US" sz="1400" dirty="0">
                <a:solidFill>
                  <a:srgbClr val="2D3436"/>
                </a:solidFill>
                <a:latin typeface="Calibri" pitchFamily="34" charset="0"/>
                <a:ea typeface="Calibri" pitchFamily="34" charset="-122"/>
                <a:cs typeface="Calibri" pitchFamily="34" charset="-120"/>
              </a:rPr>
              <a:t>Theoretical Models: Biomedical, Biopsychosocial &amp; Salutogenic</a:t>
            </a:r>
            <a:endParaRPr lang="en-US" sz="1400" dirty="0"/>
          </a:p>
        </p:txBody>
      </p:sp>
      <p:sp>
        <p:nvSpPr>
          <p:cNvPr id="12" name="Shape 10"/>
          <p:cNvSpPr/>
          <p:nvPr/>
        </p:nvSpPr>
        <p:spPr>
          <a:xfrm>
            <a:off x="548640" y="2926080"/>
            <a:ext cx="5394960" cy="1005840"/>
          </a:xfrm>
          <a:prstGeom prst="roundRect">
            <a:avLst>
              <a:gd name="adj" fmla="val 7273"/>
            </a:avLst>
          </a:prstGeom>
          <a:solidFill>
            <a:srgbClr val="F4F9F8"/>
          </a:solidFill>
          <a:ln/>
        </p:spPr>
        <p:txBody>
          <a:bodyPr/>
          <a:lstStyle/>
          <a:p>
            <a:endParaRPr lang="en-US"/>
          </a:p>
        </p:txBody>
      </p:sp>
      <p:sp>
        <p:nvSpPr>
          <p:cNvPr id="13" name="Shape 11"/>
          <p:cNvSpPr/>
          <p:nvPr/>
        </p:nvSpPr>
        <p:spPr>
          <a:xfrm>
            <a:off x="777240" y="3154680"/>
            <a:ext cx="548640" cy="548640"/>
          </a:xfrm>
          <a:prstGeom prst="ellipse">
            <a:avLst/>
          </a:prstGeom>
          <a:solidFill>
            <a:srgbClr val="028090"/>
          </a:solidFill>
          <a:ln/>
        </p:spPr>
        <p:txBody>
          <a:bodyPr/>
          <a:lstStyle/>
          <a:p>
            <a:endParaRPr lang="en-US"/>
          </a:p>
        </p:txBody>
      </p:sp>
      <p:sp>
        <p:nvSpPr>
          <p:cNvPr id="14" name="Text 12"/>
          <p:cNvSpPr/>
          <p:nvPr/>
        </p:nvSpPr>
        <p:spPr>
          <a:xfrm>
            <a:off x="777240" y="3154680"/>
            <a:ext cx="548640" cy="548640"/>
          </a:xfrm>
          <a:prstGeom prst="rect">
            <a:avLst/>
          </a:prstGeom>
          <a:noFill/>
          <a:ln/>
        </p:spPr>
        <p:txBody>
          <a:bodyPr wrap="square"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3</a:t>
            </a:r>
            <a:endParaRPr lang="en-US" sz="2200" dirty="0"/>
          </a:p>
        </p:txBody>
      </p:sp>
      <p:sp>
        <p:nvSpPr>
          <p:cNvPr id="15" name="Text 13"/>
          <p:cNvSpPr/>
          <p:nvPr/>
        </p:nvSpPr>
        <p:spPr>
          <a:xfrm>
            <a:off x="1508760" y="3035808"/>
            <a:ext cx="4297680" cy="786384"/>
          </a:xfrm>
          <a:prstGeom prst="rect">
            <a:avLst/>
          </a:prstGeom>
          <a:noFill/>
          <a:ln/>
        </p:spPr>
        <p:txBody>
          <a:bodyPr wrap="square" rtlCol="0" anchor="ctr"/>
          <a:lstStyle/>
          <a:p>
            <a:pPr marL="0" indent="0">
              <a:buNone/>
            </a:pPr>
            <a:r>
              <a:rPr lang="en-US" sz="1400" dirty="0">
                <a:solidFill>
                  <a:srgbClr val="2D3436"/>
                </a:solidFill>
                <a:latin typeface="Calibri" pitchFamily="34" charset="0"/>
                <a:ea typeface="Calibri" pitchFamily="34" charset="-122"/>
                <a:cs typeface="Calibri" pitchFamily="34" charset="-120"/>
              </a:rPr>
              <a:t>Sustainable Development Goals &amp; 'Health in All Policies'</a:t>
            </a:r>
            <a:endParaRPr lang="en-US" sz="1400" dirty="0"/>
          </a:p>
        </p:txBody>
      </p:sp>
      <p:sp>
        <p:nvSpPr>
          <p:cNvPr id="16" name="Shape 14"/>
          <p:cNvSpPr/>
          <p:nvPr/>
        </p:nvSpPr>
        <p:spPr>
          <a:xfrm>
            <a:off x="6309360" y="2926080"/>
            <a:ext cx="5394960" cy="1005840"/>
          </a:xfrm>
          <a:prstGeom prst="roundRect">
            <a:avLst>
              <a:gd name="adj" fmla="val 7273"/>
            </a:avLst>
          </a:prstGeom>
          <a:solidFill>
            <a:srgbClr val="F4F9F8"/>
          </a:solidFill>
          <a:ln/>
        </p:spPr>
        <p:txBody>
          <a:bodyPr/>
          <a:lstStyle/>
          <a:p>
            <a:endParaRPr lang="en-US"/>
          </a:p>
        </p:txBody>
      </p:sp>
      <p:sp>
        <p:nvSpPr>
          <p:cNvPr id="17" name="Shape 15"/>
          <p:cNvSpPr/>
          <p:nvPr/>
        </p:nvSpPr>
        <p:spPr>
          <a:xfrm>
            <a:off x="6537960" y="3154680"/>
            <a:ext cx="548640" cy="548640"/>
          </a:xfrm>
          <a:prstGeom prst="ellipse">
            <a:avLst/>
          </a:prstGeom>
          <a:solidFill>
            <a:srgbClr val="028090"/>
          </a:solidFill>
          <a:ln/>
        </p:spPr>
        <p:txBody>
          <a:bodyPr/>
          <a:lstStyle/>
          <a:p>
            <a:endParaRPr lang="en-US"/>
          </a:p>
        </p:txBody>
      </p:sp>
      <p:sp>
        <p:nvSpPr>
          <p:cNvPr id="18" name="Text 16"/>
          <p:cNvSpPr/>
          <p:nvPr/>
        </p:nvSpPr>
        <p:spPr>
          <a:xfrm>
            <a:off x="6537960" y="3154680"/>
            <a:ext cx="548640" cy="548640"/>
          </a:xfrm>
          <a:prstGeom prst="rect">
            <a:avLst/>
          </a:prstGeom>
          <a:noFill/>
          <a:ln/>
        </p:spPr>
        <p:txBody>
          <a:bodyPr wrap="square"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4</a:t>
            </a:r>
            <a:endParaRPr lang="en-US" sz="2200" dirty="0"/>
          </a:p>
        </p:txBody>
      </p:sp>
      <p:sp>
        <p:nvSpPr>
          <p:cNvPr id="19" name="Text 17"/>
          <p:cNvSpPr/>
          <p:nvPr/>
        </p:nvSpPr>
        <p:spPr>
          <a:xfrm>
            <a:off x="7269480" y="3035808"/>
            <a:ext cx="4297680" cy="786384"/>
          </a:xfrm>
          <a:prstGeom prst="rect">
            <a:avLst/>
          </a:prstGeom>
          <a:noFill/>
          <a:ln/>
        </p:spPr>
        <p:txBody>
          <a:bodyPr wrap="square" rtlCol="0" anchor="ctr"/>
          <a:lstStyle/>
          <a:p>
            <a:pPr marL="0" indent="0">
              <a:buNone/>
            </a:pPr>
            <a:r>
              <a:rPr lang="en-US" sz="1400" dirty="0">
                <a:solidFill>
                  <a:srgbClr val="2D3436"/>
                </a:solidFill>
                <a:latin typeface="Calibri" pitchFamily="34" charset="0"/>
                <a:ea typeface="Calibri" pitchFamily="34" charset="-122"/>
                <a:cs typeface="Calibri" pitchFamily="34" charset="-120"/>
              </a:rPr>
              <a:t>UK Policy &amp; Governance: Mental Health Frameworks</a:t>
            </a:r>
            <a:endParaRPr lang="en-US" sz="1400" dirty="0"/>
          </a:p>
        </p:txBody>
      </p:sp>
      <p:sp>
        <p:nvSpPr>
          <p:cNvPr id="20" name="Shape 18"/>
          <p:cNvSpPr/>
          <p:nvPr/>
        </p:nvSpPr>
        <p:spPr>
          <a:xfrm>
            <a:off x="548640" y="4160520"/>
            <a:ext cx="5394960" cy="1005840"/>
          </a:xfrm>
          <a:prstGeom prst="roundRect">
            <a:avLst>
              <a:gd name="adj" fmla="val 7273"/>
            </a:avLst>
          </a:prstGeom>
          <a:solidFill>
            <a:srgbClr val="F4F9F8"/>
          </a:solidFill>
          <a:ln/>
        </p:spPr>
        <p:txBody>
          <a:bodyPr/>
          <a:lstStyle/>
          <a:p>
            <a:endParaRPr lang="en-US"/>
          </a:p>
        </p:txBody>
      </p:sp>
      <p:sp>
        <p:nvSpPr>
          <p:cNvPr id="21" name="Shape 19"/>
          <p:cNvSpPr/>
          <p:nvPr/>
        </p:nvSpPr>
        <p:spPr>
          <a:xfrm>
            <a:off x="777240" y="4389120"/>
            <a:ext cx="548640" cy="548640"/>
          </a:xfrm>
          <a:prstGeom prst="ellipse">
            <a:avLst/>
          </a:prstGeom>
          <a:solidFill>
            <a:srgbClr val="028090"/>
          </a:solidFill>
          <a:ln/>
        </p:spPr>
        <p:txBody>
          <a:bodyPr/>
          <a:lstStyle/>
          <a:p>
            <a:endParaRPr lang="en-US"/>
          </a:p>
        </p:txBody>
      </p:sp>
      <p:sp>
        <p:nvSpPr>
          <p:cNvPr id="22" name="Text 20"/>
          <p:cNvSpPr/>
          <p:nvPr/>
        </p:nvSpPr>
        <p:spPr>
          <a:xfrm>
            <a:off x="777240" y="4389120"/>
            <a:ext cx="548640" cy="548640"/>
          </a:xfrm>
          <a:prstGeom prst="rect">
            <a:avLst/>
          </a:prstGeom>
          <a:noFill/>
          <a:ln/>
        </p:spPr>
        <p:txBody>
          <a:bodyPr wrap="square"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5</a:t>
            </a:r>
            <a:endParaRPr lang="en-US" sz="2200" dirty="0"/>
          </a:p>
        </p:txBody>
      </p:sp>
      <p:sp>
        <p:nvSpPr>
          <p:cNvPr id="23" name="Text 21"/>
          <p:cNvSpPr/>
          <p:nvPr/>
        </p:nvSpPr>
        <p:spPr>
          <a:xfrm>
            <a:off x="1508760" y="4270248"/>
            <a:ext cx="4297680" cy="786384"/>
          </a:xfrm>
          <a:prstGeom prst="rect">
            <a:avLst/>
          </a:prstGeom>
          <a:noFill/>
          <a:ln/>
        </p:spPr>
        <p:txBody>
          <a:bodyPr wrap="square" rtlCol="0" anchor="ctr"/>
          <a:lstStyle/>
          <a:p>
            <a:pPr marL="0" indent="0">
              <a:buNone/>
            </a:pPr>
            <a:r>
              <a:rPr lang="en-US" sz="1400" dirty="0">
                <a:solidFill>
                  <a:srgbClr val="2D3436"/>
                </a:solidFill>
                <a:latin typeface="Calibri" pitchFamily="34" charset="0"/>
                <a:ea typeface="Calibri" pitchFamily="34" charset="-122"/>
                <a:cs typeface="Calibri" pitchFamily="34" charset="-120"/>
              </a:rPr>
              <a:t>Service Delivery: Integrated &amp; Community Mental Health Care</a:t>
            </a:r>
            <a:endParaRPr lang="en-US" sz="1400" dirty="0"/>
          </a:p>
        </p:txBody>
      </p:sp>
      <p:sp>
        <p:nvSpPr>
          <p:cNvPr id="24" name="Shape 22"/>
          <p:cNvSpPr/>
          <p:nvPr/>
        </p:nvSpPr>
        <p:spPr>
          <a:xfrm>
            <a:off x="6309360" y="4160520"/>
            <a:ext cx="5394960" cy="1005840"/>
          </a:xfrm>
          <a:prstGeom prst="roundRect">
            <a:avLst>
              <a:gd name="adj" fmla="val 7273"/>
            </a:avLst>
          </a:prstGeom>
          <a:solidFill>
            <a:srgbClr val="F4F9F8"/>
          </a:solidFill>
          <a:ln/>
        </p:spPr>
        <p:txBody>
          <a:bodyPr/>
          <a:lstStyle/>
          <a:p>
            <a:endParaRPr lang="en-US"/>
          </a:p>
        </p:txBody>
      </p:sp>
      <p:sp>
        <p:nvSpPr>
          <p:cNvPr id="25" name="Shape 23"/>
          <p:cNvSpPr/>
          <p:nvPr/>
        </p:nvSpPr>
        <p:spPr>
          <a:xfrm>
            <a:off x="6537960" y="4389120"/>
            <a:ext cx="548640" cy="548640"/>
          </a:xfrm>
          <a:prstGeom prst="ellipse">
            <a:avLst/>
          </a:prstGeom>
          <a:solidFill>
            <a:srgbClr val="028090"/>
          </a:solidFill>
          <a:ln/>
        </p:spPr>
        <p:txBody>
          <a:bodyPr/>
          <a:lstStyle/>
          <a:p>
            <a:endParaRPr lang="en-US"/>
          </a:p>
        </p:txBody>
      </p:sp>
      <p:sp>
        <p:nvSpPr>
          <p:cNvPr id="26" name="Text 24"/>
          <p:cNvSpPr/>
          <p:nvPr/>
        </p:nvSpPr>
        <p:spPr>
          <a:xfrm>
            <a:off x="6537960" y="4389120"/>
            <a:ext cx="548640" cy="548640"/>
          </a:xfrm>
          <a:prstGeom prst="rect">
            <a:avLst/>
          </a:prstGeom>
          <a:noFill/>
          <a:ln/>
        </p:spPr>
        <p:txBody>
          <a:bodyPr wrap="square"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6</a:t>
            </a:r>
            <a:endParaRPr lang="en-US" sz="2200" dirty="0"/>
          </a:p>
        </p:txBody>
      </p:sp>
      <p:sp>
        <p:nvSpPr>
          <p:cNvPr id="27" name="Text 25"/>
          <p:cNvSpPr/>
          <p:nvPr/>
        </p:nvSpPr>
        <p:spPr>
          <a:xfrm>
            <a:off x="7269480" y="4270248"/>
            <a:ext cx="4297680" cy="786384"/>
          </a:xfrm>
          <a:prstGeom prst="rect">
            <a:avLst/>
          </a:prstGeom>
          <a:noFill/>
          <a:ln/>
        </p:spPr>
        <p:txBody>
          <a:bodyPr wrap="square" rtlCol="0" anchor="ctr"/>
          <a:lstStyle/>
          <a:p>
            <a:pPr marL="0" indent="0">
              <a:buNone/>
            </a:pPr>
            <a:r>
              <a:rPr lang="en-US" sz="1400" dirty="0">
                <a:solidFill>
                  <a:srgbClr val="2D3436"/>
                </a:solidFill>
                <a:latin typeface="Calibri" pitchFamily="34" charset="0"/>
                <a:ea typeface="Calibri" pitchFamily="34" charset="-122"/>
                <a:cs typeface="Calibri" pitchFamily="34" charset="-120"/>
              </a:rPr>
              <a:t>Public Health, Equity &amp; Access in Mental Health</a:t>
            </a:r>
            <a:endParaRPr lang="en-US" sz="1400" dirty="0"/>
          </a:p>
        </p:txBody>
      </p:sp>
      <p:sp>
        <p:nvSpPr>
          <p:cNvPr id="28" name="Shape 26"/>
          <p:cNvSpPr/>
          <p:nvPr/>
        </p:nvSpPr>
        <p:spPr>
          <a:xfrm>
            <a:off x="548640" y="5394960"/>
            <a:ext cx="5394960" cy="1005840"/>
          </a:xfrm>
          <a:prstGeom prst="roundRect">
            <a:avLst>
              <a:gd name="adj" fmla="val 7273"/>
            </a:avLst>
          </a:prstGeom>
          <a:solidFill>
            <a:srgbClr val="F4F9F8"/>
          </a:solidFill>
          <a:ln/>
        </p:spPr>
        <p:txBody>
          <a:bodyPr/>
          <a:lstStyle/>
          <a:p>
            <a:endParaRPr lang="en-US"/>
          </a:p>
        </p:txBody>
      </p:sp>
      <p:sp>
        <p:nvSpPr>
          <p:cNvPr id="29" name="Shape 27"/>
          <p:cNvSpPr/>
          <p:nvPr/>
        </p:nvSpPr>
        <p:spPr>
          <a:xfrm>
            <a:off x="777240" y="5623560"/>
            <a:ext cx="548640" cy="548640"/>
          </a:xfrm>
          <a:prstGeom prst="ellipse">
            <a:avLst/>
          </a:prstGeom>
          <a:solidFill>
            <a:srgbClr val="028090"/>
          </a:solidFill>
          <a:ln/>
        </p:spPr>
        <p:txBody>
          <a:bodyPr/>
          <a:lstStyle/>
          <a:p>
            <a:endParaRPr lang="en-US"/>
          </a:p>
        </p:txBody>
      </p:sp>
      <p:sp>
        <p:nvSpPr>
          <p:cNvPr id="30" name="Text 28"/>
          <p:cNvSpPr/>
          <p:nvPr/>
        </p:nvSpPr>
        <p:spPr>
          <a:xfrm>
            <a:off x="777240" y="5623560"/>
            <a:ext cx="548640" cy="548640"/>
          </a:xfrm>
          <a:prstGeom prst="rect">
            <a:avLst/>
          </a:prstGeom>
          <a:noFill/>
          <a:ln/>
        </p:spPr>
        <p:txBody>
          <a:bodyPr wrap="square"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7</a:t>
            </a:r>
            <a:endParaRPr lang="en-US" sz="2200" dirty="0"/>
          </a:p>
        </p:txBody>
      </p:sp>
      <p:sp>
        <p:nvSpPr>
          <p:cNvPr id="31" name="Text 29"/>
          <p:cNvSpPr/>
          <p:nvPr/>
        </p:nvSpPr>
        <p:spPr>
          <a:xfrm>
            <a:off x="1508760" y="5504688"/>
            <a:ext cx="4297680" cy="786384"/>
          </a:xfrm>
          <a:prstGeom prst="rect">
            <a:avLst/>
          </a:prstGeom>
          <a:noFill/>
          <a:ln/>
        </p:spPr>
        <p:txBody>
          <a:bodyPr wrap="square" rtlCol="0" anchor="ctr"/>
          <a:lstStyle/>
          <a:p>
            <a:pPr marL="0" indent="0">
              <a:buNone/>
            </a:pPr>
            <a:r>
              <a:rPr lang="en-US" sz="1400" dirty="0">
                <a:solidFill>
                  <a:srgbClr val="2D3436"/>
                </a:solidFill>
                <a:latin typeface="Calibri" pitchFamily="34" charset="0"/>
                <a:ea typeface="Calibri" pitchFamily="34" charset="-122"/>
                <a:cs typeface="Calibri" pitchFamily="34" charset="-120"/>
              </a:rPr>
              <a:t>Critical Evaluation, Recommendations &amp; Conclusion</a:t>
            </a:r>
            <a:endParaRPr lang="en-US" sz="1400" dirty="0"/>
          </a:p>
        </p:txBody>
      </p:sp>
      <p:sp>
        <p:nvSpPr>
          <p:cNvPr id="32" name="Text 30"/>
          <p:cNvSpPr/>
          <p:nvPr/>
        </p:nvSpPr>
        <p:spPr>
          <a:xfrm>
            <a:off x="11612880" y="6446520"/>
            <a:ext cx="457200" cy="320040"/>
          </a:xfrm>
          <a:prstGeom prst="rect">
            <a:avLst/>
          </a:prstGeom>
          <a:noFill/>
          <a:ln/>
        </p:spPr>
        <p:txBody>
          <a:bodyPr wrap="square" rtlCol="0" anchor="ctr"/>
          <a:lstStyle/>
          <a:p>
            <a:pPr marL="0" indent="0" algn="r">
              <a:buNone/>
            </a:pPr>
            <a:r>
              <a:rPr lang="en-US" sz="1100" dirty="0">
                <a:solidFill>
                  <a:srgbClr val="5C7A7A"/>
                </a:solidFill>
                <a:latin typeface="Calibri" pitchFamily="34" charset="0"/>
                <a:ea typeface="Calibri" pitchFamily="34" charset="-122"/>
                <a:cs typeface="Calibri" pitchFamily="34" charset="-120"/>
              </a:rPr>
              <a:t>2</a:t>
            </a:r>
            <a:endParaRPr lang="en-US" sz="11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10058400" cy="365760"/>
          </a:xfrm>
          <a:prstGeom prst="rect">
            <a:avLst/>
          </a:prstGeom>
          <a:noFill/>
          <a:ln/>
        </p:spPr>
        <p:txBody>
          <a:bodyPr wrap="square" rtlCol="0" anchor="ctr"/>
          <a:lstStyle/>
          <a:p>
            <a:pPr marL="0" indent="0">
              <a:buNone/>
            </a:pPr>
            <a:r>
              <a:rPr lang="en-US" sz="1200" b="1" kern="0" spc="200" dirty="0">
                <a:solidFill>
                  <a:srgbClr val="00A896"/>
                </a:solidFill>
                <a:latin typeface="Calibri" pitchFamily="34" charset="0"/>
                <a:ea typeface="Calibri" pitchFamily="34" charset="-122"/>
                <a:cs typeface="Calibri" pitchFamily="34" charset="-120"/>
              </a:rPr>
              <a:t>KEY CONCEPT 1</a:t>
            </a:r>
            <a:endParaRPr lang="en-US" sz="1200" dirty="0"/>
          </a:p>
        </p:txBody>
      </p:sp>
      <p:sp>
        <p:nvSpPr>
          <p:cNvPr id="3" name="Text 1"/>
          <p:cNvSpPr/>
          <p:nvPr/>
        </p:nvSpPr>
        <p:spPr>
          <a:xfrm>
            <a:off x="548640" y="594360"/>
            <a:ext cx="11064240" cy="822960"/>
          </a:xfrm>
          <a:prstGeom prst="rect">
            <a:avLst/>
          </a:prstGeom>
          <a:noFill/>
          <a:ln/>
        </p:spPr>
        <p:txBody>
          <a:bodyPr wrap="square" rtlCol="0" anchor="ctr"/>
          <a:lstStyle/>
          <a:p>
            <a:pPr marL="0" indent="0">
              <a:buNone/>
            </a:pPr>
            <a:r>
              <a:rPr lang="en-US" sz="3000" b="1" dirty="0">
                <a:solidFill>
                  <a:srgbClr val="2D3436"/>
                </a:solidFill>
                <a:latin typeface="Cambria" pitchFamily="34" charset="0"/>
                <a:ea typeface="Cambria" pitchFamily="34" charset="-122"/>
                <a:cs typeface="Cambria" pitchFamily="34" charset="-120"/>
              </a:rPr>
              <a:t>Defining Health: Beyond the Absence of Disease</a:t>
            </a:r>
            <a:endParaRPr lang="en-US" sz="3000" dirty="0"/>
          </a:p>
        </p:txBody>
      </p:sp>
      <p:sp>
        <p:nvSpPr>
          <p:cNvPr id="4" name="Shape 2"/>
          <p:cNvSpPr/>
          <p:nvPr/>
        </p:nvSpPr>
        <p:spPr>
          <a:xfrm>
            <a:off x="548640" y="1600200"/>
            <a:ext cx="6949440" cy="1371600"/>
          </a:xfrm>
          <a:prstGeom prst="roundRect">
            <a:avLst>
              <a:gd name="adj" fmla="val 5333"/>
            </a:avLst>
          </a:prstGeom>
          <a:solidFill>
            <a:srgbClr val="F4F9F8"/>
          </a:solidFill>
          <a:ln/>
        </p:spPr>
        <p:txBody>
          <a:bodyPr/>
          <a:lstStyle/>
          <a:p>
            <a:endParaRPr lang="en-US"/>
          </a:p>
        </p:txBody>
      </p:sp>
      <p:sp>
        <p:nvSpPr>
          <p:cNvPr id="5" name="Text 3"/>
          <p:cNvSpPr/>
          <p:nvPr/>
        </p:nvSpPr>
        <p:spPr>
          <a:xfrm>
            <a:off x="822960" y="1783080"/>
            <a:ext cx="6400800" cy="1005840"/>
          </a:xfrm>
          <a:prstGeom prst="rect">
            <a:avLst/>
          </a:prstGeom>
          <a:noFill/>
          <a:ln/>
        </p:spPr>
        <p:txBody>
          <a:bodyPr wrap="square" rtlCol="0" anchor="ctr"/>
          <a:lstStyle/>
          <a:p>
            <a:pPr marL="0" indent="0">
              <a:buNone/>
            </a:pPr>
            <a:r>
              <a:rPr lang="en-US" sz="1500" i="1" dirty="0">
                <a:solidFill>
                  <a:srgbClr val="2D3436"/>
                </a:solidFill>
                <a:latin typeface="Calibri" pitchFamily="34" charset="0"/>
                <a:ea typeface="Calibri" pitchFamily="34" charset="-122"/>
                <a:cs typeface="Calibri" pitchFamily="34" charset="-120"/>
              </a:rPr>
              <a:t>"A state of complete physical, mental and social well-being and not merely the absence of disease or infirmity"</a:t>
            </a:r>
            <a:endParaRPr lang="en-US" sz="1500" dirty="0"/>
          </a:p>
        </p:txBody>
      </p:sp>
      <p:sp>
        <p:nvSpPr>
          <p:cNvPr id="6" name="Text 4"/>
          <p:cNvSpPr/>
          <p:nvPr/>
        </p:nvSpPr>
        <p:spPr>
          <a:xfrm>
            <a:off x="822960" y="2788920"/>
            <a:ext cx="6400800" cy="274320"/>
          </a:xfrm>
          <a:prstGeom prst="rect">
            <a:avLst/>
          </a:prstGeom>
          <a:noFill/>
          <a:ln/>
        </p:spPr>
        <p:txBody>
          <a:bodyPr wrap="square" rtlCol="0" anchor="ctr"/>
          <a:lstStyle/>
          <a:p>
            <a:pPr marL="0" indent="0">
              <a:buNone/>
            </a:pPr>
            <a:r>
              <a:rPr lang="en-US" sz="1100" dirty="0">
                <a:solidFill>
                  <a:srgbClr val="5C7A7A"/>
                </a:solidFill>
                <a:latin typeface="Calibri" pitchFamily="34" charset="0"/>
                <a:ea typeface="Calibri" pitchFamily="34" charset="-122"/>
                <a:cs typeface="Calibri" pitchFamily="34" charset="-120"/>
              </a:rPr>
              <a:t>— World Health Organization, 1948 (reaffirmed 2006)</a:t>
            </a:r>
            <a:endParaRPr lang="en-US" sz="1100" dirty="0"/>
          </a:p>
        </p:txBody>
      </p:sp>
      <p:sp>
        <p:nvSpPr>
          <p:cNvPr id="7" name="Text 5"/>
          <p:cNvSpPr/>
          <p:nvPr/>
        </p:nvSpPr>
        <p:spPr>
          <a:xfrm>
            <a:off x="548640" y="3246120"/>
            <a:ext cx="6949440" cy="2926080"/>
          </a:xfrm>
          <a:prstGeom prst="rect">
            <a:avLst/>
          </a:prstGeom>
          <a:noFill/>
          <a:ln/>
        </p:spPr>
        <p:txBody>
          <a:bodyPr wrap="square" rtlCol="0" anchor="ctr"/>
          <a:lstStyle/>
          <a:p>
            <a:pPr marL="342900" indent="-342900" algn="just">
              <a:spcAft>
                <a:spcPts val="800"/>
              </a:spcAft>
              <a:buSzPct val="100000"/>
              <a:buChar char="•"/>
            </a:pPr>
            <a:r>
              <a:rPr lang="en-US" sz="1400" dirty="0">
                <a:solidFill>
                  <a:srgbClr val="2D3436"/>
                </a:solidFill>
                <a:latin typeface="Calibri" pitchFamily="34" charset="0"/>
                <a:ea typeface="Calibri" pitchFamily="34" charset="-122"/>
                <a:cs typeface="Calibri" pitchFamily="34" charset="-120"/>
              </a:rPr>
              <a:t>The WHO definition is a conscious move away from the traditional biomedical approach to health (absence of disease) towards a more comprehensive view of health, including physical, mental and social aspects.</a:t>
            </a:r>
          </a:p>
          <a:p>
            <a:pPr marL="342900" indent="-342900" algn="just">
              <a:spcAft>
                <a:spcPts val="800"/>
              </a:spcAft>
              <a:buSzPct val="100000"/>
              <a:buChar char="•"/>
            </a:pPr>
            <a:r>
              <a:rPr lang="en-US" sz="1400" dirty="0">
                <a:solidFill>
                  <a:srgbClr val="2D3436"/>
                </a:solidFill>
                <a:latin typeface="Calibri" pitchFamily="34" charset="0"/>
                <a:ea typeface="Calibri" pitchFamily="34" charset="-122"/>
                <a:cs typeface="Calibri" pitchFamily="34" charset="-120"/>
              </a:rPr>
              <a:t>The definition has been challenged for its idealism, however, as "full" wellbeing is difficult to achieve, and can easily be used to pathologize everyday life.</a:t>
            </a:r>
          </a:p>
          <a:p>
            <a:pPr marL="342900" indent="-342900" algn="just">
              <a:spcAft>
                <a:spcPts val="800"/>
              </a:spcAft>
              <a:buSzPct val="100000"/>
              <a:buChar char="•"/>
            </a:pPr>
            <a:r>
              <a:rPr lang="en-US" sz="1400" dirty="0">
                <a:solidFill>
                  <a:srgbClr val="2D3436"/>
                </a:solidFill>
                <a:latin typeface="Calibri" pitchFamily="34" charset="0"/>
                <a:ea typeface="Calibri" pitchFamily="34" charset="-122"/>
                <a:cs typeface="Calibri" pitchFamily="34" charset="-120"/>
              </a:rPr>
              <a:t>Huber et al. (2011) suggested an alternative, that health be defined as 'the ability to adapt and self-manage' which is a more dynamic definition applicable to those with chronic illness and/or an ageing population.</a:t>
            </a:r>
            <a:endParaRPr lang="en-US" sz="1400" dirty="0"/>
          </a:p>
        </p:txBody>
      </p:sp>
      <p:sp>
        <p:nvSpPr>
          <p:cNvPr id="8" name="Shape 6"/>
          <p:cNvSpPr/>
          <p:nvPr/>
        </p:nvSpPr>
        <p:spPr>
          <a:xfrm>
            <a:off x="7863840" y="1600200"/>
            <a:ext cx="1234440" cy="4297680"/>
          </a:xfrm>
          <a:prstGeom prst="roundRect">
            <a:avLst>
              <a:gd name="adj" fmla="val 5926"/>
            </a:avLst>
          </a:prstGeom>
          <a:solidFill>
            <a:srgbClr val="02C39A"/>
          </a:solidFill>
          <a:ln/>
        </p:spPr>
        <p:txBody>
          <a:bodyPr/>
          <a:lstStyle/>
          <a:p>
            <a:endParaRPr lang="en-US"/>
          </a:p>
        </p:txBody>
      </p:sp>
      <p:sp>
        <p:nvSpPr>
          <p:cNvPr id="9" name="Text 7"/>
          <p:cNvSpPr/>
          <p:nvPr/>
        </p:nvSpPr>
        <p:spPr>
          <a:xfrm>
            <a:off x="7863840" y="1783080"/>
            <a:ext cx="1234440" cy="457200"/>
          </a:xfrm>
          <a:prstGeom prst="rect">
            <a:avLst/>
          </a:prstGeom>
          <a:noFill/>
          <a:ln/>
        </p:spPr>
        <p:txBody>
          <a:bodyPr wrap="square"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Physical</a:t>
            </a:r>
            <a:endParaRPr lang="en-US" sz="1500" dirty="0"/>
          </a:p>
        </p:txBody>
      </p:sp>
      <p:sp>
        <p:nvSpPr>
          <p:cNvPr id="10" name="Text 8"/>
          <p:cNvSpPr/>
          <p:nvPr/>
        </p:nvSpPr>
        <p:spPr>
          <a:xfrm>
            <a:off x="7936992" y="2331720"/>
            <a:ext cx="1088136" cy="3383280"/>
          </a:xfrm>
          <a:prstGeom prst="rect">
            <a:avLst/>
          </a:prstGeom>
          <a:noFill/>
          <a:ln/>
        </p:spPr>
        <p:txBody>
          <a:bodyPr wrap="square"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Bodily function &amp; absence of illness</a:t>
            </a:r>
            <a:endParaRPr lang="en-US" sz="1100" dirty="0"/>
          </a:p>
        </p:txBody>
      </p:sp>
      <p:sp>
        <p:nvSpPr>
          <p:cNvPr id="11" name="Shape 9"/>
          <p:cNvSpPr/>
          <p:nvPr/>
        </p:nvSpPr>
        <p:spPr>
          <a:xfrm>
            <a:off x="9281160" y="1600200"/>
            <a:ext cx="1234440" cy="4297680"/>
          </a:xfrm>
          <a:prstGeom prst="roundRect">
            <a:avLst>
              <a:gd name="adj" fmla="val 5926"/>
            </a:avLst>
          </a:prstGeom>
          <a:solidFill>
            <a:srgbClr val="00A896"/>
          </a:solidFill>
          <a:ln/>
        </p:spPr>
        <p:txBody>
          <a:bodyPr/>
          <a:lstStyle/>
          <a:p>
            <a:endParaRPr lang="en-US"/>
          </a:p>
        </p:txBody>
      </p:sp>
      <p:sp>
        <p:nvSpPr>
          <p:cNvPr id="12" name="Text 10"/>
          <p:cNvSpPr/>
          <p:nvPr/>
        </p:nvSpPr>
        <p:spPr>
          <a:xfrm>
            <a:off x="9281160" y="1783080"/>
            <a:ext cx="1234440" cy="457200"/>
          </a:xfrm>
          <a:prstGeom prst="rect">
            <a:avLst/>
          </a:prstGeom>
          <a:noFill/>
          <a:ln/>
        </p:spPr>
        <p:txBody>
          <a:bodyPr wrap="square"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Mental</a:t>
            </a:r>
            <a:endParaRPr lang="en-US" sz="1500" dirty="0"/>
          </a:p>
        </p:txBody>
      </p:sp>
      <p:sp>
        <p:nvSpPr>
          <p:cNvPr id="13" name="Text 11"/>
          <p:cNvSpPr/>
          <p:nvPr/>
        </p:nvSpPr>
        <p:spPr>
          <a:xfrm>
            <a:off x="9354312" y="2331720"/>
            <a:ext cx="1088136" cy="3383280"/>
          </a:xfrm>
          <a:prstGeom prst="rect">
            <a:avLst/>
          </a:prstGeom>
          <a:noFill/>
          <a:ln/>
        </p:spPr>
        <p:txBody>
          <a:bodyPr wrap="square"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Cognitive &amp; emotional functioning</a:t>
            </a:r>
            <a:endParaRPr lang="en-US" sz="1100" dirty="0"/>
          </a:p>
        </p:txBody>
      </p:sp>
      <p:sp>
        <p:nvSpPr>
          <p:cNvPr id="14" name="Shape 12"/>
          <p:cNvSpPr/>
          <p:nvPr/>
        </p:nvSpPr>
        <p:spPr>
          <a:xfrm>
            <a:off x="10698480" y="1600200"/>
            <a:ext cx="1234440" cy="4297680"/>
          </a:xfrm>
          <a:prstGeom prst="roundRect">
            <a:avLst>
              <a:gd name="adj" fmla="val 5926"/>
            </a:avLst>
          </a:prstGeom>
          <a:solidFill>
            <a:srgbClr val="028090"/>
          </a:solidFill>
          <a:ln/>
        </p:spPr>
        <p:txBody>
          <a:bodyPr/>
          <a:lstStyle/>
          <a:p>
            <a:endParaRPr lang="en-US"/>
          </a:p>
        </p:txBody>
      </p:sp>
      <p:sp>
        <p:nvSpPr>
          <p:cNvPr id="15" name="Text 13"/>
          <p:cNvSpPr/>
          <p:nvPr/>
        </p:nvSpPr>
        <p:spPr>
          <a:xfrm>
            <a:off x="10698480" y="1783080"/>
            <a:ext cx="1234440" cy="457200"/>
          </a:xfrm>
          <a:prstGeom prst="rect">
            <a:avLst/>
          </a:prstGeom>
          <a:noFill/>
          <a:ln/>
        </p:spPr>
        <p:txBody>
          <a:bodyPr wrap="square"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Social</a:t>
            </a:r>
            <a:endParaRPr lang="en-US" sz="1500" dirty="0"/>
          </a:p>
        </p:txBody>
      </p:sp>
      <p:sp>
        <p:nvSpPr>
          <p:cNvPr id="16" name="Text 14"/>
          <p:cNvSpPr/>
          <p:nvPr/>
        </p:nvSpPr>
        <p:spPr>
          <a:xfrm>
            <a:off x="10771632" y="2331720"/>
            <a:ext cx="1088136" cy="3383280"/>
          </a:xfrm>
          <a:prstGeom prst="rect">
            <a:avLst/>
          </a:prstGeom>
          <a:noFill/>
          <a:ln/>
        </p:spPr>
        <p:txBody>
          <a:bodyPr wrap="square"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Relationships &amp; participation in society</a:t>
            </a:r>
            <a:endParaRPr lang="en-US" sz="1100" dirty="0"/>
          </a:p>
        </p:txBody>
      </p:sp>
      <p:sp>
        <p:nvSpPr>
          <p:cNvPr id="17" name="Text 15"/>
          <p:cNvSpPr/>
          <p:nvPr/>
        </p:nvSpPr>
        <p:spPr>
          <a:xfrm>
            <a:off x="11612880" y="6446520"/>
            <a:ext cx="457200" cy="320040"/>
          </a:xfrm>
          <a:prstGeom prst="rect">
            <a:avLst/>
          </a:prstGeom>
          <a:noFill/>
          <a:ln/>
        </p:spPr>
        <p:txBody>
          <a:bodyPr wrap="square" rtlCol="0" anchor="ctr"/>
          <a:lstStyle/>
          <a:p>
            <a:pPr marL="0" indent="0" algn="r">
              <a:buNone/>
            </a:pPr>
            <a:r>
              <a:rPr lang="en-US" sz="1100" dirty="0">
                <a:solidFill>
                  <a:srgbClr val="5C7A7A"/>
                </a:solidFill>
                <a:latin typeface="Calibri" pitchFamily="34" charset="0"/>
                <a:ea typeface="Calibri" pitchFamily="34" charset="-122"/>
                <a:cs typeface="Calibri" pitchFamily="34" charset="-120"/>
              </a:rPr>
              <a:t>3</a:t>
            </a:r>
            <a:endParaRPr lang="en-US" sz="11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10058400" cy="365760"/>
          </a:xfrm>
          <a:prstGeom prst="rect">
            <a:avLst/>
          </a:prstGeom>
          <a:noFill/>
          <a:ln/>
        </p:spPr>
        <p:txBody>
          <a:bodyPr wrap="square" rtlCol="0" anchor="ctr"/>
          <a:lstStyle/>
          <a:p>
            <a:pPr marL="0" indent="0">
              <a:buNone/>
            </a:pPr>
            <a:r>
              <a:rPr lang="en-US" sz="1200" b="1" kern="0" spc="200" dirty="0">
                <a:solidFill>
                  <a:srgbClr val="00A896"/>
                </a:solidFill>
                <a:latin typeface="Calibri" pitchFamily="34" charset="0"/>
                <a:ea typeface="Calibri" pitchFamily="34" charset="-122"/>
                <a:cs typeface="Calibri" pitchFamily="34" charset="-120"/>
              </a:rPr>
              <a:t>KEY CONCEPTS 2 &amp; 3</a:t>
            </a:r>
            <a:endParaRPr lang="en-US" sz="1200" dirty="0"/>
          </a:p>
        </p:txBody>
      </p:sp>
      <p:sp>
        <p:nvSpPr>
          <p:cNvPr id="3" name="Text 1"/>
          <p:cNvSpPr/>
          <p:nvPr/>
        </p:nvSpPr>
        <p:spPr>
          <a:xfrm>
            <a:off x="548640" y="594360"/>
            <a:ext cx="11064240" cy="822960"/>
          </a:xfrm>
          <a:prstGeom prst="rect">
            <a:avLst/>
          </a:prstGeom>
          <a:noFill/>
          <a:ln/>
        </p:spPr>
        <p:txBody>
          <a:bodyPr wrap="square" rtlCol="0" anchor="ctr"/>
          <a:lstStyle/>
          <a:p>
            <a:pPr marL="0" indent="0">
              <a:buNone/>
            </a:pPr>
            <a:r>
              <a:rPr lang="en-US" sz="3000" b="1" dirty="0">
                <a:solidFill>
                  <a:srgbClr val="2D3436"/>
                </a:solidFill>
                <a:latin typeface="Cambria" pitchFamily="34" charset="0"/>
                <a:ea typeface="Cambria" pitchFamily="34" charset="-122"/>
                <a:cs typeface="Cambria" pitchFamily="34" charset="-120"/>
              </a:rPr>
              <a:t>Wellbeing and Sustainable Development</a:t>
            </a:r>
            <a:endParaRPr lang="en-US" sz="3000" dirty="0"/>
          </a:p>
        </p:txBody>
      </p:sp>
      <p:sp>
        <p:nvSpPr>
          <p:cNvPr id="4" name="Shape 2"/>
          <p:cNvSpPr/>
          <p:nvPr/>
        </p:nvSpPr>
        <p:spPr>
          <a:xfrm>
            <a:off x="548640" y="1600200"/>
            <a:ext cx="5486400" cy="4480560"/>
          </a:xfrm>
          <a:prstGeom prst="roundRect">
            <a:avLst>
              <a:gd name="adj" fmla="val 1633"/>
            </a:avLst>
          </a:prstGeom>
          <a:solidFill>
            <a:srgbClr val="F4F9F8"/>
          </a:solidFill>
          <a:ln/>
        </p:spPr>
        <p:txBody>
          <a:bodyPr/>
          <a:lstStyle/>
          <a:p>
            <a:endParaRPr lang="en-US"/>
          </a:p>
        </p:txBody>
      </p:sp>
      <p:sp>
        <p:nvSpPr>
          <p:cNvPr id="5" name="Shape 3"/>
          <p:cNvSpPr/>
          <p:nvPr/>
        </p:nvSpPr>
        <p:spPr>
          <a:xfrm>
            <a:off x="868680" y="1874520"/>
            <a:ext cx="502920" cy="502920"/>
          </a:xfrm>
          <a:prstGeom prst="ellipse">
            <a:avLst/>
          </a:prstGeom>
          <a:solidFill>
            <a:srgbClr val="00A896"/>
          </a:solidFill>
          <a:ln/>
        </p:spPr>
        <p:txBody>
          <a:bodyPr/>
          <a:lstStyle/>
          <a:p>
            <a:endParaRPr lang="en-US"/>
          </a:p>
        </p:txBody>
      </p:sp>
      <p:sp>
        <p:nvSpPr>
          <p:cNvPr id="6" name="Text 4"/>
          <p:cNvSpPr/>
          <p:nvPr/>
        </p:nvSpPr>
        <p:spPr>
          <a:xfrm>
            <a:off x="868680" y="1874520"/>
            <a:ext cx="502920" cy="502920"/>
          </a:xfrm>
          <a:prstGeom prst="rect">
            <a:avLst/>
          </a:prstGeom>
          <a:noFill/>
          <a:ln/>
        </p:spPr>
        <p:txBody>
          <a:bodyPr wrap="square"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W</a:t>
            </a:r>
            <a:endParaRPr lang="en-US" sz="2000" dirty="0"/>
          </a:p>
        </p:txBody>
      </p:sp>
      <p:sp>
        <p:nvSpPr>
          <p:cNvPr id="7" name="Text 5"/>
          <p:cNvSpPr/>
          <p:nvPr/>
        </p:nvSpPr>
        <p:spPr>
          <a:xfrm>
            <a:off x="1554480" y="1828800"/>
            <a:ext cx="4114800" cy="502920"/>
          </a:xfrm>
          <a:prstGeom prst="rect">
            <a:avLst/>
          </a:prstGeom>
          <a:noFill/>
          <a:ln/>
        </p:spPr>
        <p:txBody>
          <a:bodyPr wrap="square" rtlCol="0" anchor="ctr"/>
          <a:lstStyle/>
          <a:p>
            <a:pPr marL="0" indent="0">
              <a:buNone/>
            </a:pPr>
            <a:r>
              <a:rPr lang="en-US" sz="2000" b="1" dirty="0">
                <a:solidFill>
                  <a:srgbClr val="2D3436"/>
                </a:solidFill>
                <a:latin typeface="Cambria" pitchFamily="34" charset="0"/>
                <a:ea typeface="Cambria" pitchFamily="34" charset="-122"/>
                <a:cs typeface="Cambria" pitchFamily="34" charset="-120"/>
              </a:rPr>
              <a:t>Wellbeing</a:t>
            </a:r>
            <a:endParaRPr lang="en-US" sz="2000" dirty="0"/>
          </a:p>
        </p:txBody>
      </p:sp>
      <p:sp>
        <p:nvSpPr>
          <p:cNvPr id="8" name="Text 6"/>
          <p:cNvSpPr/>
          <p:nvPr/>
        </p:nvSpPr>
        <p:spPr>
          <a:xfrm>
            <a:off x="777240" y="2468880"/>
            <a:ext cx="5120640" cy="3474720"/>
          </a:xfrm>
          <a:prstGeom prst="rect">
            <a:avLst/>
          </a:prstGeom>
          <a:noFill/>
          <a:ln/>
        </p:spPr>
        <p:txBody>
          <a:bodyPr wrap="square" rtlCol="0" anchor="ctr"/>
          <a:lstStyle/>
          <a:p>
            <a:pPr marL="342900" indent="-342900" algn="just">
              <a:spcAft>
                <a:spcPts val="600"/>
              </a:spcAft>
              <a:buSzPct val="100000"/>
              <a:buChar char="•"/>
            </a:pPr>
            <a:r>
              <a:rPr lang="en-US" sz="1300" dirty="0">
                <a:solidFill>
                  <a:srgbClr val="2D3436"/>
                </a:solidFill>
                <a:latin typeface="Calibri" pitchFamily="34" charset="0"/>
                <a:ea typeface="Calibri" pitchFamily="34" charset="-122"/>
                <a:cs typeface="Calibri" pitchFamily="34" charset="-120"/>
              </a:rPr>
              <a:t>An integrated, multi-dimensional measure of physical, mental, emotional and social well-being (Dodge, Daly, Cameron and Sanders 2012).</a:t>
            </a:r>
          </a:p>
          <a:p>
            <a:pPr marL="342900" indent="-342900" algn="just">
              <a:spcAft>
                <a:spcPts val="600"/>
              </a:spcAft>
              <a:buSzPct val="100000"/>
              <a:buChar char="•"/>
            </a:pPr>
            <a:r>
              <a:rPr lang="en-US" sz="1300" dirty="0">
                <a:solidFill>
                  <a:srgbClr val="2D3436"/>
                </a:solidFill>
                <a:latin typeface="Calibri" pitchFamily="34" charset="0"/>
                <a:ea typeface="Calibri" pitchFamily="34" charset="-122"/>
                <a:cs typeface="Calibri" pitchFamily="34" charset="-120"/>
              </a:rPr>
              <a:t>The concept of wellbeing is considered as a 'see-saw' between an individual's psychological, social and physical capacities and the demands placed on them in the real world (Dodge et al., 2012).</a:t>
            </a:r>
          </a:p>
          <a:p>
            <a:pPr marL="342900" indent="-342900" algn="just">
              <a:spcAft>
                <a:spcPts val="600"/>
              </a:spcAft>
              <a:buSzPct val="100000"/>
              <a:buChar char="•"/>
            </a:pPr>
            <a:r>
              <a:rPr lang="en-US" sz="1300" dirty="0">
                <a:solidFill>
                  <a:srgbClr val="2D3436"/>
                </a:solidFill>
                <a:latin typeface="Calibri" pitchFamily="34" charset="0"/>
                <a:ea typeface="Calibri" pitchFamily="34" charset="-122"/>
                <a:cs typeface="Calibri" pitchFamily="34" charset="-120"/>
              </a:rPr>
              <a:t>Importantly, wellbeing is personal and meaningful, and it is also culturally specific, meaning that the ways in which it is measured vary across different groups (La Placa, McNaught and Knight, 2013).</a:t>
            </a:r>
            <a:endParaRPr lang="en-US" sz="1300" dirty="0"/>
          </a:p>
        </p:txBody>
      </p:sp>
      <p:sp>
        <p:nvSpPr>
          <p:cNvPr id="9" name="Shape 7"/>
          <p:cNvSpPr/>
          <p:nvPr/>
        </p:nvSpPr>
        <p:spPr>
          <a:xfrm>
            <a:off x="6263640" y="1600200"/>
            <a:ext cx="5486400" cy="4480560"/>
          </a:xfrm>
          <a:prstGeom prst="roundRect">
            <a:avLst>
              <a:gd name="adj" fmla="val 1633"/>
            </a:avLst>
          </a:prstGeom>
          <a:solidFill>
            <a:srgbClr val="F4F9F8"/>
          </a:solidFill>
          <a:ln/>
        </p:spPr>
        <p:txBody>
          <a:bodyPr/>
          <a:lstStyle/>
          <a:p>
            <a:endParaRPr lang="en-US"/>
          </a:p>
        </p:txBody>
      </p:sp>
      <p:sp>
        <p:nvSpPr>
          <p:cNvPr id="10" name="Shape 8"/>
          <p:cNvSpPr/>
          <p:nvPr/>
        </p:nvSpPr>
        <p:spPr>
          <a:xfrm>
            <a:off x="6583680" y="1874520"/>
            <a:ext cx="502920" cy="502920"/>
          </a:xfrm>
          <a:prstGeom prst="ellipse">
            <a:avLst/>
          </a:prstGeom>
          <a:solidFill>
            <a:srgbClr val="02C39A"/>
          </a:solidFill>
          <a:ln/>
        </p:spPr>
        <p:txBody>
          <a:bodyPr/>
          <a:lstStyle/>
          <a:p>
            <a:endParaRPr lang="en-US"/>
          </a:p>
        </p:txBody>
      </p:sp>
      <p:sp>
        <p:nvSpPr>
          <p:cNvPr id="11" name="Text 9"/>
          <p:cNvSpPr/>
          <p:nvPr/>
        </p:nvSpPr>
        <p:spPr>
          <a:xfrm>
            <a:off x="6583680" y="1874520"/>
            <a:ext cx="502920" cy="502920"/>
          </a:xfrm>
          <a:prstGeom prst="rect">
            <a:avLst/>
          </a:prstGeom>
          <a:noFill/>
          <a:ln/>
        </p:spPr>
        <p:txBody>
          <a:bodyPr wrap="square"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S</a:t>
            </a:r>
            <a:endParaRPr lang="en-US" sz="2000" dirty="0"/>
          </a:p>
        </p:txBody>
      </p:sp>
      <p:sp>
        <p:nvSpPr>
          <p:cNvPr id="12" name="Text 10"/>
          <p:cNvSpPr/>
          <p:nvPr/>
        </p:nvSpPr>
        <p:spPr>
          <a:xfrm>
            <a:off x="7269480" y="1828800"/>
            <a:ext cx="4297680" cy="502920"/>
          </a:xfrm>
          <a:prstGeom prst="rect">
            <a:avLst/>
          </a:prstGeom>
          <a:noFill/>
          <a:ln/>
        </p:spPr>
        <p:txBody>
          <a:bodyPr wrap="square" rtlCol="0" anchor="ctr"/>
          <a:lstStyle/>
          <a:p>
            <a:pPr marL="0" indent="0">
              <a:buNone/>
            </a:pPr>
            <a:r>
              <a:rPr lang="en-US" sz="2000" b="1" dirty="0">
                <a:solidFill>
                  <a:srgbClr val="2D3436"/>
                </a:solidFill>
                <a:latin typeface="Cambria" pitchFamily="34" charset="0"/>
                <a:ea typeface="Cambria" pitchFamily="34" charset="-122"/>
                <a:cs typeface="Cambria" pitchFamily="34" charset="-120"/>
              </a:rPr>
              <a:t>Sustainable Development</a:t>
            </a:r>
            <a:endParaRPr lang="en-US" sz="2000" dirty="0"/>
          </a:p>
        </p:txBody>
      </p:sp>
      <p:sp>
        <p:nvSpPr>
          <p:cNvPr id="13" name="Text 11"/>
          <p:cNvSpPr/>
          <p:nvPr/>
        </p:nvSpPr>
        <p:spPr>
          <a:xfrm>
            <a:off x="6492240" y="2468880"/>
            <a:ext cx="5120640" cy="3474720"/>
          </a:xfrm>
          <a:prstGeom prst="rect">
            <a:avLst/>
          </a:prstGeom>
          <a:noFill/>
          <a:ln/>
        </p:spPr>
        <p:txBody>
          <a:bodyPr wrap="square" rtlCol="0" anchor="ctr"/>
          <a:lstStyle/>
          <a:p>
            <a:pPr marL="342900" indent="-342900" algn="just">
              <a:spcAft>
                <a:spcPts val="600"/>
              </a:spcAft>
              <a:buSzPct val="100000"/>
              <a:buChar char="•"/>
            </a:pPr>
            <a:r>
              <a:rPr lang="en-US" sz="1300" dirty="0">
                <a:solidFill>
                  <a:srgbClr val="2D3436"/>
                </a:solidFill>
                <a:latin typeface="Calibri" pitchFamily="34" charset="0"/>
                <a:ea typeface="Calibri" pitchFamily="34" charset="-122"/>
                <a:cs typeface="Calibri" pitchFamily="34" charset="-120"/>
              </a:rPr>
              <a:t>Development that is sustainable to the needs of the present without affecting the future generations' ability to meet their own needs (Brundtland Report, WCED, 1987).</a:t>
            </a:r>
          </a:p>
          <a:p>
            <a:pPr marL="342900" indent="-342900" algn="just">
              <a:spcAft>
                <a:spcPts val="600"/>
              </a:spcAft>
              <a:buSzPct val="100000"/>
              <a:buChar char="•"/>
            </a:pPr>
            <a:r>
              <a:rPr lang="en-US" sz="1300" dirty="0">
                <a:solidFill>
                  <a:srgbClr val="2D3436"/>
                </a:solidFill>
                <a:latin typeface="Calibri" pitchFamily="34" charset="0"/>
                <a:ea typeface="Calibri" pitchFamily="34" charset="-122"/>
                <a:cs typeface="Calibri" pitchFamily="34" charset="-120"/>
              </a:rPr>
              <a:t>In health systems, it means having designs that are long-term environmentally sustainable, economically viable and socially equitable (WHO, 2021).</a:t>
            </a:r>
          </a:p>
          <a:p>
            <a:pPr marL="342900" indent="-342900" algn="just">
              <a:spcAft>
                <a:spcPts val="600"/>
              </a:spcAft>
              <a:buSzPct val="100000"/>
              <a:buChar char="•"/>
            </a:pPr>
            <a:r>
              <a:rPr lang="en-US" sz="1300" dirty="0">
                <a:solidFill>
                  <a:srgbClr val="2D3436"/>
                </a:solidFill>
                <a:latin typeface="Calibri" pitchFamily="34" charset="0"/>
                <a:ea typeface="Calibri" pitchFamily="34" charset="-122"/>
                <a:cs typeface="Calibri" pitchFamily="34" charset="-120"/>
              </a:rPr>
              <a:t>One of the major criticisms is that the Brundtland definition is vague on 'needs' and this can be interpreted as meaning that continued economic growth is acceptable, which could negate true sustainability (Hopwood, Mellor and O'Brien, 2005).</a:t>
            </a:r>
            <a:endParaRPr lang="en-US" sz="1300" dirty="0"/>
          </a:p>
        </p:txBody>
      </p:sp>
      <p:sp>
        <p:nvSpPr>
          <p:cNvPr id="14" name="Text 12"/>
          <p:cNvSpPr/>
          <p:nvPr/>
        </p:nvSpPr>
        <p:spPr>
          <a:xfrm>
            <a:off x="11612880" y="6446520"/>
            <a:ext cx="457200" cy="320040"/>
          </a:xfrm>
          <a:prstGeom prst="rect">
            <a:avLst/>
          </a:prstGeom>
          <a:noFill/>
          <a:ln/>
        </p:spPr>
        <p:txBody>
          <a:bodyPr wrap="square" rtlCol="0" anchor="ctr"/>
          <a:lstStyle/>
          <a:p>
            <a:pPr marL="0" indent="0" algn="r">
              <a:buNone/>
            </a:pPr>
            <a:r>
              <a:rPr lang="en-US" sz="1100" dirty="0">
                <a:solidFill>
                  <a:srgbClr val="5C7A7A"/>
                </a:solidFill>
                <a:latin typeface="Calibri" pitchFamily="34" charset="0"/>
                <a:ea typeface="Calibri" pitchFamily="34" charset="-122"/>
                <a:cs typeface="Calibri" pitchFamily="34" charset="-120"/>
              </a:rPr>
              <a:t>4</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10058400" cy="365760"/>
          </a:xfrm>
          <a:prstGeom prst="rect">
            <a:avLst/>
          </a:prstGeom>
          <a:noFill/>
          <a:ln/>
        </p:spPr>
        <p:txBody>
          <a:bodyPr wrap="square" rtlCol="0" anchor="ctr"/>
          <a:lstStyle/>
          <a:p>
            <a:pPr marL="0" indent="0">
              <a:buNone/>
            </a:pPr>
            <a:r>
              <a:rPr lang="en-US" sz="1200" b="1" kern="0" spc="200" dirty="0">
                <a:solidFill>
                  <a:srgbClr val="00A896"/>
                </a:solidFill>
                <a:latin typeface="Calibri" pitchFamily="34" charset="0"/>
                <a:ea typeface="Calibri" pitchFamily="34" charset="-122"/>
                <a:cs typeface="Calibri" pitchFamily="34" charset="-120"/>
              </a:rPr>
              <a:t>GLOBAL POLICY CONTEXT</a:t>
            </a:r>
            <a:endParaRPr lang="en-US" sz="1200" dirty="0"/>
          </a:p>
        </p:txBody>
      </p:sp>
      <p:sp>
        <p:nvSpPr>
          <p:cNvPr id="3" name="Text 1"/>
          <p:cNvSpPr/>
          <p:nvPr/>
        </p:nvSpPr>
        <p:spPr>
          <a:xfrm>
            <a:off x="548640" y="594360"/>
            <a:ext cx="11064240" cy="822960"/>
          </a:xfrm>
          <a:prstGeom prst="rect">
            <a:avLst/>
          </a:prstGeom>
          <a:noFill/>
          <a:ln/>
        </p:spPr>
        <p:txBody>
          <a:bodyPr wrap="square" rtlCol="0" anchor="ctr"/>
          <a:lstStyle/>
          <a:p>
            <a:pPr marL="0" indent="0">
              <a:buNone/>
            </a:pPr>
            <a:r>
              <a:rPr lang="en-US" sz="3000" b="1" dirty="0">
                <a:solidFill>
                  <a:srgbClr val="2D3436"/>
                </a:solidFill>
                <a:latin typeface="Cambria" pitchFamily="34" charset="0"/>
                <a:ea typeface="Cambria" pitchFamily="34" charset="-122"/>
                <a:cs typeface="Cambria" pitchFamily="34" charset="-120"/>
              </a:rPr>
              <a:t>Growing Importance: The Sustainable Development Goals</a:t>
            </a:r>
            <a:endParaRPr lang="en-US" sz="3000" dirty="0"/>
          </a:p>
        </p:txBody>
      </p:sp>
      <p:sp>
        <p:nvSpPr>
          <p:cNvPr id="4" name="Text 2"/>
          <p:cNvSpPr/>
          <p:nvPr/>
        </p:nvSpPr>
        <p:spPr>
          <a:xfrm>
            <a:off x="548640" y="1463040"/>
            <a:ext cx="11064240" cy="548640"/>
          </a:xfrm>
          <a:prstGeom prst="rect">
            <a:avLst/>
          </a:prstGeom>
          <a:noFill/>
          <a:ln/>
        </p:spPr>
        <p:txBody>
          <a:bodyPr wrap="square" rtlCol="0" anchor="ctr"/>
          <a:lstStyle/>
          <a:p>
            <a:pPr marL="0" indent="0">
              <a:buNone/>
            </a:pPr>
            <a:r>
              <a:rPr lang="en-US" sz="1500" i="1" dirty="0">
                <a:solidFill>
                  <a:srgbClr val="5C7A7A"/>
                </a:solidFill>
                <a:latin typeface="Calibri" pitchFamily="34" charset="0"/>
                <a:ea typeface="Calibri" pitchFamily="34" charset="-122"/>
                <a:cs typeface="Calibri" pitchFamily="34" charset="-120"/>
              </a:rPr>
              <a:t>The 2030 Agenda situates health and wellbeing as both a goal in itself and an enabler of broader sustainable development.</a:t>
            </a:r>
            <a:endParaRPr lang="en-US" sz="1500" dirty="0"/>
          </a:p>
        </p:txBody>
      </p:sp>
      <p:sp>
        <p:nvSpPr>
          <p:cNvPr id="5" name="Shape 3"/>
          <p:cNvSpPr/>
          <p:nvPr/>
        </p:nvSpPr>
        <p:spPr>
          <a:xfrm>
            <a:off x="548640" y="2286000"/>
            <a:ext cx="3611880" cy="3840480"/>
          </a:xfrm>
          <a:prstGeom prst="roundRect">
            <a:avLst>
              <a:gd name="adj" fmla="val 2025"/>
            </a:avLst>
          </a:prstGeom>
          <a:solidFill>
            <a:srgbClr val="028090"/>
          </a:solidFill>
          <a:ln/>
        </p:spPr>
        <p:txBody>
          <a:bodyPr/>
          <a:lstStyle/>
          <a:p>
            <a:endParaRPr lang="en-US"/>
          </a:p>
        </p:txBody>
      </p:sp>
      <p:sp>
        <p:nvSpPr>
          <p:cNvPr id="6" name="Text 4"/>
          <p:cNvSpPr/>
          <p:nvPr/>
        </p:nvSpPr>
        <p:spPr>
          <a:xfrm>
            <a:off x="777240" y="2468880"/>
            <a:ext cx="3200400" cy="548640"/>
          </a:xfrm>
          <a:prstGeom prst="rect">
            <a:avLst/>
          </a:prstGeom>
          <a:noFill/>
          <a:ln/>
        </p:spPr>
        <p:txBody>
          <a:bodyPr wrap="square" rtlCol="0" anchor="ctr"/>
          <a:lstStyle/>
          <a:p>
            <a:pPr marL="0" indent="0">
              <a:buNone/>
            </a:pPr>
            <a:r>
              <a:rPr lang="en-US" sz="2400" b="1" dirty="0">
                <a:solidFill>
                  <a:srgbClr val="FFFFFF"/>
                </a:solidFill>
                <a:latin typeface="Cambria" pitchFamily="34" charset="0"/>
                <a:ea typeface="Cambria" pitchFamily="34" charset="-122"/>
                <a:cs typeface="Cambria" pitchFamily="34" charset="-120"/>
              </a:rPr>
              <a:t>SDG 3</a:t>
            </a:r>
            <a:endParaRPr lang="en-US" sz="2400" dirty="0"/>
          </a:p>
        </p:txBody>
      </p:sp>
      <p:sp>
        <p:nvSpPr>
          <p:cNvPr id="7" name="Text 5"/>
          <p:cNvSpPr/>
          <p:nvPr/>
        </p:nvSpPr>
        <p:spPr>
          <a:xfrm>
            <a:off x="777240" y="3017520"/>
            <a:ext cx="3200400" cy="640080"/>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Good Health &amp; Wellbeing</a:t>
            </a:r>
            <a:endParaRPr lang="en-US" sz="1600" dirty="0"/>
          </a:p>
        </p:txBody>
      </p:sp>
      <p:sp>
        <p:nvSpPr>
          <p:cNvPr id="8" name="Text 6"/>
          <p:cNvSpPr/>
          <p:nvPr/>
        </p:nvSpPr>
        <p:spPr>
          <a:xfrm>
            <a:off x="777240" y="3703320"/>
            <a:ext cx="3246120" cy="2286000"/>
          </a:xfrm>
          <a:prstGeom prst="rect">
            <a:avLst/>
          </a:prstGeom>
          <a:noFill/>
          <a:ln/>
        </p:spPr>
        <p:txBody>
          <a:bodyPr wrap="square" rtlCol="0" anchor="ctr"/>
          <a:lstStyle/>
          <a:p>
            <a:pPr algn="just"/>
            <a:r>
              <a:rPr lang="en-US" sz="1200" dirty="0">
                <a:solidFill>
                  <a:srgbClr val="FFFFFF"/>
                </a:solidFill>
                <a:latin typeface="Calibri" pitchFamily="34" charset="0"/>
                <a:ea typeface="Calibri" pitchFamily="34" charset="-122"/>
                <a:cs typeface="Calibri" pitchFamily="34" charset="-120"/>
              </a:rPr>
              <a:t>Protect and improve mental health and ensure healthy lives at all ages; this includes target 3.4 on reducing premature mortality from non-communicable disease and promoting mental health (United Nations, 2015).</a:t>
            </a:r>
            <a:endParaRPr lang="en-US" sz="1200" dirty="0"/>
          </a:p>
        </p:txBody>
      </p:sp>
      <p:sp>
        <p:nvSpPr>
          <p:cNvPr id="9" name="Shape 7"/>
          <p:cNvSpPr/>
          <p:nvPr/>
        </p:nvSpPr>
        <p:spPr>
          <a:xfrm>
            <a:off x="4343400" y="2286000"/>
            <a:ext cx="3611880" cy="3840480"/>
          </a:xfrm>
          <a:prstGeom prst="roundRect">
            <a:avLst>
              <a:gd name="adj" fmla="val 2025"/>
            </a:avLst>
          </a:prstGeom>
          <a:solidFill>
            <a:srgbClr val="00A896"/>
          </a:solidFill>
          <a:ln/>
        </p:spPr>
        <p:txBody>
          <a:bodyPr/>
          <a:lstStyle/>
          <a:p>
            <a:endParaRPr lang="en-US"/>
          </a:p>
        </p:txBody>
      </p:sp>
      <p:sp>
        <p:nvSpPr>
          <p:cNvPr id="10" name="Text 8"/>
          <p:cNvSpPr/>
          <p:nvPr/>
        </p:nvSpPr>
        <p:spPr>
          <a:xfrm>
            <a:off x="4572000" y="2468880"/>
            <a:ext cx="3200400" cy="548640"/>
          </a:xfrm>
          <a:prstGeom prst="rect">
            <a:avLst/>
          </a:prstGeom>
          <a:noFill/>
          <a:ln/>
        </p:spPr>
        <p:txBody>
          <a:bodyPr wrap="square" rtlCol="0" anchor="ctr"/>
          <a:lstStyle/>
          <a:p>
            <a:pPr marL="0" indent="0">
              <a:buNone/>
            </a:pPr>
            <a:r>
              <a:rPr lang="en-US" sz="2400" b="1" dirty="0">
                <a:solidFill>
                  <a:srgbClr val="FFFFFF"/>
                </a:solidFill>
                <a:latin typeface="Cambria" pitchFamily="34" charset="0"/>
                <a:ea typeface="Cambria" pitchFamily="34" charset="-122"/>
                <a:cs typeface="Cambria" pitchFamily="34" charset="-120"/>
              </a:rPr>
              <a:t>SDG 10</a:t>
            </a:r>
            <a:endParaRPr lang="en-US" sz="2400" dirty="0"/>
          </a:p>
        </p:txBody>
      </p:sp>
      <p:sp>
        <p:nvSpPr>
          <p:cNvPr id="11" name="Text 9"/>
          <p:cNvSpPr/>
          <p:nvPr/>
        </p:nvSpPr>
        <p:spPr>
          <a:xfrm>
            <a:off x="4572000" y="3017520"/>
            <a:ext cx="3200400" cy="640080"/>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Reduced Inequalities</a:t>
            </a:r>
            <a:endParaRPr lang="en-US" sz="1600" dirty="0"/>
          </a:p>
        </p:txBody>
      </p:sp>
      <p:sp>
        <p:nvSpPr>
          <p:cNvPr id="12" name="Text 10"/>
          <p:cNvSpPr/>
          <p:nvPr/>
        </p:nvSpPr>
        <p:spPr>
          <a:xfrm>
            <a:off x="4572000" y="3703320"/>
            <a:ext cx="3246120" cy="2286000"/>
          </a:xfrm>
          <a:prstGeom prst="rect">
            <a:avLst/>
          </a:prstGeom>
          <a:noFill/>
          <a:ln/>
        </p:spPr>
        <p:txBody>
          <a:bodyPr wrap="square" rtlCol="0" anchor="ctr"/>
          <a:lstStyle/>
          <a:p>
            <a:pPr algn="just"/>
            <a:r>
              <a:rPr lang="en-US" sz="1200" dirty="0">
                <a:solidFill>
                  <a:srgbClr val="FFFFFF"/>
                </a:solidFill>
                <a:latin typeface="Calibri" pitchFamily="34" charset="0"/>
                <a:ea typeface="Calibri" pitchFamily="34" charset="-122"/>
                <a:cs typeface="Calibri" pitchFamily="34" charset="-120"/>
              </a:rPr>
              <a:t>Explicitly related to mental health equity — the strive to minimize disparities in access to care by income, geography and demographic groups.</a:t>
            </a:r>
            <a:endParaRPr lang="en-US" sz="1200" dirty="0"/>
          </a:p>
        </p:txBody>
      </p:sp>
      <p:sp>
        <p:nvSpPr>
          <p:cNvPr id="13" name="Shape 11"/>
          <p:cNvSpPr/>
          <p:nvPr/>
        </p:nvSpPr>
        <p:spPr>
          <a:xfrm>
            <a:off x="8138160" y="2286000"/>
            <a:ext cx="3611880" cy="3840480"/>
          </a:xfrm>
          <a:prstGeom prst="roundRect">
            <a:avLst>
              <a:gd name="adj" fmla="val 2025"/>
            </a:avLst>
          </a:prstGeom>
          <a:solidFill>
            <a:srgbClr val="02C39A"/>
          </a:solidFill>
          <a:ln/>
        </p:spPr>
        <p:txBody>
          <a:bodyPr/>
          <a:lstStyle/>
          <a:p>
            <a:endParaRPr lang="en-US"/>
          </a:p>
        </p:txBody>
      </p:sp>
      <p:sp>
        <p:nvSpPr>
          <p:cNvPr id="14" name="Text 12"/>
          <p:cNvSpPr/>
          <p:nvPr/>
        </p:nvSpPr>
        <p:spPr>
          <a:xfrm>
            <a:off x="8366760" y="2468880"/>
            <a:ext cx="3200400" cy="548640"/>
          </a:xfrm>
          <a:prstGeom prst="rect">
            <a:avLst/>
          </a:prstGeom>
          <a:noFill/>
          <a:ln/>
        </p:spPr>
        <p:txBody>
          <a:bodyPr wrap="square" rtlCol="0" anchor="ctr"/>
          <a:lstStyle/>
          <a:p>
            <a:pPr marL="0" indent="0">
              <a:buNone/>
            </a:pPr>
            <a:r>
              <a:rPr lang="en-US" sz="2400" b="1" dirty="0">
                <a:solidFill>
                  <a:srgbClr val="FFFFFF"/>
                </a:solidFill>
                <a:latin typeface="Cambria" pitchFamily="34" charset="0"/>
                <a:ea typeface="Cambria" pitchFamily="34" charset="-122"/>
                <a:cs typeface="Cambria" pitchFamily="34" charset="-120"/>
              </a:rPr>
              <a:t>SDG 17</a:t>
            </a:r>
            <a:endParaRPr lang="en-US" sz="2400" dirty="0"/>
          </a:p>
        </p:txBody>
      </p:sp>
      <p:sp>
        <p:nvSpPr>
          <p:cNvPr id="15" name="Text 13"/>
          <p:cNvSpPr/>
          <p:nvPr/>
        </p:nvSpPr>
        <p:spPr>
          <a:xfrm>
            <a:off x="8366760" y="3017520"/>
            <a:ext cx="3200400" cy="640080"/>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Partnerships for the Goals</a:t>
            </a:r>
            <a:endParaRPr lang="en-US" sz="1600" dirty="0"/>
          </a:p>
        </p:txBody>
      </p:sp>
      <p:sp>
        <p:nvSpPr>
          <p:cNvPr id="16" name="Text 14"/>
          <p:cNvSpPr/>
          <p:nvPr/>
        </p:nvSpPr>
        <p:spPr>
          <a:xfrm>
            <a:off x="8366760" y="3703320"/>
            <a:ext cx="3246120" cy="2286000"/>
          </a:xfrm>
          <a:prstGeom prst="rect">
            <a:avLst/>
          </a:prstGeom>
          <a:noFill/>
          <a:ln/>
        </p:spPr>
        <p:txBody>
          <a:bodyPr wrap="square" rtlCol="0" anchor="ctr"/>
          <a:lstStyle/>
          <a:p>
            <a:pPr algn="just"/>
            <a:r>
              <a:rPr lang="en-US" sz="1200" dirty="0">
                <a:solidFill>
                  <a:srgbClr val="FFFFFF"/>
                </a:solidFill>
                <a:latin typeface="Calibri" pitchFamily="34" charset="0"/>
                <a:ea typeface="Calibri" pitchFamily="34" charset="-122"/>
                <a:cs typeface="Calibri" pitchFamily="34" charset="-120"/>
              </a:rPr>
              <a:t>Fosters inter-sectoral partnerships – as part of ‘Health in All Policies' approaches explored later in this presentation.</a:t>
            </a:r>
            <a:endParaRPr lang="en-US" sz="1200" dirty="0"/>
          </a:p>
        </p:txBody>
      </p:sp>
      <p:sp>
        <p:nvSpPr>
          <p:cNvPr id="17" name="Text 15"/>
          <p:cNvSpPr/>
          <p:nvPr/>
        </p:nvSpPr>
        <p:spPr>
          <a:xfrm>
            <a:off x="11612880" y="6446520"/>
            <a:ext cx="457200" cy="320040"/>
          </a:xfrm>
          <a:prstGeom prst="rect">
            <a:avLst/>
          </a:prstGeom>
          <a:noFill/>
          <a:ln/>
        </p:spPr>
        <p:txBody>
          <a:bodyPr wrap="square" rtlCol="0" anchor="ctr"/>
          <a:lstStyle/>
          <a:p>
            <a:pPr marL="0" indent="0" algn="r">
              <a:buNone/>
            </a:pPr>
            <a:r>
              <a:rPr lang="en-US" sz="1100" dirty="0">
                <a:solidFill>
                  <a:srgbClr val="5C7A7A"/>
                </a:solidFill>
                <a:latin typeface="Calibri" pitchFamily="34" charset="0"/>
                <a:ea typeface="Calibri" pitchFamily="34" charset="-122"/>
                <a:cs typeface="Calibri" pitchFamily="34" charset="-120"/>
              </a:rPr>
              <a:t>5</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4F9F8"/>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28090"/>
          </a:solidFill>
          <a:ln/>
        </p:spPr>
        <p:txBody>
          <a:bodyPr/>
          <a:lstStyle/>
          <a:p>
            <a:endParaRPr lang="en-US"/>
          </a:p>
        </p:txBody>
      </p:sp>
      <p:sp>
        <p:nvSpPr>
          <p:cNvPr id="3" name="Shape 1"/>
          <p:cNvSpPr/>
          <p:nvPr/>
        </p:nvSpPr>
        <p:spPr>
          <a:xfrm>
            <a:off x="9601200" y="4114800"/>
            <a:ext cx="5486400" cy="5486400"/>
          </a:xfrm>
          <a:prstGeom prst="ellipse">
            <a:avLst/>
          </a:prstGeom>
          <a:solidFill>
            <a:srgbClr val="00A896">
              <a:alpha val="35000"/>
            </a:srgbClr>
          </a:solidFill>
          <a:ln/>
        </p:spPr>
        <p:txBody>
          <a:bodyPr/>
          <a:lstStyle/>
          <a:p>
            <a:endParaRPr lang="en-US"/>
          </a:p>
        </p:txBody>
      </p:sp>
      <p:sp>
        <p:nvSpPr>
          <p:cNvPr id="4" name="Text 2"/>
          <p:cNvSpPr/>
          <p:nvPr/>
        </p:nvSpPr>
        <p:spPr>
          <a:xfrm>
            <a:off x="822960" y="2651760"/>
            <a:ext cx="10515600" cy="1371600"/>
          </a:xfrm>
          <a:prstGeom prst="rect">
            <a:avLst/>
          </a:prstGeom>
          <a:noFill/>
          <a:ln/>
        </p:spPr>
        <p:txBody>
          <a:bodyPr wrap="square" rtlCol="0" anchor="ctr"/>
          <a:lstStyle/>
          <a:p>
            <a:pPr marL="0" indent="0">
              <a:buNone/>
            </a:pPr>
            <a:r>
              <a:rPr lang="en-US" sz="4000" b="1" dirty="0">
                <a:solidFill>
                  <a:srgbClr val="FFFFFF"/>
                </a:solidFill>
                <a:latin typeface="Cambria" pitchFamily="34" charset="0"/>
                <a:ea typeface="Cambria" pitchFamily="34" charset="-122"/>
                <a:cs typeface="Cambria" pitchFamily="34" charset="-120"/>
              </a:rPr>
              <a:t>Theoretical Perspectives</a:t>
            </a:r>
            <a:endParaRPr lang="en-US" sz="4000" dirty="0"/>
          </a:p>
        </p:txBody>
      </p:sp>
      <p:sp>
        <p:nvSpPr>
          <p:cNvPr id="5" name="Text 3"/>
          <p:cNvSpPr/>
          <p:nvPr/>
        </p:nvSpPr>
        <p:spPr>
          <a:xfrm>
            <a:off x="822960" y="3840480"/>
            <a:ext cx="9601200" cy="914400"/>
          </a:xfrm>
          <a:prstGeom prst="rect">
            <a:avLst/>
          </a:prstGeom>
          <a:noFill/>
          <a:ln/>
        </p:spPr>
        <p:txBody>
          <a:bodyPr wrap="square" rtlCol="0" anchor="ctr"/>
          <a:lstStyle/>
          <a:p>
            <a:pPr marL="0" indent="0">
              <a:buNone/>
            </a:pPr>
            <a:r>
              <a:rPr lang="en-US" sz="1700" i="1" dirty="0">
                <a:solidFill>
                  <a:srgbClr val="D6F0EC"/>
                </a:solidFill>
                <a:latin typeface="Calibri" pitchFamily="34" charset="0"/>
                <a:ea typeface="Calibri" pitchFamily="34" charset="-122"/>
                <a:cs typeface="Calibri" pitchFamily="34" charset="-120"/>
              </a:rPr>
              <a:t>Comparing models of health, wellbeing and sustainable development</a:t>
            </a:r>
            <a:endParaRPr lang="en-US" sz="1700" dirty="0"/>
          </a:p>
        </p:txBody>
      </p:sp>
      <p:sp>
        <p:nvSpPr>
          <p:cNvPr id="6" name="Text 4"/>
          <p:cNvSpPr/>
          <p:nvPr/>
        </p:nvSpPr>
        <p:spPr>
          <a:xfrm>
            <a:off x="11612880" y="6446520"/>
            <a:ext cx="457200" cy="320040"/>
          </a:xfrm>
          <a:prstGeom prst="rect">
            <a:avLst/>
          </a:prstGeom>
          <a:noFill/>
          <a:ln/>
        </p:spPr>
        <p:txBody>
          <a:bodyPr wrap="square" rtlCol="0" anchor="ctr"/>
          <a:lstStyle/>
          <a:p>
            <a:pPr marL="0" indent="0" algn="r">
              <a:buNone/>
            </a:pPr>
            <a:r>
              <a:rPr lang="en-US" sz="1100" dirty="0">
                <a:solidFill>
                  <a:srgbClr val="5C7A7A"/>
                </a:solidFill>
                <a:latin typeface="Calibri" pitchFamily="34" charset="0"/>
                <a:ea typeface="Calibri" pitchFamily="34" charset="-122"/>
                <a:cs typeface="Calibri" pitchFamily="34" charset="-120"/>
              </a:rPr>
              <a:t>6</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10058400" cy="365760"/>
          </a:xfrm>
          <a:prstGeom prst="rect">
            <a:avLst/>
          </a:prstGeom>
          <a:noFill/>
          <a:ln/>
        </p:spPr>
        <p:txBody>
          <a:bodyPr wrap="square" rtlCol="0" anchor="ctr"/>
          <a:lstStyle/>
          <a:p>
            <a:pPr marL="0" indent="0">
              <a:buNone/>
            </a:pPr>
            <a:r>
              <a:rPr lang="en-US" sz="1200" b="1" kern="0" spc="200" dirty="0">
                <a:solidFill>
                  <a:srgbClr val="00A896"/>
                </a:solidFill>
                <a:latin typeface="Calibri" pitchFamily="34" charset="0"/>
                <a:ea typeface="Calibri" pitchFamily="34" charset="-122"/>
                <a:cs typeface="Calibri" pitchFamily="34" charset="-120"/>
              </a:rPr>
              <a:t>THEORETICAL PERSPECTIVES</a:t>
            </a:r>
            <a:endParaRPr lang="en-US" sz="1200" dirty="0"/>
          </a:p>
        </p:txBody>
      </p:sp>
      <p:sp>
        <p:nvSpPr>
          <p:cNvPr id="3" name="Text 1"/>
          <p:cNvSpPr/>
          <p:nvPr/>
        </p:nvSpPr>
        <p:spPr>
          <a:xfrm>
            <a:off x="548640" y="594360"/>
            <a:ext cx="11064240" cy="822960"/>
          </a:xfrm>
          <a:prstGeom prst="rect">
            <a:avLst/>
          </a:prstGeom>
          <a:noFill/>
          <a:ln/>
        </p:spPr>
        <p:txBody>
          <a:bodyPr wrap="square" rtlCol="0" anchor="ctr"/>
          <a:lstStyle/>
          <a:p>
            <a:pPr marL="0" indent="0">
              <a:buNone/>
            </a:pPr>
            <a:r>
              <a:rPr lang="en-US" sz="3000" b="1" dirty="0">
                <a:solidFill>
                  <a:srgbClr val="2D3436"/>
                </a:solidFill>
                <a:latin typeface="Cambria" pitchFamily="34" charset="0"/>
                <a:ea typeface="Cambria" pitchFamily="34" charset="-122"/>
                <a:cs typeface="Cambria" pitchFamily="34" charset="-120"/>
              </a:rPr>
              <a:t>Biomedical vs Biopsychosocial Models</a:t>
            </a:r>
            <a:endParaRPr lang="en-US" sz="3000" dirty="0"/>
          </a:p>
        </p:txBody>
      </p:sp>
      <p:sp>
        <p:nvSpPr>
          <p:cNvPr id="4" name="Shape 2"/>
          <p:cNvSpPr/>
          <p:nvPr/>
        </p:nvSpPr>
        <p:spPr>
          <a:xfrm>
            <a:off x="548640" y="1554480"/>
            <a:ext cx="5486400" cy="640080"/>
          </a:xfrm>
          <a:prstGeom prst="roundRect">
            <a:avLst>
              <a:gd name="adj" fmla="val 11429"/>
            </a:avLst>
          </a:prstGeom>
          <a:solidFill>
            <a:srgbClr val="028090"/>
          </a:solidFill>
          <a:ln/>
        </p:spPr>
        <p:txBody>
          <a:bodyPr/>
          <a:lstStyle/>
          <a:p>
            <a:endParaRPr lang="en-US"/>
          </a:p>
        </p:txBody>
      </p:sp>
      <p:sp>
        <p:nvSpPr>
          <p:cNvPr id="5" name="Text 3"/>
          <p:cNvSpPr/>
          <p:nvPr/>
        </p:nvSpPr>
        <p:spPr>
          <a:xfrm>
            <a:off x="548640" y="1554480"/>
            <a:ext cx="5486400" cy="640080"/>
          </a:xfrm>
          <a:prstGeom prst="rect">
            <a:avLst/>
          </a:prstGeom>
          <a:noFill/>
          <a:ln/>
        </p:spPr>
        <p:txBody>
          <a:bodyPr wrap="square"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Biomedical Model</a:t>
            </a:r>
            <a:endParaRPr lang="en-US" sz="1800" dirty="0"/>
          </a:p>
        </p:txBody>
      </p:sp>
      <p:sp>
        <p:nvSpPr>
          <p:cNvPr id="6" name="Shape 4"/>
          <p:cNvSpPr/>
          <p:nvPr/>
        </p:nvSpPr>
        <p:spPr>
          <a:xfrm>
            <a:off x="6263640" y="1554480"/>
            <a:ext cx="5486400" cy="640080"/>
          </a:xfrm>
          <a:prstGeom prst="roundRect">
            <a:avLst>
              <a:gd name="adj" fmla="val 11429"/>
            </a:avLst>
          </a:prstGeom>
          <a:solidFill>
            <a:srgbClr val="00A896"/>
          </a:solidFill>
          <a:ln/>
        </p:spPr>
        <p:txBody>
          <a:bodyPr/>
          <a:lstStyle/>
          <a:p>
            <a:endParaRPr lang="en-US"/>
          </a:p>
        </p:txBody>
      </p:sp>
      <p:sp>
        <p:nvSpPr>
          <p:cNvPr id="7" name="Text 5"/>
          <p:cNvSpPr/>
          <p:nvPr/>
        </p:nvSpPr>
        <p:spPr>
          <a:xfrm>
            <a:off x="6263640" y="1554480"/>
            <a:ext cx="5486400" cy="640080"/>
          </a:xfrm>
          <a:prstGeom prst="rect">
            <a:avLst/>
          </a:prstGeom>
          <a:noFill/>
          <a:ln/>
        </p:spPr>
        <p:txBody>
          <a:bodyPr wrap="square" rtlCol="0" anchor="ctr"/>
          <a:lstStyle/>
          <a:p>
            <a:pPr marL="0" indent="0" algn="ctr">
              <a:buNone/>
            </a:pPr>
            <a:r>
              <a:rPr lang="en-US" sz="1800" b="1" dirty="0">
                <a:solidFill>
                  <a:srgbClr val="FFFFFF"/>
                </a:solidFill>
                <a:latin typeface="Cambria" pitchFamily="34" charset="0"/>
                <a:ea typeface="Cambria" pitchFamily="34" charset="-122"/>
                <a:cs typeface="Cambria" pitchFamily="34" charset="-120"/>
              </a:rPr>
              <a:t>Biopsychosocial Model (Engel, 1977)</a:t>
            </a:r>
            <a:endParaRPr lang="en-US" sz="1800" dirty="0"/>
          </a:p>
        </p:txBody>
      </p:sp>
      <p:sp>
        <p:nvSpPr>
          <p:cNvPr id="8" name="Text 6"/>
          <p:cNvSpPr/>
          <p:nvPr/>
        </p:nvSpPr>
        <p:spPr>
          <a:xfrm>
            <a:off x="548640" y="2331720"/>
            <a:ext cx="5486400" cy="3840480"/>
          </a:xfrm>
          <a:prstGeom prst="rect">
            <a:avLst/>
          </a:prstGeom>
          <a:noFill/>
          <a:ln/>
        </p:spPr>
        <p:txBody>
          <a:bodyPr wrap="square" rtlCol="0" anchor="ctr"/>
          <a:lstStyle/>
          <a:p>
            <a:pPr marL="342900" indent="-342900" algn="just">
              <a:spcAft>
                <a:spcPts val="800"/>
              </a:spcAft>
              <a:buSzPct val="100000"/>
              <a:buChar char="•"/>
            </a:pPr>
            <a:r>
              <a:rPr lang="en-US" sz="1300" dirty="0">
                <a:solidFill>
                  <a:srgbClr val="2D3436"/>
                </a:solidFill>
                <a:latin typeface="Calibri" pitchFamily="34" charset="0"/>
                <a:ea typeface="Calibri" pitchFamily="34" charset="-122"/>
                <a:cs typeface="Calibri" pitchFamily="34" charset="-120"/>
              </a:rPr>
              <a:t>They tend to regard mental illness as caused mainly by biological/neurochemical problems and believe that it can be cured with drugs (Deacon, 2013).</a:t>
            </a:r>
          </a:p>
          <a:p>
            <a:pPr marL="342900" indent="-342900" algn="just">
              <a:spcAft>
                <a:spcPts val="800"/>
              </a:spcAft>
              <a:buSzPct val="100000"/>
              <a:buChar char="•"/>
            </a:pPr>
            <a:r>
              <a:rPr lang="en-US" sz="1300" dirty="0">
                <a:solidFill>
                  <a:srgbClr val="2D3436"/>
                </a:solidFill>
                <a:latin typeface="Calibri" pitchFamily="34" charset="0"/>
                <a:ea typeface="Calibri" pitchFamily="34" charset="-122"/>
                <a:cs typeface="Calibri" pitchFamily="34" charset="-120"/>
              </a:rPr>
              <a:t>Strengths: well-defined diagnostic criteria and good pharmaceutical treatments for disorders like schizophrenia and severe depression have followed.</a:t>
            </a:r>
          </a:p>
          <a:p>
            <a:pPr marL="342900" indent="-342900" algn="just">
              <a:spcAft>
                <a:spcPts val="800"/>
              </a:spcAft>
              <a:buSzPct val="100000"/>
              <a:buChar char="•"/>
            </a:pPr>
            <a:r>
              <a:rPr lang="en-US" sz="1300" dirty="0">
                <a:solidFill>
                  <a:srgbClr val="2D3436"/>
                </a:solidFill>
                <a:latin typeface="Calibri" pitchFamily="34" charset="0"/>
                <a:ea typeface="Calibri" pitchFamily="34" charset="-122"/>
                <a:cs typeface="Calibri" pitchFamily="34" charset="-120"/>
              </a:rPr>
              <a:t>Weakness: </a:t>
            </a:r>
            <a:r>
              <a:rPr lang="en-US" sz="1300" dirty="0" err="1">
                <a:solidFill>
                  <a:srgbClr val="2D3436"/>
                </a:solidFill>
                <a:latin typeface="Calibri" pitchFamily="34" charset="0"/>
                <a:ea typeface="Calibri" pitchFamily="34" charset="-122"/>
                <a:cs typeface="Calibri" pitchFamily="34" charset="-120"/>
              </a:rPr>
              <a:t>criticised</a:t>
            </a:r>
            <a:r>
              <a:rPr lang="en-US" sz="1300" dirty="0">
                <a:solidFill>
                  <a:srgbClr val="2D3436"/>
                </a:solidFill>
                <a:latin typeface="Calibri" pitchFamily="34" charset="0"/>
                <a:ea typeface="Calibri" pitchFamily="34" charset="-122"/>
                <a:cs typeface="Calibri" pitchFamily="34" charset="-120"/>
              </a:rPr>
              <a:t> for a reductionist approach — Read, Bentall and Fosse (2009) state that it downplays the contribution of trauma, poverty and social disadvantage in mental illness, which may </a:t>
            </a:r>
            <a:r>
              <a:rPr lang="en-US" sz="1300" dirty="0" err="1">
                <a:solidFill>
                  <a:srgbClr val="2D3436"/>
                </a:solidFill>
                <a:latin typeface="Calibri" pitchFamily="34" charset="0"/>
                <a:ea typeface="Calibri" pitchFamily="34" charset="-122"/>
                <a:cs typeface="Calibri" pitchFamily="34" charset="-120"/>
              </a:rPr>
              <a:t>stigmatise</a:t>
            </a:r>
            <a:r>
              <a:rPr lang="en-US" sz="1300" dirty="0">
                <a:solidFill>
                  <a:srgbClr val="2D3436"/>
                </a:solidFill>
                <a:latin typeface="Calibri" pitchFamily="34" charset="0"/>
                <a:ea typeface="Calibri" pitchFamily="34" charset="-122"/>
                <a:cs typeface="Calibri" pitchFamily="34" charset="-120"/>
              </a:rPr>
              <a:t> the mentally ill as 'biologically broken'.</a:t>
            </a:r>
            <a:endParaRPr lang="en-US" sz="1300" dirty="0"/>
          </a:p>
        </p:txBody>
      </p:sp>
      <p:sp>
        <p:nvSpPr>
          <p:cNvPr id="9" name="Text 7"/>
          <p:cNvSpPr/>
          <p:nvPr/>
        </p:nvSpPr>
        <p:spPr>
          <a:xfrm>
            <a:off x="6263640" y="2331720"/>
            <a:ext cx="5486400" cy="3840480"/>
          </a:xfrm>
          <a:prstGeom prst="rect">
            <a:avLst/>
          </a:prstGeom>
          <a:noFill/>
          <a:ln/>
        </p:spPr>
        <p:txBody>
          <a:bodyPr wrap="square" rtlCol="0" anchor="ctr"/>
          <a:lstStyle/>
          <a:p>
            <a:pPr marL="342900" indent="-342900" algn="just">
              <a:spcAft>
                <a:spcPts val="800"/>
              </a:spcAft>
              <a:buSzPct val="100000"/>
              <a:buChar char="•"/>
            </a:pPr>
            <a:r>
              <a:rPr lang="en-US" sz="1300" dirty="0">
                <a:solidFill>
                  <a:srgbClr val="2D3436"/>
                </a:solidFill>
                <a:latin typeface="Calibri" pitchFamily="34" charset="0"/>
                <a:ea typeface="Calibri" pitchFamily="34" charset="-122"/>
                <a:cs typeface="Calibri" pitchFamily="34" charset="-120"/>
              </a:rPr>
              <a:t>Views illness as the result of biological, psychological and social factors in interaction (Engel, 1977).</a:t>
            </a:r>
          </a:p>
          <a:p>
            <a:pPr marL="342900" indent="-342900" algn="just">
              <a:spcAft>
                <a:spcPts val="800"/>
              </a:spcAft>
              <a:buSzPct val="100000"/>
              <a:buChar char="•"/>
            </a:pPr>
            <a:r>
              <a:rPr lang="en-US" sz="1300" dirty="0">
                <a:solidFill>
                  <a:srgbClr val="2D3436"/>
                </a:solidFill>
                <a:latin typeface="Calibri" pitchFamily="34" charset="0"/>
                <a:ea typeface="Calibri" pitchFamily="34" charset="-122"/>
                <a:cs typeface="Calibri" pitchFamily="34" charset="-120"/>
              </a:rPr>
              <a:t>Strength: The WHO definition of health is aligned and is the basis for person </a:t>
            </a:r>
            <a:r>
              <a:rPr lang="en-US" sz="1300" dirty="0" err="1">
                <a:solidFill>
                  <a:srgbClr val="2D3436"/>
                </a:solidFill>
                <a:latin typeface="Calibri" pitchFamily="34" charset="0"/>
                <a:ea typeface="Calibri" pitchFamily="34" charset="-122"/>
                <a:cs typeface="Calibri" pitchFamily="34" charset="-120"/>
              </a:rPr>
              <a:t>centred</a:t>
            </a:r>
            <a:r>
              <a:rPr lang="en-US" sz="1300" dirty="0">
                <a:solidFill>
                  <a:srgbClr val="2D3436"/>
                </a:solidFill>
                <a:latin typeface="Calibri" pitchFamily="34" charset="0"/>
                <a:ea typeface="Calibri" pitchFamily="34" charset="-122"/>
                <a:cs typeface="Calibri" pitchFamily="34" charset="-120"/>
              </a:rPr>
              <a:t> care leading to integration of psychological therapies, social prescribing and biological treatment.</a:t>
            </a:r>
          </a:p>
          <a:p>
            <a:pPr marL="342900" indent="-342900" algn="just">
              <a:spcAft>
                <a:spcPts val="800"/>
              </a:spcAft>
              <a:buSzPct val="100000"/>
              <a:buChar char="•"/>
            </a:pPr>
            <a:r>
              <a:rPr lang="en-US" sz="1300" dirty="0">
                <a:solidFill>
                  <a:srgbClr val="2D3436"/>
                </a:solidFill>
                <a:latin typeface="Calibri" pitchFamily="34" charset="0"/>
                <a:ea typeface="Calibri" pitchFamily="34" charset="-122"/>
                <a:cs typeface="Calibri" pitchFamily="34" charset="-120"/>
              </a:rPr>
              <a:t>Weakness: Pilgrim (2002) and others have noted that the model is sometimes used superficially — 'biopsychosocial', in name only, as biomedical elements are the first to be focused upon, social elements the last, as they are short of resources and time in the NHS setting.</a:t>
            </a:r>
            <a:endParaRPr lang="en-US" sz="1300" dirty="0"/>
          </a:p>
        </p:txBody>
      </p:sp>
      <p:sp>
        <p:nvSpPr>
          <p:cNvPr id="10" name="Text 8"/>
          <p:cNvSpPr/>
          <p:nvPr/>
        </p:nvSpPr>
        <p:spPr>
          <a:xfrm>
            <a:off x="11612880" y="6446520"/>
            <a:ext cx="457200" cy="320040"/>
          </a:xfrm>
          <a:prstGeom prst="rect">
            <a:avLst/>
          </a:prstGeom>
          <a:noFill/>
          <a:ln/>
        </p:spPr>
        <p:txBody>
          <a:bodyPr wrap="square" rtlCol="0" anchor="ctr"/>
          <a:lstStyle/>
          <a:p>
            <a:pPr marL="0" indent="0" algn="r">
              <a:buNone/>
            </a:pPr>
            <a:r>
              <a:rPr lang="en-US" sz="1100" dirty="0">
                <a:solidFill>
                  <a:srgbClr val="5C7A7A"/>
                </a:solidFill>
                <a:latin typeface="Calibri" pitchFamily="34" charset="0"/>
                <a:ea typeface="Calibri" pitchFamily="34" charset="-122"/>
                <a:cs typeface="Calibri" pitchFamily="34" charset="-120"/>
              </a:rPr>
              <a:t>7</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10058400" cy="365760"/>
          </a:xfrm>
          <a:prstGeom prst="rect">
            <a:avLst/>
          </a:prstGeom>
          <a:noFill/>
          <a:ln/>
        </p:spPr>
        <p:txBody>
          <a:bodyPr wrap="square" rtlCol="0" anchor="ctr"/>
          <a:lstStyle/>
          <a:p>
            <a:pPr marL="0" indent="0">
              <a:buNone/>
            </a:pPr>
            <a:r>
              <a:rPr lang="en-US" sz="1200" b="1" kern="0" spc="200" dirty="0">
                <a:solidFill>
                  <a:srgbClr val="00A896"/>
                </a:solidFill>
                <a:latin typeface="Calibri" pitchFamily="34" charset="0"/>
                <a:ea typeface="Calibri" pitchFamily="34" charset="-122"/>
                <a:cs typeface="Calibri" pitchFamily="34" charset="-120"/>
              </a:rPr>
              <a:t>THEORETICAL PERSPECTIVES</a:t>
            </a:r>
            <a:endParaRPr lang="en-US" sz="1200" dirty="0"/>
          </a:p>
        </p:txBody>
      </p:sp>
      <p:sp>
        <p:nvSpPr>
          <p:cNvPr id="3" name="Text 1"/>
          <p:cNvSpPr/>
          <p:nvPr/>
        </p:nvSpPr>
        <p:spPr>
          <a:xfrm>
            <a:off x="548640" y="594360"/>
            <a:ext cx="11064240" cy="822960"/>
          </a:xfrm>
          <a:prstGeom prst="rect">
            <a:avLst/>
          </a:prstGeom>
          <a:noFill/>
          <a:ln/>
        </p:spPr>
        <p:txBody>
          <a:bodyPr wrap="square" rtlCol="0" anchor="ctr"/>
          <a:lstStyle/>
          <a:p>
            <a:pPr marL="0" indent="0">
              <a:buNone/>
            </a:pPr>
            <a:r>
              <a:rPr lang="en-US" sz="3000" b="1" dirty="0">
                <a:solidFill>
                  <a:srgbClr val="2D3436"/>
                </a:solidFill>
                <a:latin typeface="Cambria" pitchFamily="34" charset="0"/>
                <a:ea typeface="Cambria" pitchFamily="34" charset="-122"/>
                <a:cs typeface="Cambria" pitchFamily="34" charset="-120"/>
              </a:rPr>
              <a:t>The Salutogenic Model: A Sustainability-Oriented Approach</a:t>
            </a:r>
            <a:endParaRPr lang="en-US" sz="3000" dirty="0"/>
          </a:p>
        </p:txBody>
      </p:sp>
      <p:sp>
        <p:nvSpPr>
          <p:cNvPr id="4" name="Text 2"/>
          <p:cNvSpPr/>
          <p:nvPr/>
        </p:nvSpPr>
        <p:spPr>
          <a:xfrm>
            <a:off x="548640" y="1600200"/>
            <a:ext cx="6949440" cy="4572000"/>
          </a:xfrm>
          <a:prstGeom prst="rect">
            <a:avLst/>
          </a:prstGeom>
          <a:noFill/>
          <a:ln/>
        </p:spPr>
        <p:txBody>
          <a:bodyPr wrap="square" rtlCol="0" anchor="ctr"/>
          <a:lstStyle/>
          <a:p>
            <a:pPr marL="342900" indent="-342900" algn="just">
              <a:spcAft>
                <a:spcPts val="1000"/>
              </a:spcAft>
              <a:buSzPct val="100000"/>
              <a:buChar char="•"/>
            </a:pPr>
            <a:r>
              <a:rPr lang="en-US" sz="1400" dirty="0">
                <a:solidFill>
                  <a:srgbClr val="2D3436"/>
                </a:solidFill>
                <a:latin typeface="Calibri" pitchFamily="34" charset="0"/>
                <a:ea typeface="Calibri" pitchFamily="34" charset="-122"/>
                <a:cs typeface="Calibri" pitchFamily="34" charset="-120"/>
              </a:rPr>
              <a:t>Antonovsky's (1996) </a:t>
            </a:r>
            <a:r>
              <a:rPr lang="en-US" sz="1400" dirty="0" err="1">
                <a:solidFill>
                  <a:srgbClr val="2D3436"/>
                </a:solidFill>
                <a:latin typeface="Calibri" pitchFamily="34" charset="0"/>
                <a:ea typeface="Calibri" pitchFamily="34" charset="-122"/>
                <a:cs typeface="Calibri" pitchFamily="34" charset="-120"/>
              </a:rPr>
              <a:t>salutogenic</a:t>
            </a:r>
            <a:r>
              <a:rPr lang="en-US" sz="1400" dirty="0">
                <a:solidFill>
                  <a:srgbClr val="2D3436"/>
                </a:solidFill>
                <a:latin typeface="Calibri" pitchFamily="34" charset="0"/>
                <a:ea typeface="Calibri" pitchFamily="34" charset="-122"/>
                <a:cs typeface="Calibri" pitchFamily="34" charset="-120"/>
              </a:rPr>
              <a:t> model shifts the central question from 'what causes disease?' (pathogenesis) to 'what creates health?' (</a:t>
            </a:r>
            <a:r>
              <a:rPr lang="en-US" sz="1400" dirty="0" err="1">
                <a:solidFill>
                  <a:srgbClr val="2D3436"/>
                </a:solidFill>
                <a:latin typeface="Calibri" pitchFamily="34" charset="0"/>
                <a:ea typeface="Calibri" pitchFamily="34" charset="-122"/>
                <a:cs typeface="Calibri" pitchFamily="34" charset="-120"/>
              </a:rPr>
              <a:t>salutogenesis</a:t>
            </a:r>
            <a:r>
              <a:rPr lang="en-US" sz="1400" dirty="0">
                <a:solidFill>
                  <a:srgbClr val="2D3436"/>
                </a:solidFill>
                <a:latin typeface="Calibri" pitchFamily="34" charset="0"/>
                <a:ea typeface="Calibri" pitchFamily="34" charset="-122"/>
                <a:cs typeface="Calibri" pitchFamily="34" charset="-120"/>
              </a:rPr>
              <a:t>).</a:t>
            </a:r>
            <a:endParaRPr lang="en-US" sz="1400" dirty="0"/>
          </a:p>
          <a:p>
            <a:pPr marL="342900" indent="-342900" algn="just">
              <a:spcAft>
                <a:spcPts val="1000"/>
              </a:spcAft>
              <a:buSzPct val="100000"/>
              <a:buChar char="•"/>
            </a:pPr>
            <a:r>
              <a:rPr lang="en-US" sz="1400" dirty="0">
                <a:solidFill>
                  <a:srgbClr val="2D3436"/>
                </a:solidFill>
                <a:latin typeface="Calibri" pitchFamily="34" charset="0"/>
                <a:ea typeface="Calibri" pitchFamily="34" charset="-122"/>
                <a:cs typeface="Calibri" pitchFamily="34" charset="-120"/>
              </a:rPr>
              <a:t>The central concept is Sense of Coherence (SOC) which refers to three components: comprehensibility, manageability and meaningfulness, and is found to predict resilience and recovery in mental health (Eriksson and Lindström, 2006).</a:t>
            </a:r>
          </a:p>
          <a:p>
            <a:pPr marL="342900" indent="-342900" algn="just">
              <a:spcAft>
                <a:spcPts val="1000"/>
              </a:spcAft>
              <a:buSzPct val="100000"/>
              <a:buChar char="•"/>
            </a:pPr>
            <a:r>
              <a:rPr lang="en-US" sz="1400" dirty="0">
                <a:solidFill>
                  <a:srgbClr val="2D3436"/>
                </a:solidFill>
                <a:latin typeface="Calibri" pitchFamily="34" charset="0"/>
                <a:ea typeface="Calibri" pitchFamily="34" charset="-122"/>
                <a:cs typeface="Calibri" pitchFamily="34" charset="-120"/>
              </a:rPr>
              <a:t>Asset-based, with particular attention to strengthening protective factors (social support, work, green space) and not just filling in gaps (compatible directly with the emphasis in sustainable development on long-term capacity development).</a:t>
            </a:r>
          </a:p>
          <a:p>
            <a:pPr marL="342900" indent="-342900" algn="just">
              <a:spcAft>
                <a:spcPts val="1000"/>
              </a:spcAft>
              <a:buSzPct val="100000"/>
              <a:buChar char="•"/>
            </a:pPr>
            <a:r>
              <a:rPr lang="en-US" sz="1400" dirty="0">
                <a:solidFill>
                  <a:srgbClr val="2D3436"/>
                </a:solidFill>
                <a:latin typeface="Calibri" pitchFamily="34" charset="0"/>
                <a:ea typeface="Calibri" pitchFamily="34" charset="-122"/>
                <a:cs typeface="Calibri" pitchFamily="34" charset="-120"/>
              </a:rPr>
              <a:t>Critique: With a focus on individual coping (sense of coherence), the model may leave the responsibility of adapting to the adverse social situation to the individual (Lindström and Eriksson, 2010).</a:t>
            </a:r>
            <a:endParaRPr lang="en-US" sz="1400" dirty="0"/>
          </a:p>
        </p:txBody>
      </p:sp>
      <p:sp>
        <p:nvSpPr>
          <p:cNvPr id="5" name="Shape 3"/>
          <p:cNvSpPr/>
          <p:nvPr/>
        </p:nvSpPr>
        <p:spPr>
          <a:xfrm>
            <a:off x="7863840" y="1600200"/>
            <a:ext cx="3840480" cy="4480560"/>
          </a:xfrm>
          <a:prstGeom prst="roundRect">
            <a:avLst>
              <a:gd name="adj" fmla="val 1905"/>
            </a:avLst>
          </a:prstGeom>
          <a:solidFill>
            <a:srgbClr val="F4F9F8"/>
          </a:solidFill>
          <a:ln/>
        </p:spPr>
        <p:txBody>
          <a:bodyPr/>
          <a:lstStyle/>
          <a:p>
            <a:endParaRPr lang="en-US"/>
          </a:p>
        </p:txBody>
      </p:sp>
      <p:sp>
        <p:nvSpPr>
          <p:cNvPr id="6" name="Text 4"/>
          <p:cNvSpPr/>
          <p:nvPr/>
        </p:nvSpPr>
        <p:spPr>
          <a:xfrm>
            <a:off x="8092440" y="1783080"/>
            <a:ext cx="3383280" cy="457200"/>
          </a:xfrm>
          <a:prstGeom prst="rect">
            <a:avLst/>
          </a:prstGeom>
          <a:noFill/>
          <a:ln/>
        </p:spPr>
        <p:txBody>
          <a:bodyPr wrap="square" rtlCol="0" anchor="ctr"/>
          <a:lstStyle/>
          <a:p>
            <a:pPr marL="0" indent="0">
              <a:buNone/>
            </a:pPr>
            <a:r>
              <a:rPr lang="en-US" sz="1600" b="1" dirty="0">
                <a:solidFill>
                  <a:srgbClr val="2D3436"/>
                </a:solidFill>
                <a:latin typeface="Cambria" pitchFamily="34" charset="0"/>
                <a:ea typeface="Cambria" pitchFamily="34" charset="-122"/>
                <a:cs typeface="Cambria" pitchFamily="34" charset="-120"/>
              </a:rPr>
              <a:t>Sense of Coherence</a:t>
            </a:r>
            <a:endParaRPr lang="en-US" sz="1600" dirty="0"/>
          </a:p>
        </p:txBody>
      </p:sp>
      <p:sp>
        <p:nvSpPr>
          <p:cNvPr id="7" name="Shape 5"/>
          <p:cNvSpPr/>
          <p:nvPr/>
        </p:nvSpPr>
        <p:spPr>
          <a:xfrm>
            <a:off x="8092440" y="2377440"/>
            <a:ext cx="411480" cy="411480"/>
          </a:xfrm>
          <a:prstGeom prst="ellipse">
            <a:avLst/>
          </a:prstGeom>
          <a:solidFill>
            <a:srgbClr val="028090"/>
          </a:solidFill>
          <a:ln/>
        </p:spPr>
        <p:txBody>
          <a:bodyPr/>
          <a:lstStyle/>
          <a:p>
            <a:endParaRPr lang="en-US"/>
          </a:p>
        </p:txBody>
      </p:sp>
      <p:sp>
        <p:nvSpPr>
          <p:cNvPr id="8" name="Text 6"/>
          <p:cNvSpPr/>
          <p:nvPr/>
        </p:nvSpPr>
        <p:spPr>
          <a:xfrm>
            <a:off x="8641080" y="2331720"/>
            <a:ext cx="2926080" cy="365760"/>
          </a:xfrm>
          <a:prstGeom prst="rect">
            <a:avLst/>
          </a:prstGeom>
          <a:noFill/>
          <a:ln/>
        </p:spPr>
        <p:txBody>
          <a:bodyPr wrap="square" rtlCol="0" anchor="ctr"/>
          <a:lstStyle/>
          <a:p>
            <a:pPr marL="0" indent="0">
              <a:buNone/>
            </a:pPr>
            <a:r>
              <a:rPr lang="en-US" sz="1400" b="1" dirty="0">
                <a:solidFill>
                  <a:srgbClr val="2D3436"/>
                </a:solidFill>
                <a:latin typeface="Calibri" pitchFamily="34" charset="0"/>
                <a:ea typeface="Calibri" pitchFamily="34" charset="-122"/>
                <a:cs typeface="Calibri" pitchFamily="34" charset="-120"/>
              </a:rPr>
              <a:t>Comprehensibility</a:t>
            </a:r>
            <a:endParaRPr lang="en-US" sz="1400" dirty="0"/>
          </a:p>
        </p:txBody>
      </p:sp>
      <p:sp>
        <p:nvSpPr>
          <p:cNvPr id="9" name="Text 7"/>
          <p:cNvSpPr/>
          <p:nvPr/>
        </p:nvSpPr>
        <p:spPr>
          <a:xfrm>
            <a:off x="8641080" y="2697480"/>
            <a:ext cx="2926080" cy="640080"/>
          </a:xfrm>
          <a:prstGeom prst="rect">
            <a:avLst/>
          </a:prstGeom>
          <a:noFill/>
          <a:ln/>
        </p:spPr>
        <p:txBody>
          <a:bodyPr wrap="square" rtlCol="0" anchor="ctr"/>
          <a:lstStyle/>
          <a:p>
            <a:pPr marL="0" indent="0">
              <a:buNone/>
            </a:pPr>
            <a:r>
              <a:rPr lang="en-US" sz="1100" dirty="0">
                <a:solidFill>
                  <a:srgbClr val="5C7A7A"/>
                </a:solidFill>
                <a:latin typeface="Calibri" pitchFamily="34" charset="0"/>
                <a:ea typeface="Calibri" pitchFamily="34" charset="-122"/>
                <a:cs typeface="Calibri" pitchFamily="34" charset="-120"/>
              </a:rPr>
              <a:t>Life events are structured, predictable and explicable</a:t>
            </a:r>
            <a:endParaRPr lang="en-US" sz="1100" dirty="0"/>
          </a:p>
        </p:txBody>
      </p:sp>
      <p:sp>
        <p:nvSpPr>
          <p:cNvPr id="10" name="Shape 8"/>
          <p:cNvSpPr/>
          <p:nvPr/>
        </p:nvSpPr>
        <p:spPr>
          <a:xfrm>
            <a:off x="8092440" y="3566160"/>
            <a:ext cx="411480" cy="411480"/>
          </a:xfrm>
          <a:prstGeom prst="ellipse">
            <a:avLst/>
          </a:prstGeom>
          <a:solidFill>
            <a:srgbClr val="00A896"/>
          </a:solidFill>
          <a:ln/>
        </p:spPr>
        <p:txBody>
          <a:bodyPr/>
          <a:lstStyle/>
          <a:p>
            <a:endParaRPr lang="en-US"/>
          </a:p>
        </p:txBody>
      </p:sp>
      <p:sp>
        <p:nvSpPr>
          <p:cNvPr id="11" name="Text 9"/>
          <p:cNvSpPr/>
          <p:nvPr/>
        </p:nvSpPr>
        <p:spPr>
          <a:xfrm>
            <a:off x="8641080" y="3520440"/>
            <a:ext cx="2926080" cy="365760"/>
          </a:xfrm>
          <a:prstGeom prst="rect">
            <a:avLst/>
          </a:prstGeom>
          <a:noFill/>
          <a:ln/>
        </p:spPr>
        <p:txBody>
          <a:bodyPr wrap="square" rtlCol="0" anchor="ctr"/>
          <a:lstStyle/>
          <a:p>
            <a:pPr marL="0" indent="0">
              <a:buNone/>
            </a:pPr>
            <a:r>
              <a:rPr lang="en-US" sz="1400" b="1" dirty="0">
                <a:solidFill>
                  <a:srgbClr val="2D3436"/>
                </a:solidFill>
                <a:latin typeface="Calibri" pitchFamily="34" charset="0"/>
                <a:ea typeface="Calibri" pitchFamily="34" charset="-122"/>
                <a:cs typeface="Calibri" pitchFamily="34" charset="-120"/>
              </a:rPr>
              <a:t>Manageability</a:t>
            </a:r>
            <a:endParaRPr lang="en-US" sz="1400" dirty="0"/>
          </a:p>
        </p:txBody>
      </p:sp>
      <p:sp>
        <p:nvSpPr>
          <p:cNvPr id="12" name="Text 10"/>
          <p:cNvSpPr/>
          <p:nvPr/>
        </p:nvSpPr>
        <p:spPr>
          <a:xfrm>
            <a:off x="8641080" y="3886200"/>
            <a:ext cx="2926080" cy="640080"/>
          </a:xfrm>
          <a:prstGeom prst="rect">
            <a:avLst/>
          </a:prstGeom>
          <a:noFill/>
          <a:ln/>
        </p:spPr>
        <p:txBody>
          <a:bodyPr wrap="square" rtlCol="0" anchor="ctr"/>
          <a:lstStyle/>
          <a:p>
            <a:pPr marL="0" indent="0">
              <a:buNone/>
            </a:pPr>
            <a:r>
              <a:rPr lang="en-US" sz="1100" dirty="0">
                <a:solidFill>
                  <a:srgbClr val="5C7A7A"/>
                </a:solidFill>
                <a:latin typeface="Calibri" pitchFamily="34" charset="0"/>
                <a:ea typeface="Calibri" pitchFamily="34" charset="-122"/>
                <a:cs typeface="Calibri" pitchFamily="34" charset="-120"/>
              </a:rPr>
              <a:t>Resources are available to meet demands</a:t>
            </a:r>
            <a:endParaRPr lang="en-US" sz="1100" dirty="0"/>
          </a:p>
        </p:txBody>
      </p:sp>
      <p:sp>
        <p:nvSpPr>
          <p:cNvPr id="13" name="Shape 11"/>
          <p:cNvSpPr/>
          <p:nvPr/>
        </p:nvSpPr>
        <p:spPr>
          <a:xfrm>
            <a:off x="8092440" y="4754880"/>
            <a:ext cx="411480" cy="411480"/>
          </a:xfrm>
          <a:prstGeom prst="ellipse">
            <a:avLst/>
          </a:prstGeom>
          <a:solidFill>
            <a:srgbClr val="02C39A"/>
          </a:solidFill>
          <a:ln/>
        </p:spPr>
        <p:txBody>
          <a:bodyPr/>
          <a:lstStyle/>
          <a:p>
            <a:endParaRPr lang="en-US"/>
          </a:p>
        </p:txBody>
      </p:sp>
      <p:sp>
        <p:nvSpPr>
          <p:cNvPr id="14" name="Text 12"/>
          <p:cNvSpPr/>
          <p:nvPr/>
        </p:nvSpPr>
        <p:spPr>
          <a:xfrm>
            <a:off x="8641080" y="4709160"/>
            <a:ext cx="2926080" cy="365760"/>
          </a:xfrm>
          <a:prstGeom prst="rect">
            <a:avLst/>
          </a:prstGeom>
          <a:noFill/>
          <a:ln/>
        </p:spPr>
        <p:txBody>
          <a:bodyPr wrap="square" rtlCol="0" anchor="ctr"/>
          <a:lstStyle/>
          <a:p>
            <a:pPr marL="0" indent="0">
              <a:buNone/>
            </a:pPr>
            <a:r>
              <a:rPr lang="en-US" sz="1400" b="1" dirty="0">
                <a:solidFill>
                  <a:srgbClr val="2D3436"/>
                </a:solidFill>
                <a:latin typeface="Calibri" pitchFamily="34" charset="0"/>
                <a:ea typeface="Calibri" pitchFamily="34" charset="-122"/>
                <a:cs typeface="Calibri" pitchFamily="34" charset="-120"/>
              </a:rPr>
              <a:t>Meaningfulness</a:t>
            </a:r>
            <a:endParaRPr lang="en-US" sz="1400" dirty="0"/>
          </a:p>
        </p:txBody>
      </p:sp>
      <p:sp>
        <p:nvSpPr>
          <p:cNvPr id="15" name="Text 13"/>
          <p:cNvSpPr/>
          <p:nvPr/>
        </p:nvSpPr>
        <p:spPr>
          <a:xfrm>
            <a:off x="8641080" y="5074920"/>
            <a:ext cx="2926080" cy="640080"/>
          </a:xfrm>
          <a:prstGeom prst="rect">
            <a:avLst/>
          </a:prstGeom>
          <a:noFill/>
          <a:ln/>
        </p:spPr>
        <p:txBody>
          <a:bodyPr wrap="square" rtlCol="0" anchor="ctr"/>
          <a:lstStyle/>
          <a:p>
            <a:pPr marL="0" indent="0">
              <a:buNone/>
            </a:pPr>
            <a:r>
              <a:rPr lang="en-US" sz="1100" dirty="0">
                <a:solidFill>
                  <a:srgbClr val="5C7A7A"/>
                </a:solidFill>
                <a:latin typeface="Calibri" pitchFamily="34" charset="0"/>
                <a:ea typeface="Calibri" pitchFamily="34" charset="-122"/>
                <a:cs typeface="Calibri" pitchFamily="34" charset="-120"/>
              </a:rPr>
              <a:t>Demands are seen as worthy of investment</a:t>
            </a:r>
            <a:endParaRPr lang="en-US" sz="1100" dirty="0"/>
          </a:p>
        </p:txBody>
      </p:sp>
      <p:sp>
        <p:nvSpPr>
          <p:cNvPr id="16" name="Text 14"/>
          <p:cNvSpPr/>
          <p:nvPr/>
        </p:nvSpPr>
        <p:spPr>
          <a:xfrm>
            <a:off x="11612880" y="6446520"/>
            <a:ext cx="457200" cy="320040"/>
          </a:xfrm>
          <a:prstGeom prst="rect">
            <a:avLst/>
          </a:prstGeom>
          <a:noFill/>
          <a:ln/>
        </p:spPr>
        <p:txBody>
          <a:bodyPr wrap="square" rtlCol="0" anchor="ctr"/>
          <a:lstStyle/>
          <a:p>
            <a:pPr marL="0" indent="0" algn="r">
              <a:buNone/>
            </a:pPr>
            <a:r>
              <a:rPr lang="en-US" sz="1100" dirty="0">
                <a:solidFill>
                  <a:srgbClr val="5C7A7A"/>
                </a:solidFill>
                <a:latin typeface="Calibri" pitchFamily="34" charset="0"/>
                <a:ea typeface="Calibri" pitchFamily="34" charset="-122"/>
                <a:cs typeface="Calibri" pitchFamily="34" charset="-120"/>
              </a:rPr>
              <a:t>8</a:t>
            </a:r>
            <a:endParaRPr lang="en-US"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10058400" cy="365760"/>
          </a:xfrm>
          <a:prstGeom prst="rect">
            <a:avLst/>
          </a:prstGeom>
          <a:noFill/>
          <a:ln/>
        </p:spPr>
        <p:txBody>
          <a:bodyPr wrap="square" rtlCol="0" anchor="ctr"/>
          <a:lstStyle/>
          <a:p>
            <a:pPr marL="0" indent="0">
              <a:buNone/>
            </a:pPr>
            <a:r>
              <a:rPr lang="en-US" sz="1200" b="1" kern="0" spc="200" dirty="0">
                <a:solidFill>
                  <a:srgbClr val="00A896"/>
                </a:solidFill>
                <a:latin typeface="Calibri" pitchFamily="34" charset="0"/>
                <a:ea typeface="Calibri" pitchFamily="34" charset="-122"/>
                <a:cs typeface="Calibri" pitchFamily="34" charset="-120"/>
              </a:rPr>
              <a:t>POLICY FRAMEWORKS</a:t>
            </a:r>
            <a:endParaRPr lang="en-US" sz="1200" dirty="0"/>
          </a:p>
        </p:txBody>
      </p:sp>
      <p:sp>
        <p:nvSpPr>
          <p:cNvPr id="3" name="Text 1"/>
          <p:cNvSpPr/>
          <p:nvPr/>
        </p:nvSpPr>
        <p:spPr>
          <a:xfrm>
            <a:off x="548640" y="594360"/>
            <a:ext cx="11064240" cy="822960"/>
          </a:xfrm>
          <a:prstGeom prst="rect">
            <a:avLst/>
          </a:prstGeom>
          <a:noFill/>
          <a:ln/>
        </p:spPr>
        <p:txBody>
          <a:bodyPr wrap="square" rtlCol="0" anchor="ctr"/>
          <a:lstStyle/>
          <a:p>
            <a:pPr marL="0" indent="0">
              <a:buNone/>
            </a:pPr>
            <a:r>
              <a:rPr lang="en-US" sz="3000" b="1" dirty="0">
                <a:solidFill>
                  <a:srgbClr val="2D3436"/>
                </a:solidFill>
                <a:latin typeface="Cambria" pitchFamily="34" charset="0"/>
                <a:ea typeface="Cambria" pitchFamily="34" charset="-122"/>
                <a:cs typeface="Cambria" pitchFamily="34" charset="-120"/>
              </a:rPr>
              <a:t>'Health in All Policies': Integrating Sustainable Development into Health Systems</a:t>
            </a:r>
            <a:endParaRPr lang="en-US" sz="3000" dirty="0"/>
          </a:p>
        </p:txBody>
      </p:sp>
      <p:sp>
        <p:nvSpPr>
          <p:cNvPr id="4" name="Text 2"/>
          <p:cNvSpPr/>
          <p:nvPr/>
        </p:nvSpPr>
        <p:spPr>
          <a:xfrm>
            <a:off x="548640" y="1600200"/>
            <a:ext cx="7040880" cy="4663440"/>
          </a:xfrm>
          <a:prstGeom prst="rect">
            <a:avLst/>
          </a:prstGeom>
          <a:noFill/>
          <a:ln/>
        </p:spPr>
        <p:txBody>
          <a:bodyPr wrap="square" rtlCol="0" anchor="ctr"/>
          <a:lstStyle/>
          <a:p>
            <a:pPr marL="342900" indent="-342900" algn="just">
              <a:spcAft>
                <a:spcPts val="800"/>
              </a:spcAft>
              <a:buSzPct val="100000"/>
              <a:buChar char="•"/>
            </a:pPr>
            <a:r>
              <a:rPr lang="en-US" sz="1400" dirty="0">
                <a:solidFill>
                  <a:srgbClr val="2D3436"/>
                </a:solidFill>
                <a:latin typeface="Calibri" pitchFamily="34" charset="0"/>
                <a:ea typeface="Calibri" pitchFamily="34" charset="-122"/>
                <a:cs typeface="Calibri" pitchFamily="34" charset="-120"/>
              </a:rPr>
              <a:t>WHO's 'Health in All Policies' (</a:t>
            </a:r>
            <a:r>
              <a:rPr lang="en-US" sz="1400" dirty="0" err="1">
                <a:solidFill>
                  <a:srgbClr val="2D3436"/>
                </a:solidFill>
                <a:latin typeface="Calibri" pitchFamily="34" charset="0"/>
                <a:ea typeface="Calibri" pitchFamily="34" charset="-122"/>
                <a:cs typeface="Calibri" pitchFamily="34" charset="-120"/>
              </a:rPr>
              <a:t>HiAP</a:t>
            </a:r>
            <a:r>
              <a:rPr lang="en-US" sz="1400" dirty="0">
                <a:solidFill>
                  <a:srgbClr val="2D3436"/>
                </a:solidFill>
                <a:latin typeface="Calibri" pitchFamily="34" charset="0"/>
                <a:ea typeface="Calibri" pitchFamily="34" charset="-122"/>
                <a:cs typeface="Calibri" pitchFamily="34" charset="-120"/>
              </a:rPr>
              <a:t>) approach acknowledges that the determinants of health exist largely outside of the health system and include housing, the education system, the employment system and the environment (WHO, 2014).</a:t>
            </a:r>
          </a:p>
          <a:p>
            <a:pPr marL="342900" indent="-342900" algn="just">
              <a:spcAft>
                <a:spcPts val="800"/>
              </a:spcAft>
              <a:buSzPct val="100000"/>
              <a:buChar char="•"/>
            </a:pPr>
            <a:r>
              <a:rPr lang="en-US" sz="1400" dirty="0" err="1">
                <a:solidFill>
                  <a:srgbClr val="2D3436"/>
                </a:solidFill>
                <a:latin typeface="Calibri" pitchFamily="34" charset="0"/>
                <a:ea typeface="Calibri" pitchFamily="34" charset="-122"/>
                <a:cs typeface="Calibri" pitchFamily="34" charset="-120"/>
              </a:rPr>
              <a:t>HiAP</a:t>
            </a:r>
            <a:r>
              <a:rPr lang="en-US" sz="1400" dirty="0">
                <a:solidFill>
                  <a:srgbClr val="2D3436"/>
                </a:solidFill>
                <a:latin typeface="Calibri" pitchFamily="34" charset="0"/>
                <a:ea typeface="Calibri" pitchFamily="34" charset="-122"/>
                <a:cs typeface="Calibri" pitchFamily="34" charset="-120"/>
              </a:rPr>
              <a:t> also promotes action across departments, for mental health specifically, employment support from the Department for Work and Pensions and NHS mental health services (Public Health England, 2019).</a:t>
            </a:r>
          </a:p>
          <a:p>
            <a:pPr marL="342900" indent="-342900" algn="just">
              <a:spcAft>
                <a:spcPts val="800"/>
              </a:spcAft>
              <a:buSzPct val="100000"/>
              <a:buChar char="•"/>
            </a:pPr>
            <a:r>
              <a:rPr lang="en-US" sz="1400" dirty="0">
                <a:solidFill>
                  <a:srgbClr val="2D3436"/>
                </a:solidFill>
                <a:latin typeface="Calibri" pitchFamily="34" charset="0"/>
                <a:ea typeface="Calibri" pitchFamily="34" charset="-122"/>
                <a:cs typeface="Calibri" pitchFamily="34" charset="-120"/>
              </a:rPr>
              <a:t>Environmental sustainability is explicitly included in the NHS Long Term Plan (NHS England, 2019) and is acknowledged as a driver of mental health (NHS England, 2022) with the NHS targets to become a net zero by 2040/2045.</a:t>
            </a:r>
          </a:p>
          <a:p>
            <a:pPr marL="342900" indent="-342900" algn="just">
              <a:spcAft>
                <a:spcPts val="800"/>
              </a:spcAft>
              <a:buSzPct val="100000"/>
              <a:buChar char="•"/>
            </a:pPr>
            <a:r>
              <a:rPr lang="en-US" sz="1400" dirty="0">
                <a:solidFill>
                  <a:srgbClr val="2D3436"/>
                </a:solidFill>
                <a:latin typeface="Calibri" pitchFamily="34" charset="0"/>
                <a:ea typeface="Calibri" pitchFamily="34" charset="-122"/>
                <a:cs typeface="Calibri" pitchFamily="34" charset="-120"/>
              </a:rPr>
              <a:t>Cross-sector integration is consistently found to be the most difficult policy challenge to implement, as budgets tend to be siloed, accountability systems slightly different and short electoral cycles are difficult to align with sustainability goals (Greer, Falkenbach, Siciliani et al., 2022).</a:t>
            </a:r>
          </a:p>
        </p:txBody>
      </p:sp>
      <p:sp>
        <p:nvSpPr>
          <p:cNvPr id="5" name="Shape 3"/>
          <p:cNvSpPr/>
          <p:nvPr/>
        </p:nvSpPr>
        <p:spPr>
          <a:xfrm>
            <a:off x="7863840" y="1600200"/>
            <a:ext cx="3840480" cy="4480560"/>
          </a:xfrm>
          <a:prstGeom prst="roundRect">
            <a:avLst>
              <a:gd name="adj" fmla="val 1905"/>
            </a:avLst>
          </a:prstGeom>
          <a:solidFill>
            <a:srgbClr val="028090"/>
          </a:solidFill>
          <a:ln/>
        </p:spPr>
        <p:txBody>
          <a:bodyPr/>
          <a:lstStyle/>
          <a:p>
            <a:endParaRPr lang="en-US"/>
          </a:p>
        </p:txBody>
      </p:sp>
      <p:sp>
        <p:nvSpPr>
          <p:cNvPr id="6" name="Text 4"/>
          <p:cNvSpPr/>
          <p:nvPr/>
        </p:nvSpPr>
        <p:spPr>
          <a:xfrm>
            <a:off x="8092440" y="1783080"/>
            <a:ext cx="3383280" cy="731520"/>
          </a:xfrm>
          <a:prstGeom prst="rect">
            <a:avLst/>
          </a:prstGeom>
          <a:noFill/>
          <a:ln/>
        </p:spPr>
        <p:txBody>
          <a:bodyPr wrap="square" rtlCol="0" anchor="ctr"/>
          <a:lstStyle/>
          <a:p>
            <a:pPr marL="0" indent="0">
              <a:buNone/>
            </a:pPr>
            <a:r>
              <a:rPr lang="en-US" sz="1600" b="1" dirty="0">
                <a:solidFill>
                  <a:srgbClr val="FFFFFF"/>
                </a:solidFill>
                <a:latin typeface="Cambria" pitchFamily="34" charset="0"/>
                <a:ea typeface="Cambria" pitchFamily="34" charset="-122"/>
                <a:cs typeface="Cambria" pitchFamily="34" charset="-120"/>
              </a:rPr>
              <a:t>Sectors shaping</a:t>
            </a:r>
            <a:endParaRPr lang="en-US" sz="1600" dirty="0"/>
          </a:p>
          <a:p>
            <a:pPr marL="0" indent="0">
              <a:buNone/>
            </a:pPr>
            <a:r>
              <a:rPr lang="en-US" sz="1600" b="1" dirty="0">
                <a:solidFill>
                  <a:srgbClr val="FFFFFF"/>
                </a:solidFill>
                <a:latin typeface="Cambria" pitchFamily="34" charset="0"/>
                <a:ea typeface="Cambria" pitchFamily="34" charset="-122"/>
                <a:cs typeface="Cambria" pitchFamily="34" charset="-120"/>
              </a:rPr>
              <a:t>mental health</a:t>
            </a:r>
            <a:endParaRPr lang="en-US" sz="1600" dirty="0"/>
          </a:p>
        </p:txBody>
      </p:sp>
      <p:sp>
        <p:nvSpPr>
          <p:cNvPr id="7" name="Shape 5"/>
          <p:cNvSpPr/>
          <p:nvPr/>
        </p:nvSpPr>
        <p:spPr>
          <a:xfrm>
            <a:off x="8092440" y="2606040"/>
            <a:ext cx="3383280" cy="457200"/>
          </a:xfrm>
          <a:prstGeom prst="roundRect">
            <a:avLst>
              <a:gd name="adj" fmla="val 12000"/>
            </a:avLst>
          </a:prstGeom>
          <a:solidFill>
            <a:srgbClr val="00A896"/>
          </a:solidFill>
          <a:ln/>
        </p:spPr>
        <p:txBody>
          <a:bodyPr/>
          <a:lstStyle/>
          <a:p>
            <a:endParaRPr lang="en-US"/>
          </a:p>
        </p:txBody>
      </p:sp>
      <p:sp>
        <p:nvSpPr>
          <p:cNvPr id="8" name="Text 6"/>
          <p:cNvSpPr/>
          <p:nvPr/>
        </p:nvSpPr>
        <p:spPr>
          <a:xfrm>
            <a:off x="8092440" y="2606040"/>
            <a:ext cx="3383280" cy="457200"/>
          </a:xfrm>
          <a:prstGeom prst="rect">
            <a:avLst/>
          </a:prstGeom>
          <a:noFill/>
          <a:ln/>
        </p:spPr>
        <p:txBody>
          <a:bodyPr wrap="square" rtlCol="0" anchor="ctr"/>
          <a:lstStyle/>
          <a:p>
            <a:pPr marL="0" indent="0" algn="ctr">
              <a:buNone/>
            </a:pPr>
            <a:r>
              <a:rPr lang="en-US" sz="1300" dirty="0">
                <a:solidFill>
                  <a:srgbClr val="FFFFFF"/>
                </a:solidFill>
                <a:latin typeface="Calibri" pitchFamily="34" charset="0"/>
                <a:ea typeface="Calibri" pitchFamily="34" charset="-122"/>
                <a:cs typeface="Calibri" pitchFamily="34" charset="-120"/>
              </a:rPr>
              <a:t>Housing</a:t>
            </a:r>
            <a:endParaRPr lang="en-US" sz="1300" dirty="0"/>
          </a:p>
        </p:txBody>
      </p:sp>
      <p:sp>
        <p:nvSpPr>
          <p:cNvPr id="9" name="Shape 7"/>
          <p:cNvSpPr/>
          <p:nvPr/>
        </p:nvSpPr>
        <p:spPr>
          <a:xfrm>
            <a:off x="8092440" y="3200400"/>
            <a:ext cx="3383280" cy="457200"/>
          </a:xfrm>
          <a:prstGeom prst="roundRect">
            <a:avLst>
              <a:gd name="adj" fmla="val 12000"/>
            </a:avLst>
          </a:prstGeom>
          <a:solidFill>
            <a:srgbClr val="00A896"/>
          </a:solidFill>
          <a:ln/>
        </p:spPr>
        <p:txBody>
          <a:bodyPr/>
          <a:lstStyle/>
          <a:p>
            <a:endParaRPr lang="en-US"/>
          </a:p>
        </p:txBody>
      </p:sp>
      <p:sp>
        <p:nvSpPr>
          <p:cNvPr id="10" name="Text 8"/>
          <p:cNvSpPr/>
          <p:nvPr/>
        </p:nvSpPr>
        <p:spPr>
          <a:xfrm>
            <a:off x="8092440" y="3200400"/>
            <a:ext cx="3383280" cy="457200"/>
          </a:xfrm>
          <a:prstGeom prst="rect">
            <a:avLst/>
          </a:prstGeom>
          <a:noFill/>
          <a:ln/>
        </p:spPr>
        <p:txBody>
          <a:bodyPr wrap="square" rtlCol="0" anchor="ctr"/>
          <a:lstStyle/>
          <a:p>
            <a:pPr marL="0" indent="0" algn="ctr">
              <a:buNone/>
            </a:pPr>
            <a:r>
              <a:rPr lang="en-US" sz="1300" dirty="0">
                <a:solidFill>
                  <a:srgbClr val="FFFFFF"/>
                </a:solidFill>
                <a:latin typeface="Calibri" pitchFamily="34" charset="0"/>
                <a:ea typeface="Calibri" pitchFamily="34" charset="-122"/>
                <a:cs typeface="Calibri" pitchFamily="34" charset="-120"/>
              </a:rPr>
              <a:t>Education</a:t>
            </a:r>
            <a:endParaRPr lang="en-US" sz="1300" dirty="0"/>
          </a:p>
        </p:txBody>
      </p:sp>
      <p:sp>
        <p:nvSpPr>
          <p:cNvPr id="11" name="Shape 9"/>
          <p:cNvSpPr/>
          <p:nvPr/>
        </p:nvSpPr>
        <p:spPr>
          <a:xfrm>
            <a:off x="8092440" y="3794760"/>
            <a:ext cx="3383280" cy="457200"/>
          </a:xfrm>
          <a:prstGeom prst="roundRect">
            <a:avLst>
              <a:gd name="adj" fmla="val 12000"/>
            </a:avLst>
          </a:prstGeom>
          <a:solidFill>
            <a:srgbClr val="00A896"/>
          </a:solidFill>
          <a:ln/>
        </p:spPr>
        <p:txBody>
          <a:bodyPr/>
          <a:lstStyle/>
          <a:p>
            <a:endParaRPr lang="en-US"/>
          </a:p>
        </p:txBody>
      </p:sp>
      <p:sp>
        <p:nvSpPr>
          <p:cNvPr id="12" name="Text 10"/>
          <p:cNvSpPr/>
          <p:nvPr/>
        </p:nvSpPr>
        <p:spPr>
          <a:xfrm>
            <a:off x="8092440" y="3794760"/>
            <a:ext cx="3383280" cy="457200"/>
          </a:xfrm>
          <a:prstGeom prst="rect">
            <a:avLst/>
          </a:prstGeom>
          <a:noFill/>
          <a:ln/>
        </p:spPr>
        <p:txBody>
          <a:bodyPr wrap="square" rtlCol="0" anchor="ctr"/>
          <a:lstStyle/>
          <a:p>
            <a:pPr marL="0" indent="0" algn="ctr">
              <a:buNone/>
            </a:pPr>
            <a:r>
              <a:rPr lang="en-US" sz="1300" dirty="0">
                <a:solidFill>
                  <a:srgbClr val="FFFFFF"/>
                </a:solidFill>
                <a:latin typeface="Calibri" pitchFamily="34" charset="0"/>
                <a:ea typeface="Calibri" pitchFamily="34" charset="-122"/>
                <a:cs typeface="Calibri" pitchFamily="34" charset="-120"/>
              </a:rPr>
              <a:t>Employment</a:t>
            </a:r>
            <a:endParaRPr lang="en-US" sz="1300" dirty="0"/>
          </a:p>
        </p:txBody>
      </p:sp>
      <p:sp>
        <p:nvSpPr>
          <p:cNvPr id="13" name="Shape 11"/>
          <p:cNvSpPr/>
          <p:nvPr/>
        </p:nvSpPr>
        <p:spPr>
          <a:xfrm>
            <a:off x="8092440" y="4389120"/>
            <a:ext cx="3383280" cy="457200"/>
          </a:xfrm>
          <a:prstGeom prst="roundRect">
            <a:avLst>
              <a:gd name="adj" fmla="val 12000"/>
            </a:avLst>
          </a:prstGeom>
          <a:solidFill>
            <a:srgbClr val="00A896"/>
          </a:solidFill>
          <a:ln/>
        </p:spPr>
        <p:txBody>
          <a:bodyPr/>
          <a:lstStyle/>
          <a:p>
            <a:endParaRPr lang="en-US"/>
          </a:p>
        </p:txBody>
      </p:sp>
      <p:sp>
        <p:nvSpPr>
          <p:cNvPr id="14" name="Text 12"/>
          <p:cNvSpPr/>
          <p:nvPr/>
        </p:nvSpPr>
        <p:spPr>
          <a:xfrm>
            <a:off x="8092440" y="4389120"/>
            <a:ext cx="3383280" cy="457200"/>
          </a:xfrm>
          <a:prstGeom prst="rect">
            <a:avLst/>
          </a:prstGeom>
          <a:noFill/>
          <a:ln/>
        </p:spPr>
        <p:txBody>
          <a:bodyPr wrap="square" rtlCol="0" anchor="ctr"/>
          <a:lstStyle/>
          <a:p>
            <a:pPr marL="0" indent="0" algn="ctr">
              <a:buNone/>
            </a:pPr>
            <a:r>
              <a:rPr lang="en-US" sz="1300" dirty="0">
                <a:solidFill>
                  <a:srgbClr val="FFFFFF"/>
                </a:solidFill>
                <a:latin typeface="Calibri" pitchFamily="34" charset="0"/>
                <a:ea typeface="Calibri" pitchFamily="34" charset="-122"/>
                <a:cs typeface="Calibri" pitchFamily="34" charset="-120"/>
              </a:rPr>
              <a:t>Environment &amp; Climate</a:t>
            </a:r>
            <a:endParaRPr lang="en-US" sz="1300" dirty="0"/>
          </a:p>
        </p:txBody>
      </p:sp>
      <p:sp>
        <p:nvSpPr>
          <p:cNvPr id="15" name="Shape 13"/>
          <p:cNvSpPr/>
          <p:nvPr/>
        </p:nvSpPr>
        <p:spPr>
          <a:xfrm>
            <a:off x="8092440" y="4983480"/>
            <a:ext cx="3383280" cy="457200"/>
          </a:xfrm>
          <a:prstGeom prst="roundRect">
            <a:avLst>
              <a:gd name="adj" fmla="val 12000"/>
            </a:avLst>
          </a:prstGeom>
          <a:solidFill>
            <a:srgbClr val="00A896"/>
          </a:solidFill>
          <a:ln/>
        </p:spPr>
        <p:txBody>
          <a:bodyPr/>
          <a:lstStyle/>
          <a:p>
            <a:endParaRPr lang="en-US"/>
          </a:p>
        </p:txBody>
      </p:sp>
      <p:sp>
        <p:nvSpPr>
          <p:cNvPr id="16" name="Text 14"/>
          <p:cNvSpPr/>
          <p:nvPr/>
        </p:nvSpPr>
        <p:spPr>
          <a:xfrm>
            <a:off x="8092440" y="4983480"/>
            <a:ext cx="3383280" cy="457200"/>
          </a:xfrm>
          <a:prstGeom prst="rect">
            <a:avLst/>
          </a:prstGeom>
          <a:noFill/>
          <a:ln/>
        </p:spPr>
        <p:txBody>
          <a:bodyPr wrap="square" rtlCol="0" anchor="ctr"/>
          <a:lstStyle/>
          <a:p>
            <a:pPr marL="0" indent="0" algn="ctr">
              <a:buNone/>
            </a:pPr>
            <a:r>
              <a:rPr lang="en-US" sz="1300" dirty="0">
                <a:solidFill>
                  <a:srgbClr val="FFFFFF"/>
                </a:solidFill>
                <a:latin typeface="Calibri" pitchFamily="34" charset="0"/>
                <a:ea typeface="Calibri" pitchFamily="34" charset="-122"/>
                <a:cs typeface="Calibri" pitchFamily="34" charset="-120"/>
              </a:rPr>
              <a:t>Social Care</a:t>
            </a:r>
            <a:endParaRPr lang="en-US" sz="1300" dirty="0"/>
          </a:p>
        </p:txBody>
      </p:sp>
      <p:sp>
        <p:nvSpPr>
          <p:cNvPr id="17" name="Shape 15"/>
          <p:cNvSpPr/>
          <p:nvPr/>
        </p:nvSpPr>
        <p:spPr>
          <a:xfrm>
            <a:off x="8092440" y="5577840"/>
            <a:ext cx="3383280" cy="457200"/>
          </a:xfrm>
          <a:prstGeom prst="roundRect">
            <a:avLst>
              <a:gd name="adj" fmla="val 12000"/>
            </a:avLst>
          </a:prstGeom>
          <a:solidFill>
            <a:srgbClr val="00A896"/>
          </a:solidFill>
          <a:ln/>
        </p:spPr>
        <p:txBody>
          <a:bodyPr/>
          <a:lstStyle/>
          <a:p>
            <a:endParaRPr lang="en-US"/>
          </a:p>
        </p:txBody>
      </p:sp>
      <p:sp>
        <p:nvSpPr>
          <p:cNvPr id="18" name="Text 16"/>
          <p:cNvSpPr/>
          <p:nvPr/>
        </p:nvSpPr>
        <p:spPr>
          <a:xfrm>
            <a:off x="8092440" y="5577840"/>
            <a:ext cx="3383280" cy="457200"/>
          </a:xfrm>
          <a:prstGeom prst="rect">
            <a:avLst/>
          </a:prstGeom>
          <a:noFill/>
          <a:ln/>
        </p:spPr>
        <p:txBody>
          <a:bodyPr wrap="square" rtlCol="0" anchor="ctr"/>
          <a:lstStyle/>
          <a:p>
            <a:pPr marL="0" indent="0" algn="ctr">
              <a:buNone/>
            </a:pPr>
            <a:r>
              <a:rPr lang="en-US" sz="1300" dirty="0">
                <a:solidFill>
                  <a:srgbClr val="FFFFFF"/>
                </a:solidFill>
                <a:latin typeface="Calibri" pitchFamily="34" charset="0"/>
                <a:ea typeface="Calibri" pitchFamily="34" charset="-122"/>
                <a:cs typeface="Calibri" pitchFamily="34" charset="-120"/>
              </a:rPr>
              <a:t>Criminal Justice</a:t>
            </a:r>
            <a:endParaRPr lang="en-US" sz="1300" dirty="0"/>
          </a:p>
        </p:txBody>
      </p:sp>
      <p:sp>
        <p:nvSpPr>
          <p:cNvPr id="19" name="Text 17"/>
          <p:cNvSpPr/>
          <p:nvPr/>
        </p:nvSpPr>
        <p:spPr>
          <a:xfrm>
            <a:off x="11612880" y="6446520"/>
            <a:ext cx="457200" cy="320040"/>
          </a:xfrm>
          <a:prstGeom prst="rect">
            <a:avLst/>
          </a:prstGeom>
          <a:noFill/>
          <a:ln/>
        </p:spPr>
        <p:txBody>
          <a:bodyPr wrap="square" rtlCol="0" anchor="ctr"/>
          <a:lstStyle/>
          <a:p>
            <a:pPr marL="0" indent="0" algn="r">
              <a:buNone/>
            </a:pPr>
            <a:r>
              <a:rPr lang="en-US" sz="1100" dirty="0">
                <a:solidFill>
                  <a:srgbClr val="5C7A7A"/>
                </a:solidFill>
                <a:latin typeface="Calibri" pitchFamily="34" charset="0"/>
                <a:ea typeface="Calibri" pitchFamily="34" charset="-122"/>
                <a:cs typeface="Calibri" pitchFamily="34" charset="-120"/>
              </a:rPr>
              <a:t>9</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4F9F8"/>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28090"/>
          </a:solidFill>
          <a:ln/>
        </p:spPr>
        <p:txBody>
          <a:bodyPr/>
          <a:lstStyle/>
          <a:p>
            <a:endParaRPr lang="en-US"/>
          </a:p>
        </p:txBody>
      </p:sp>
      <p:sp>
        <p:nvSpPr>
          <p:cNvPr id="3" name="Shape 1"/>
          <p:cNvSpPr/>
          <p:nvPr/>
        </p:nvSpPr>
        <p:spPr>
          <a:xfrm>
            <a:off x="9601200" y="4114800"/>
            <a:ext cx="5486400" cy="5486400"/>
          </a:xfrm>
          <a:prstGeom prst="ellipse">
            <a:avLst/>
          </a:prstGeom>
          <a:solidFill>
            <a:srgbClr val="00A896">
              <a:alpha val="35000"/>
            </a:srgbClr>
          </a:solidFill>
          <a:ln/>
        </p:spPr>
        <p:txBody>
          <a:bodyPr/>
          <a:lstStyle/>
          <a:p>
            <a:endParaRPr lang="en-US"/>
          </a:p>
        </p:txBody>
      </p:sp>
      <p:sp>
        <p:nvSpPr>
          <p:cNvPr id="4" name="Text 2"/>
          <p:cNvSpPr/>
          <p:nvPr/>
        </p:nvSpPr>
        <p:spPr>
          <a:xfrm>
            <a:off x="822960" y="2651760"/>
            <a:ext cx="10515600" cy="1371600"/>
          </a:xfrm>
          <a:prstGeom prst="rect">
            <a:avLst/>
          </a:prstGeom>
          <a:noFill/>
          <a:ln/>
        </p:spPr>
        <p:txBody>
          <a:bodyPr wrap="square" rtlCol="0" anchor="ctr"/>
          <a:lstStyle/>
          <a:p>
            <a:pPr marL="0" indent="0">
              <a:buNone/>
            </a:pPr>
            <a:r>
              <a:rPr lang="en-US" sz="4000" b="1" dirty="0">
                <a:solidFill>
                  <a:srgbClr val="FFFFFF"/>
                </a:solidFill>
                <a:latin typeface="Cambria" pitchFamily="34" charset="0"/>
                <a:ea typeface="Cambria" pitchFamily="34" charset="-122"/>
                <a:cs typeface="Cambria" pitchFamily="34" charset="-120"/>
              </a:rPr>
              <a:t>Policy and Governance</a:t>
            </a:r>
            <a:endParaRPr lang="en-US" sz="4000" dirty="0"/>
          </a:p>
        </p:txBody>
      </p:sp>
      <p:sp>
        <p:nvSpPr>
          <p:cNvPr id="5" name="Text 3"/>
          <p:cNvSpPr/>
          <p:nvPr/>
        </p:nvSpPr>
        <p:spPr>
          <a:xfrm>
            <a:off x="822960" y="3840480"/>
            <a:ext cx="9601200" cy="914400"/>
          </a:xfrm>
          <a:prstGeom prst="rect">
            <a:avLst/>
          </a:prstGeom>
          <a:noFill/>
          <a:ln/>
        </p:spPr>
        <p:txBody>
          <a:bodyPr wrap="square" rtlCol="0" anchor="ctr"/>
          <a:lstStyle/>
          <a:p>
            <a:pPr marL="0" indent="0">
              <a:buNone/>
            </a:pPr>
            <a:r>
              <a:rPr lang="en-US" sz="1700" i="1" dirty="0">
                <a:solidFill>
                  <a:srgbClr val="D6F0EC"/>
                </a:solidFill>
                <a:latin typeface="Calibri" pitchFamily="34" charset="0"/>
                <a:ea typeface="Calibri" pitchFamily="34" charset="-122"/>
                <a:cs typeface="Calibri" pitchFamily="34" charset="-120"/>
              </a:rPr>
              <a:t>UK mental health policy frameworks supporting holistic, sustainable care</a:t>
            </a:r>
            <a:endParaRPr lang="en-US" sz="1700" dirty="0"/>
          </a:p>
        </p:txBody>
      </p:sp>
      <p:sp>
        <p:nvSpPr>
          <p:cNvPr id="6" name="Text 4"/>
          <p:cNvSpPr/>
          <p:nvPr/>
        </p:nvSpPr>
        <p:spPr>
          <a:xfrm>
            <a:off x="11612880" y="6446520"/>
            <a:ext cx="457200" cy="320040"/>
          </a:xfrm>
          <a:prstGeom prst="rect">
            <a:avLst/>
          </a:prstGeom>
          <a:noFill/>
          <a:ln/>
        </p:spPr>
        <p:txBody>
          <a:bodyPr wrap="square" rtlCol="0" anchor="ctr"/>
          <a:lstStyle/>
          <a:p>
            <a:pPr marL="0" indent="0" algn="r">
              <a:buNone/>
            </a:pPr>
            <a:r>
              <a:rPr lang="en-US" sz="1100" dirty="0">
                <a:solidFill>
                  <a:srgbClr val="5C7A7A"/>
                </a:solidFill>
                <a:latin typeface="Calibri" pitchFamily="34" charset="0"/>
                <a:ea typeface="Calibri" pitchFamily="34" charset="-122"/>
                <a:cs typeface="Calibri" pitchFamily="34" charset="-120"/>
              </a:rPr>
              <a:t>10</a:t>
            </a:r>
            <a:endParaRPr lang="en-US" sz="11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10058400" cy="365760"/>
          </a:xfrm>
          <a:prstGeom prst="rect">
            <a:avLst/>
          </a:prstGeom>
          <a:noFill/>
          <a:ln/>
        </p:spPr>
        <p:txBody>
          <a:bodyPr wrap="square" rtlCol="0" anchor="ctr"/>
          <a:lstStyle/>
          <a:p>
            <a:pPr marL="0" indent="0">
              <a:buNone/>
            </a:pPr>
            <a:r>
              <a:rPr lang="en-US" sz="1200" b="1" kern="0" spc="200" dirty="0">
                <a:solidFill>
                  <a:srgbClr val="00A896"/>
                </a:solidFill>
                <a:latin typeface="Calibri" pitchFamily="34" charset="0"/>
                <a:ea typeface="Calibri" pitchFamily="34" charset="-122"/>
                <a:cs typeface="Calibri" pitchFamily="34" charset="-120"/>
              </a:rPr>
              <a:t>POLICY AND GOVERNANCE</a:t>
            </a:r>
            <a:endParaRPr lang="en-US" sz="1200" dirty="0"/>
          </a:p>
        </p:txBody>
      </p:sp>
      <p:sp>
        <p:nvSpPr>
          <p:cNvPr id="3" name="Text 1"/>
          <p:cNvSpPr/>
          <p:nvPr/>
        </p:nvSpPr>
        <p:spPr>
          <a:xfrm>
            <a:off x="548640" y="594360"/>
            <a:ext cx="11064240" cy="822960"/>
          </a:xfrm>
          <a:prstGeom prst="rect">
            <a:avLst/>
          </a:prstGeom>
          <a:noFill/>
          <a:ln/>
        </p:spPr>
        <p:txBody>
          <a:bodyPr wrap="square" rtlCol="0" anchor="ctr"/>
          <a:lstStyle/>
          <a:p>
            <a:pPr marL="0" indent="0">
              <a:buNone/>
            </a:pPr>
            <a:r>
              <a:rPr lang="en-US" sz="3000" b="1" dirty="0">
                <a:solidFill>
                  <a:srgbClr val="2D3436"/>
                </a:solidFill>
                <a:latin typeface="Cambria" pitchFamily="34" charset="0"/>
                <a:ea typeface="Cambria" pitchFamily="34" charset="-122"/>
                <a:cs typeface="Cambria" pitchFamily="34" charset="-120"/>
              </a:rPr>
              <a:t>UK and Welsh Mental Health Policy Frameworks</a:t>
            </a:r>
            <a:endParaRPr lang="en-US" sz="3000" dirty="0"/>
          </a:p>
        </p:txBody>
      </p:sp>
      <p:sp>
        <p:nvSpPr>
          <p:cNvPr id="4" name="Shape 2"/>
          <p:cNvSpPr/>
          <p:nvPr/>
        </p:nvSpPr>
        <p:spPr>
          <a:xfrm>
            <a:off x="548640" y="1600200"/>
            <a:ext cx="5486400" cy="2240280"/>
          </a:xfrm>
          <a:prstGeom prst="roundRect">
            <a:avLst>
              <a:gd name="adj" fmla="val 3265"/>
            </a:avLst>
          </a:prstGeom>
          <a:solidFill>
            <a:srgbClr val="F4F9F8"/>
          </a:solidFill>
          <a:ln/>
        </p:spPr>
        <p:txBody>
          <a:bodyPr/>
          <a:lstStyle/>
          <a:p>
            <a:endParaRPr lang="en-US"/>
          </a:p>
        </p:txBody>
      </p:sp>
      <p:sp>
        <p:nvSpPr>
          <p:cNvPr id="5" name="Text 3"/>
          <p:cNvSpPr/>
          <p:nvPr/>
        </p:nvSpPr>
        <p:spPr>
          <a:xfrm>
            <a:off x="731520" y="1737360"/>
            <a:ext cx="5120640" cy="685800"/>
          </a:xfrm>
          <a:prstGeom prst="rect">
            <a:avLst/>
          </a:prstGeom>
          <a:noFill/>
          <a:ln/>
        </p:spPr>
        <p:txBody>
          <a:bodyPr wrap="square" rtlCol="0" anchor="ctr"/>
          <a:lstStyle/>
          <a:p>
            <a:pPr marL="0" indent="0">
              <a:buNone/>
            </a:pPr>
            <a:r>
              <a:rPr lang="en-US" sz="1300" b="1" dirty="0">
                <a:solidFill>
                  <a:srgbClr val="028090"/>
                </a:solidFill>
                <a:latin typeface="Calibri" pitchFamily="34" charset="0"/>
                <a:ea typeface="Calibri" pitchFamily="34" charset="-122"/>
                <a:cs typeface="Calibri" pitchFamily="34" charset="-120"/>
              </a:rPr>
              <a:t>Mental Health Act 1983 (amended 2007) &amp; Reform White Paper (2021)</a:t>
            </a:r>
            <a:endParaRPr lang="en-US" sz="1300" dirty="0"/>
          </a:p>
        </p:txBody>
      </p:sp>
      <p:sp>
        <p:nvSpPr>
          <p:cNvPr id="6" name="Text 4"/>
          <p:cNvSpPr/>
          <p:nvPr/>
        </p:nvSpPr>
        <p:spPr>
          <a:xfrm>
            <a:off x="731520" y="2423160"/>
            <a:ext cx="5120640" cy="1325880"/>
          </a:xfrm>
          <a:prstGeom prst="rect">
            <a:avLst/>
          </a:prstGeom>
          <a:noFill/>
          <a:ln/>
        </p:spPr>
        <p:txBody>
          <a:bodyPr wrap="square" rtlCol="0" anchor="ctr"/>
          <a:lstStyle/>
          <a:p>
            <a:pPr algn="just"/>
            <a:r>
              <a:rPr lang="en-US" sz="1200" dirty="0">
                <a:solidFill>
                  <a:srgbClr val="2D3436"/>
                </a:solidFill>
                <a:latin typeface="Calibri" pitchFamily="34" charset="0"/>
                <a:ea typeface="Calibri" pitchFamily="34" charset="-122"/>
                <a:cs typeface="Calibri" pitchFamily="34" charset="-120"/>
              </a:rPr>
              <a:t>Sets out legal framework for compulsory treatment; the 2021 reform is in response to the Wessely Review (2018) which has shown that the detention of Black patients is disproportionate and is an equity and human rights critique of the current law.</a:t>
            </a:r>
            <a:endParaRPr lang="en-US" sz="1200" dirty="0"/>
          </a:p>
        </p:txBody>
      </p:sp>
      <p:sp>
        <p:nvSpPr>
          <p:cNvPr id="7" name="Shape 5"/>
          <p:cNvSpPr/>
          <p:nvPr/>
        </p:nvSpPr>
        <p:spPr>
          <a:xfrm>
            <a:off x="6263640" y="1600200"/>
            <a:ext cx="5486400" cy="2240280"/>
          </a:xfrm>
          <a:prstGeom prst="roundRect">
            <a:avLst>
              <a:gd name="adj" fmla="val 3265"/>
            </a:avLst>
          </a:prstGeom>
          <a:solidFill>
            <a:srgbClr val="F4F9F8"/>
          </a:solidFill>
          <a:ln/>
        </p:spPr>
        <p:txBody>
          <a:bodyPr/>
          <a:lstStyle/>
          <a:p>
            <a:endParaRPr lang="en-US"/>
          </a:p>
        </p:txBody>
      </p:sp>
      <p:sp>
        <p:nvSpPr>
          <p:cNvPr id="8" name="Text 6"/>
          <p:cNvSpPr/>
          <p:nvPr/>
        </p:nvSpPr>
        <p:spPr>
          <a:xfrm>
            <a:off x="6446520" y="1737360"/>
            <a:ext cx="5120640" cy="685800"/>
          </a:xfrm>
          <a:prstGeom prst="rect">
            <a:avLst/>
          </a:prstGeom>
          <a:noFill/>
          <a:ln/>
        </p:spPr>
        <p:txBody>
          <a:bodyPr wrap="square" rtlCol="0" anchor="ctr"/>
          <a:lstStyle/>
          <a:p>
            <a:pPr marL="0" indent="0">
              <a:buNone/>
            </a:pPr>
            <a:r>
              <a:rPr lang="en-US" sz="1300" b="1" dirty="0">
                <a:solidFill>
                  <a:srgbClr val="028090"/>
                </a:solidFill>
                <a:latin typeface="Calibri" pitchFamily="34" charset="0"/>
                <a:ea typeface="Calibri" pitchFamily="34" charset="-122"/>
                <a:cs typeface="Calibri" pitchFamily="34" charset="-120"/>
              </a:rPr>
              <a:t>NHS Long Term Plan (NHS England, 2019)</a:t>
            </a:r>
            <a:endParaRPr lang="en-US" sz="1300" dirty="0"/>
          </a:p>
        </p:txBody>
      </p:sp>
      <p:sp>
        <p:nvSpPr>
          <p:cNvPr id="9" name="Text 7"/>
          <p:cNvSpPr/>
          <p:nvPr/>
        </p:nvSpPr>
        <p:spPr>
          <a:xfrm>
            <a:off x="6446520" y="2423160"/>
            <a:ext cx="5120640" cy="1325880"/>
          </a:xfrm>
          <a:prstGeom prst="rect">
            <a:avLst/>
          </a:prstGeom>
          <a:noFill/>
          <a:ln/>
        </p:spPr>
        <p:txBody>
          <a:bodyPr wrap="square" rtlCol="0" anchor="ctr"/>
          <a:lstStyle/>
          <a:p>
            <a:pPr algn="just"/>
            <a:r>
              <a:rPr lang="en-US" sz="1200" dirty="0">
                <a:solidFill>
                  <a:srgbClr val="2D3436"/>
                </a:solidFill>
                <a:latin typeface="Calibri" pitchFamily="34" charset="0"/>
                <a:ea typeface="Calibri" pitchFamily="34" charset="-122"/>
                <a:cs typeface="Calibri" pitchFamily="34" charset="-120"/>
              </a:rPr>
              <a:t>Committed to the expansion of community based mental health services, health integration and prevention, in a biopsychosocial, sustainability-oriented approach.</a:t>
            </a:r>
            <a:endParaRPr lang="en-US" sz="1200" dirty="0"/>
          </a:p>
        </p:txBody>
      </p:sp>
      <p:sp>
        <p:nvSpPr>
          <p:cNvPr id="10" name="Shape 8"/>
          <p:cNvSpPr/>
          <p:nvPr/>
        </p:nvSpPr>
        <p:spPr>
          <a:xfrm>
            <a:off x="548640" y="3977640"/>
            <a:ext cx="5486400" cy="2240280"/>
          </a:xfrm>
          <a:prstGeom prst="roundRect">
            <a:avLst>
              <a:gd name="adj" fmla="val 3265"/>
            </a:avLst>
          </a:prstGeom>
          <a:solidFill>
            <a:srgbClr val="F4F9F8"/>
          </a:solidFill>
          <a:ln/>
        </p:spPr>
        <p:txBody>
          <a:bodyPr/>
          <a:lstStyle/>
          <a:p>
            <a:endParaRPr lang="en-US"/>
          </a:p>
        </p:txBody>
      </p:sp>
      <p:sp>
        <p:nvSpPr>
          <p:cNvPr id="11" name="Text 9"/>
          <p:cNvSpPr/>
          <p:nvPr/>
        </p:nvSpPr>
        <p:spPr>
          <a:xfrm>
            <a:off x="731520" y="4114800"/>
            <a:ext cx="5120640" cy="685800"/>
          </a:xfrm>
          <a:prstGeom prst="rect">
            <a:avLst/>
          </a:prstGeom>
          <a:noFill/>
          <a:ln/>
        </p:spPr>
        <p:txBody>
          <a:bodyPr wrap="square" rtlCol="0" anchor="ctr"/>
          <a:lstStyle/>
          <a:p>
            <a:pPr marL="0" indent="0">
              <a:buNone/>
            </a:pPr>
            <a:r>
              <a:rPr lang="en-US" sz="1300" b="1" dirty="0">
                <a:solidFill>
                  <a:srgbClr val="028090"/>
                </a:solidFill>
                <a:latin typeface="Calibri" pitchFamily="34" charset="0"/>
                <a:ea typeface="Calibri" pitchFamily="34" charset="-122"/>
                <a:cs typeface="Calibri" pitchFamily="34" charset="-120"/>
              </a:rPr>
              <a:t>Well-being of Future Generations (Wales) Act 2015</a:t>
            </a:r>
            <a:endParaRPr lang="en-US" sz="1300" dirty="0"/>
          </a:p>
        </p:txBody>
      </p:sp>
      <p:sp>
        <p:nvSpPr>
          <p:cNvPr id="12" name="Text 10"/>
          <p:cNvSpPr/>
          <p:nvPr/>
        </p:nvSpPr>
        <p:spPr>
          <a:xfrm>
            <a:off x="731520" y="4800600"/>
            <a:ext cx="5120640" cy="1325880"/>
          </a:xfrm>
          <a:prstGeom prst="rect">
            <a:avLst/>
          </a:prstGeom>
          <a:noFill/>
          <a:ln/>
        </p:spPr>
        <p:txBody>
          <a:bodyPr wrap="square" rtlCol="0" anchor="ctr"/>
          <a:lstStyle/>
          <a:p>
            <a:pPr algn="just"/>
            <a:r>
              <a:rPr lang="en-US" sz="1200" dirty="0">
                <a:solidFill>
                  <a:srgbClr val="2D3436"/>
                </a:solidFill>
                <a:latin typeface="Calibri" pitchFamily="34" charset="0"/>
                <a:ea typeface="Calibri" pitchFamily="34" charset="-122"/>
                <a:cs typeface="Calibri" pitchFamily="34" charset="-120"/>
              </a:rPr>
              <a:t>A groundbreaking piece of legislation that sets out a new framework for sustainability within the Welsh Government, which includes all public bodies in Wales such as health boards, to take the long-term impact of their decisions into account across seven sustainability goals, including a healthier Wales (Welsh Government, 2015).</a:t>
            </a:r>
            <a:endParaRPr lang="en-US" sz="1200" dirty="0"/>
          </a:p>
        </p:txBody>
      </p:sp>
      <p:sp>
        <p:nvSpPr>
          <p:cNvPr id="13" name="Shape 11"/>
          <p:cNvSpPr/>
          <p:nvPr/>
        </p:nvSpPr>
        <p:spPr>
          <a:xfrm>
            <a:off x="6263640" y="3977640"/>
            <a:ext cx="5486400" cy="2240280"/>
          </a:xfrm>
          <a:prstGeom prst="roundRect">
            <a:avLst>
              <a:gd name="adj" fmla="val 3265"/>
            </a:avLst>
          </a:prstGeom>
          <a:solidFill>
            <a:srgbClr val="F4F9F8"/>
          </a:solidFill>
          <a:ln/>
        </p:spPr>
        <p:txBody>
          <a:bodyPr/>
          <a:lstStyle/>
          <a:p>
            <a:endParaRPr lang="en-US"/>
          </a:p>
        </p:txBody>
      </p:sp>
      <p:sp>
        <p:nvSpPr>
          <p:cNvPr id="14" name="Text 12"/>
          <p:cNvSpPr/>
          <p:nvPr/>
        </p:nvSpPr>
        <p:spPr>
          <a:xfrm>
            <a:off x="6446520" y="4114800"/>
            <a:ext cx="5120640" cy="685800"/>
          </a:xfrm>
          <a:prstGeom prst="rect">
            <a:avLst/>
          </a:prstGeom>
          <a:noFill/>
          <a:ln/>
        </p:spPr>
        <p:txBody>
          <a:bodyPr wrap="square" rtlCol="0" anchor="ctr"/>
          <a:lstStyle/>
          <a:p>
            <a:pPr marL="0" indent="0">
              <a:buNone/>
            </a:pPr>
            <a:r>
              <a:rPr lang="en-US" sz="1300" b="1" dirty="0">
                <a:solidFill>
                  <a:srgbClr val="028090"/>
                </a:solidFill>
                <a:latin typeface="Calibri" pitchFamily="34" charset="0"/>
                <a:ea typeface="Calibri" pitchFamily="34" charset="-122"/>
                <a:cs typeface="Calibri" pitchFamily="34" charset="-120"/>
              </a:rPr>
              <a:t>Together for Mental Health (Welsh Government, 2012, refreshed 2019)</a:t>
            </a:r>
            <a:endParaRPr lang="en-US" sz="1300" dirty="0"/>
          </a:p>
        </p:txBody>
      </p:sp>
      <p:sp>
        <p:nvSpPr>
          <p:cNvPr id="15" name="Text 13"/>
          <p:cNvSpPr/>
          <p:nvPr/>
        </p:nvSpPr>
        <p:spPr>
          <a:xfrm>
            <a:off x="6446520" y="4800600"/>
            <a:ext cx="5120640" cy="1325880"/>
          </a:xfrm>
          <a:prstGeom prst="rect">
            <a:avLst/>
          </a:prstGeom>
          <a:noFill/>
          <a:ln/>
        </p:spPr>
        <p:txBody>
          <a:bodyPr wrap="square" rtlCol="0" anchor="ctr"/>
          <a:lstStyle/>
          <a:p>
            <a:pPr algn="just"/>
            <a:r>
              <a:rPr lang="en-US" sz="1200" dirty="0">
                <a:solidFill>
                  <a:srgbClr val="2D3436"/>
                </a:solidFill>
                <a:latin typeface="Calibri" pitchFamily="34" charset="0"/>
                <a:ea typeface="Calibri" pitchFamily="34" charset="-122"/>
                <a:cs typeface="Calibri" pitchFamily="34" charset="-120"/>
              </a:rPr>
              <a:t>An applied example of Health in All Policies – </a:t>
            </a:r>
            <a:r>
              <a:rPr lang="en-US" sz="1200" dirty="0" err="1">
                <a:solidFill>
                  <a:srgbClr val="2D3436"/>
                </a:solidFill>
                <a:latin typeface="Calibri" pitchFamily="34" charset="0"/>
                <a:ea typeface="Calibri" pitchFamily="34" charset="-122"/>
                <a:cs typeface="Calibri" pitchFamily="34" charset="-120"/>
              </a:rPr>
              <a:t>Wales'</a:t>
            </a:r>
            <a:r>
              <a:rPr lang="en-US" sz="1200" dirty="0">
                <a:solidFill>
                  <a:srgbClr val="2D3436"/>
                </a:solidFill>
                <a:latin typeface="Calibri" pitchFamily="34" charset="0"/>
                <a:ea typeface="Calibri" pitchFamily="34" charset="-122"/>
                <a:cs typeface="Calibri" pitchFamily="34" charset="-120"/>
              </a:rPr>
              <a:t> cross-government policy on mental health which explicitly connects mental health with employment, housing and education.</a:t>
            </a:r>
            <a:endParaRPr lang="en-US" sz="1200" dirty="0"/>
          </a:p>
        </p:txBody>
      </p:sp>
      <p:sp>
        <p:nvSpPr>
          <p:cNvPr id="16" name="Text 14"/>
          <p:cNvSpPr/>
          <p:nvPr/>
        </p:nvSpPr>
        <p:spPr>
          <a:xfrm>
            <a:off x="11612880" y="6446520"/>
            <a:ext cx="457200" cy="320040"/>
          </a:xfrm>
          <a:prstGeom prst="rect">
            <a:avLst/>
          </a:prstGeom>
          <a:noFill/>
          <a:ln/>
        </p:spPr>
        <p:txBody>
          <a:bodyPr wrap="square" rtlCol="0" anchor="ctr"/>
          <a:lstStyle/>
          <a:p>
            <a:pPr marL="0" indent="0" algn="r">
              <a:buNone/>
            </a:pPr>
            <a:r>
              <a:rPr lang="en-US" sz="1100" dirty="0">
                <a:solidFill>
                  <a:srgbClr val="5C7A7A"/>
                </a:solidFill>
                <a:latin typeface="Calibri" pitchFamily="34" charset="0"/>
                <a:ea typeface="Calibri" pitchFamily="34" charset="-122"/>
                <a:cs typeface="Calibri" pitchFamily="34" charset="-120"/>
              </a:rPr>
              <a:t>11</a:t>
            </a:r>
            <a:endParaRPr lang="en-US" sz="11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10058400" cy="365760"/>
          </a:xfrm>
          <a:prstGeom prst="rect">
            <a:avLst/>
          </a:prstGeom>
          <a:noFill/>
          <a:ln/>
        </p:spPr>
        <p:txBody>
          <a:bodyPr wrap="square" rtlCol="0" anchor="ctr"/>
          <a:lstStyle/>
          <a:p>
            <a:pPr marL="0" indent="0">
              <a:buNone/>
            </a:pPr>
            <a:r>
              <a:rPr lang="en-US" sz="1200" b="1" kern="0" spc="200" dirty="0">
                <a:solidFill>
                  <a:srgbClr val="00A896"/>
                </a:solidFill>
                <a:latin typeface="Calibri" pitchFamily="34" charset="0"/>
                <a:ea typeface="Calibri" pitchFamily="34" charset="-122"/>
                <a:cs typeface="Calibri" pitchFamily="34" charset="-120"/>
              </a:rPr>
              <a:t>POLICY AND GOVERNANCE — CRITICAL ANALYSIS</a:t>
            </a:r>
            <a:endParaRPr lang="en-US" sz="1200" dirty="0"/>
          </a:p>
        </p:txBody>
      </p:sp>
      <p:sp>
        <p:nvSpPr>
          <p:cNvPr id="3" name="Text 1"/>
          <p:cNvSpPr/>
          <p:nvPr/>
        </p:nvSpPr>
        <p:spPr>
          <a:xfrm>
            <a:off x="548640" y="594360"/>
            <a:ext cx="11064240" cy="822960"/>
          </a:xfrm>
          <a:prstGeom prst="rect">
            <a:avLst/>
          </a:prstGeom>
          <a:noFill/>
          <a:ln/>
        </p:spPr>
        <p:txBody>
          <a:bodyPr wrap="square" rtlCol="0" anchor="ctr"/>
          <a:lstStyle/>
          <a:p>
            <a:pPr marL="0" indent="0">
              <a:buNone/>
            </a:pPr>
            <a:r>
              <a:rPr lang="en-US" sz="3000" b="1" dirty="0">
                <a:solidFill>
                  <a:srgbClr val="2D3436"/>
                </a:solidFill>
                <a:latin typeface="Cambria" pitchFamily="34" charset="0"/>
                <a:ea typeface="Cambria" pitchFamily="34" charset="-122"/>
                <a:cs typeface="Cambria" pitchFamily="34" charset="-120"/>
              </a:rPr>
              <a:t>Regulatory and Funding Barriers to Holistic Policy Implementation</a:t>
            </a:r>
            <a:endParaRPr lang="en-US" sz="3000" dirty="0"/>
          </a:p>
        </p:txBody>
      </p:sp>
      <p:sp>
        <p:nvSpPr>
          <p:cNvPr id="4" name="Text 2"/>
          <p:cNvSpPr/>
          <p:nvPr/>
        </p:nvSpPr>
        <p:spPr>
          <a:xfrm>
            <a:off x="548640" y="1600200"/>
            <a:ext cx="7040880" cy="4663440"/>
          </a:xfrm>
          <a:prstGeom prst="rect">
            <a:avLst/>
          </a:prstGeom>
          <a:noFill/>
          <a:ln/>
        </p:spPr>
        <p:txBody>
          <a:bodyPr wrap="square" rtlCol="0" anchor="ctr"/>
          <a:lstStyle/>
          <a:p>
            <a:pPr marL="342900" indent="-342900" algn="just">
              <a:spcAft>
                <a:spcPts val="800"/>
              </a:spcAft>
              <a:buSzPct val="100000"/>
              <a:buChar char="•"/>
            </a:pPr>
            <a:r>
              <a:rPr lang="en-US" sz="1400" dirty="0">
                <a:solidFill>
                  <a:srgbClr val="2D3436"/>
                </a:solidFill>
                <a:latin typeface="Calibri" pitchFamily="34" charset="0"/>
                <a:ea typeface="Calibri" pitchFamily="34" charset="-122"/>
                <a:cs typeface="Calibri" pitchFamily="34" charset="-120"/>
              </a:rPr>
              <a:t>Fragmentation of funding: policy talk about services being integrated but services are not integrated in practice (King's Fund, 2023).</a:t>
            </a:r>
          </a:p>
          <a:p>
            <a:pPr marL="342900" indent="-342900" algn="just">
              <a:spcAft>
                <a:spcPts val="800"/>
              </a:spcAft>
              <a:buSzPct val="100000"/>
              <a:buChar char="•"/>
            </a:pPr>
            <a:r>
              <a:rPr lang="en-US" sz="1400" dirty="0">
                <a:solidFill>
                  <a:srgbClr val="2D3436"/>
                </a:solidFill>
                <a:latin typeface="Calibri" pitchFamily="34" charset="0"/>
                <a:ea typeface="Calibri" pitchFamily="34" charset="-122"/>
                <a:cs typeface="Calibri" pitchFamily="34" charset="-120"/>
              </a:rPr>
              <a:t>The 'parity of esteem' commitment (Health and Social Care Act 2012) to place equal funding priority on mental and physical health has yet to be </a:t>
            </a:r>
            <a:r>
              <a:rPr lang="en-US" sz="1400" dirty="0" err="1">
                <a:solidFill>
                  <a:srgbClr val="2D3436"/>
                </a:solidFill>
                <a:latin typeface="Calibri" pitchFamily="34" charset="0"/>
                <a:ea typeface="Calibri" pitchFamily="34" charset="-122"/>
                <a:cs typeface="Calibri" pitchFamily="34" charset="-120"/>
              </a:rPr>
              <a:t>realised</a:t>
            </a:r>
            <a:r>
              <a:rPr lang="en-US" sz="1400" dirty="0">
                <a:solidFill>
                  <a:srgbClr val="2D3436"/>
                </a:solidFill>
                <a:latin typeface="Calibri" pitchFamily="34" charset="0"/>
                <a:ea typeface="Calibri" pitchFamily="34" charset="-122"/>
                <a:cs typeface="Calibri" pitchFamily="34" charset="-120"/>
              </a:rPr>
              <a:t>, with mental health receiving a smaller proportion of NHS funding as a proportion of disease burden (Royal College of Psychiatrists, 2022).</a:t>
            </a:r>
          </a:p>
          <a:p>
            <a:pPr marL="342900" indent="-342900" algn="just">
              <a:spcAft>
                <a:spcPts val="800"/>
              </a:spcAft>
              <a:buSzPct val="100000"/>
              <a:buChar char="•"/>
            </a:pPr>
            <a:r>
              <a:rPr lang="en-US" sz="1400" dirty="0">
                <a:solidFill>
                  <a:srgbClr val="2D3436"/>
                </a:solidFill>
                <a:latin typeface="Calibri" pitchFamily="34" charset="0"/>
                <a:ea typeface="Calibri" pitchFamily="34" charset="-122"/>
                <a:cs typeface="Calibri" pitchFamily="34" charset="-120"/>
              </a:rPr>
              <a:t>Delays in filling jobs in psychiatry, mental health nursing and social work reduce the ability to deliver the plan of the NHS Long Term Plan (NHS Digital, 2023) of service delivery in the community.</a:t>
            </a:r>
          </a:p>
          <a:p>
            <a:pPr marL="342900" indent="-342900" algn="just">
              <a:spcAft>
                <a:spcPts val="800"/>
              </a:spcAft>
              <a:buSzPct val="100000"/>
              <a:buChar char="•"/>
            </a:pPr>
            <a:r>
              <a:rPr lang="en-US" sz="1400" dirty="0">
                <a:solidFill>
                  <a:srgbClr val="2D3436"/>
                </a:solidFill>
                <a:latin typeface="Calibri" pitchFamily="34" charset="0"/>
                <a:ea typeface="Calibri" pitchFamily="34" charset="-122"/>
                <a:cs typeface="Calibri" pitchFamily="34" charset="-120"/>
              </a:rPr>
              <a:t>Short term funding cycles that are not sustainable given the long-term nature of sustainable development: If funding for a pilot project (such as a social prescribing scheme) is time limited, it is often discontinued when funding runs out, which compromises continuity of care (Bickerdike et al., 2017).</a:t>
            </a:r>
            <a:endParaRPr lang="en-US" sz="1400" dirty="0"/>
          </a:p>
        </p:txBody>
      </p:sp>
      <p:sp>
        <p:nvSpPr>
          <p:cNvPr id="5" name="Shape 3"/>
          <p:cNvSpPr/>
          <p:nvPr/>
        </p:nvSpPr>
        <p:spPr>
          <a:xfrm>
            <a:off x="7863840" y="1600200"/>
            <a:ext cx="3840480" cy="2148840"/>
          </a:xfrm>
          <a:prstGeom prst="roundRect">
            <a:avLst>
              <a:gd name="adj" fmla="val 3404"/>
            </a:avLst>
          </a:prstGeom>
          <a:solidFill>
            <a:srgbClr val="028090"/>
          </a:solidFill>
          <a:ln/>
        </p:spPr>
        <p:txBody>
          <a:bodyPr/>
          <a:lstStyle/>
          <a:p>
            <a:endParaRPr lang="en-US"/>
          </a:p>
        </p:txBody>
      </p:sp>
      <p:sp>
        <p:nvSpPr>
          <p:cNvPr id="6" name="Text 4"/>
          <p:cNvSpPr/>
          <p:nvPr/>
        </p:nvSpPr>
        <p:spPr>
          <a:xfrm>
            <a:off x="7863840" y="1783080"/>
            <a:ext cx="3840480" cy="914400"/>
          </a:xfrm>
          <a:prstGeom prst="rect">
            <a:avLst/>
          </a:prstGeom>
          <a:noFill/>
          <a:ln/>
        </p:spPr>
        <p:txBody>
          <a:bodyPr wrap="square" rtlCol="0" anchor="ctr"/>
          <a:lstStyle/>
          <a:p>
            <a:pPr marL="0" indent="0" algn="ctr">
              <a:buNone/>
            </a:pPr>
            <a:r>
              <a:rPr lang="en-US" sz="4800" b="1" dirty="0">
                <a:solidFill>
                  <a:srgbClr val="FFFFFF"/>
                </a:solidFill>
                <a:latin typeface="Cambria" pitchFamily="34" charset="0"/>
                <a:ea typeface="Cambria" pitchFamily="34" charset="-122"/>
                <a:cs typeface="Cambria" pitchFamily="34" charset="-120"/>
              </a:rPr>
              <a:t>~11%</a:t>
            </a:r>
            <a:endParaRPr lang="en-US" sz="4800" dirty="0"/>
          </a:p>
        </p:txBody>
      </p:sp>
      <p:sp>
        <p:nvSpPr>
          <p:cNvPr id="7" name="Text 5"/>
          <p:cNvSpPr/>
          <p:nvPr/>
        </p:nvSpPr>
        <p:spPr>
          <a:xfrm>
            <a:off x="8092440" y="2697480"/>
            <a:ext cx="3383280" cy="960120"/>
          </a:xfrm>
          <a:prstGeom prst="rect">
            <a:avLst/>
          </a:prstGeom>
          <a:noFill/>
          <a:ln/>
        </p:spPr>
        <p:txBody>
          <a:bodyPr wrap="square"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of NHS England budget allocated to mental health, against c.20–28% of overall disease burden (Royal College of Psychiatrists, 2022)</a:t>
            </a:r>
            <a:endParaRPr lang="en-US" sz="1100" dirty="0"/>
          </a:p>
        </p:txBody>
      </p:sp>
      <p:sp>
        <p:nvSpPr>
          <p:cNvPr id="8" name="Shape 6"/>
          <p:cNvSpPr/>
          <p:nvPr/>
        </p:nvSpPr>
        <p:spPr>
          <a:xfrm>
            <a:off x="7863840" y="3931920"/>
            <a:ext cx="3840480" cy="2148840"/>
          </a:xfrm>
          <a:prstGeom prst="roundRect">
            <a:avLst>
              <a:gd name="adj" fmla="val 3404"/>
            </a:avLst>
          </a:prstGeom>
          <a:solidFill>
            <a:srgbClr val="00A896"/>
          </a:solidFill>
          <a:ln/>
        </p:spPr>
        <p:txBody>
          <a:bodyPr/>
          <a:lstStyle/>
          <a:p>
            <a:endParaRPr lang="en-US"/>
          </a:p>
        </p:txBody>
      </p:sp>
      <p:sp>
        <p:nvSpPr>
          <p:cNvPr id="9" name="Text 7"/>
          <p:cNvSpPr/>
          <p:nvPr/>
        </p:nvSpPr>
        <p:spPr>
          <a:xfrm>
            <a:off x="7863840" y="4114800"/>
            <a:ext cx="3840480" cy="914400"/>
          </a:xfrm>
          <a:prstGeom prst="rect">
            <a:avLst/>
          </a:prstGeom>
          <a:noFill/>
          <a:ln/>
        </p:spPr>
        <p:txBody>
          <a:bodyPr wrap="square" rtlCol="0" anchor="ctr"/>
          <a:lstStyle/>
          <a:p>
            <a:pPr marL="0" indent="0" algn="ctr">
              <a:buNone/>
            </a:pPr>
            <a:r>
              <a:rPr lang="en-US" sz="4800" b="1" dirty="0">
                <a:solidFill>
                  <a:srgbClr val="FFFFFF"/>
                </a:solidFill>
                <a:latin typeface="Cambria" pitchFamily="34" charset="0"/>
                <a:ea typeface="Cambria" pitchFamily="34" charset="-122"/>
                <a:cs typeface="Cambria" pitchFamily="34" charset="-120"/>
              </a:rPr>
              <a:t>1.9m+</a:t>
            </a:r>
            <a:endParaRPr lang="en-US" sz="4800" dirty="0"/>
          </a:p>
        </p:txBody>
      </p:sp>
      <p:sp>
        <p:nvSpPr>
          <p:cNvPr id="10" name="Text 8"/>
          <p:cNvSpPr/>
          <p:nvPr/>
        </p:nvSpPr>
        <p:spPr>
          <a:xfrm>
            <a:off x="8092440" y="5029200"/>
            <a:ext cx="3383280" cy="960120"/>
          </a:xfrm>
          <a:prstGeom prst="rect">
            <a:avLst/>
          </a:prstGeom>
          <a:noFill/>
          <a:ln/>
        </p:spPr>
        <p:txBody>
          <a:bodyPr wrap="square"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people on NHS mental health waiting lists in England (NHS Digital, 2023)</a:t>
            </a:r>
            <a:endParaRPr lang="en-US" sz="1100" dirty="0"/>
          </a:p>
        </p:txBody>
      </p:sp>
      <p:sp>
        <p:nvSpPr>
          <p:cNvPr id="11" name="Text 9"/>
          <p:cNvSpPr/>
          <p:nvPr/>
        </p:nvSpPr>
        <p:spPr>
          <a:xfrm>
            <a:off x="11612880" y="6446520"/>
            <a:ext cx="457200" cy="320040"/>
          </a:xfrm>
          <a:prstGeom prst="rect">
            <a:avLst/>
          </a:prstGeom>
          <a:noFill/>
          <a:ln/>
        </p:spPr>
        <p:txBody>
          <a:bodyPr wrap="square" rtlCol="0" anchor="ctr"/>
          <a:lstStyle/>
          <a:p>
            <a:pPr marL="0" indent="0" algn="r">
              <a:buNone/>
            </a:pPr>
            <a:r>
              <a:rPr lang="en-US" sz="1100" dirty="0">
                <a:solidFill>
                  <a:srgbClr val="5C7A7A"/>
                </a:solidFill>
                <a:latin typeface="Calibri" pitchFamily="34" charset="0"/>
                <a:ea typeface="Calibri" pitchFamily="34" charset="-122"/>
                <a:cs typeface="Calibri" pitchFamily="34" charset="-120"/>
              </a:rPr>
              <a:t>12</a:t>
            </a:r>
            <a:endParaRPr lang="en-US" sz="11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4F9F8"/>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28090"/>
          </a:solidFill>
          <a:ln/>
        </p:spPr>
        <p:txBody>
          <a:bodyPr/>
          <a:lstStyle/>
          <a:p>
            <a:endParaRPr lang="en-US"/>
          </a:p>
        </p:txBody>
      </p:sp>
      <p:sp>
        <p:nvSpPr>
          <p:cNvPr id="3" name="Shape 1"/>
          <p:cNvSpPr/>
          <p:nvPr/>
        </p:nvSpPr>
        <p:spPr>
          <a:xfrm>
            <a:off x="9601200" y="4114800"/>
            <a:ext cx="5486400" cy="5486400"/>
          </a:xfrm>
          <a:prstGeom prst="ellipse">
            <a:avLst/>
          </a:prstGeom>
          <a:solidFill>
            <a:srgbClr val="00A896">
              <a:alpha val="35000"/>
            </a:srgbClr>
          </a:solidFill>
          <a:ln/>
        </p:spPr>
        <p:txBody>
          <a:bodyPr/>
          <a:lstStyle/>
          <a:p>
            <a:endParaRPr lang="en-US"/>
          </a:p>
        </p:txBody>
      </p:sp>
      <p:sp>
        <p:nvSpPr>
          <p:cNvPr id="4" name="Text 2"/>
          <p:cNvSpPr/>
          <p:nvPr/>
        </p:nvSpPr>
        <p:spPr>
          <a:xfrm>
            <a:off x="822960" y="2651760"/>
            <a:ext cx="10515600" cy="1371600"/>
          </a:xfrm>
          <a:prstGeom prst="rect">
            <a:avLst/>
          </a:prstGeom>
          <a:noFill/>
          <a:ln/>
        </p:spPr>
        <p:txBody>
          <a:bodyPr wrap="square" rtlCol="0" anchor="ctr"/>
          <a:lstStyle/>
          <a:p>
            <a:pPr marL="0" indent="0">
              <a:buNone/>
            </a:pPr>
            <a:r>
              <a:rPr lang="en-US" sz="4000" b="1" dirty="0">
                <a:solidFill>
                  <a:srgbClr val="FFFFFF"/>
                </a:solidFill>
                <a:latin typeface="Cambria" pitchFamily="34" charset="0"/>
                <a:ea typeface="Cambria" pitchFamily="34" charset="-122"/>
                <a:cs typeface="Cambria" pitchFamily="34" charset="-120"/>
              </a:rPr>
              <a:t>Service Delivery</a:t>
            </a:r>
            <a:endParaRPr lang="en-US" sz="4000" dirty="0"/>
          </a:p>
        </p:txBody>
      </p:sp>
      <p:sp>
        <p:nvSpPr>
          <p:cNvPr id="5" name="Text 3"/>
          <p:cNvSpPr/>
          <p:nvPr/>
        </p:nvSpPr>
        <p:spPr>
          <a:xfrm>
            <a:off x="822960" y="3840480"/>
            <a:ext cx="9601200" cy="914400"/>
          </a:xfrm>
          <a:prstGeom prst="rect">
            <a:avLst/>
          </a:prstGeom>
          <a:noFill/>
          <a:ln/>
        </p:spPr>
        <p:txBody>
          <a:bodyPr wrap="square" rtlCol="0" anchor="ctr"/>
          <a:lstStyle/>
          <a:p>
            <a:pPr marL="0" indent="0">
              <a:buNone/>
            </a:pPr>
            <a:r>
              <a:rPr lang="en-US" sz="1700" i="1" dirty="0">
                <a:solidFill>
                  <a:srgbClr val="D6F0EC"/>
                </a:solidFill>
                <a:latin typeface="Calibri" pitchFamily="34" charset="0"/>
                <a:ea typeface="Calibri" pitchFamily="34" charset="-122"/>
                <a:cs typeface="Calibri" pitchFamily="34" charset="-120"/>
              </a:rPr>
              <a:t>Integration of wellness programmes, telehealth, and community mental health initiatives</a:t>
            </a:r>
            <a:endParaRPr lang="en-US" sz="1700" dirty="0"/>
          </a:p>
        </p:txBody>
      </p:sp>
      <p:sp>
        <p:nvSpPr>
          <p:cNvPr id="6" name="Text 4"/>
          <p:cNvSpPr/>
          <p:nvPr/>
        </p:nvSpPr>
        <p:spPr>
          <a:xfrm>
            <a:off x="11612880" y="6446520"/>
            <a:ext cx="457200" cy="320040"/>
          </a:xfrm>
          <a:prstGeom prst="rect">
            <a:avLst/>
          </a:prstGeom>
          <a:noFill/>
          <a:ln/>
        </p:spPr>
        <p:txBody>
          <a:bodyPr wrap="square" rtlCol="0" anchor="ctr"/>
          <a:lstStyle/>
          <a:p>
            <a:pPr marL="0" indent="0" algn="r">
              <a:buNone/>
            </a:pPr>
            <a:r>
              <a:rPr lang="en-US" sz="1100" dirty="0">
                <a:solidFill>
                  <a:srgbClr val="5C7A7A"/>
                </a:solidFill>
                <a:latin typeface="Calibri" pitchFamily="34" charset="0"/>
                <a:ea typeface="Calibri" pitchFamily="34" charset="-122"/>
                <a:cs typeface="Calibri" pitchFamily="34" charset="-120"/>
              </a:rPr>
              <a:t>13</a:t>
            </a:r>
            <a:endParaRPr lang="en-US" sz="11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10058400" cy="365760"/>
          </a:xfrm>
          <a:prstGeom prst="rect">
            <a:avLst/>
          </a:prstGeom>
          <a:noFill/>
          <a:ln/>
        </p:spPr>
        <p:txBody>
          <a:bodyPr wrap="square" rtlCol="0" anchor="ctr"/>
          <a:lstStyle/>
          <a:p>
            <a:pPr marL="0" indent="0">
              <a:buNone/>
            </a:pPr>
            <a:r>
              <a:rPr lang="en-US" sz="1200" b="1" kern="0" spc="200" dirty="0">
                <a:solidFill>
                  <a:srgbClr val="00A896"/>
                </a:solidFill>
                <a:latin typeface="Calibri" pitchFamily="34" charset="0"/>
                <a:ea typeface="Calibri" pitchFamily="34" charset="-122"/>
                <a:cs typeface="Calibri" pitchFamily="34" charset="-120"/>
              </a:rPr>
              <a:t>SERVICE DELIVERY</a:t>
            </a:r>
            <a:endParaRPr lang="en-US" sz="1200" dirty="0"/>
          </a:p>
        </p:txBody>
      </p:sp>
      <p:sp>
        <p:nvSpPr>
          <p:cNvPr id="3" name="Text 1"/>
          <p:cNvSpPr/>
          <p:nvPr/>
        </p:nvSpPr>
        <p:spPr>
          <a:xfrm>
            <a:off x="548640" y="594360"/>
            <a:ext cx="11064240" cy="822960"/>
          </a:xfrm>
          <a:prstGeom prst="rect">
            <a:avLst/>
          </a:prstGeom>
          <a:noFill/>
          <a:ln/>
        </p:spPr>
        <p:txBody>
          <a:bodyPr wrap="square" rtlCol="0" anchor="ctr"/>
          <a:lstStyle/>
          <a:p>
            <a:pPr marL="0" indent="0">
              <a:buNone/>
            </a:pPr>
            <a:r>
              <a:rPr lang="en-US" sz="3000" b="1" dirty="0">
                <a:solidFill>
                  <a:srgbClr val="2D3436"/>
                </a:solidFill>
                <a:latin typeface="Cambria" pitchFamily="34" charset="0"/>
                <a:ea typeface="Cambria" pitchFamily="34" charset="-122"/>
                <a:cs typeface="Cambria" pitchFamily="34" charset="-120"/>
              </a:rPr>
              <a:t>Integrated Care Systems and the Community Mental Health Framework</a:t>
            </a:r>
            <a:endParaRPr lang="en-US" sz="3000" dirty="0"/>
          </a:p>
        </p:txBody>
      </p:sp>
      <p:sp>
        <p:nvSpPr>
          <p:cNvPr id="4" name="Text 2"/>
          <p:cNvSpPr/>
          <p:nvPr/>
        </p:nvSpPr>
        <p:spPr>
          <a:xfrm>
            <a:off x="548640" y="1600200"/>
            <a:ext cx="7040880" cy="4663440"/>
          </a:xfrm>
          <a:prstGeom prst="rect">
            <a:avLst/>
          </a:prstGeom>
          <a:noFill/>
          <a:ln/>
        </p:spPr>
        <p:txBody>
          <a:bodyPr wrap="square" rtlCol="0" anchor="ctr"/>
          <a:lstStyle/>
          <a:p>
            <a:pPr marL="342900" indent="-342900" algn="just">
              <a:spcAft>
                <a:spcPts val="800"/>
              </a:spcAft>
              <a:buSzPct val="100000"/>
              <a:buChar char="•"/>
            </a:pPr>
            <a:r>
              <a:rPr lang="en-US" sz="1400" dirty="0">
                <a:solidFill>
                  <a:srgbClr val="2D3436"/>
                </a:solidFill>
                <a:latin typeface="Calibri" pitchFamily="34" charset="0"/>
                <a:ea typeface="Calibri" pitchFamily="34" charset="-122"/>
                <a:cs typeface="Calibri" pitchFamily="34" charset="-120"/>
              </a:rPr>
              <a:t>The Health and Care Act 2022 introduces new Integrated Care Systems (ICSs) that are intended to be a collaboration between NHS services and local authority and voluntary services which are designed to plan services around population health needs (NHS England, 2022).</a:t>
            </a:r>
          </a:p>
          <a:p>
            <a:pPr marL="342900" indent="-342900" algn="just">
              <a:spcAft>
                <a:spcPts val="800"/>
              </a:spcAft>
              <a:buSzPct val="100000"/>
              <a:buChar char="•"/>
            </a:pPr>
            <a:r>
              <a:rPr lang="en-US" sz="1400" dirty="0">
                <a:solidFill>
                  <a:srgbClr val="2D3436"/>
                </a:solidFill>
                <a:latin typeface="Calibri" pitchFamily="34" charset="0"/>
                <a:ea typeface="Calibri" pitchFamily="34" charset="-122"/>
                <a:cs typeface="Calibri" pitchFamily="34" charset="-120"/>
              </a:rPr>
              <a:t>The Community Mental Health Framework (NHS England, 2019), which addresses the most pressing issues in the delivery of Community Mental Health Services, moves away from the silo approach of Community Mental Health Teams towards multidisciplinary 'place-based' hubs included primary care, social care, housing and the voluntary sector, implementing the biopsychosocial approach.</a:t>
            </a:r>
          </a:p>
          <a:p>
            <a:pPr marL="342900" indent="-342900" algn="just">
              <a:spcAft>
                <a:spcPts val="800"/>
              </a:spcAft>
              <a:buSzPct val="100000"/>
              <a:buChar char="•"/>
            </a:pPr>
            <a:r>
              <a:rPr lang="en-US" sz="1400" dirty="0">
                <a:solidFill>
                  <a:srgbClr val="2D3436"/>
                </a:solidFill>
                <a:latin typeface="Calibri" pitchFamily="34" charset="0"/>
                <a:ea typeface="Calibri" pitchFamily="34" charset="-122"/>
                <a:cs typeface="Calibri" pitchFamily="34" charset="-120"/>
              </a:rPr>
              <a:t>For example, ‘Living Well' is a service model in Sussex that brings together GP practices, peer support workers and voluntary </a:t>
            </a:r>
            <a:r>
              <a:rPr lang="en-US" sz="1400" dirty="0" err="1">
                <a:solidFill>
                  <a:srgbClr val="2D3436"/>
                </a:solidFill>
                <a:latin typeface="Calibri" pitchFamily="34" charset="0"/>
                <a:ea typeface="Calibri" pitchFamily="34" charset="-122"/>
                <a:cs typeface="Calibri" pitchFamily="34" charset="-120"/>
              </a:rPr>
              <a:t>organisations</a:t>
            </a:r>
            <a:r>
              <a:rPr lang="en-US" sz="1400" dirty="0">
                <a:solidFill>
                  <a:srgbClr val="2D3436"/>
                </a:solidFill>
                <a:latin typeface="Calibri" pitchFamily="34" charset="0"/>
                <a:ea typeface="Calibri" pitchFamily="34" charset="-122"/>
                <a:cs typeface="Calibri" pitchFamily="34" charset="-120"/>
              </a:rPr>
              <a:t> and early evaluations showed there have been fewer inpatient admissions (Centre for Mental Health, 2020).</a:t>
            </a:r>
          </a:p>
          <a:p>
            <a:pPr marL="342900" indent="-342900" algn="just">
              <a:spcAft>
                <a:spcPts val="800"/>
              </a:spcAft>
              <a:buSzPct val="100000"/>
              <a:buChar char="•"/>
            </a:pPr>
            <a:r>
              <a:rPr lang="en-US" sz="1400" dirty="0">
                <a:solidFill>
                  <a:srgbClr val="2D3436"/>
                </a:solidFill>
                <a:latin typeface="Calibri" pitchFamily="34" charset="0"/>
                <a:ea typeface="Calibri" pitchFamily="34" charset="-122"/>
                <a:cs typeface="Calibri" pitchFamily="34" charset="-120"/>
              </a:rPr>
              <a:t>Critical evaluation: assessments of integrated models frequently use small-scale pilot data; Naylor et al. (2016) point out that evidence for cost-effectiveness of fully integrated mental and physical health care is still limited, and context dependent.</a:t>
            </a:r>
            <a:endParaRPr lang="en-US" sz="1400" dirty="0"/>
          </a:p>
        </p:txBody>
      </p:sp>
      <p:sp>
        <p:nvSpPr>
          <p:cNvPr id="5" name="Shape 3"/>
          <p:cNvSpPr/>
          <p:nvPr/>
        </p:nvSpPr>
        <p:spPr>
          <a:xfrm>
            <a:off x="7863840" y="1600200"/>
            <a:ext cx="3840480" cy="4480560"/>
          </a:xfrm>
          <a:prstGeom prst="roundRect">
            <a:avLst>
              <a:gd name="adj" fmla="val 1905"/>
            </a:avLst>
          </a:prstGeom>
          <a:solidFill>
            <a:srgbClr val="F4F9F8"/>
          </a:solidFill>
          <a:ln/>
        </p:spPr>
        <p:txBody>
          <a:bodyPr/>
          <a:lstStyle/>
          <a:p>
            <a:endParaRPr lang="en-US"/>
          </a:p>
        </p:txBody>
      </p:sp>
      <p:sp>
        <p:nvSpPr>
          <p:cNvPr id="6" name="Text 4"/>
          <p:cNvSpPr/>
          <p:nvPr/>
        </p:nvSpPr>
        <p:spPr>
          <a:xfrm>
            <a:off x="8092440" y="1783080"/>
            <a:ext cx="3383280" cy="365760"/>
          </a:xfrm>
          <a:prstGeom prst="rect">
            <a:avLst/>
          </a:prstGeom>
          <a:noFill/>
          <a:ln/>
        </p:spPr>
        <p:txBody>
          <a:bodyPr wrap="square" rtlCol="0" anchor="ctr"/>
          <a:lstStyle/>
          <a:p>
            <a:pPr marL="0" indent="0">
              <a:buNone/>
            </a:pPr>
            <a:r>
              <a:rPr lang="en-US" sz="1500" b="1" dirty="0">
                <a:solidFill>
                  <a:srgbClr val="2D3436"/>
                </a:solidFill>
                <a:latin typeface="Cambria" pitchFamily="34" charset="0"/>
                <a:ea typeface="Cambria" pitchFamily="34" charset="-122"/>
                <a:cs typeface="Cambria" pitchFamily="34" charset="-120"/>
              </a:rPr>
              <a:t>Place-Based Hub</a:t>
            </a:r>
            <a:endParaRPr lang="en-US" sz="1500" dirty="0"/>
          </a:p>
        </p:txBody>
      </p:sp>
      <p:sp>
        <p:nvSpPr>
          <p:cNvPr id="7" name="Shape 5"/>
          <p:cNvSpPr/>
          <p:nvPr/>
        </p:nvSpPr>
        <p:spPr>
          <a:xfrm>
            <a:off x="9418320" y="2286000"/>
            <a:ext cx="1188720" cy="1188720"/>
          </a:xfrm>
          <a:prstGeom prst="ellipse">
            <a:avLst/>
          </a:prstGeom>
          <a:solidFill>
            <a:srgbClr val="028090"/>
          </a:solidFill>
          <a:ln/>
        </p:spPr>
        <p:txBody>
          <a:bodyPr/>
          <a:lstStyle/>
          <a:p>
            <a:endParaRPr lang="en-US"/>
          </a:p>
        </p:txBody>
      </p:sp>
      <p:sp>
        <p:nvSpPr>
          <p:cNvPr id="8" name="Text 6"/>
          <p:cNvSpPr/>
          <p:nvPr/>
        </p:nvSpPr>
        <p:spPr>
          <a:xfrm>
            <a:off x="9418320" y="2286000"/>
            <a:ext cx="1188720" cy="1188720"/>
          </a:xfrm>
          <a:prstGeom prst="rect">
            <a:avLst/>
          </a:prstGeom>
          <a:noFill/>
          <a:ln/>
        </p:spPr>
        <p:txBody>
          <a:bodyPr wrap="square"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Person</a:t>
            </a:r>
            <a:endParaRPr lang="en-US" sz="1200" dirty="0"/>
          </a:p>
        </p:txBody>
      </p:sp>
      <p:sp>
        <p:nvSpPr>
          <p:cNvPr id="9" name="Shape 7"/>
          <p:cNvSpPr/>
          <p:nvPr/>
        </p:nvSpPr>
        <p:spPr>
          <a:xfrm>
            <a:off x="8001000" y="3749040"/>
            <a:ext cx="1691640" cy="777240"/>
          </a:xfrm>
          <a:prstGeom prst="roundRect">
            <a:avLst>
              <a:gd name="adj" fmla="val 7059"/>
            </a:avLst>
          </a:prstGeom>
          <a:solidFill>
            <a:srgbClr val="00A896"/>
          </a:solidFill>
          <a:ln/>
        </p:spPr>
        <p:txBody>
          <a:bodyPr/>
          <a:lstStyle/>
          <a:p>
            <a:endParaRPr lang="en-US"/>
          </a:p>
        </p:txBody>
      </p:sp>
      <p:sp>
        <p:nvSpPr>
          <p:cNvPr id="10" name="Text 8"/>
          <p:cNvSpPr/>
          <p:nvPr/>
        </p:nvSpPr>
        <p:spPr>
          <a:xfrm>
            <a:off x="8001000" y="3749040"/>
            <a:ext cx="1691640" cy="777240"/>
          </a:xfrm>
          <a:prstGeom prst="rect">
            <a:avLst/>
          </a:prstGeom>
          <a:noFill/>
          <a:ln/>
        </p:spPr>
        <p:txBody>
          <a:bodyPr wrap="square"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GP / Primary Care</a:t>
            </a:r>
            <a:endParaRPr lang="en-US" sz="1100" dirty="0"/>
          </a:p>
        </p:txBody>
      </p:sp>
      <p:sp>
        <p:nvSpPr>
          <p:cNvPr id="11" name="Shape 9"/>
          <p:cNvSpPr/>
          <p:nvPr/>
        </p:nvSpPr>
        <p:spPr>
          <a:xfrm>
            <a:off x="10378440" y="3749040"/>
            <a:ext cx="1691640" cy="777240"/>
          </a:xfrm>
          <a:prstGeom prst="roundRect">
            <a:avLst>
              <a:gd name="adj" fmla="val 7059"/>
            </a:avLst>
          </a:prstGeom>
          <a:solidFill>
            <a:srgbClr val="00A896"/>
          </a:solidFill>
          <a:ln/>
        </p:spPr>
        <p:txBody>
          <a:bodyPr/>
          <a:lstStyle/>
          <a:p>
            <a:endParaRPr lang="en-US"/>
          </a:p>
        </p:txBody>
      </p:sp>
      <p:sp>
        <p:nvSpPr>
          <p:cNvPr id="12" name="Text 10"/>
          <p:cNvSpPr/>
          <p:nvPr/>
        </p:nvSpPr>
        <p:spPr>
          <a:xfrm>
            <a:off x="10378440" y="3749040"/>
            <a:ext cx="1691640" cy="777240"/>
          </a:xfrm>
          <a:prstGeom prst="rect">
            <a:avLst/>
          </a:prstGeom>
          <a:noFill/>
          <a:ln/>
        </p:spPr>
        <p:txBody>
          <a:bodyPr wrap="square"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Social Care</a:t>
            </a:r>
            <a:endParaRPr lang="en-US" sz="1100" dirty="0"/>
          </a:p>
        </p:txBody>
      </p:sp>
      <p:sp>
        <p:nvSpPr>
          <p:cNvPr id="13" name="Shape 11"/>
          <p:cNvSpPr/>
          <p:nvPr/>
        </p:nvSpPr>
        <p:spPr>
          <a:xfrm>
            <a:off x="8001000" y="4892040"/>
            <a:ext cx="1691640" cy="777240"/>
          </a:xfrm>
          <a:prstGeom prst="roundRect">
            <a:avLst>
              <a:gd name="adj" fmla="val 7059"/>
            </a:avLst>
          </a:prstGeom>
          <a:solidFill>
            <a:srgbClr val="00A896"/>
          </a:solidFill>
          <a:ln/>
        </p:spPr>
        <p:txBody>
          <a:bodyPr/>
          <a:lstStyle/>
          <a:p>
            <a:endParaRPr lang="en-US"/>
          </a:p>
        </p:txBody>
      </p:sp>
      <p:sp>
        <p:nvSpPr>
          <p:cNvPr id="14" name="Text 12"/>
          <p:cNvSpPr/>
          <p:nvPr/>
        </p:nvSpPr>
        <p:spPr>
          <a:xfrm>
            <a:off x="8001000" y="4892040"/>
            <a:ext cx="1691640" cy="777240"/>
          </a:xfrm>
          <a:prstGeom prst="rect">
            <a:avLst/>
          </a:prstGeom>
          <a:noFill/>
          <a:ln/>
        </p:spPr>
        <p:txBody>
          <a:bodyPr wrap="square"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Peer Support</a:t>
            </a:r>
            <a:endParaRPr lang="en-US" sz="1100" dirty="0"/>
          </a:p>
        </p:txBody>
      </p:sp>
      <p:sp>
        <p:nvSpPr>
          <p:cNvPr id="15" name="Shape 13"/>
          <p:cNvSpPr/>
          <p:nvPr/>
        </p:nvSpPr>
        <p:spPr>
          <a:xfrm>
            <a:off x="10378440" y="4892040"/>
            <a:ext cx="1691640" cy="777240"/>
          </a:xfrm>
          <a:prstGeom prst="roundRect">
            <a:avLst>
              <a:gd name="adj" fmla="val 7059"/>
            </a:avLst>
          </a:prstGeom>
          <a:solidFill>
            <a:srgbClr val="00A896"/>
          </a:solidFill>
          <a:ln/>
        </p:spPr>
        <p:txBody>
          <a:bodyPr/>
          <a:lstStyle/>
          <a:p>
            <a:endParaRPr lang="en-US"/>
          </a:p>
        </p:txBody>
      </p:sp>
      <p:sp>
        <p:nvSpPr>
          <p:cNvPr id="16" name="Text 14"/>
          <p:cNvSpPr/>
          <p:nvPr/>
        </p:nvSpPr>
        <p:spPr>
          <a:xfrm>
            <a:off x="10378440" y="4892040"/>
            <a:ext cx="1691640" cy="777240"/>
          </a:xfrm>
          <a:prstGeom prst="rect">
            <a:avLst/>
          </a:prstGeom>
          <a:noFill/>
          <a:ln/>
        </p:spPr>
        <p:txBody>
          <a:bodyPr wrap="square"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Voluntary Sector</a:t>
            </a:r>
            <a:endParaRPr lang="en-US" sz="1100" dirty="0"/>
          </a:p>
        </p:txBody>
      </p:sp>
      <p:sp>
        <p:nvSpPr>
          <p:cNvPr id="17" name="Text 15"/>
          <p:cNvSpPr/>
          <p:nvPr/>
        </p:nvSpPr>
        <p:spPr>
          <a:xfrm>
            <a:off x="11612880" y="6446520"/>
            <a:ext cx="457200" cy="320040"/>
          </a:xfrm>
          <a:prstGeom prst="rect">
            <a:avLst/>
          </a:prstGeom>
          <a:noFill/>
          <a:ln/>
        </p:spPr>
        <p:txBody>
          <a:bodyPr wrap="square" rtlCol="0" anchor="ctr"/>
          <a:lstStyle/>
          <a:p>
            <a:pPr marL="0" indent="0" algn="r">
              <a:buNone/>
            </a:pPr>
            <a:r>
              <a:rPr lang="en-US" sz="1100" dirty="0">
                <a:solidFill>
                  <a:srgbClr val="5C7A7A"/>
                </a:solidFill>
                <a:latin typeface="Calibri" pitchFamily="34" charset="0"/>
                <a:ea typeface="Calibri" pitchFamily="34" charset="-122"/>
                <a:cs typeface="Calibri" pitchFamily="34" charset="-120"/>
              </a:rPr>
              <a:t>14</a:t>
            </a:r>
            <a:endParaRPr lang="en-US" sz="11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10058400" cy="365760"/>
          </a:xfrm>
          <a:prstGeom prst="rect">
            <a:avLst/>
          </a:prstGeom>
          <a:noFill/>
          <a:ln/>
        </p:spPr>
        <p:txBody>
          <a:bodyPr wrap="square" rtlCol="0" anchor="ctr"/>
          <a:lstStyle/>
          <a:p>
            <a:pPr marL="0" indent="0">
              <a:buNone/>
            </a:pPr>
            <a:r>
              <a:rPr lang="en-US" sz="1200" b="1" kern="0" spc="200" dirty="0">
                <a:solidFill>
                  <a:srgbClr val="00A896"/>
                </a:solidFill>
                <a:latin typeface="Calibri" pitchFamily="34" charset="0"/>
                <a:ea typeface="Calibri" pitchFamily="34" charset="-122"/>
                <a:cs typeface="Calibri" pitchFamily="34" charset="-120"/>
              </a:rPr>
              <a:t>SERVICE DELIVERY</a:t>
            </a:r>
            <a:endParaRPr lang="en-US" sz="1200" dirty="0"/>
          </a:p>
        </p:txBody>
      </p:sp>
      <p:sp>
        <p:nvSpPr>
          <p:cNvPr id="3" name="Text 1"/>
          <p:cNvSpPr/>
          <p:nvPr/>
        </p:nvSpPr>
        <p:spPr>
          <a:xfrm>
            <a:off x="548640" y="594360"/>
            <a:ext cx="11064240" cy="822960"/>
          </a:xfrm>
          <a:prstGeom prst="rect">
            <a:avLst/>
          </a:prstGeom>
          <a:noFill/>
          <a:ln/>
        </p:spPr>
        <p:txBody>
          <a:bodyPr wrap="square" rtlCol="0" anchor="ctr"/>
          <a:lstStyle/>
          <a:p>
            <a:pPr marL="0" indent="0">
              <a:buNone/>
            </a:pPr>
            <a:r>
              <a:rPr lang="en-US" sz="3000" b="1" dirty="0">
                <a:solidFill>
                  <a:srgbClr val="2D3436"/>
                </a:solidFill>
                <a:latin typeface="Cambria" pitchFamily="34" charset="0"/>
                <a:ea typeface="Cambria" pitchFamily="34" charset="-122"/>
                <a:cs typeface="Cambria" pitchFamily="34" charset="-120"/>
              </a:rPr>
              <a:t>Social Prescribing and Telehealth: Sustainable Service Innovations</a:t>
            </a:r>
            <a:endParaRPr lang="en-US" sz="3000" dirty="0"/>
          </a:p>
        </p:txBody>
      </p:sp>
      <p:sp>
        <p:nvSpPr>
          <p:cNvPr id="4" name="Shape 2"/>
          <p:cNvSpPr/>
          <p:nvPr/>
        </p:nvSpPr>
        <p:spPr>
          <a:xfrm>
            <a:off x="548640" y="1600200"/>
            <a:ext cx="5486400" cy="4480560"/>
          </a:xfrm>
          <a:prstGeom prst="roundRect">
            <a:avLst>
              <a:gd name="adj" fmla="val 1633"/>
            </a:avLst>
          </a:prstGeom>
          <a:solidFill>
            <a:srgbClr val="F4F9F8"/>
          </a:solidFill>
          <a:ln/>
        </p:spPr>
        <p:txBody>
          <a:bodyPr/>
          <a:lstStyle/>
          <a:p>
            <a:endParaRPr lang="en-US"/>
          </a:p>
        </p:txBody>
      </p:sp>
      <p:sp>
        <p:nvSpPr>
          <p:cNvPr id="5" name="Text 3"/>
          <p:cNvSpPr/>
          <p:nvPr/>
        </p:nvSpPr>
        <p:spPr>
          <a:xfrm>
            <a:off x="777240" y="1783080"/>
            <a:ext cx="5029200" cy="457200"/>
          </a:xfrm>
          <a:prstGeom prst="rect">
            <a:avLst/>
          </a:prstGeom>
          <a:noFill/>
          <a:ln/>
        </p:spPr>
        <p:txBody>
          <a:bodyPr wrap="square" rtlCol="0" anchor="ctr"/>
          <a:lstStyle/>
          <a:p>
            <a:pPr marL="0" indent="0">
              <a:buNone/>
            </a:pPr>
            <a:r>
              <a:rPr lang="en-US" sz="1800" b="1" dirty="0">
                <a:solidFill>
                  <a:srgbClr val="028090"/>
                </a:solidFill>
                <a:latin typeface="Cambria" pitchFamily="34" charset="0"/>
                <a:ea typeface="Cambria" pitchFamily="34" charset="-122"/>
                <a:cs typeface="Cambria" pitchFamily="34" charset="-120"/>
              </a:rPr>
              <a:t>Social Prescribing</a:t>
            </a:r>
            <a:endParaRPr lang="en-US" sz="1800" dirty="0"/>
          </a:p>
        </p:txBody>
      </p:sp>
      <p:sp>
        <p:nvSpPr>
          <p:cNvPr id="6" name="Text 4"/>
          <p:cNvSpPr/>
          <p:nvPr/>
        </p:nvSpPr>
        <p:spPr>
          <a:xfrm>
            <a:off x="777240" y="2286000"/>
            <a:ext cx="5029200" cy="3657600"/>
          </a:xfrm>
          <a:prstGeom prst="rect">
            <a:avLst/>
          </a:prstGeom>
          <a:noFill/>
          <a:ln/>
        </p:spPr>
        <p:txBody>
          <a:bodyPr wrap="square" rtlCol="0" anchor="ctr"/>
          <a:lstStyle/>
          <a:p>
            <a:pPr marL="342900" indent="-342900" algn="just">
              <a:spcAft>
                <a:spcPts val="800"/>
              </a:spcAft>
              <a:buSzPct val="100000"/>
              <a:buChar char="•"/>
            </a:pPr>
            <a:r>
              <a:rPr lang="en-US" sz="1300" dirty="0">
                <a:solidFill>
                  <a:srgbClr val="2D3436"/>
                </a:solidFill>
                <a:latin typeface="Calibri" pitchFamily="34" charset="0"/>
                <a:ea typeface="Calibri" pitchFamily="34" charset="-122"/>
                <a:cs typeface="Calibri" pitchFamily="34" charset="-120"/>
              </a:rPr>
              <a:t>Address social determinants of mental health (NHS England, 2019): Link workers are able to signpost patients to non-clinical community services, such as exercise groups, arts, debt advice and green spaces.</a:t>
            </a:r>
          </a:p>
          <a:p>
            <a:pPr marL="342900" indent="-342900" algn="just">
              <a:spcAft>
                <a:spcPts val="800"/>
              </a:spcAft>
              <a:buSzPct val="100000"/>
              <a:buChar char="•"/>
            </a:pPr>
            <a:r>
              <a:rPr lang="en-US" sz="1300" dirty="0">
                <a:solidFill>
                  <a:srgbClr val="2D3436"/>
                </a:solidFill>
                <a:latin typeface="Calibri" pitchFamily="34" charset="0"/>
                <a:ea typeface="Calibri" pitchFamily="34" charset="-122"/>
                <a:cs typeface="Calibri" pitchFamily="34" charset="-120"/>
              </a:rPr>
              <a:t>Bickerdike et al. (2017) systematic review yielded inconclusive but promising results, with most studies lacking control groups and long term follow-up.</a:t>
            </a:r>
          </a:p>
          <a:p>
            <a:pPr marL="342900" indent="-342900" algn="just">
              <a:spcAft>
                <a:spcPts val="800"/>
              </a:spcAft>
              <a:buSzPct val="100000"/>
              <a:buChar char="•"/>
            </a:pPr>
            <a:r>
              <a:rPr lang="en-US" sz="1300" dirty="0">
                <a:solidFill>
                  <a:srgbClr val="2D3436"/>
                </a:solidFill>
                <a:latin typeface="Calibri" pitchFamily="34" charset="0"/>
                <a:ea typeface="Calibri" pitchFamily="34" charset="-122"/>
                <a:cs typeface="Calibri" pitchFamily="34" charset="-120"/>
              </a:rPr>
              <a:t>Consistent with </a:t>
            </a:r>
            <a:r>
              <a:rPr lang="en-US" sz="1300" dirty="0" err="1">
                <a:solidFill>
                  <a:srgbClr val="2D3436"/>
                </a:solidFill>
                <a:latin typeface="Calibri" pitchFamily="34" charset="0"/>
                <a:ea typeface="Calibri" pitchFamily="34" charset="-122"/>
                <a:cs typeface="Calibri" pitchFamily="34" charset="-120"/>
              </a:rPr>
              <a:t>salutogenic</a:t>
            </a:r>
            <a:r>
              <a:rPr lang="en-US" sz="1300" dirty="0">
                <a:solidFill>
                  <a:srgbClr val="2D3436"/>
                </a:solidFill>
                <a:latin typeface="Calibri" pitchFamily="34" charset="0"/>
                <a:ea typeface="Calibri" pitchFamily="34" charset="-122"/>
                <a:cs typeface="Calibri" pitchFamily="34" charset="-120"/>
              </a:rPr>
              <a:t> and sustainable development principles: creates community assets and social capital, and can be delivered low cost, low carbon (e.g. green prescribing).</a:t>
            </a:r>
            <a:endParaRPr lang="en-US" sz="1300" dirty="0"/>
          </a:p>
        </p:txBody>
      </p:sp>
      <p:sp>
        <p:nvSpPr>
          <p:cNvPr id="7" name="Shape 5"/>
          <p:cNvSpPr/>
          <p:nvPr/>
        </p:nvSpPr>
        <p:spPr>
          <a:xfrm>
            <a:off x="6263640" y="1600200"/>
            <a:ext cx="5486400" cy="4480560"/>
          </a:xfrm>
          <a:prstGeom prst="roundRect">
            <a:avLst>
              <a:gd name="adj" fmla="val 1633"/>
            </a:avLst>
          </a:prstGeom>
          <a:solidFill>
            <a:srgbClr val="F4F9F8"/>
          </a:solidFill>
          <a:ln/>
        </p:spPr>
        <p:txBody>
          <a:bodyPr/>
          <a:lstStyle/>
          <a:p>
            <a:endParaRPr lang="en-US"/>
          </a:p>
        </p:txBody>
      </p:sp>
      <p:sp>
        <p:nvSpPr>
          <p:cNvPr id="8" name="Text 6"/>
          <p:cNvSpPr/>
          <p:nvPr/>
        </p:nvSpPr>
        <p:spPr>
          <a:xfrm>
            <a:off x="6492240" y="1783080"/>
            <a:ext cx="5029200" cy="457200"/>
          </a:xfrm>
          <a:prstGeom prst="rect">
            <a:avLst/>
          </a:prstGeom>
          <a:noFill/>
          <a:ln/>
        </p:spPr>
        <p:txBody>
          <a:bodyPr wrap="square" rtlCol="0" anchor="ctr"/>
          <a:lstStyle/>
          <a:p>
            <a:pPr marL="0" indent="0">
              <a:buNone/>
            </a:pPr>
            <a:r>
              <a:rPr lang="en-US" sz="1800" b="1" dirty="0">
                <a:solidFill>
                  <a:srgbClr val="028090"/>
                </a:solidFill>
                <a:latin typeface="Cambria" pitchFamily="34" charset="0"/>
                <a:ea typeface="Cambria" pitchFamily="34" charset="-122"/>
                <a:cs typeface="Cambria" pitchFamily="34" charset="-120"/>
              </a:rPr>
              <a:t>Telehealth &amp; Digital Mental Health</a:t>
            </a:r>
            <a:endParaRPr lang="en-US" sz="1800" dirty="0"/>
          </a:p>
        </p:txBody>
      </p:sp>
      <p:sp>
        <p:nvSpPr>
          <p:cNvPr id="9" name="Text 7"/>
          <p:cNvSpPr/>
          <p:nvPr/>
        </p:nvSpPr>
        <p:spPr>
          <a:xfrm>
            <a:off x="6492240" y="2286000"/>
            <a:ext cx="5029200" cy="3657600"/>
          </a:xfrm>
          <a:prstGeom prst="rect">
            <a:avLst/>
          </a:prstGeom>
          <a:noFill/>
          <a:ln/>
        </p:spPr>
        <p:txBody>
          <a:bodyPr wrap="square" rtlCol="0" anchor="ctr"/>
          <a:lstStyle/>
          <a:p>
            <a:pPr marL="342900" indent="-342900" algn="just">
              <a:spcAft>
                <a:spcPts val="800"/>
              </a:spcAft>
              <a:buSzPct val="100000"/>
              <a:buChar char="•"/>
            </a:pPr>
            <a:r>
              <a:rPr lang="en-US" sz="1300" dirty="0">
                <a:solidFill>
                  <a:srgbClr val="2D3436"/>
                </a:solidFill>
                <a:latin typeface="Calibri" pitchFamily="34" charset="0"/>
                <a:ea typeface="Calibri" pitchFamily="34" charset="-122"/>
                <a:cs typeface="Calibri" pitchFamily="34" charset="-120"/>
              </a:rPr>
              <a:t>Digital therapy platforms (such as NHS Talking Therapies (previously IAPT)) and remote consultations grew quickly since the onset of COVID-19, making better therapy services available in rural and underserved areas (NHS Digital, 2023).</a:t>
            </a:r>
          </a:p>
          <a:p>
            <a:pPr marL="342900" indent="-342900" algn="just">
              <a:spcAft>
                <a:spcPts val="800"/>
              </a:spcAft>
              <a:buSzPct val="100000"/>
              <a:buChar char="•"/>
            </a:pPr>
            <a:r>
              <a:rPr lang="en-US" sz="1300" dirty="0">
                <a:solidFill>
                  <a:srgbClr val="2D3436"/>
                </a:solidFill>
                <a:latin typeface="Calibri" pitchFamily="34" charset="0"/>
                <a:ea typeface="Calibri" pitchFamily="34" charset="-122"/>
                <a:cs typeface="Calibri" pitchFamily="34" charset="-120"/>
              </a:rPr>
              <a:t>Sustainability benefit: When providing care, reduces carbon emissions and overheads for the clinic, contributing to NHS net zero objectives (NHS England, 2022).</a:t>
            </a:r>
          </a:p>
          <a:p>
            <a:pPr marL="342900" indent="-342900" algn="just">
              <a:spcAft>
                <a:spcPts val="800"/>
              </a:spcAft>
              <a:buSzPct val="100000"/>
              <a:buChar char="•"/>
            </a:pPr>
            <a:r>
              <a:rPr lang="en-US" sz="1300" dirty="0">
                <a:solidFill>
                  <a:srgbClr val="2D3436"/>
                </a:solidFill>
                <a:latin typeface="Calibri" pitchFamily="34" charset="0"/>
                <a:ea typeface="Calibri" pitchFamily="34" charset="-122"/>
                <a:cs typeface="Calibri" pitchFamily="34" charset="-120"/>
              </a:rPr>
              <a:t>One critical limitation is that older adults and people in poverty, and those with severe mental illness are disproportionately affected by digital exclusion, which could create a 'digital divide' that further aggravates inequalities that already exist (Greenhalgh, Rosen, Shaw et al., 2022).</a:t>
            </a:r>
            <a:endParaRPr lang="en-US" sz="1300" dirty="0"/>
          </a:p>
        </p:txBody>
      </p:sp>
      <p:sp>
        <p:nvSpPr>
          <p:cNvPr id="10" name="Text 8"/>
          <p:cNvSpPr/>
          <p:nvPr/>
        </p:nvSpPr>
        <p:spPr>
          <a:xfrm>
            <a:off x="11612880" y="6446520"/>
            <a:ext cx="457200" cy="320040"/>
          </a:xfrm>
          <a:prstGeom prst="rect">
            <a:avLst/>
          </a:prstGeom>
          <a:noFill/>
          <a:ln/>
        </p:spPr>
        <p:txBody>
          <a:bodyPr wrap="square" rtlCol="0" anchor="ctr"/>
          <a:lstStyle/>
          <a:p>
            <a:pPr marL="0" indent="0" algn="r">
              <a:buNone/>
            </a:pPr>
            <a:r>
              <a:rPr lang="en-US" sz="1100" dirty="0">
                <a:solidFill>
                  <a:srgbClr val="5C7A7A"/>
                </a:solidFill>
                <a:latin typeface="Calibri" pitchFamily="34" charset="0"/>
                <a:ea typeface="Calibri" pitchFamily="34" charset="-122"/>
                <a:cs typeface="Calibri" pitchFamily="34" charset="-120"/>
              </a:rPr>
              <a:t>15</a:t>
            </a:r>
            <a:endParaRPr lang="en-US" sz="11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4F9F8"/>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28090"/>
          </a:solidFill>
          <a:ln/>
        </p:spPr>
        <p:txBody>
          <a:bodyPr/>
          <a:lstStyle/>
          <a:p>
            <a:endParaRPr lang="en-US"/>
          </a:p>
        </p:txBody>
      </p:sp>
      <p:sp>
        <p:nvSpPr>
          <p:cNvPr id="3" name="Shape 1"/>
          <p:cNvSpPr/>
          <p:nvPr/>
        </p:nvSpPr>
        <p:spPr>
          <a:xfrm>
            <a:off x="9601200" y="4114800"/>
            <a:ext cx="5486400" cy="5486400"/>
          </a:xfrm>
          <a:prstGeom prst="ellipse">
            <a:avLst/>
          </a:prstGeom>
          <a:solidFill>
            <a:srgbClr val="00A896">
              <a:alpha val="35000"/>
            </a:srgbClr>
          </a:solidFill>
          <a:ln/>
        </p:spPr>
        <p:txBody>
          <a:bodyPr/>
          <a:lstStyle/>
          <a:p>
            <a:endParaRPr lang="en-US"/>
          </a:p>
        </p:txBody>
      </p:sp>
      <p:sp>
        <p:nvSpPr>
          <p:cNvPr id="4" name="Text 2"/>
          <p:cNvSpPr/>
          <p:nvPr/>
        </p:nvSpPr>
        <p:spPr>
          <a:xfrm>
            <a:off x="822960" y="2651760"/>
            <a:ext cx="10515600" cy="1371600"/>
          </a:xfrm>
          <a:prstGeom prst="rect">
            <a:avLst/>
          </a:prstGeom>
          <a:noFill/>
          <a:ln/>
        </p:spPr>
        <p:txBody>
          <a:bodyPr wrap="square" rtlCol="0" anchor="ctr"/>
          <a:lstStyle/>
          <a:p>
            <a:pPr marL="0" indent="0">
              <a:buNone/>
            </a:pPr>
            <a:r>
              <a:rPr lang="en-US" sz="4000" b="1" dirty="0">
                <a:solidFill>
                  <a:srgbClr val="FFFFFF"/>
                </a:solidFill>
                <a:latin typeface="Cambria" pitchFamily="34" charset="0"/>
                <a:ea typeface="Cambria" pitchFamily="34" charset="-122"/>
                <a:cs typeface="Cambria" pitchFamily="34" charset="-120"/>
              </a:rPr>
              <a:t>Public Health, Equity and Access</a:t>
            </a:r>
            <a:endParaRPr lang="en-US" sz="4000" dirty="0"/>
          </a:p>
        </p:txBody>
      </p:sp>
      <p:sp>
        <p:nvSpPr>
          <p:cNvPr id="5" name="Text 3"/>
          <p:cNvSpPr/>
          <p:nvPr/>
        </p:nvSpPr>
        <p:spPr>
          <a:xfrm>
            <a:off x="822960" y="3840480"/>
            <a:ext cx="9601200" cy="914400"/>
          </a:xfrm>
          <a:prstGeom prst="rect">
            <a:avLst/>
          </a:prstGeom>
          <a:noFill/>
          <a:ln/>
        </p:spPr>
        <p:txBody>
          <a:bodyPr wrap="square" rtlCol="0" anchor="ctr"/>
          <a:lstStyle/>
          <a:p>
            <a:pPr marL="0" indent="0">
              <a:buNone/>
            </a:pPr>
            <a:r>
              <a:rPr lang="en-US" sz="1700" i="1" dirty="0">
                <a:solidFill>
                  <a:srgbClr val="D6F0EC"/>
                </a:solidFill>
                <a:latin typeface="Calibri" pitchFamily="34" charset="0"/>
                <a:ea typeface="Calibri" pitchFamily="34" charset="-122"/>
                <a:cs typeface="Calibri" pitchFamily="34" charset="-120"/>
              </a:rPr>
              <a:t>Promotion of healthy environments and addressing disparities in mental health care</a:t>
            </a:r>
            <a:endParaRPr lang="en-US" sz="1700" dirty="0"/>
          </a:p>
        </p:txBody>
      </p:sp>
      <p:sp>
        <p:nvSpPr>
          <p:cNvPr id="6" name="Text 4"/>
          <p:cNvSpPr/>
          <p:nvPr/>
        </p:nvSpPr>
        <p:spPr>
          <a:xfrm>
            <a:off x="11612880" y="6446520"/>
            <a:ext cx="457200" cy="320040"/>
          </a:xfrm>
          <a:prstGeom prst="rect">
            <a:avLst/>
          </a:prstGeom>
          <a:noFill/>
          <a:ln/>
        </p:spPr>
        <p:txBody>
          <a:bodyPr wrap="square" rtlCol="0" anchor="ctr"/>
          <a:lstStyle/>
          <a:p>
            <a:pPr marL="0" indent="0" algn="r">
              <a:buNone/>
            </a:pPr>
            <a:r>
              <a:rPr lang="en-US" sz="1100" dirty="0">
                <a:solidFill>
                  <a:srgbClr val="5C7A7A"/>
                </a:solidFill>
                <a:latin typeface="Calibri" pitchFamily="34" charset="0"/>
                <a:ea typeface="Calibri" pitchFamily="34" charset="-122"/>
                <a:cs typeface="Calibri" pitchFamily="34" charset="-120"/>
              </a:rPr>
              <a:t>16</a:t>
            </a:r>
            <a:endParaRPr lang="en-US" sz="11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10058400" cy="365760"/>
          </a:xfrm>
          <a:prstGeom prst="rect">
            <a:avLst/>
          </a:prstGeom>
          <a:noFill/>
          <a:ln/>
        </p:spPr>
        <p:txBody>
          <a:bodyPr wrap="square" rtlCol="0" anchor="ctr"/>
          <a:lstStyle/>
          <a:p>
            <a:pPr marL="0" indent="0">
              <a:buNone/>
            </a:pPr>
            <a:r>
              <a:rPr lang="en-US" sz="1200" b="1" kern="0" spc="200" dirty="0">
                <a:solidFill>
                  <a:srgbClr val="00A896"/>
                </a:solidFill>
                <a:latin typeface="Calibri" pitchFamily="34" charset="0"/>
                <a:ea typeface="Calibri" pitchFamily="34" charset="-122"/>
                <a:cs typeface="Calibri" pitchFamily="34" charset="-120"/>
              </a:rPr>
              <a:t>PUBLIC HEALTH INITIATIVES</a:t>
            </a:r>
            <a:endParaRPr lang="en-US" sz="1200" dirty="0"/>
          </a:p>
        </p:txBody>
      </p:sp>
      <p:sp>
        <p:nvSpPr>
          <p:cNvPr id="3" name="Text 1"/>
          <p:cNvSpPr/>
          <p:nvPr/>
        </p:nvSpPr>
        <p:spPr>
          <a:xfrm>
            <a:off x="548640" y="594360"/>
            <a:ext cx="11064240" cy="822960"/>
          </a:xfrm>
          <a:prstGeom prst="rect">
            <a:avLst/>
          </a:prstGeom>
          <a:noFill/>
          <a:ln/>
        </p:spPr>
        <p:txBody>
          <a:bodyPr wrap="square" rtlCol="0" anchor="ctr"/>
          <a:lstStyle/>
          <a:p>
            <a:pPr marL="0" indent="0">
              <a:buNone/>
            </a:pPr>
            <a:r>
              <a:rPr lang="en-US" sz="3000" b="1" dirty="0">
                <a:solidFill>
                  <a:srgbClr val="2D3436"/>
                </a:solidFill>
                <a:latin typeface="Cambria" pitchFamily="34" charset="0"/>
                <a:ea typeface="Cambria" pitchFamily="34" charset="-122"/>
                <a:cs typeface="Cambria" pitchFamily="34" charset="-120"/>
              </a:rPr>
              <a:t>Public Health Campaigns and Preventive Approaches</a:t>
            </a:r>
            <a:endParaRPr lang="en-US" sz="3000" dirty="0"/>
          </a:p>
        </p:txBody>
      </p:sp>
      <p:sp>
        <p:nvSpPr>
          <p:cNvPr id="4" name="Text 2"/>
          <p:cNvSpPr/>
          <p:nvPr/>
        </p:nvSpPr>
        <p:spPr>
          <a:xfrm>
            <a:off x="548640" y="1600200"/>
            <a:ext cx="11064240" cy="4572000"/>
          </a:xfrm>
          <a:prstGeom prst="rect">
            <a:avLst/>
          </a:prstGeom>
          <a:noFill/>
          <a:ln/>
        </p:spPr>
        <p:txBody>
          <a:bodyPr wrap="square" rtlCol="0" anchor="ctr"/>
          <a:lstStyle/>
          <a:p>
            <a:pPr marL="342900" indent="-342900" algn="just">
              <a:spcAft>
                <a:spcPts val="800"/>
              </a:spcAft>
              <a:buSzPct val="100000"/>
              <a:buChar char="•"/>
            </a:pPr>
            <a:r>
              <a:rPr lang="en-US" sz="1500" dirty="0">
                <a:solidFill>
                  <a:srgbClr val="2D3436"/>
                </a:solidFill>
                <a:latin typeface="Calibri" pitchFamily="34" charset="0"/>
                <a:ea typeface="Calibri" pitchFamily="34" charset="-122"/>
                <a:cs typeface="Calibri" pitchFamily="34" charset="-120"/>
              </a:rPr>
              <a:t>Every Mind Matters (Public Health England, 2019) is a national initiative to raise mental health literacy and self-management skills in the population.</a:t>
            </a:r>
          </a:p>
          <a:p>
            <a:pPr marL="342900" indent="-342900" algn="just">
              <a:spcAft>
                <a:spcPts val="800"/>
              </a:spcAft>
              <a:buSzPct val="100000"/>
              <a:buChar char="•"/>
            </a:pPr>
            <a:r>
              <a:rPr lang="en-US" sz="1500" dirty="0">
                <a:solidFill>
                  <a:srgbClr val="2D3436"/>
                </a:solidFill>
                <a:latin typeface="Calibri" pitchFamily="34" charset="0"/>
                <a:ea typeface="Calibri" pitchFamily="34" charset="-122"/>
                <a:cs typeface="Calibri" pitchFamily="34" charset="-120"/>
              </a:rPr>
              <a:t>There is evidence that population-level campaigns can help to raise the mental health literacy and to reduce stigma, but Marmot et al. (2020) warn that individual-level </a:t>
            </a:r>
            <a:r>
              <a:rPr lang="en-US" sz="1500" dirty="0" err="1">
                <a:solidFill>
                  <a:srgbClr val="2D3436"/>
                </a:solidFill>
                <a:latin typeface="Calibri" pitchFamily="34" charset="0"/>
                <a:ea typeface="Calibri" pitchFamily="34" charset="-122"/>
                <a:cs typeface="Calibri" pitchFamily="34" charset="-120"/>
              </a:rPr>
              <a:t>behaviour</a:t>
            </a:r>
            <a:r>
              <a:rPr lang="en-US" sz="1500" dirty="0">
                <a:solidFill>
                  <a:srgbClr val="2D3436"/>
                </a:solidFill>
                <a:latin typeface="Calibri" pitchFamily="34" charset="0"/>
                <a:ea typeface="Calibri" pitchFamily="34" charset="-122"/>
                <a:cs typeface="Calibri" pitchFamily="34" charset="-120"/>
              </a:rPr>
              <a:t>-change campaigns are ineffective if the social determinants of mental health are not addressed (poverty, insecure housing, unemployment etc.).</a:t>
            </a:r>
          </a:p>
          <a:p>
            <a:pPr marL="342900" indent="-342900" algn="just">
              <a:spcAft>
                <a:spcPts val="800"/>
              </a:spcAft>
              <a:buSzPct val="100000"/>
              <a:buChar char="•"/>
            </a:pPr>
            <a:r>
              <a:rPr lang="en-US" sz="1500" dirty="0">
                <a:solidFill>
                  <a:srgbClr val="2D3436"/>
                </a:solidFill>
                <a:latin typeface="Calibri" pitchFamily="34" charset="0"/>
                <a:ea typeface="Calibri" pitchFamily="34" charset="-122"/>
                <a:cs typeface="Calibri" pitchFamily="34" charset="-120"/>
              </a:rPr>
              <a:t>The scale of workplace wellbeing initiatives (e.g. Mental Health First Aid training) has increased and there is mixed evidence of their effectiveness in increasing positive mental health outcomes for employees at scale (Hardy, Sault, Lewis et al., 2022).</a:t>
            </a:r>
          </a:p>
          <a:p>
            <a:pPr marL="342900" indent="-342900" algn="just">
              <a:spcAft>
                <a:spcPts val="800"/>
              </a:spcAft>
              <a:buSzPct val="100000"/>
              <a:buChar char="•"/>
            </a:pPr>
            <a:r>
              <a:rPr lang="en-US" sz="1500" dirty="0">
                <a:solidFill>
                  <a:srgbClr val="2D3436"/>
                </a:solidFill>
                <a:latin typeface="Calibri" pitchFamily="34" charset="0"/>
                <a:ea typeface="Calibri" pitchFamily="34" charset="-122"/>
                <a:cs typeface="Calibri" pitchFamily="34" charset="-120"/>
              </a:rPr>
              <a:t>True to the principle of 'taking a bite out of the apple', a sustainable public health solution must be upstream and involve investment in social determinants of health (Marmot, 2020) – a ‘proportionate universalism' approach that distributes resources in proportion to need across the social gradient.</a:t>
            </a:r>
            <a:endParaRPr lang="en-US" sz="1500" dirty="0"/>
          </a:p>
        </p:txBody>
      </p:sp>
      <p:sp>
        <p:nvSpPr>
          <p:cNvPr id="5" name="Text 3"/>
          <p:cNvSpPr/>
          <p:nvPr/>
        </p:nvSpPr>
        <p:spPr>
          <a:xfrm>
            <a:off x="11612880" y="6446520"/>
            <a:ext cx="457200" cy="320040"/>
          </a:xfrm>
          <a:prstGeom prst="rect">
            <a:avLst/>
          </a:prstGeom>
          <a:noFill/>
          <a:ln/>
        </p:spPr>
        <p:txBody>
          <a:bodyPr wrap="square" rtlCol="0" anchor="ctr"/>
          <a:lstStyle/>
          <a:p>
            <a:pPr marL="0" indent="0" algn="r">
              <a:buNone/>
            </a:pPr>
            <a:r>
              <a:rPr lang="en-US" sz="1100" dirty="0">
                <a:solidFill>
                  <a:srgbClr val="5C7A7A"/>
                </a:solidFill>
                <a:latin typeface="Calibri" pitchFamily="34" charset="0"/>
                <a:ea typeface="Calibri" pitchFamily="34" charset="-122"/>
                <a:cs typeface="Calibri" pitchFamily="34" charset="-120"/>
              </a:rPr>
              <a:t>17</a:t>
            </a:r>
            <a:endParaRPr lang="en-US" sz="11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10058400" cy="365760"/>
          </a:xfrm>
          <a:prstGeom prst="rect">
            <a:avLst/>
          </a:prstGeom>
          <a:noFill/>
          <a:ln/>
        </p:spPr>
        <p:txBody>
          <a:bodyPr wrap="square" rtlCol="0" anchor="ctr"/>
          <a:lstStyle/>
          <a:p>
            <a:pPr marL="0" indent="0">
              <a:buNone/>
            </a:pPr>
            <a:r>
              <a:rPr lang="en-US" sz="1200" b="1" kern="0" spc="200" dirty="0">
                <a:solidFill>
                  <a:srgbClr val="00A896"/>
                </a:solidFill>
                <a:latin typeface="Calibri" pitchFamily="34" charset="0"/>
                <a:ea typeface="Calibri" pitchFamily="34" charset="-122"/>
                <a:cs typeface="Calibri" pitchFamily="34" charset="-120"/>
              </a:rPr>
              <a:t>EQUITY AND ACCESS</a:t>
            </a:r>
            <a:endParaRPr lang="en-US" sz="1200" dirty="0"/>
          </a:p>
        </p:txBody>
      </p:sp>
      <p:sp>
        <p:nvSpPr>
          <p:cNvPr id="3" name="Text 1"/>
          <p:cNvSpPr/>
          <p:nvPr/>
        </p:nvSpPr>
        <p:spPr>
          <a:xfrm>
            <a:off x="548640" y="594360"/>
            <a:ext cx="11064240" cy="822960"/>
          </a:xfrm>
          <a:prstGeom prst="rect">
            <a:avLst/>
          </a:prstGeom>
          <a:noFill/>
          <a:ln/>
        </p:spPr>
        <p:txBody>
          <a:bodyPr wrap="square" rtlCol="0" anchor="ctr"/>
          <a:lstStyle/>
          <a:p>
            <a:pPr marL="0" indent="0">
              <a:buNone/>
            </a:pPr>
            <a:r>
              <a:rPr lang="en-US" sz="3000" b="1" dirty="0">
                <a:solidFill>
                  <a:srgbClr val="2D3436"/>
                </a:solidFill>
                <a:latin typeface="Cambria" pitchFamily="34" charset="0"/>
                <a:ea typeface="Cambria" pitchFamily="34" charset="-122"/>
                <a:cs typeface="Cambria" pitchFamily="34" charset="-120"/>
              </a:rPr>
              <a:t>Equity and Access: Persistent Disparities in Mental Health Care</a:t>
            </a:r>
            <a:endParaRPr lang="en-US" sz="3000" dirty="0"/>
          </a:p>
        </p:txBody>
      </p:sp>
      <p:sp>
        <p:nvSpPr>
          <p:cNvPr id="4" name="Text 2"/>
          <p:cNvSpPr/>
          <p:nvPr/>
        </p:nvSpPr>
        <p:spPr>
          <a:xfrm>
            <a:off x="548640" y="1600200"/>
            <a:ext cx="6949440" cy="3657600"/>
          </a:xfrm>
          <a:prstGeom prst="rect">
            <a:avLst/>
          </a:prstGeom>
          <a:noFill/>
          <a:ln/>
        </p:spPr>
        <p:txBody>
          <a:bodyPr wrap="square" rtlCol="0" anchor="ctr"/>
          <a:lstStyle/>
          <a:p>
            <a:pPr marL="342900" indent="-342900" algn="just">
              <a:spcAft>
                <a:spcPts val="800"/>
              </a:spcAft>
              <a:buSzPct val="100000"/>
              <a:buChar char="•"/>
            </a:pPr>
            <a:r>
              <a:rPr lang="en-US" sz="1400" dirty="0">
                <a:solidFill>
                  <a:srgbClr val="2D3436"/>
                </a:solidFill>
                <a:latin typeface="Calibri" pitchFamily="34" charset="0"/>
                <a:ea typeface="Calibri" pitchFamily="34" charset="-122"/>
                <a:cs typeface="Calibri" pitchFamily="34" charset="-120"/>
              </a:rPr>
              <a:t>The socioeconomic gradient: the prevalence of common mental health issues in England is almost double for those in most deprived areas and for those in least deprived areas (Marmot et al., 2020).</a:t>
            </a:r>
          </a:p>
          <a:p>
            <a:pPr marL="342900" indent="-342900" algn="just">
              <a:spcAft>
                <a:spcPts val="800"/>
              </a:spcAft>
              <a:buSzPct val="100000"/>
              <a:buChar char="•"/>
            </a:pPr>
            <a:r>
              <a:rPr lang="en-US" sz="1400" dirty="0">
                <a:solidFill>
                  <a:srgbClr val="2D3436"/>
                </a:solidFill>
                <a:latin typeface="Calibri" pitchFamily="34" charset="0"/>
                <a:ea typeface="Calibri" pitchFamily="34" charset="-122"/>
                <a:cs typeface="Calibri" pitchFamily="34" charset="-120"/>
              </a:rPr>
              <a:t>Access barriers: Black African and Caribbean people are three times more likely to be detained under the Mental Health Act than White British people (Care Quality Commission, 2022) — this could be due to institutional bias and/or access barriers.</a:t>
            </a:r>
          </a:p>
          <a:p>
            <a:pPr marL="342900" indent="-342900" algn="just">
              <a:spcAft>
                <a:spcPts val="800"/>
              </a:spcAft>
              <a:buSzPct val="100000"/>
              <a:buChar char="•"/>
            </a:pPr>
            <a:r>
              <a:rPr lang="en-US" sz="1400" dirty="0">
                <a:solidFill>
                  <a:srgbClr val="2D3436"/>
                </a:solidFill>
                <a:latin typeface="Calibri" pitchFamily="34" charset="0"/>
                <a:ea typeface="Calibri" pitchFamily="34" charset="-122"/>
                <a:cs typeface="Calibri" pitchFamily="34" charset="-120"/>
              </a:rPr>
              <a:t>Longer travel times and work shortages in rural areas limit access to specialist mental health services (Royal College of Psychiatrists, 2022): rural-urban divide.</a:t>
            </a:r>
            <a:endParaRPr lang="en-US" sz="1400" dirty="0"/>
          </a:p>
        </p:txBody>
      </p:sp>
      <p:sp>
        <p:nvSpPr>
          <p:cNvPr id="5" name="Shape 3"/>
          <p:cNvSpPr/>
          <p:nvPr/>
        </p:nvSpPr>
        <p:spPr>
          <a:xfrm>
            <a:off x="548640" y="5120640"/>
            <a:ext cx="6949440" cy="960120"/>
          </a:xfrm>
          <a:prstGeom prst="roundRect">
            <a:avLst>
              <a:gd name="adj" fmla="val 7619"/>
            </a:avLst>
          </a:prstGeom>
          <a:solidFill>
            <a:srgbClr val="028090"/>
          </a:solidFill>
          <a:ln/>
        </p:spPr>
        <p:txBody>
          <a:bodyPr/>
          <a:lstStyle/>
          <a:p>
            <a:endParaRPr lang="en-US"/>
          </a:p>
        </p:txBody>
      </p:sp>
      <p:sp>
        <p:nvSpPr>
          <p:cNvPr id="6" name="Text 4"/>
          <p:cNvSpPr/>
          <p:nvPr/>
        </p:nvSpPr>
        <p:spPr>
          <a:xfrm>
            <a:off x="777240" y="5212080"/>
            <a:ext cx="6492240" cy="822960"/>
          </a:xfrm>
          <a:prstGeom prst="rect">
            <a:avLst/>
          </a:prstGeom>
          <a:noFill/>
          <a:ln/>
        </p:spPr>
        <p:txBody>
          <a:bodyPr wrap="square" rtlCol="0" anchor="ctr"/>
          <a:lstStyle/>
          <a:p>
            <a:pPr algn="just"/>
            <a:r>
              <a:rPr lang="en-US" sz="1200" dirty="0">
                <a:solidFill>
                  <a:srgbClr val="FFFFFF"/>
                </a:solidFill>
                <a:latin typeface="Calibri" pitchFamily="34" charset="0"/>
                <a:ea typeface="Calibri" pitchFamily="34" charset="-122"/>
                <a:cs typeface="Calibri" pitchFamily="34" charset="-120"/>
              </a:rPr>
              <a:t>Measures to tackle inequalities: targeted outreach (such as Black, Asian and Minority Ethnic mental health pilot </a:t>
            </a:r>
            <a:r>
              <a:rPr lang="en-US" sz="1200" dirty="0" err="1">
                <a:solidFill>
                  <a:srgbClr val="FFFFFF"/>
                </a:solidFill>
                <a:latin typeface="Calibri" pitchFamily="34" charset="0"/>
                <a:ea typeface="Calibri" pitchFamily="34" charset="-122"/>
                <a:cs typeface="Calibri" pitchFamily="34" charset="-120"/>
              </a:rPr>
              <a:t>programmes</a:t>
            </a:r>
            <a:r>
              <a:rPr lang="en-US" sz="1200" dirty="0">
                <a:solidFill>
                  <a:srgbClr val="FFFFFF"/>
                </a:solidFill>
                <a:latin typeface="Calibri" pitchFamily="34" charset="0"/>
                <a:ea typeface="Calibri" pitchFamily="34" charset="-122"/>
                <a:cs typeface="Calibri" pitchFamily="34" charset="-120"/>
              </a:rPr>
              <a:t>), access to healthcare through the NHS, and the Core20PLUS5 framework (NHS England, 2021) focusing on the most deprived 20% of the population and five clinical areas, including severe mental illness.</a:t>
            </a:r>
            <a:endParaRPr lang="en-US" sz="1200" dirty="0"/>
          </a:p>
        </p:txBody>
      </p:sp>
      <p:sp>
        <p:nvSpPr>
          <p:cNvPr id="7" name="Shape 5"/>
          <p:cNvSpPr/>
          <p:nvPr/>
        </p:nvSpPr>
        <p:spPr>
          <a:xfrm>
            <a:off x="7863840" y="1600200"/>
            <a:ext cx="3840480" cy="4480560"/>
          </a:xfrm>
          <a:prstGeom prst="roundRect">
            <a:avLst>
              <a:gd name="adj" fmla="val 1905"/>
            </a:avLst>
          </a:prstGeom>
          <a:solidFill>
            <a:srgbClr val="F4F9F8"/>
          </a:solidFill>
          <a:ln/>
        </p:spPr>
        <p:txBody>
          <a:bodyPr/>
          <a:lstStyle/>
          <a:p>
            <a:endParaRPr lang="en-US"/>
          </a:p>
        </p:txBody>
      </p:sp>
      <p:sp>
        <p:nvSpPr>
          <p:cNvPr id="8" name="Text 6"/>
          <p:cNvSpPr/>
          <p:nvPr/>
        </p:nvSpPr>
        <p:spPr>
          <a:xfrm>
            <a:off x="8092440" y="1783080"/>
            <a:ext cx="3383280" cy="731520"/>
          </a:xfrm>
          <a:prstGeom prst="rect">
            <a:avLst/>
          </a:prstGeom>
          <a:noFill/>
          <a:ln/>
        </p:spPr>
        <p:txBody>
          <a:bodyPr wrap="square" rtlCol="0" anchor="ctr"/>
          <a:lstStyle/>
          <a:p>
            <a:pPr marL="0" indent="0">
              <a:buNone/>
            </a:pPr>
            <a:r>
              <a:rPr lang="en-US" sz="1300" b="1" dirty="0">
                <a:solidFill>
                  <a:srgbClr val="2D3436"/>
                </a:solidFill>
                <a:latin typeface="Cambria" pitchFamily="34" charset="0"/>
                <a:ea typeface="Cambria" pitchFamily="34" charset="-122"/>
                <a:cs typeface="Cambria" pitchFamily="34" charset="-120"/>
              </a:rPr>
              <a:t>Common Mental Health Problems</a:t>
            </a:r>
            <a:endParaRPr lang="en-US" sz="1300" dirty="0"/>
          </a:p>
          <a:p>
            <a:pPr marL="0" indent="0">
              <a:buNone/>
            </a:pPr>
            <a:r>
              <a:rPr lang="en-US" sz="1300" b="1" dirty="0">
                <a:solidFill>
                  <a:srgbClr val="2D3436"/>
                </a:solidFill>
                <a:latin typeface="Cambria" pitchFamily="34" charset="0"/>
                <a:ea typeface="Cambria" pitchFamily="34" charset="-122"/>
                <a:cs typeface="Cambria" pitchFamily="34" charset="-120"/>
              </a:rPr>
              <a:t>by Deprivation (illustrative)</a:t>
            </a:r>
            <a:endParaRPr lang="en-US" sz="1300" dirty="0"/>
          </a:p>
        </p:txBody>
      </p:sp>
      <p:sp>
        <p:nvSpPr>
          <p:cNvPr id="9" name="Shape 7"/>
          <p:cNvSpPr/>
          <p:nvPr/>
        </p:nvSpPr>
        <p:spPr>
          <a:xfrm>
            <a:off x="8321040" y="4297680"/>
            <a:ext cx="731520" cy="1463040"/>
          </a:xfrm>
          <a:prstGeom prst="rect">
            <a:avLst/>
          </a:prstGeom>
          <a:solidFill>
            <a:srgbClr val="02C39A"/>
          </a:solidFill>
          <a:ln/>
        </p:spPr>
        <p:txBody>
          <a:bodyPr/>
          <a:lstStyle/>
          <a:p>
            <a:endParaRPr lang="en-US"/>
          </a:p>
        </p:txBody>
      </p:sp>
      <p:sp>
        <p:nvSpPr>
          <p:cNvPr id="10" name="Text 8"/>
          <p:cNvSpPr/>
          <p:nvPr/>
        </p:nvSpPr>
        <p:spPr>
          <a:xfrm>
            <a:off x="8138160" y="5779008"/>
            <a:ext cx="1097280" cy="457200"/>
          </a:xfrm>
          <a:prstGeom prst="rect">
            <a:avLst/>
          </a:prstGeom>
          <a:noFill/>
          <a:ln/>
        </p:spPr>
        <p:txBody>
          <a:bodyPr wrap="square" rtlCol="0" anchor="ctr"/>
          <a:lstStyle/>
          <a:p>
            <a:pPr marL="0" indent="0" algn="ctr">
              <a:buNone/>
            </a:pPr>
            <a:r>
              <a:rPr lang="en-US" sz="900" dirty="0">
                <a:solidFill>
                  <a:srgbClr val="2D3436"/>
                </a:solidFill>
                <a:latin typeface="Calibri" pitchFamily="34" charset="0"/>
                <a:ea typeface="Calibri" pitchFamily="34" charset="-122"/>
                <a:cs typeface="Calibri" pitchFamily="34" charset="-120"/>
              </a:rPr>
              <a:t>Least deprived</a:t>
            </a:r>
            <a:endParaRPr lang="en-US" sz="900" dirty="0"/>
          </a:p>
        </p:txBody>
      </p:sp>
      <p:sp>
        <p:nvSpPr>
          <p:cNvPr id="11" name="Shape 9"/>
          <p:cNvSpPr/>
          <p:nvPr/>
        </p:nvSpPr>
        <p:spPr>
          <a:xfrm>
            <a:off x="9372600" y="3566160"/>
            <a:ext cx="731520" cy="2194560"/>
          </a:xfrm>
          <a:prstGeom prst="rect">
            <a:avLst/>
          </a:prstGeom>
          <a:solidFill>
            <a:srgbClr val="00A896"/>
          </a:solidFill>
          <a:ln/>
        </p:spPr>
        <p:txBody>
          <a:bodyPr/>
          <a:lstStyle/>
          <a:p>
            <a:endParaRPr lang="en-US"/>
          </a:p>
        </p:txBody>
      </p:sp>
      <p:sp>
        <p:nvSpPr>
          <p:cNvPr id="12" name="Text 10"/>
          <p:cNvSpPr/>
          <p:nvPr/>
        </p:nvSpPr>
        <p:spPr>
          <a:xfrm>
            <a:off x="9189720" y="5779008"/>
            <a:ext cx="1097280" cy="457200"/>
          </a:xfrm>
          <a:prstGeom prst="rect">
            <a:avLst/>
          </a:prstGeom>
          <a:noFill/>
          <a:ln/>
        </p:spPr>
        <p:txBody>
          <a:bodyPr wrap="square" rtlCol="0" anchor="ctr"/>
          <a:lstStyle/>
          <a:p>
            <a:pPr marL="0" indent="0" algn="ctr">
              <a:buNone/>
            </a:pPr>
            <a:r>
              <a:rPr lang="en-US" sz="900" dirty="0">
                <a:solidFill>
                  <a:srgbClr val="2D3436"/>
                </a:solidFill>
                <a:latin typeface="Calibri" pitchFamily="34" charset="0"/>
                <a:ea typeface="Calibri" pitchFamily="34" charset="-122"/>
                <a:cs typeface="Calibri" pitchFamily="34" charset="-120"/>
              </a:rPr>
              <a:t>Mid deprivation</a:t>
            </a:r>
            <a:endParaRPr lang="en-US" sz="900" dirty="0"/>
          </a:p>
        </p:txBody>
      </p:sp>
      <p:sp>
        <p:nvSpPr>
          <p:cNvPr id="13" name="Shape 11"/>
          <p:cNvSpPr/>
          <p:nvPr/>
        </p:nvSpPr>
        <p:spPr>
          <a:xfrm>
            <a:off x="10424160" y="2834640"/>
            <a:ext cx="731520" cy="2926080"/>
          </a:xfrm>
          <a:prstGeom prst="rect">
            <a:avLst/>
          </a:prstGeom>
          <a:solidFill>
            <a:srgbClr val="028090"/>
          </a:solidFill>
          <a:ln/>
        </p:spPr>
        <p:txBody>
          <a:bodyPr/>
          <a:lstStyle/>
          <a:p>
            <a:endParaRPr lang="en-US"/>
          </a:p>
        </p:txBody>
      </p:sp>
      <p:sp>
        <p:nvSpPr>
          <p:cNvPr id="14" name="Text 12"/>
          <p:cNvSpPr/>
          <p:nvPr/>
        </p:nvSpPr>
        <p:spPr>
          <a:xfrm>
            <a:off x="10241280" y="5779008"/>
            <a:ext cx="1097280" cy="457200"/>
          </a:xfrm>
          <a:prstGeom prst="rect">
            <a:avLst/>
          </a:prstGeom>
          <a:noFill/>
          <a:ln/>
        </p:spPr>
        <p:txBody>
          <a:bodyPr wrap="square" rtlCol="0" anchor="ctr"/>
          <a:lstStyle/>
          <a:p>
            <a:pPr marL="0" indent="0" algn="ctr">
              <a:buNone/>
            </a:pPr>
            <a:r>
              <a:rPr lang="en-US" sz="900" dirty="0">
                <a:solidFill>
                  <a:srgbClr val="2D3436"/>
                </a:solidFill>
                <a:latin typeface="Calibri" pitchFamily="34" charset="0"/>
                <a:ea typeface="Calibri" pitchFamily="34" charset="-122"/>
                <a:cs typeface="Calibri" pitchFamily="34" charset="-120"/>
              </a:rPr>
              <a:t>Most deprived</a:t>
            </a:r>
            <a:endParaRPr lang="en-US" sz="900" dirty="0"/>
          </a:p>
        </p:txBody>
      </p:sp>
      <p:sp>
        <p:nvSpPr>
          <p:cNvPr id="15" name="Text 13"/>
          <p:cNvSpPr/>
          <p:nvPr/>
        </p:nvSpPr>
        <p:spPr>
          <a:xfrm>
            <a:off x="8092440" y="6309360"/>
            <a:ext cx="3383280" cy="274320"/>
          </a:xfrm>
          <a:prstGeom prst="rect">
            <a:avLst/>
          </a:prstGeom>
          <a:noFill/>
          <a:ln/>
        </p:spPr>
        <p:txBody>
          <a:bodyPr wrap="square" rtlCol="0" anchor="ctr"/>
          <a:lstStyle/>
          <a:p>
            <a:pPr marL="0" indent="0">
              <a:buNone/>
            </a:pPr>
            <a:r>
              <a:rPr lang="en-US" sz="900" i="1" dirty="0">
                <a:solidFill>
                  <a:srgbClr val="5C7A7A"/>
                </a:solidFill>
                <a:latin typeface="Calibri" pitchFamily="34" charset="0"/>
                <a:ea typeface="Calibri" pitchFamily="34" charset="-122"/>
                <a:cs typeface="Calibri" pitchFamily="34" charset="-120"/>
              </a:rPr>
              <a:t>Source: adapted from Marmot et al. (2020)</a:t>
            </a:r>
            <a:endParaRPr lang="en-US" sz="900" dirty="0"/>
          </a:p>
        </p:txBody>
      </p:sp>
      <p:sp>
        <p:nvSpPr>
          <p:cNvPr id="16" name="Text 14"/>
          <p:cNvSpPr/>
          <p:nvPr/>
        </p:nvSpPr>
        <p:spPr>
          <a:xfrm>
            <a:off x="11612880" y="6446520"/>
            <a:ext cx="457200" cy="320040"/>
          </a:xfrm>
          <a:prstGeom prst="rect">
            <a:avLst/>
          </a:prstGeom>
          <a:noFill/>
          <a:ln/>
        </p:spPr>
        <p:txBody>
          <a:bodyPr wrap="square" rtlCol="0" anchor="ctr"/>
          <a:lstStyle/>
          <a:p>
            <a:pPr marL="0" indent="0" algn="r">
              <a:buNone/>
            </a:pPr>
            <a:r>
              <a:rPr lang="en-US" sz="1100" dirty="0">
                <a:solidFill>
                  <a:srgbClr val="5C7A7A"/>
                </a:solidFill>
                <a:latin typeface="Calibri" pitchFamily="34" charset="0"/>
                <a:ea typeface="Calibri" pitchFamily="34" charset="-122"/>
                <a:cs typeface="Calibri" pitchFamily="34" charset="-120"/>
              </a:rPr>
              <a:t>18</a:t>
            </a:r>
            <a:endParaRPr lang="en-US" sz="11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10058400" cy="365760"/>
          </a:xfrm>
          <a:prstGeom prst="rect">
            <a:avLst/>
          </a:prstGeom>
          <a:noFill/>
          <a:ln/>
        </p:spPr>
        <p:txBody>
          <a:bodyPr wrap="square" rtlCol="0" anchor="ctr"/>
          <a:lstStyle/>
          <a:p>
            <a:pPr marL="0" indent="0">
              <a:buNone/>
            </a:pPr>
            <a:r>
              <a:rPr lang="en-US" sz="1200" b="1" kern="0" spc="200" dirty="0">
                <a:solidFill>
                  <a:srgbClr val="00A896"/>
                </a:solidFill>
                <a:latin typeface="Calibri" pitchFamily="34" charset="0"/>
                <a:ea typeface="Calibri" pitchFamily="34" charset="-122"/>
                <a:cs typeface="Calibri" pitchFamily="34" charset="-120"/>
              </a:rPr>
              <a:t>SYNTHESIS</a:t>
            </a:r>
            <a:endParaRPr lang="en-US" sz="1200" dirty="0"/>
          </a:p>
        </p:txBody>
      </p:sp>
      <p:sp>
        <p:nvSpPr>
          <p:cNvPr id="3" name="Text 1"/>
          <p:cNvSpPr/>
          <p:nvPr/>
        </p:nvSpPr>
        <p:spPr>
          <a:xfrm>
            <a:off x="548640" y="594360"/>
            <a:ext cx="11064240" cy="822960"/>
          </a:xfrm>
          <a:prstGeom prst="rect">
            <a:avLst/>
          </a:prstGeom>
          <a:noFill/>
          <a:ln/>
        </p:spPr>
        <p:txBody>
          <a:bodyPr wrap="square" rtlCol="0" anchor="ctr"/>
          <a:lstStyle/>
          <a:p>
            <a:pPr marL="0" indent="0">
              <a:buNone/>
            </a:pPr>
            <a:r>
              <a:rPr lang="en-US" sz="3000" b="1" dirty="0">
                <a:solidFill>
                  <a:srgbClr val="2D3436"/>
                </a:solidFill>
                <a:latin typeface="Cambria" pitchFamily="34" charset="0"/>
                <a:ea typeface="Cambria" pitchFamily="34" charset="-122"/>
                <a:cs typeface="Cambria" pitchFamily="34" charset="-120"/>
              </a:rPr>
              <a:t>Critical Evaluation and Recommendations</a:t>
            </a:r>
            <a:endParaRPr lang="en-US" sz="3000" dirty="0"/>
          </a:p>
        </p:txBody>
      </p:sp>
      <p:sp>
        <p:nvSpPr>
          <p:cNvPr id="4" name="Text 2"/>
          <p:cNvSpPr/>
          <p:nvPr/>
        </p:nvSpPr>
        <p:spPr>
          <a:xfrm>
            <a:off x="548640" y="1463040"/>
            <a:ext cx="11064240" cy="777240"/>
          </a:xfrm>
          <a:prstGeom prst="rect">
            <a:avLst/>
          </a:prstGeom>
          <a:noFill/>
          <a:ln/>
        </p:spPr>
        <p:txBody>
          <a:bodyPr wrap="square" rtlCol="0" anchor="ctr"/>
          <a:lstStyle/>
          <a:p>
            <a:pPr marL="0" indent="0">
              <a:buNone/>
            </a:pPr>
            <a:r>
              <a:rPr lang="en-US" sz="1400" i="1" dirty="0">
                <a:solidFill>
                  <a:srgbClr val="5C7A7A"/>
                </a:solidFill>
                <a:latin typeface="Calibri" pitchFamily="34" charset="0"/>
                <a:ea typeface="Calibri" pitchFamily="34" charset="-122"/>
                <a:cs typeface="Calibri" pitchFamily="34" charset="-120"/>
              </a:rPr>
              <a:t>Across the models, policies and services examined, a consistent pattern emerges: holistic, sustainable approaches are well-established in theory and policy rhetoric, but implementation is consistently constrained by funding structures, workforce capacity and short-term planning horizons.</a:t>
            </a:r>
            <a:endParaRPr lang="en-US" sz="1400" dirty="0"/>
          </a:p>
        </p:txBody>
      </p:sp>
      <p:sp>
        <p:nvSpPr>
          <p:cNvPr id="5" name="Shape 3"/>
          <p:cNvSpPr/>
          <p:nvPr/>
        </p:nvSpPr>
        <p:spPr>
          <a:xfrm>
            <a:off x="548640" y="2331720"/>
            <a:ext cx="5486400" cy="1783080"/>
          </a:xfrm>
          <a:prstGeom prst="roundRect">
            <a:avLst>
              <a:gd name="adj" fmla="val 4103"/>
            </a:avLst>
          </a:prstGeom>
          <a:solidFill>
            <a:srgbClr val="F4F9F8"/>
          </a:solidFill>
          <a:ln/>
        </p:spPr>
        <p:txBody>
          <a:bodyPr/>
          <a:lstStyle/>
          <a:p>
            <a:endParaRPr lang="en-US"/>
          </a:p>
        </p:txBody>
      </p:sp>
      <p:sp>
        <p:nvSpPr>
          <p:cNvPr id="6" name="Shape 4"/>
          <p:cNvSpPr/>
          <p:nvPr/>
        </p:nvSpPr>
        <p:spPr>
          <a:xfrm>
            <a:off x="731520" y="2514600"/>
            <a:ext cx="411480" cy="411480"/>
          </a:xfrm>
          <a:prstGeom prst="ellipse">
            <a:avLst/>
          </a:prstGeom>
          <a:solidFill>
            <a:srgbClr val="028090"/>
          </a:solidFill>
          <a:ln/>
        </p:spPr>
        <p:txBody>
          <a:bodyPr/>
          <a:lstStyle/>
          <a:p>
            <a:endParaRPr lang="en-US"/>
          </a:p>
        </p:txBody>
      </p:sp>
      <p:sp>
        <p:nvSpPr>
          <p:cNvPr id="7" name="Text 5"/>
          <p:cNvSpPr/>
          <p:nvPr/>
        </p:nvSpPr>
        <p:spPr>
          <a:xfrm>
            <a:off x="731520" y="2514600"/>
            <a:ext cx="411480" cy="41148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1</a:t>
            </a:r>
            <a:endParaRPr lang="en-US" sz="1600" dirty="0"/>
          </a:p>
        </p:txBody>
      </p:sp>
      <p:sp>
        <p:nvSpPr>
          <p:cNvPr id="8" name="Text 6"/>
          <p:cNvSpPr/>
          <p:nvPr/>
        </p:nvSpPr>
        <p:spPr>
          <a:xfrm>
            <a:off x="1280160" y="2423160"/>
            <a:ext cx="4572000" cy="777240"/>
          </a:xfrm>
          <a:prstGeom prst="rect">
            <a:avLst/>
          </a:prstGeom>
          <a:noFill/>
          <a:ln/>
        </p:spPr>
        <p:txBody>
          <a:bodyPr wrap="square" rtlCol="0" anchor="ctr"/>
          <a:lstStyle/>
          <a:p>
            <a:pPr marL="0" indent="0">
              <a:buNone/>
            </a:pPr>
            <a:r>
              <a:rPr lang="en-US" sz="1300" b="1" dirty="0">
                <a:solidFill>
                  <a:srgbClr val="2D3436"/>
                </a:solidFill>
                <a:latin typeface="Calibri" pitchFamily="34" charset="0"/>
                <a:ea typeface="Calibri" pitchFamily="34" charset="-122"/>
                <a:cs typeface="Calibri" pitchFamily="34" charset="-120"/>
              </a:rPr>
              <a:t>Embed long-term, ring-fenced funding for integrated and preventive mental health services</a:t>
            </a:r>
            <a:endParaRPr lang="en-US" sz="1300" dirty="0"/>
          </a:p>
        </p:txBody>
      </p:sp>
      <p:sp>
        <p:nvSpPr>
          <p:cNvPr id="9" name="Text 7"/>
          <p:cNvSpPr/>
          <p:nvPr/>
        </p:nvSpPr>
        <p:spPr>
          <a:xfrm>
            <a:off x="731520" y="3246120"/>
            <a:ext cx="5120640" cy="822960"/>
          </a:xfrm>
          <a:prstGeom prst="rect">
            <a:avLst/>
          </a:prstGeom>
          <a:noFill/>
          <a:ln/>
        </p:spPr>
        <p:txBody>
          <a:bodyPr wrap="square" rtlCol="0" anchor="ctr"/>
          <a:lstStyle/>
          <a:p>
            <a:pPr marL="0" indent="0">
              <a:buNone/>
            </a:pPr>
            <a:r>
              <a:rPr lang="en-US" sz="1100" dirty="0">
                <a:solidFill>
                  <a:srgbClr val="5C7A7A"/>
                </a:solidFill>
                <a:latin typeface="Calibri" pitchFamily="34" charset="0"/>
                <a:ea typeface="Calibri" pitchFamily="34" charset="-122"/>
                <a:cs typeface="Calibri" pitchFamily="34" charset="-120"/>
              </a:rPr>
              <a:t>Addresses the conflict between short funding cycles and sustainable development's long-term horizon (Bickerdike et al., 2017).</a:t>
            </a:r>
            <a:endParaRPr lang="en-US" sz="1100" dirty="0"/>
          </a:p>
        </p:txBody>
      </p:sp>
      <p:sp>
        <p:nvSpPr>
          <p:cNvPr id="10" name="Shape 8"/>
          <p:cNvSpPr/>
          <p:nvPr/>
        </p:nvSpPr>
        <p:spPr>
          <a:xfrm>
            <a:off x="6263640" y="2331720"/>
            <a:ext cx="5486400" cy="1783080"/>
          </a:xfrm>
          <a:prstGeom prst="roundRect">
            <a:avLst>
              <a:gd name="adj" fmla="val 4103"/>
            </a:avLst>
          </a:prstGeom>
          <a:solidFill>
            <a:srgbClr val="F4F9F8"/>
          </a:solidFill>
          <a:ln/>
        </p:spPr>
        <p:txBody>
          <a:bodyPr/>
          <a:lstStyle/>
          <a:p>
            <a:endParaRPr lang="en-US"/>
          </a:p>
        </p:txBody>
      </p:sp>
      <p:sp>
        <p:nvSpPr>
          <p:cNvPr id="11" name="Shape 9"/>
          <p:cNvSpPr/>
          <p:nvPr/>
        </p:nvSpPr>
        <p:spPr>
          <a:xfrm>
            <a:off x="6446520" y="2514600"/>
            <a:ext cx="411480" cy="411480"/>
          </a:xfrm>
          <a:prstGeom prst="ellipse">
            <a:avLst/>
          </a:prstGeom>
          <a:solidFill>
            <a:srgbClr val="00A896"/>
          </a:solidFill>
          <a:ln/>
        </p:spPr>
        <p:txBody>
          <a:bodyPr/>
          <a:lstStyle/>
          <a:p>
            <a:endParaRPr lang="en-US"/>
          </a:p>
        </p:txBody>
      </p:sp>
      <p:sp>
        <p:nvSpPr>
          <p:cNvPr id="12" name="Text 10"/>
          <p:cNvSpPr/>
          <p:nvPr/>
        </p:nvSpPr>
        <p:spPr>
          <a:xfrm>
            <a:off x="6446520" y="2514600"/>
            <a:ext cx="411480" cy="41148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2</a:t>
            </a:r>
            <a:endParaRPr lang="en-US" sz="1600" dirty="0"/>
          </a:p>
        </p:txBody>
      </p:sp>
      <p:sp>
        <p:nvSpPr>
          <p:cNvPr id="13" name="Text 11"/>
          <p:cNvSpPr/>
          <p:nvPr/>
        </p:nvSpPr>
        <p:spPr>
          <a:xfrm>
            <a:off x="6995160" y="2423160"/>
            <a:ext cx="4572000" cy="777240"/>
          </a:xfrm>
          <a:prstGeom prst="rect">
            <a:avLst/>
          </a:prstGeom>
          <a:noFill/>
          <a:ln/>
        </p:spPr>
        <p:txBody>
          <a:bodyPr wrap="square" rtlCol="0" anchor="ctr"/>
          <a:lstStyle/>
          <a:p>
            <a:pPr marL="0" indent="0">
              <a:buNone/>
            </a:pPr>
            <a:r>
              <a:rPr lang="en-US" sz="1300" b="1" dirty="0">
                <a:solidFill>
                  <a:srgbClr val="2D3436"/>
                </a:solidFill>
                <a:latin typeface="Calibri" pitchFamily="34" charset="0"/>
                <a:ea typeface="Calibri" pitchFamily="34" charset="-122"/>
                <a:cs typeface="Calibri" pitchFamily="34" charset="-120"/>
              </a:rPr>
              <a:t>Strengthen workforce planning with sustained investment in mental health nursing, psychiatry and social work training places</a:t>
            </a:r>
            <a:endParaRPr lang="en-US" sz="1300" dirty="0"/>
          </a:p>
        </p:txBody>
      </p:sp>
      <p:sp>
        <p:nvSpPr>
          <p:cNvPr id="14" name="Text 12"/>
          <p:cNvSpPr/>
          <p:nvPr/>
        </p:nvSpPr>
        <p:spPr>
          <a:xfrm>
            <a:off x="6446520" y="3246120"/>
            <a:ext cx="5120640" cy="822960"/>
          </a:xfrm>
          <a:prstGeom prst="rect">
            <a:avLst/>
          </a:prstGeom>
          <a:noFill/>
          <a:ln/>
        </p:spPr>
        <p:txBody>
          <a:bodyPr wrap="square" rtlCol="0" anchor="ctr"/>
          <a:lstStyle/>
          <a:p>
            <a:pPr marL="0" indent="0">
              <a:buNone/>
            </a:pPr>
            <a:r>
              <a:rPr lang="en-US" sz="1100" dirty="0">
                <a:solidFill>
                  <a:srgbClr val="5C7A7A"/>
                </a:solidFill>
                <a:latin typeface="Calibri" pitchFamily="34" charset="0"/>
                <a:ea typeface="Calibri" pitchFamily="34" charset="-122"/>
                <a:cs typeface="Calibri" pitchFamily="34" charset="-120"/>
              </a:rPr>
              <a:t>Directly addresses the capacity barrier identified by NHS Digital (2023) limiting community-based care models.</a:t>
            </a:r>
            <a:endParaRPr lang="en-US" sz="1100" dirty="0"/>
          </a:p>
        </p:txBody>
      </p:sp>
      <p:sp>
        <p:nvSpPr>
          <p:cNvPr id="15" name="Shape 13"/>
          <p:cNvSpPr/>
          <p:nvPr/>
        </p:nvSpPr>
        <p:spPr>
          <a:xfrm>
            <a:off x="548640" y="4251960"/>
            <a:ext cx="5486400" cy="1783080"/>
          </a:xfrm>
          <a:prstGeom prst="roundRect">
            <a:avLst>
              <a:gd name="adj" fmla="val 4103"/>
            </a:avLst>
          </a:prstGeom>
          <a:solidFill>
            <a:srgbClr val="F4F9F8"/>
          </a:solidFill>
          <a:ln/>
        </p:spPr>
        <p:txBody>
          <a:bodyPr/>
          <a:lstStyle/>
          <a:p>
            <a:endParaRPr lang="en-US"/>
          </a:p>
        </p:txBody>
      </p:sp>
      <p:sp>
        <p:nvSpPr>
          <p:cNvPr id="16" name="Shape 14"/>
          <p:cNvSpPr/>
          <p:nvPr/>
        </p:nvSpPr>
        <p:spPr>
          <a:xfrm>
            <a:off x="731520" y="4434840"/>
            <a:ext cx="411480" cy="411480"/>
          </a:xfrm>
          <a:prstGeom prst="ellipse">
            <a:avLst/>
          </a:prstGeom>
          <a:solidFill>
            <a:srgbClr val="02C39A"/>
          </a:solidFill>
          <a:ln/>
        </p:spPr>
        <p:txBody>
          <a:bodyPr/>
          <a:lstStyle/>
          <a:p>
            <a:endParaRPr lang="en-US"/>
          </a:p>
        </p:txBody>
      </p:sp>
      <p:sp>
        <p:nvSpPr>
          <p:cNvPr id="17" name="Text 15"/>
          <p:cNvSpPr/>
          <p:nvPr/>
        </p:nvSpPr>
        <p:spPr>
          <a:xfrm>
            <a:off x="731520" y="4434840"/>
            <a:ext cx="411480" cy="41148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3</a:t>
            </a:r>
            <a:endParaRPr lang="en-US" sz="1600" dirty="0"/>
          </a:p>
        </p:txBody>
      </p:sp>
      <p:sp>
        <p:nvSpPr>
          <p:cNvPr id="18" name="Text 16"/>
          <p:cNvSpPr/>
          <p:nvPr/>
        </p:nvSpPr>
        <p:spPr>
          <a:xfrm>
            <a:off x="1280160" y="4343400"/>
            <a:ext cx="4572000" cy="777240"/>
          </a:xfrm>
          <a:prstGeom prst="rect">
            <a:avLst/>
          </a:prstGeom>
          <a:noFill/>
          <a:ln/>
        </p:spPr>
        <p:txBody>
          <a:bodyPr wrap="square" rtlCol="0" anchor="ctr"/>
          <a:lstStyle/>
          <a:p>
            <a:pPr marL="0" indent="0">
              <a:buNone/>
            </a:pPr>
            <a:r>
              <a:rPr lang="en-US" sz="1300" b="1" dirty="0">
                <a:solidFill>
                  <a:srgbClr val="2D3436"/>
                </a:solidFill>
                <a:latin typeface="Calibri" pitchFamily="34" charset="0"/>
                <a:ea typeface="Calibri" pitchFamily="34" charset="-122"/>
                <a:cs typeface="Calibri" pitchFamily="34" charset="-120"/>
              </a:rPr>
              <a:t>Mandate equality impact assessments for all new digital/telehealth services</a:t>
            </a:r>
            <a:endParaRPr lang="en-US" sz="1300" dirty="0"/>
          </a:p>
        </p:txBody>
      </p:sp>
      <p:sp>
        <p:nvSpPr>
          <p:cNvPr id="19" name="Text 17"/>
          <p:cNvSpPr/>
          <p:nvPr/>
        </p:nvSpPr>
        <p:spPr>
          <a:xfrm>
            <a:off x="731520" y="5166360"/>
            <a:ext cx="5120640" cy="822960"/>
          </a:xfrm>
          <a:prstGeom prst="rect">
            <a:avLst/>
          </a:prstGeom>
          <a:noFill/>
          <a:ln/>
        </p:spPr>
        <p:txBody>
          <a:bodyPr wrap="square" rtlCol="0" anchor="ctr"/>
          <a:lstStyle/>
          <a:p>
            <a:pPr marL="0" indent="0">
              <a:buNone/>
            </a:pPr>
            <a:r>
              <a:rPr lang="en-US" sz="1100" dirty="0">
                <a:solidFill>
                  <a:srgbClr val="5C7A7A"/>
                </a:solidFill>
                <a:latin typeface="Calibri" pitchFamily="34" charset="0"/>
                <a:ea typeface="Calibri" pitchFamily="34" charset="-122"/>
                <a:cs typeface="Calibri" pitchFamily="34" charset="-120"/>
              </a:rPr>
              <a:t>Mitigates the digital exclusion risk identified by Greenhalgh et al. (2022) while retaining sustainability benefits.</a:t>
            </a:r>
            <a:endParaRPr lang="en-US" sz="1100" dirty="0"/>
          </a:p>
        </p:txBody>
      </p:sp>
      <p:sp>
        <p:nvSpPr>
          <p:cNvPr id="20" name="Shape 18"/>
          <p:cNvSpPr/>
          <p:nvPr/>
        </p:nvSpPr>
        <p:spPr>
          <a:xfrm>
            <a:off x="6263640" y="4251960"/>
            <a:ext cx="5486400" cy="1783080"/>
          </a:xfrm>
          <a:prstGeom prst="roundRect">
            <a:avLst>
              <a:gd name="adj" fmla="val 4103"/>
            </a:avLst>
          </a:prstGeom>
          <a:solidFill>
            <a:srgbClr val="F4F9F8"/>
          </a:solidFill>
          <a:ln/>
        </p:spPr>
        <p:txBody>
          <a:bodyPr/>
          <a:lstStyle/>
          <a:p>
            <a:endParaRPr lang="en-US"/>
          </a:p>
        </p:txBody>
      </p:sp>
      <p:sp>
        <p:nvSpPr>
          <p:cNvPr id="21" name="Shape 19"/>
          <p:cNvSpPr/>
          <p:nvPr/>
        </p:nvSpPr>
        <p:spPr>
          <a:xfrm>
            <a:off x="6446520" y="4434840"/>
            <a:ext cx="411480" cy="411480"/>
          </a:xfrm>
          <a:prstGeom prst="ellipse">
            <a:avLst/>
          </a:prstGeom>
          <a:solidFill>
            <a:srgbClr val="028090"/>
          </a:solidFill>
          <a:ln/>
        </p:spPr>
        <p:txBody>
          <a:bodyPr/>
          <a:lstStyle/>
          <a:p>
            <a:endParaRPr lang="en-US"/>
          </a:p>
        </p:txBody>
      </p:sp>
      <p:sp>
        <p:nvSpPr>
          <p:cNvPr id="22" name="Text 20"/>
          <p:cNvSpPr/>
          <p:nvPr/>
        </p:nvSpPr>
        <p:spPr>
          <a:xfrm>
            <a:off x="6446520" y="4434840"/>
            <a:ext cx="411480" cy="41148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4</a:t>
            </a:r>
            <a:endParaRPr lang="en-US" sz="1600" dirty="0"/>
          </a:p>
        </p:txBody>
      </p:sp>
      <p:sp>
        <p:nvSpPr>
          <p:cNvPr id="23" name="Text 21"/>
          <p:cNvSpPr/>
          <p:nvPr/>
        </p:nvSpPr>
        <p:spPr>
          <a:xfrm>
            <a:off x="6995160" y="4343400"/>
            <a:ext cx="4572000" cy="777240"/>
          </a:xfrm>
          <a:prstGeom prst="rect">
            <a:avLst/>
          </a:prstGeom>
          <a:noFill/>
          <a:ln/>
        </p:spPr>
        <p:txBody>
          <a:bodyPr wrap="square" rtlCol="0" anchor="ctr"/>
          <a:lstStyle/>
          <a:p>
            <a:pPr marL="0" indent="0">
              <a:buNone/>
            </a:pPr>
            <a:r>
              <a:rPr lang="en-US" sz="1300" b="1" dirty="0">
                <a:solidFill>
                  <a:srgbClr val="2D3436"/>
                </a:solidFill>
                <a:latin typeface="Calibri" pitchFamily="34" charset="0"/>
                <a:ea typeface="Calibri" pitchFamily="34" charset="-122"/>
                <a:cs typeface="Calibri" pitchFamily="34" charset="-120"/>
              </a:rPr>
              <a:t>Extend Health in All Policies governance structures (as in the Well-being of Future Generations Act, Wales) UK-wide</a:t>
            </a:r>
            <a:endParaRPr lang="en-US" sz="1300" dirty="0"/>
          </a:p>
        </p:txBody>
      </p:sp>
      <p:sp>
        <p:nvSpPr>
          <p:cNvPr id="24" name="Text 22"/>
          <p:cNvSpPr/>
          <p:nvPr/>
        </p:nvSpPr>
        <p:spPr>
          <a:xfrm>
            <a:off x="6446520" y="5166360"/>
            <a:ext cx="5120640" cy="822960"/>
          </a:xfrm>
          <a:prstGeom prst="rect">
            <a:avLst/>
          </a:prstGeom>
          <a:noFill/>
          <a:ln/>
        </p:spPr>
        <p:txBody>
          <a:bodyPr wrap="square" rtlCol="0" anchor="ctr"/>
          <a:lstStyle/>
          <a:p>
            <a:pPr marL="0" indent="0">
              <a:buNone/>
            </a:pPr>
            <a:r>
              <a:rPr lang="en-US" sz="1100" dirty="0">
                <a:solidFill>
                  <a:srgbClr val="5C7A7A"/>
                </a:solidFill>
                <a:latin typeface="Calibri" pitchFamily="34" charset="0"/>
                <a:ea typeface="Calibri" pitchFamily="34" charset="-122"/>
                <a:cs typeface="Calibri" pitchFamily="34" charset="-120"/>
              </a:rPr>
              <a:t>Operationalises cross-sector integration beyond aspiration (Greer et al., 2022; Welsh Government, 2015).</a:t>
            </a:r>
            <a:endParaRPr lang="en-US" sz="1100" dirty="0"/>
          </a:p>
        </p:txBody>
      </p:sp>
      <p:sp>
        <p:nvSpPr>
          <p:cNvPr id="25" name="Text 23"/>
          <p:cNvSpPr/>
          <p:nvPr/>
        </p:nvSpPr>
        <p:spPr>
          <a:xfrm>
            <a:off x="11612880" y="6446520"/>
            <a:ext cx="457200" cy="320040"/>
          </a:xfrm>
          <a:prstGeom prst="rect">
            <a:avLst/>
          </a:prstGeom>
          <a:noFill/>
          <a:ln/>
        </p:spPr>
        <p:txBody>
          <a:bodyPr wrap="square" rtlCol="0" anchor="ctr"/>
          <a:lstStyle/>
          <a:p>
            <a:pPr marL="0" indent="0" algn="r">
              <a:buNone/>
            </a:pPr>
            <a:r>
              <a:rPr lang="en-US" sz="1100" dirty="0">
                <a:solidFill>
                  <a:srgbClr val="5C7A7A"/>
                </a:solidFill>
                <a:latin typeface="Calibri" pitchFamily="34" charset="0"/>
                <a:ea typeface="Calibri" pitchFamily="34" charset="-122"/>
                <a:cs typeface="Calibri" pitchFamily="34" charset="-120"/>
              </a:rPr>
              <a:t>19</a:t>
            </a:r>
            <a:endParaRPr lang="en-US" sz="11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028090"/>
        </a:solidFill>
        <a:effectLst/>
      </p:bgPr>
    </p:bg>
    <p:spTree>
      <p:nvGrpSpPr>
        <p:cNvPr id="1" name=""/>
        <p:cNvGrpSpPr/>
        <p:nvPr/>
      </p:nvGrpSpPr>
      <p:grpSpPr>
        <a:xfrm>
          <a:off x="0" y="0"/>
          <a:ext cx="0" cy="0"/>
          <a:chOff x="0" y="0"/>
          <a:chExt cx="0" cy="0"/>
        </a:xfrm>
      </p:grpSpPr>
      <p:sp>
        <p:nvSpPr>
          <p:cNvPr id="2" name="Shape 0"/>
          <p:cNvSpPr/>
          <p:nvPr/>
        </p:nvSpPr>
        <p:spPr>
          <a:xfrm>
            <a:off x="9601200" y="-1828800"/>
            <a:ext cx="4572000" cy="4572000"/>
          </a:xfrm>
          <a:prstGeom prst="ellipse">
            <a:avLst/>
          </a:prstGeom>
          <a:solidFill>
            <a:srgbClr val="00A896">
              <a:alpha val="30000"/>
            </a:srgbClr>
          </a:solidFill>
          <a:ln/>
        </p:spPr>
        <p:txBody>
          <a:bodyPr/>
          <a:lstStyle/>
          <a:p>
            <a:endParaRPr lang="en-US"/>
          </a:p>
        </p:txBody>
      </p:sp>
      <p:sp>
        <p:nvSpPr>
          <p:cNvPr id="3" name="Text 1"/>
          <p:cNvSpPr/>
          <p:nvPr/>
        </p:nvSpPr>
        <p:spPr>
          <a:xfrm>
            <a:off x="731520" y="365760"/>
            <a:ext cx="10515600" cy="731520"/>
          </a:xfrm>
          <a:prstGeom prst="rect">
            <a:avLst/>
          </a:prstGeom>
          <a:noFill/>
          <a:ln/>
        </p:spPr>
        <p:txBody>
          <a:bodyPr wrap="square"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Conclusion and Reference List</a:t>
            </a:r>
            <a:endParaRPr lang="en-US" sz="3000" dirty="0"/>
          </a:p>
        </p:txBody>
      </p:sp>
      <p:sp>
        <p:nvSpPr>
          <p:cNvPr id="4" name="Text 2"/>
          <p:cNvSpPr/>
          <p:nvPr/>
        </p:nvSpPr>
        <p:spPr>
          <a:xfrm>
            <a:off x="731520" y="1143000"/>
            <a:ext cx="10698480" cy="914400"/>
          </a:xfrm>
          <a:prstGeom prst="rect">
            <a:avLst/>
          </a:prstGeom>
          <a:noFill/>
          <a:ln/>
        </p:spPr>
        <p:txBody>
          <a:bodyPr wrap="square" rtlCol="0" anchor="ctr"/>
          <a:lstStyle/>
          <a:p>
            <a:pPr marL="0" indent="0">
              <a:buNone/>
            </a:pPr>
            <a:r>
              <a:rPr lang="en-US" sz="1300" i="1" dirty="0">
                <a:solidFill>
                  <a:srgbClr val="D6F0EC"/>
                </a:solidFill>
                <a:latin typeface="Calibri" pitchFamily="34" charset="0"/>
                <a:ea typeface="Calibri" pitchFamily="34" charset="-122"/>
                <a:cs typeface="Calibri" pitchFamily="34" charset="-120"/>
              </a:rPr>
              <a:t>Health, wellbeing and sustainable development are increasingly inseparable in policy and theory, yet UK mental health services illustrate the gap between integrated ambition and fragmented, resource-constrained delivery. Closing this gap requires sustained, cross-sectoral investment guided by the long-term, equity-focused principles set out in sustainable development frameworks.</a:t>
            </a:r>
            <a:endParaRPr lang="en-US" sz="1300" dirty="0"/>
          </a:p>
        </p:txBody>
      </p:sp>
      <p:sp>
        <p:nvSpPr>
          <p:cNvPr id="5" name="Text 3"/>
          <p:cNvSpPr/>
          <p:nvPr/>
        </p:nvSpPr>
        <p:spPr>
          <a:xfrm>
            <a:off x="731520" y="2194560"/>
            <a:ext cx="5349240" cy="365760"/>
          </a:xfrm>
          <a:prstGeom prst="rect">
            <a:avLst/>
          </a:prstGeom>
          <a:noFill/>
          <a:ln/>
        </p:spPr>
        <p:txBody>
          <a:bodyPr wrap="square" rtlCol="0" anchor="ctr"/>
          <a:lstStyle/>
          <a:p>
            <a:pPr marL="0" indent="0">
              <a:buNone/>
            </a:pPr>
            <a:r>
              <a:rPr lang="en-US" sz="800" dirty="0">
                <a:solidFill>
                  <a:srgbClr val="FFFFFF"/>
                </a:solidFill>
                <a:latin typeface="Calibri" pitchFamily="34" charset="0"/>
                <a:ea typeface="Calibri" pitchFamily="34" charset="-122"/>
                <a:cs typeface="Calibri" pitchFamily="34" charset="-120"/>
              </a:rPr>
              <a:t>Antonovsky, A. (1996) 'The salutogenic model as a theory to guide health promotion', Health Promotion International, 11(1), pp. 11–18.</a:t>
            </a:r>
            <a:endParaRPr lang="en-US" sz="800" dirty="0"/>
          </a:p>
        </p:txBody>
      </p:sp>
      <p:sp>
        <p:nvSpPr>
          <p:cNvPr id="6" name="Text 4"/>
          <p:cNvSpPr/>
          <p:nvPr/>
        </p:nvSpPr>
        <p:spPr>
          <a:xfrm>
            <a:off x="6355080" y="2194560"/>
            <a:ext cx="5349240" cy="365760"/>
          </a:xfrm>
          <a:prstGeom prst="rect">
            <a:avLst/>
          </a:prstGeom>
          <a:noFill/>
          <a:ln/>
        </p:spPr>
        <p:txBody>
          <a:bodyPr wrap="square" rtlCol="0" anchor="ctr"/>
          <a:lstStyle/>
          <a:p>
            <a:pPr marL="0" indent="0">
              <a:buNone/>
            </a:pPr>
            <a:r>
              <a:rPr lang="en-US" sz="800" dirty="0">
                <a:solidFill>
                  <a:srgbClr val="FFFFFF"/>
                </a:solidFill>
                <a:latin typeface="Calibri" pitchFamily="34" charset="0"/>
                <a:ea typeface="Calibri" pitchFamily="34" charset="-122"/>
                <a:cs typeface="Calibri" pitchFamily="34" charset="-120"/>
              </a:rPr>
              <a:t>Bickerdike, L., Booth, A., Wilson, P.M., Farley, K. and Wright, K. (2017) 'Social prescribing: less rhetoric and more reality', BMJ Open, 7(4), e013384.</a:t>
            </a:r>
            <a:endParaRPr lang="en-US" sz="800" dirty="0"/>
          </a:p>
        </p:txBody>
      </p:sp>
      <p:sp>
        <p:nvSpPr>
          <p:cNvPr id="7" name="Text 5"/>
          <p:cNvSpPr/>
          <p:nvPr/>
        </p:nvSpPr>
        <p:spPr>
          <a:xfrm>
            <a:off x="731520" y="2569464"/>
            <a:ext cx="5349240" cy="365760"/>
          </a:xfrm>
          <a:prstGeom prst="rect">
            <a:avLst/>
          </a:prstGeom>
          <a:noFill/>
          <a:ln/>
        </p:spPr>
        <p:txBody>
          <a:bodyPr wrap="square" rtlCol="0" anchor="ctr"/>
          <a:lstStyle/>
          <a:p>
            <a:pPr marL="0" indent="0">
              <a:buNone/>
            </a:pPr>
            <a:r>
              <a:rPr lang="en-US" sz="800" dirty="0">
                <a:solidFill>
                  <a:srgbClr val="FFFFFF"/>
                </a:solidFill>
                <a:latin typeface="Calibri" pitchFamily="34" charset="0"/>
                <a:ea typeface="Calibri" pitchFamily="34" charset="-122"/>
                <a:cs typeface="Calibri" pitchFamily="34" charset="-120"/>
              </a:rPr>
              <a:t>Care Quality Commission (2022) Monitoring the Mental Health Act 2021/22. London: CQC.</a:t>
            </a:r>
            <a:endParaRPr lang="en-US" sz="800" dirty="0"/>
          </a:p>
        </p:txBody>
      </p:sp>
      <p:sp>
        <p:nvSpPr>
          <p:cNvPr id="8" name="Text 6"/>
          <p:cNvSpPr/>
          <p:nvPr/>
        </p:nvSpPr>
        <p:spPr>
          <a:xfrm>
            <a:off x="6355080" y="2569464"/>
            <a:ext cx="5349240" cy="365760"/>
          </a:xfrm>
          <a:prstGeom prst="rect">
            <a:avLst/>
          </a:prstGeom>
          <a:noFill/>
          <a:ln/>
        </p:spPr>
        <p:txBody>
          <a:bodyPr wrap="square" rtlCol="0" anchor="ctr"/>
          <a:lstStyle/>
          <a:p>
            <a:pPr marL="0" indent="0">
              <a:buNone/>
            </a:pPr>
            <a:r>
              <a:rPr lang="en-US" sz="800" dirty="0">
                <a:solidFill>
                  <a:srgbClr val="FFFFFF"/>
                </a:solidFill>
                <a:latin typeface="Calibri" pitchFamily="34" charset="0"/>
                <a:ea typeface="Calibri" pitchFamily="34" charset="-122"/>
                <a:cs typeface="Calibri" pitchFamily="34" charset="-120"/>
              </a:rPr>
              <a:t>Dodge, R., Daly, A.P., Huyton, J. and Sanders, L.D. (2012) 'The challenge of defining wellbeing', International Journal of Wellbeing, 2(3), pp. 222–235.</a:t>
            </a:r>
            <a:endParaRPr lang="en-US" sz="800" dirty="0"/>
          </a:p>
        </p:txBody>
      </p:sp>
      <p:sp>
        <p:nvSpPr>
          <p:cNvPr id="9" name="Text 7"/>
          <p:cNvSpPr/>
          <p:nvPr/>
        </p:nvSpPr>
        <p:spPr>
          <a:xfrm>
            <a:off x="731520" y="2944368"/>
            <a:ext cx="5349240" cy="365760"/>
          </a:xfrm>
          <a:prstGeom prst="rect">
            <a:avLst/>
          </a:prstGeom>
          <a:noFill/>
          <a:ln/>
        </p:spPr>
        <p:txBody>
          <a:bodyPr wrap="square" rtlCol="0" anchor="ctr"/>
          <a:lstStyle/>
          <a:p>
            <a:pPr marL="0" indent="0">
              <a:buNone/>
            </a:pPr>
            <a:r>
              <a:rPr lang="en-US" sz="800" dirty="0">
                <a:solidFill>
                  <a:srgbClr val="FFFFFF"/>
                </a:solidFill>
                <a:latin typeface="Calibri" pitchFamily="34" charset="0"/>
                <a:ea typeface="Calibri" pitchFamily="34" charset="-122"/>
                <a:cs typeface="Calibri" pitchFamily="34" charset="-120"/>
              </a:rPr>
              <a:t>Engel, G.L. (1977) 'The need for a new medical model: a challenge for biomedicine', Science, 196(4286), pp. 129–136.</a:t>
            </a:r>
            <a:endParaRPr lang="en-US" sz="800" dirty="0"/>
          </a:p>
        </p:txBody>
      </p:sp>
      <p:sp>
        <p:nvSpPr>
          <p:cNvPr id="10" name="Text 8"/>
          <p:cNvSpPr/>
          <p:nvPr/>
        </p:nvSpPr>
        <p:spPr>
          <a:xfrm>
            <a:off x="6355080" y="2944368"/>
            <a:ext cx="5349240" cy="365760"/>
          </a:xfrm>
          <a:prstGeom prst="rect">
            <a:avLst/>
          </a:prstGeom>
          <a:noFill/>
          <a:ln/>
        </p:spPr>
        <p:txBody>
          <a:bodyPr wrap="square" rtlCol="0" anchor="ctr"/>
          <a:lstStyle/>
          <a:p>
            <a:pPr marL="0" indent="0">
              <a:buNone/>
            </a:pPr>
            <a:r>
              <a:rPr lang="en-US" sz="800" dirty="0">
                <a:solidFill>
                  <a:srgbClr val="FFFFFF"/>
                </a:solidFill>
                <a:latin typeface="Calibri" pitchFamily="34" charset="0"/>
                <a:ea typeface="Calibri" pitchFamily="34" charset="-122"/>
                <a:cs typeface="Calibri" pitchFamily="34" charset="-120"/>
              </a:rPr>
              <a:t>Eriksson, M. and Lindström, B. (2006) 'Antonovsky's sense of coherence scale and the relation with health', Journal of Epidemiology and Community Health, 60(5), pp. 376–381.</a:t>
            </a:r>
            <a:endParaRPr lang="en-US" sz="800" dirty="0"/>
          </a:p>
        </p:txBody>
      </p:sp>
      <p:sp>
        <p:nvSpPr>
          <p:cNvPr id="11" name="Text 9"/>
          <p:cNvSpPr/>
          <p:nvPr/>
        </p:nvSpPr>
        <p:spPr>
          <a:xfrm>
            <a:off x="731520" y="3319272"/>
            <a:ext cx="5349240" cy="365760"/>
          </a:xfrm>
          <a:prstGeom prst="rect">
            <a:avLst/>
          </a:prstGeom>
          <a:noFill/>
          <a:ln/>
        </p:spPr>
        <p:txBody>
          <a:bodyPr wrap="square" rtlCol="0" anchor="ctr"/>
          <a:lstStyle/>
          <a:p>
            <a:pPr marL="0" indent="0">
              <a:buNone/>
            </a:pPr>
            <a:r>
              <a:rPr lang="en-US" sz="800" dirty="0">
                <a:solidFill>
                  <a:srgbClr val="FFFFFF"/>
                </a:solidFill>
                <a:latin typeface="Calibri" pitchFamily="34" charset="0"/>
                <a:ea typeface="Calibri" pitchFamily="34" charset="-122"/>
                <a:cs typeface="Calibri" pitchFamily="34" charset="-120"/>
              </a:rPr>
              <a:t>Greenhalgh, T., Rosen, R., Shaw, S.E., Byng, R., Faulkner, S., Finlay, T., Grundy, E., Husain, L., Hughes, G., Leone, C., Moore, L., Papoutsi, C., Pope, C., Rybczynska-Bunt, S., Shaw, S. and Wherton, J. (2022) 'Planning and evaluating remote consultation services', BMJ Open, 12(1), e054416.</a:t>
            </a:r>
            <a:endParaRPr lang="en-US" sz="800" dirty="0"/>
          </a:p>
        </p:txBody>
      </p:sp>
      <p:sp>
        <p:nvSpPr>
          <p:cNvPr id="12" name="Text 10"/>
          <p:cNvSpPr/>
          <p:nvPr/>
        </p:nvSpPr>
        <p:spPr>
          <a:xfrm>
            <a:off x="6355080" y="3319272"/>
            <a:ext cx="5349240" cy="365760"/>
          </a:xfrm>
          <a:prstGeom prst="rect">
            <a:avLst/>
          </a:prstGeom>
          <a:noFill/>
          <a:ln/>
        </p:spPr>
        <p:txBody>
          <a:bodyPr wrap="square" rtlCol="0" anchor="ctr"/>
          <a:lstStyle/>
          <a:p>
            <a:pPr marL="0" indent="0">
              <a:buNone/>
            </a:pPr>
            <a:r>
              <a:rPr lang="en-US" sz="800" dirty="0">
                <a:solidFill>
                  <a:srgbClr val="FFFFFF"/>
                </a:solidFill>
                <a:latin typeface="Calibri" pitchFamily="34" charset="0"/>
                <a:ea typeface="Calibri" pitchFamily="34" charset="-122"/>
                <a:cs typeface="Calibri" pitchFamily="34" charset="-120"/>
              </a:rPr>
              <a:t>Greer, S.L., Falkenbach, M., Siciliani, L., McKee, M., Wismar, M. and Figueras, J. (2022) 'From Health in All Policies to Health for All Policies', The Lancet Public Health, 7(8), e718–e720.</a:t>
            </a:r>
            <a:endParaRPr lang="en-US" sz="800" dirty="0"/>
          </a:p>
        </p:txBody>
      </p:sp>
      <p:sp>
        <p:nvSpPr>
          <p:cNvPr id="13" name="Text 11"/>
          <p:cNvSpPr/>
          <p:nvPr/>
        </p:nvSpPr>
        <p:spPr>
          <a:xfrm>
            <a:off x="731520" y="3694176"/>
            <a:ext cx="5349240" cy="365760"/>
          </a:xfrm>
          <a:prstGeom prst="rect">
            <a:avLst/>
          </a:prstGeom>
          <a:noFill/>
          <a:ln/>
        </p:spPr>
        <p:txBody>
          <a:bodyPr wrap="square" rtlCol="0" anchor="ctr"/>
          <a:lstStyle/>
          <a:p>
            <a:pPr marL="0" indent="0">
              <a:buNone/>
            </a:pPr>
            <a:r>
              <a:rPr lang="en-US" sz="800" dirty="0">
                <a:solidFill>
                  <a:srgbClr val="FFFFFF"/>
                </a:solidFill>
                <a:latin typeface="Calibri" pitchFamily="34" charset="0"/>
                <a:ea typeface="Calibri" pitchFamily="34" charset="-122"/>
                <a:cs typeface="Calibri" pitchFamily="34" charset="-120"/>
              </a:rPr>
              <a:t>Huber, M., Knottnerus, J.A., Green, L., van der Horst, H., Jadad, A.R., Kromhout, D., et al. (2011) 'How should we define health?', BMJ, 343, d4163.</a:t>
            </a:r>
            <a:endParaRPr lang="en-US" sz="800" dirty="0"/>
          </a:p>
        </p:txBody>
      </p:sp>
      <p:sp>
        <p:nvSpPr>
          <p:cNvPr id="14" name="Text 12"/>
          <p:cNvSpPr/>
          <p:nvPr/>
        </p:nvSpPr>
        <p:spPr>
          <a:xfrm>
            <a:off x="6355080" y="3694176"/>
            <a:ext cx="5349240" cy="365760"/>
          </a:xfrm>
          <a:prstGeom prst="rect">
            <a:avLst/>
          </a:prstGeom>
          <a:noFill/>
          <a:ln/>
        </p:spPr>
        <p:txBody>
          <a:bodyPr wrap="square" rtlCol="0" anchor="ctr"/>
          <a:lstStyle/>
          <a:p>
            <a:pPr marL="0" indent="0">
              <a:buNone/>
            </a:pPr>
            <a:r>
              <a:rPr lang="en-US" sz="800" dirty="0">
                <a:solidFill>
                  <a:srgbClr val="FFFFFF"/>
                </a:solidFill>
                <a:latin typeface="Calibri" pitchFamily="34" charset="0"/>
                <a:ea typeface="Calibri" pitchFamily="34" charset="-122"/>
                <a:cs typeface="Calibri" pitchFamily="34" charset="-120"/>
              </a:rPr>
              <a:t>King's Fund (2023) Mental Health 360: Funding and Costs. London: The King's Fund.</a:t>
            </a:r>
            <a:endParaRPr lang="en-US" sz="800" dirty="0"/>
          </a:p>
        </p:txBody>
      </p:sp>
      <p:sp>
        <p:nvSpPr>
          <p:cNvPr id="15" name="Text 13"/>
          <p:cNvSpPr/>
          <p:nvPr/>
        </p:nvSpPr>
        <p:spPr>
          <a:xfrm>
            <a:off x="731520" y="4069080"/>
            <a:ext cx="5349240" cy="365760"/>
          </a:xfrm>
          <a:prstGeom prst="rect">
            <a:avLst/>
          </a:prstGeom>
          <a:noFill/>
          <a:ln/>
        </p:spPr>
        <p:txBody>
          <a:bodyPr wrap="square" rtlCol="0" anchor="ctr"/>
          <a:lstStyle/>
          <a:p>
            <a:pPr marL="0" indent="0">
              <a:buNone/>
            </a:pPr>
            <a:r>
              <a:rPr lang="en-US" sz="800" dirty="0">
                <a:solidFill>
                  <a:srgbClr val="FFFFFF"/>
                </a:solidFill>
                <a:latin typeface="Calibri" pitchFamily="34" charset="0"/>
                <a:ea typeface="Calibri" pitchFamily="34" charset="-122"/>
                <a:cs typeface="Calibri" pitchFamily="34" charset="-120"/>
              </a:rPr>
              <a:t>Marmot, M., Allen, J., Boyce, T., Goldblatt, P. and Morrison, J. (2020) Health Equity in England: The Marmot Review 10 Years On. London: Institute of Health Equity.</a:t>
            </a:r>
            <a:endParaRPr lang="en-US" sz="800" dirty="0"/>
          </a:p>
        </p:txBody>
      </p:sp>
      <p:sp>
        <p:nvSpPr>
          <p:cNvPr id="16" name="Text 14"/>
          <p:cNvSpPr/>
          <p:nvPr/>
        </p:nvSpPr>
        <p:spPr>
          <a:xfrm>
            <a:off x="6355080" y="4069080"/>
            <a:ext cx="5349240" cy="365760"/>
          </a:xfrm>
          <a:prstGeom prst="rect">
            <a:avLst/>
          </a:prstGeom>
          <a:noFill/>
          <a:ln/>
        </p:spPr>
        <p:txBody>
          <a:bodyPr wrap="square" rtlCol="0" anchor="ctr"/>
          <a:lstStyle/>
          <a:p>
            <a:pPr marL="0" indent="0">
              <a:buNone/>
            </a:pPr>
            <a:r>
              <a:rPr lang="en-US" sz="800" dirty="0">
                <a:solidFill>
                  <a:srgbClr val="FFFFFF"/>
                </a:solidFill>
                <a:latin typeface="Calibri" pitchFamily="34" charset="0"/>
                <a:ea typeface="Calibri" pitchFamily="34" charset="-122"/>
                <a:cs typeface="Calibri" pitchFamily="34" charset="-120"/>
              </a:rPr>
              <a:t>Naylor, C., Das, P., Ross, S., Honeyman, M., Thompson, J. and Gilburt, H. (2016) Bringing Together Physical and Mental Health. London: The King's Fund.</a:t>
            </a:r>
            <a:endParaRPr lang="en-US" sz="800" dirty="0"/>
          </a:p>
        </p:txBody>
      </p:sp>
      <p:sp>
        <p:nvSpPr>
          <p:cNvPr id="17" name="Text 15"/>
          <p:cNvSpPr/>
          <p:nvPr/>
        </p:nvSpPr>
        <p:spPr>
          <a:xfrm>
            <a:off x="731520" y="4443984"/>
            <a:ext cx="5349240" cy="365760"/>
          </a:xfrm>
          <a:prstGeom prst="rect">
            <a:avLst/>
          </a:prstGeom>
          <a:noFill/>
          <a:ln/>
        </p:spPr>
        <p:txBody>
          <a:bodyPr wrap="square" rtlCol="0" anchor="ctr"/>
          <a:lstStyle/>
          <a:p>
            <a:pPr marL="0" indent="0">
              <a:buNone/>
            </a:pPr>
            <a:r>
              <a:rPr lang="en-US" sz="800" dirty="0">
                <a:solidFill>
                  <a:srgbClr val="FFFFFF"/>
                </a:solidFill>
                <a:latin typeface="Calibri" pitchFamily="34" charset="0"/>
                <a:ea typeface="Calibri" pitchFamily="34" charset="-122"/>
                <a:cs typeface="Calibri" pitchFamily="34" charset="-120"/>
              </a:rPr>
              <a:t>NHS England (2019) The NHS Long Term Plan. London: NHS England.</a:t>
            </a:r>
            <a:endParaRPr lang="en-US" sz="800" dirty="0"/>
          </a:p>
        </p:txBody>
      </p:sp>
      <p:sp>
        <p:nvSpPr>
          <p:cNvPr id="18" name="Text 16"/>
          <p:cNvSpPr/>
          <p:nvPr/>
        </p:nvSpPr>
        <p:spPr>
          <a:xfrm>
            <a:off x="6355080" y="4443984"/>
            <a:ext cx="5349240" cy="365760"/>
          </a:xfrm>
          <a:prstGeom prst="rect">
            <a:avLst/>
          </a:prstGeom>
          <a:noFill/>
          <a:ln/>
        </p:spPr>
        <p:txBody>
          <a:bodyPr wrap="square" rtlCol="0" anchor="ctr"/>
          <a:lstStyle/>
          <a:p>
            <a:pPr marL="0" indent="0">
              <a:buNone/>
            </a:pPr>
            <a:r>
              <a:rPr lang="en-US" sz="800" dirty="0">
                <a:solidFill>
                  <a:srgbClr val="FFFFFF"/>
                </a:solidFill>
                <a:latin typeface="Calibri" pitchFamily="34" charset="0"/>
                <a:ea typeface="Calibri" pitchFamily="34" charset="-122"/>
                <a:cs typeface="Calibri" pitchFamily="34" charset="-120"/>
              </a:rPr>
              <a:t>NHS England (2021) Core20PLUS5 – An Approach to Reducing Health Inequalities. London: NHS England.</a:t>
            </a:r>
            <a:endParaRPr lang="en-US" sz="800" dirty="0"/>
          </a:p>
        </p:txBody>
      </p:sp>
      <p:sp>
        <p:nvSpPr>
          <p:cNvPr id="19" name="Text 17"/>
          <p:cNvSpPr/>
          <p:nvPr/>
        </p:nvSpPr>
        <p:spPr>
          <a:xfrm>
            <a:off x="731520" y="4818888"/>
            <a:ext cx="5349240" cy="365760"/>
          </a:xfrm>
          <a:prstGeom prst="rect">
            <a:avLst/>
          </a:prstGeom>
          <a:noFill/>
          <a:ln/>
        </p:spPr>
        <p:txBody>
          <a:bodyPr wrap="square" rtlCol="0" anchor="ctr"/>
          <a:lstStyle/>
          <a:p>
            <a:pPr marL="0" indent="0">
              <a:buNone/>
            </a:pPr>
            <a:r>
              <a:rPr lang="en-US" sz="800" dirty="0">
                <a:solidFill>
                  <a:srgbClr val="FFFFFF"/>
                </a:solidFill>
                <a:latin typeface="Calibri" pitchFamily="34" charset="0"/>
                <a:ea typeface="Calibri" pitchFamily="34" charset="-122"/>
                <a:cs typeface="Calibri" pitchFamily="34" charset="-120"/>
              </a:rPr>
              <a:t>NHS England (2022) Delivering a 'Net Zero' National Health Service. London: NHS England.</a:t>
            </a:r>
            <a:endParaRPr lang="en-US" sz="800" dirty="0"/>
          </a:p>
        </p:txBody>
      </p:sp>
      <p:sp>
        <p:nvSpPr>
          <p:cNvPr id="20" name="Text 18"/>
          <p:cNvSpPr/>
          <p:nvPr/>
        </p:nvSpPr>
        <p:spPr>
          <a:xfrm>
            <a:off x="6355080" y="4818888"/>
            <a:ext cx="5349240" cy="365760"/>
          </a:xfrm>
          <a:prstGeom prst="rect">
            <a:avLst/>
          </a:prstGeom>
          <a:noFill/>
          <a:ln/>
        </p:spPr>
        <p:txBody>
          <a:bodyPr wrap="square" rtlCol="0" anchor="ctr"/>
          <a:lstStyle/>
          <a:p>
            <a:pPr marL="0" indent="0">
              <a:buNone/>
            </a:pPr>
            <a:r>
              <a:rPr lang="en-US" sz="800" dirty="0">
                <a:solidFill>
                  <a:srgbClr val="FFFFFF"/>
                </a:solidFill>
                <a:latin typeface="Calibri" pitchFamily="34" charset="0"/>
                <a:ea typeface="Calibri" pitchFamily="34" charset="-122"/>
                <a:cs typeface="Calibri" pitchFamily="34" charset="-120"/>
              </a:rPr>
              <a:t>Pilgrim, D. (2002) 'The biopsychosocial model in Anglo-American psychiatry', Health, 6(3), pp. 307–327.</a:t>
            </a:r>
            <a:endParaRPr lang="en-US" sz="800" dirty="0"/>
          </a:p>
        </p:txBody>
      </p:sp>
      <p:sp>
        <p:nvSpPr>
          <p:cNvPr id="21" name="Text 19"/>
          <p:cNvSpPr/>
          <p:nvPr/>
        </p:nvSpPr>
        <p:spPr>
          <a:xfrm>
            <a:off x="731520" y="5193792"/>
            <a:ext cx="5349240" cy="365760"/>
          </a:xfrm>
          <a:prstGeom prst="rect">
            <a:avLst/>
          </a:prstGeom>
          <a:noFill/>
          <a:ln/>
        </p:spPr>
        <p:txBody>
          <a:bodyPr wrap="square" rtlCol="0" anchor="ctr"/>
          <a:lstStyle/>
          <a:p>
            <a:pPr marL="0" indent="0">
              <a:buNone/>
            </a:pPr>
            <a:r>
              <a:rPr lang="en-US" sz="800" dirty="0">
                <a:solidFill>
                  <a:srgbClr val="FFFFFF"/>
                </a:solidFill>
                <a:latin typeface="Calibri" pitchFamily="34" charset="0"/>
                <a:ea typeface="Calibri" pitchFamily="34" charset="-122"/>
                <a:cs typeface="Calibri" pitchFamily="34" charset="-120"/>
              </a:rPr>
              <a:t>Public Health England (2019) Every Mind Matters. London: PHE.</a:t>
            </a:r>
            <a:endParaRPr lang="en-US" sz="800" dirty="0"/>
          </a:p>
        </p:txBody>
      </p:sp>
      <p:sp>
        <p:nvSpPr>
          <p:cNvPr id="22" name="Text 20"/>
          <p:cNvSpPr/>
          <p:nvPr/>
        </p:nvSpPr>
        <p:spPr>
          <a:xfrm>
            <a:off x="6355080" y="5193792"/>
            <a:ext cx="5349240" cy="365760"/>
          </a:xfrm>
          <a:prstGeom prst="rect">
            <a:avLst/>
          </a:prstGeom>
          <a:noFill/>
          <a:ln/>
        </p:spPr>
        <p:txBody>
          <a:bodyPr wrap="square" rtlCol="0" anchor="ctr"/>
          <a:lstStyle/>
          <a:p>
            <a:pPr marL="0" indent="0">
              <a:buNone/>
            </a:pPr>
            <a:r>
              <a:rPr lang="en-US" sz="800" dirty="0">
                <a:solidFill>
                  <a:srgbClr val="FFFFFF"/>
                </a:solidFill>
                <a:latin typeface="Calibri" pitchFamily="34" charset="0"/>
                <a:ea typeface="Calibri" pitchFamily="34" charset="-122"/>
                <a:cs typeface="Calibri" pitchFamily="34" charset="-120"/>
              </a:rPr>
              <a:t>Read, J., Bentall, R.P. and Fosse, R. (2009) 'Time to abandon the bio-bio-bio model of psychosis', Epidemiologia e Psichiatria Sociale, 18(4), pp. 299–310.</a:t>
            </a:r>
            <a:endParaRPr lang="en-US" sz="800" dirty="0"/>
          </a:p>
        </p:txBody>
      </p:sp>
      <p:sp>
        <p:nvSpPr>
          <p:cNvPr id="23" name="Text 21"/>
          <p:cNvSpPr/>
          <p:nvPr/>
        </p:nvSpPr>
        <p:spPr>
          <a:xfrm>
            <a:off x="731520" y="5568696"/>
            <a:ext cx="5349240" cy="365760"/>
          </a:xfrm>
          <a:prstGeom prst="rect">
            <a:avLst/>
          </a:prstGeom>
          <a:noFill/>
          <a:ln/>
        </p:spPr>
        <p:txBody>
          <a:bodyPr wrap="square" rtlCol="0" anchor="ctr"/>
          <a:lstStyle/>
          <a:p>
            <a:pPr marL="0" indent="0">
              <a:buNone/>
            </a:pPr>
            <a:r>
              <a:rPr lang="en-US" sz="800" dirty="0">
                <a:solidFill>
                  <a:srgbClr val="FFFFFF"/>
                </a:solidFill>
                <a:latin typeface="Calibri" pitchFamily="34" charset="0"/>
                <a:ea typeface="Calibri" pitchFamily="34" charset="-122"/>
                <a:cs typeface="Calibri" pitchFamily="34" charset="-120"/>
              </a:rPr>
              <a:t>Royal College of Psychiatrists (2022) Mental Health and the Cost of Living Crisis. London: RCPsych.</a:t>
            </a:r>
            <a:endParaRPr lang="en-US" sz="800" dirty="0"/>
          </a:p>
        </p:txBody>
      </p:sp>
      <p:sp>
        <p:nvSpPr>
          <p:cNvPr id="24" name="Text 22"/>
          <p:cNvSpPr/>
          <p:nvPr/>
        </p:nvSpPr>
        <p:spPr>
          <a:xfrm>
            <a:off x="6355080" y="5568696"/>
            <a:ext cx="5349240" cy="365760"/>
          </a:xfrm>
          <a:prstGeom prst="rect">
            <a:avLst/>
          </a:prstGeom>
          <a:noFill/>
          <a:ln/>
        </p:spPr>
        <p:txBody>
          <a:bodyPr wrap="square" rtlCol="0" anchor="ctr"/>
          <a:lstStyle/>
          <a:p>
            <a:pPr marL="0" indent="0">
              <a:buNone/>
            </a:pPr>
            <a:r>
              <a:rPr lang="en-US" sz="800" dirty="0">
                <a:solidFill>
                  <a:srgbClr val="FFFFFF"/>
                </a:solidFill>
                <a:latin typeface="Calibri" pitchFamily="34" charset="0"/>
                <a:ea typeface="Calibri" pitchFamily="34" charset="-122"/>
                <a:cs typeface="Calibri" pitchFamily="34" charset="-120"/>
              </a:rPr>
              <a:t>United Nations (2015) Transforming Our World: The 2030 Agenda for Sustainable Development. New York: UN.</a:t>
            </a:r>
            <a:endParaRPr lang="en-US" sz="800" dirty="0"/>
          </a:p>
        </p:txBody>
      </p:sp>
      <p:sp>
        <p:nvSpPr>
          <p:cNvPr id="25" name="Text 23"/>
          <p:cNvSpPr/>
          <p:nvPr/>
        </p:nvSpPr>
        <p:spPr>
          <a:xfrm>
            <a:off x="731520" y="5943600"/>
            <a:ext cx="5349240" cy="365760"/>
          </a:xfrm>
          <a:prstGeom prst="rect">
            <a:avLst/>
          </a:prstGeom>
          <a:noFill/>
          <a:ln/>
        </p:spPr>
        <p:txBody>
          <a:bodyPr wrap="square" rtlCol="0" anchor="ctr"/>
          <a:lstStyle/>
          <a:p>
            <a:pPr marL="0" indent="0">
              <a:buNone/>
            </a:pPr>
            <a:r>
              <a:rPr lang="en-US" sz="800" dirty="0">
                <a:solidFill>
                  <a:srgbClr val="FFFFFF"/>
                </a:solidFill>
                <a:latin typeface="Calibri" pitchFamily="34" charset="0"/>
                <a:ea typeface="Calibri" pitchFamily="34" charset="-122"/>
                <a:cs typeface="Calibri" pitchFamily="34" charset="-120"/>
              </a:rPr>
              <a:t>Welsh Government (2015) Well-being of Future Generations (Wales) Act 2015. Cardiff: Welsh Government.</a:t>
            </a:r>
            <a:endParaRPr lang="en-US" sz="800" dirty="0"/>
          </a:p>
        </p:txBody>
      </p:sp>
      <p:sp>
        <p:nvSpPr>
          <p:cNvPr id="26" name="Text 24"/>
          <p:cNvSpPr/>
          <p:nvPr/>
        </p:nvSpPr>
        <p:spPr>
          <a:xfrm>
            <a:off x="6355080" y="5943600"/>
            <a:ext cx="5349240" cy="365760"/>
          </a:xfrm>
          <a:prstGeom prst="rect">
            <a:avLst/>
          </a:prstGeom>
          <a:noFill/>
          <a:ln/>
        </p:spPr>
        <p:txBody>
          <a:bodyPr wrap="square" rtlCol="0" anchor="ctr"/>
          <a:lstStyle/>
          <a:p>
            <a:pPr marL="0" indent="0">
              <a:buNone/>
            </a:pPr>
            <a:r>
              <a:rPr lang="en-US" sz="800" dirty="0">
                <a:solidFill>
                  <a:srgbClr val="FFFFFF"/>
                </a:solidFill>
                <a:latin typeface="Calibri" pitchFamily="34" charset="0"/>
                <a:ea typeface="Calibri" pitchFamily="34" charset="-122"/>
                <a:cs typeface="Calibri" pitchFamily="34" charset="-120"/>
              </a:rPr>
              <a:t>World Commission on Environment and Development (1987) Our Common Future (The Brundtland Report). Oxford: Oxford University Press.</a:t>
            </a:r>
            <a:endParaRPr lang="en-US" sz="800" dirty="0"/>
          </a:p>
        </p:txBody>
      </p:sp>
      <p:sp>
        <p:nvSpPr>
          <p:cNvPr id="27" name="Text 25"/>
          <p:cNvSpPr/>
          <p:nvPr/>
        </p:nvSpPr>
        <p:spPr>
          <a:xfrm>
            <a:off x="731520" y="6318504"/>
            <a:ext cx="5349240" cy="365760"/>
          </a:xfrm>
          <a:prstGeom prst="rect">
            <a:avLst/>
          </a:prstGeom>
          <a:noFill/>
          <a:ln/>
        </p:spPr>
        <p:txBody>
          <a:bodyPr wrap="square" rtlCol="0" anchor="ctr"/>
          <a:lstStyle/>
          <a:p>
            <a:pPr marL="0" indent="0">
              <a:buNone/>
            </a:pPr>
            <a:r>
              <a:rPr lang="en-US" sz="800" dirty="0">
                <a:solidFill>
                  <a:srgbClr val="FFFFFF"/>
                </a:solidFill>
                <a:latin typeface="Calibri" pitchFamily="34" charset="0"/>
                <a:ea typeface="Calibri" pitchFamily="34" charset="-122"/>
                <a:cs typeface="Calibri" pitchFamily="34" charset="-120"/>
              </a:rPr>
              <a:t>World Health Organization (2014) Health in All Policies: Helsinki Statement. Geneva: WHO.</a:t>
            </a:r>
            <a:endParaRPr lang="en-US" sz="800" dirty="0"/>
          </a:p>
        </p:txBody>
      </p:sp>
      <p:sp>
        <p:nvSpPr>
          <p:cNvPr id="28" name="Text 26"/>
          <p:cNvSpPr/>
          <p:nvPr/>
        </p:nvSpPr>
        <p:spPr>
          <a:xfrm>
            <a:off x="11612880" y="6446520"/>
            <a:ext cx="457200" cy="320040"/>
          </a:xfrm>
          <a:prstGeom prst="rect">
            <a:avLst/>
          </a:prstGeom>
          <a:noFill/>
          <a:ln/>
        </p:spPr>
        <p:txBody>
          <a:bodyPr wrap="square" rtlCol="0" anchor="ctr"/>
          <a:lstStyle/>
          <a:p>
            <a:pPr marL="0" indent="0" algn="r">
              <a:buNone/>
            </a:pPr>
            <a:r>
              <a:rPr lang="en-US" sz="1100" dirty="0">
                <a:solidFill>
                  <a:srgbClr val="5C7A7A"/>
                </a:solidFill>
                <a:latin typeface="Calibri" pitchFamily="34" charset="0"/>
                <a:ea typeface="Calibri" pitchFamily="34" charset="-122"/>
                <a:cs typeface="Calibri" pitchFamily="34" charset="-120"/>
              </a:rPr>
              <a:t>20</a:t>
            </a:r>
            <a:endParaRPr lang="en-US" sz="11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TotalTime>
  <Words>6115</Words>
  <Application>Microsoft Office PowerPoint</Application>
  <PresentationFormat>Widescreen</PresentationFormat>
  <Paragraphs>264</Paragraphs>
  <Slides>20</Slides>
  <Notes>20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Integrating Health, Wellbeing and Sustainable Development in Mental Health Services</dc:title>
  <dc:subject>PptxGenJS Presentation</dc:subject>
  <dc:creator/>
  <cp:lastModifiedBy>550 Interiors Ltd</cp:lastModifiedBy>
  <cp:revision>5</cp:revision>
  <dcterms:created xsi:type="dcterms:W3CDTF">2026-06-13T14:53:47Z</dcterms:created>
  <dcterms:modified xsi:type="dcterms:W3CDTF">2026-06-21T10:43:00Z</dcterms:modified>
</cp:coreProperties>
</file>