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7" r:id="rId2"/>
    <p:sldId id="256" r:id="rId3"/>
    <p:sldId id="258" r:id="rId4"/>
    <p:sldId id="259" r:id="rId5"/>
    <p:sldId id="260" r:id="rId6"/>
    <p:sldId id="261" r:id="rId7"/>
    <p:sldId id="262" r:id="rId8"/>
    <p:sldId id="263" r:id="rId9"/>
    <p:sldId id="264" r:id="rId10"/>
    <p:sldId id="265" r:id="rId11"/>
    <p:sldId id="266" r:id="rId12"/>
    <p:sldId id="268" r:id="rId13"/>
    <p:sldId id="269" r:id="rId14"/>
    <p:sldId id="267" r:id="rId15"/>
    <p:sldId id="270" r:id="rId16"/>
    <p:sldId id="271" r:id="rId17"/>
    <p:sldId id="272" r:id="rId18"/>
    <p:sldId id="273" r:id="rId19"/>
    <p:sldId id="274" r:id="rId20"/>
    <p:sldId id="275" r:id="rId21"/>
    <p:sldId id="276" r:id="rId22"/>
    <p:sldId id="277" r:id="rId23"/>
    <p:sldId id="278" r:id="rId24"/>
    <p:sldId id="280" r:id="rId25"/>
    <p:sldId id="281" r:id="rId26"/>
    <p:sldId id="279" r:id="rId27"/>
    <p:sldId id="282" r:id="rId28"/>
    <p:sldId id="283" r:id="rId29"/>
    <p:sldId id="284" r:id="rId30"/>
    <p:sldId id="285" r:id="rId31"/>
    <p:sldId id="286" r:id="rId32"/>
    <p:sldId id="287"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222" autoAdjust="0"/>
  </p:normalViewPr>
  <p:slideViewPr>
    <p:cSldViewPr snapToGrid="0">
      <p:cViewPr varScale="1">
        <p:scale>
          <a:sx n="68" d="100"/>
          <a:sy n="68" d="100"/>
        </p:scale>
        <p:origin x="12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2418F4-1936-4925-B502-9E24F4F1779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96FD2520-0923-44B5-9A58-D1EEFFD6B845}">
      <dgm:prSet phldrT="[Text]"/>
      <dgm:spPr/>
      <dgm:t>
        <a:bodyPr/>
        <a:lstStyle/>
        <a:p>
          <a:r>
            <a:rPr lang="en-GB" b="1" dirty="0"/>
            <a:t>MRI Acquisition: </a:t>
          </a:r>
          <a:r>
            <a:rPr lang="en-GB" dirty="0"/>
            <a:t>High-resolution MRI scans were obtained from the participants to visualise brain anatomy and identify areas of damage caused by stroke or brain injury.</a:t>
          </a:r>
        </a:p>
      </dgm:t>
    </dgm:pt>
    <dgm:pt modelId="{F4AB08EB-79CF-4E8C-9C55-4194E8DC67F4}" type="parTrans" cxnId="{2F8DF71B-063B-416E-8198-AE7906C0337B}">
      <dgm:prSet/>
      <dgm:spPr/>
      <dgm:t>
        <a:bodyPr/>
        <a:lstStyle/>
        <a:p>
          <a:endParaRPr lang="en-GB"/>
        </a:p>
      </dgm:t>
    </dgm:pt>
    <dgm:pt modelId="{91C1420E-690D-4834-A990-FE1C532E021F}" type="sibTrans" cxnId="{2F8DF71B-063B-416E-8198-AE7906C0337B}">
      <dgm:prSet/>
      <dgm:spPr/>
      <dgm:t>
        <a:bodyPr/>
        <a:lstStyle/>
        <a:p>
          <a:endParaRPr lang="en-GB"/>
        </a:p>
      </dgm:t>
    </dgm:pt>
    <dgm:pt modelId="{45ACB1A6-7E2D-403D-8666-08E91EF34BCD}">
      <dgm:prSet phldrT="[Text]"/>
      <dgm:spPr/>
      <dgm:t>
        <a:bodyPr/>
        <a:lstStyle/>
        <a:p>
          <a:r>
            <a:rPr lang="en-GB" b="1" dirty="0"/>
            <a:t>Preprocessing of MRI Data: </a:t>
          </a:r>
          <a:r>
            <a:rPr lang="en-GB" dirty="0"/>
            <a:t>The raw MRI data were pre-processed to standardize and prepare them for subsequent analysis. The preprocessing steps included:</a:t>
          </a:r>
        </a:p>
        <a:p>
          <a:pPr>
            <a:buSzPts val="1000"/>
            <a:buFont typeface="Courier New" panose="02070309020205020404" pitchFamily="49" charset="0"/>
            <a:buChar char="o"/>
          </a:pPr>
          <a:r>
            <a:rPr lang="en-GB" dirty="0"/>
            <a:t>Normalisation</a:t>
          </a:r>
          <a:br>
            <a:rPr lang="en-GB" dirty="0"/>
          </a:br>
          <a:r>
            <a:rPr lang="en-GB" dirty="0"/>
            <a:t>Segmentation</a:t>
          </a:r>
          <a:br>
            <a:rPr lang="en-GB" dirty="0"/>
          </a:br>
          <a:r>
            <a:rPr lang="en-GB" dirty="0"/>
            <a:t>Lesion Mapping			(Liew et al., 2022).</a:t>
          </a:r>
        </a:p>
      </dgm:t>
    </dgm:pt>
    <dgm:pt modelId="{E5C89046-3535-43E6-88CD-5F944719D6E2}" type="parTrans" cxnId="{95B4DD96-A431-47F5-83D6-05A7AE850C9B}">
      <dgm:prSet/>
      <dgm:spPr/>
      <dgm:t>
        <a:bodyPr/>
        <a:lstStyle/>
        <a:p>
          <a:endParaRPr lang="en-GB"/>
        </a:p>
      </dgm:t>
    </dgm:pt>
    <dgm:pt modelId="{02CE8669-D81B-4FBC-B9D4-78421E93D766}" type="sibTrans" cxnId="{95B4DD96-A431-47F5-83D6-05A7AE850C9B}">
      <dgm:prSet/>
      <dgm:spPr/>
      <dgm:t>
        <a:bodyPr/>
        <a:lstStyle/>
        <a:p>
          <a:endParaRPr lang="en-GB"/>
        </a:p>
      </dgm:t>
    </dgm:pt>
    <dgm:pt modelId="{0B29FD25-2D61-44CF-B87B-B1C1B3CDEC3D}">
      <dgm:prSet phldrT="[Text]"/>
      <dgm:spPr/>
      <dgm:t>
        <a:bodyPr/>
        <a:lstStyle/>
        <a:p>
          <a:r>
            <a:rPr lang="en-GB" b="1" dirty="0"/>
            <a:t>Lesion-Symptom Mapping (LSM): </a:t>
          </a:r>
          <a:r>
            <a:rPr lang="en-GB" dirty="0"/>
            <a:t>Using Voxel-Based Lesion-Symptom Mapping (VLSM), a method that analyses individual brain voxels to determine the relationship between the location of brain lesions and the observed aphasia deficits.</a:t>
          </a:r>
        </a:p>
      </dgm:t>
    </dgm:pt>
    <dgm:pt modelId="{F85CA974-13AF-4221-B72A-0A3DAAE4A32E}" type="parTrans" cxnId="{00C84660-25BD-44D8-B1D5-83CD90CE407B}">
      <dgm:prSet/>
      <dgm:spPr/>
      <dgm:t>
        <a:bodyPr/>
        <a:lstStyle/>
        <a:p>
          <a:endParaRPr lang="en-GB"/>
        </a:p>
      </dgm:t>
    </dgm:pt>
    <dgm:pt modelId="{D75F2029-7259-4826-B45F-A97AE067A5E7}" type="sibTrans" cxnId="{00C84660-25BD-44D8-B1D5-83CD90CE407B}">
      <dgm:prSet/>
      <dgm:spPr/>
      <dgm:t>
        <a:bodyPr/>
        <a:lstStyle/>
        <a:p>
          <a:endParaRPr lang="en-GB"/>
        </a:p>
      </dgm:t>
    </dgm:pt>
    <dgm:pt modelId="{6A76E33D-A29D-494B-B236-97F10C4910A5}">
      <dgm:prSet phldrT="[Text]"/>
      <dgm:spPr/>
      <dgm:t>
        <a:bodyPr/>
        <a:lstStyle/>
        <a:p>
          <a:r>
            <a:rPr lang="en-GB" b="1" dirty="0"/>
            <a:t>Statistical Analysis: </a:t>
          </a:r>
          <a:r>
            <a:rPr lang="en-GB" dirty="0"/>
            <a:t>Voxel-based analyses were performed to identify which areas of the brain, when damaged, corresponded to different aphasia types.</a:t>
          </a:r>
        </a:p>
      </dgm:t>
    </dgm:pt>
    <dgm:pt modelId="{8B71D25A-B9DD-4CA6-8FE1-F13EEE081502}" type="parTrans" cxnId="{05C78428-60EE-4D32-B468-1AF8C88D2CC4}">
      <dgm:prSet/>
      <dgm:spPr/>
      <dgm:t>
        <a:bodyPr/>
        <a:lstStyle/>
        <a:p>
          <a:endParaRPr lang="en-GB"/>
        </a:p>
      </dgm:t>
    </dgm:pt>
    <dgm:pt modelId="{D2C70D62-307D-462E-BD9A-DA7FD54EAE01}" type="sibTrans" cxnId="{05C78428-60EE-4D32-B468-1AF8C88D2CC4}">
      <dgm:prSet/>
      <dgm:spPr/>
      <dgm:t>
        <a:bodyPr/>
        <a:lstStyle/>
        <a:p>
          <a:endParaRPr lang="en-GB"/>
        </a:p>
      </dgm:t>
    </dgm:pt>
    <dgm:pt modelId="{5F01D411-A83F-4A54-B3DA-050B9D9E0289}">
      <dgm:prSet phldrT="[Text]"/>
      <dgm:spPr/>
      <dgm:t>
        <a:bodyPr/>
        <a:lstStyle/>
        <a:p>
          <a:r>
            <a:rPr lang="en-GB" b="1" dirty="0"/>
            <a:t>Machine Learning Integration: </a:t>
          </a:r>
          <a:r>
            <a:rPr lang="en-GB" dirty="0"/>
            <a:t>After identifying lesion locations, machine learning algorithms were applied to the MRI data to predict aphasia types based on the lesion patterns. </a:t>
          </a:r>
        </a:p>
      </dgm:t>
    </dgm:pt>
    <dgm:pt modelId="{1A9E7365-47C8-4BA2-90D8-47CF9E8A6BDD}" type="parTrans" cxnId="{32B2BCD1-C3CC-42CF-876B-FE5A41C94D75}">
      <dgm:prSet/>
      <dgm:spPr/>
      <dgm:t>
        <a:bodyPr/>
        <a:lstStyle/>
        <a:p>
          <a:endParaRPr lang="en-GB"/>
        </a:p>
      </dgm:t>
    </dgm:pt>
    <dgm:pt modelId="{F196B694-B048-4847-AD69-2AB4EFCB3763}" type="sibTrans" cxnId="{32B2BCD1-C3CC-42CF-876B-FE5A41C94D75}">
      <dgm:prSet/>
      <dgm:spPr/>
      <dgm:t>
        <a:bodyPr/>
        <a:lstStyle/>
        <a:p>
          <a:endParaRPr lang="en-GB"/>
        </a:p>
      </dgm:t>
    </dgm:pt>
    <dgm:pt modelId="{1D5B00E4-B1FE-4200-A322-7B03828BCCC3}" type="pres">
      <dgm:prSet presAssocID="{2F2418F4-1936-4925-B502-9E24F4F17794}" presName="outerComposite" presStyleCnt="0">
        <dgm:presLayoutVars>
          <dgm:chMax val="5"/>
          <dgm:dir/>
          <dgm:resizeHandles val="exact"/>
        </dgm:presLayoutVars>
      </dgm:prSet>
      <dgm:spPr/>
    </dgm:pt>
    <dgm:pt modelId="{C8771922-B301-4814-B439-A2462BC1109C}" type="pres">
      <dgm:prSet presAssocID="{2F2418F4-1936-4925-B502-9E24F4F17794}" presName="dummyMaxCanvas" presStyleCnt="0">
        <dgm:presLayoutVars/>
      </dgm:prSet>
      <dgm:spPr/>
    </dgm:pt>
    <dgm:pt modelId="{F573C3B5-5A24-45C9-8AF3-B8E0BC5E185E}" type="pres">
      <dgm:prSet presAssocID="{2F2418F4-1936-4925-B502-9E24F4F17794}" presName="FiveNodes_1" presStyleLbl="node1" presStyleIdx="0" presStyleCnt="5">
        <dgm:presLayoutVars>
          <dgm:bulletEnabled val="1"/>
        </dgm:presLayoutVars>
      </dgm:prSet>
      <dgm:spPr/>
    </dgm:pt>
    <dgm:pt modelId="{D19F8F8D-3171-43C1-8822-9860100BC526}" type="pres">
      <dgm:prSet presAssocID="{2F2418F4-1936-4925-B502-9E24F4F17794}" presName="FiveNodes_2" presStyleLbl="node1" presStyleIdx="1" presStyleCnt="5">
        <dgm:presLayoutVars>
          <dgm:bulletEnabled val="1"/>
        </dgm:presLayoutVars>
      </dgm:prSet>
      <dgm:spPr/>
    </dgm:pt>
    <dgm:pt modelId="{8C74D998-900E-4330-8D00-59A749DA73AB}" type="pres">
      <dgm:prSet presAssocID="{2F2418F4-1936-4925-B502-9E24F4F17794}" presName="FiveNodes_3" presStyleLbl="node1" presStyleIdx="2" presStyleCnt="5">
        <dgm:presLayoutVars>
          <dgm:bulletEnabled val="1"/>
        </dgm:presLayoutVars>
      </dgm:prSet>
      <dgm:spPr/>
    </dgm:pt>
    <dgm:pt modelId="{43688D3B-4619-4EC6-8DA6-023D8A81422A}" type="pres">
      <dgm:prSet presAssocID="{2F2418F4-1936-4925-B502-9E24F4F17794}" presName="FiveNodes_4" presStyleLbl="node1" presStyleIdx="3" presStyleCnt="5">
        <dgm:presLayoutVars>
          <dgm:bulletEnabled val="1"/>
        </dgm:presLayoutVars>
      </dgm:prSet>
      <dgm:spPr/>
    </dgm:pt>
    <dgm:pt modelId="{5FE8DE29-2A0D-4B86-998F-25CD9E4A676D}" type="pres">
      <dgm:prSet presAssocID="{2F2418F4-1936-4925-B502-9E24F4F17794}" presName="FiveNodes_5" presStyleLbl="node1" presStyleIdx="4" presStyleCnt="5">
        <dgm:presLayoutVars>
          <dgm:bulletEnabled val="1"/>
        </dgm:presLayoutVars>
      </dgm:prSet>
      <dgm:spPr/>
    </dgm:pt>
    <dgm:pt modelId="{B65E1EE2-E272-42B4-92C5-0795DF7061E0}" type="pres">
      <dgm:prSet presAssocID="{2F2418F4-1936-4925-B502-9E24F4F17794}" presName="FiveConn_1-2" presStyleLbl="fgAccFollowNode1" presStyleIdx="0" presStyleCnt="4">
        <dgm:presLayoutVars>
          <dgm:bulletEnabled val="1"/>
        </dgm:presLayoutVars>
      </dgm:prSet>
      <dgm:spPr/>
    </dgm:pt>
    <dgm:pt modelId="{6CBD200C-3E5E-4210-8441-4984AB067663}" type="pres">
      <dgm:prSet presAssocID="{2F2418F4-1936-4925-B502-9E24F4F17794}" presName="FiveConn_2-3" presStyleLbl="fgAccFollowNode1" presStyleIdx="1" presStyleCnt="4">
        <dgm:presLayoutVars>
          <dgm:bulletEnabled val="1"/>
        </dgm:presLayoutVars>
      </dgm:prSet>
      <dgm:spPr/>
    </dgm:pt>
    <dgm:pt modelId="{5AB7E8EE-F6B9-4B8E-8B65-1E0110F601B2}" type="pres">
      <dgm:prSet presAssocID="{2F2418F4-1936-4925-B502-9E24F4F17794}" presName="FiveConn_3-4" presStyleLbl="fgAccFollowNode1" presStyleIdx="2" presStyleCnt="4">
        <dgm:presLayoutVars>
          <dgm:bulletEnabled val="1"/>
        </dgm:presLayoutVars>
      </dgm:prSet>
      <dgm:spPr/>
    </dgm:pt>
    <dgm:pt modelId="{AE4DEAF5-F424-4693-AA68-96C3A38991DC}" type="pres">
      <dgm:prSet presAssocID="{2F2418F4-1936-4925-B502-9E24F4F17794}" presName="FiveConn_4-5" presStyleLbl="fgAccFollowNode1" presStyleIdx="3" presStyleCnt="4">
        <dgm:presLayoutVars>
          <dgm:bulletEnabled val="1"/>
        </dgm:presLayoutVars>
      </dgm:prSet>
      <dgm:spPr/>
    </dgm:pt>
    <dgm:pt modelId="{33EB5F86-5635-491C-8FB7-2632D0241867}" type="pres">
      <dgm:prSet presAssocID="{2F2418F4-1936-4925-B502-9E24F4F17794}" presName="FiveNodes_1_text" presStyleLbl="node1" presStyleIdx="4" presStyleCnt="5">
        <dgm:presLayoutVars>
          <dgm:bulletEnabled val="1"/>
        </dgm:presLayoutVars>
      </dgm:prSet>
      <dgm:spPr/>
    </dgm:pt>
    <dgm:pt modelId="{B68FE1EC-5181-4A8F-9211-FA7E16B152A1}" type="pres">
      <dgm:prSet presAssocID="{2F2418F4-1936-4925-B502-9E24F4F17794}" presName="FiveNodes_2_text" presStyleLbl="node1" presStyleIdx="4" presStyleCnt="5">
        <dgm:presLayoutVars>
          <dgm:bulletEnabled val="1"/>
        </dgm:presLayoutVars>
      </dgm:prSet>
      <dgm:spPr/>
    </dgm:pt>
    <dgm:pt modelId="{89F3DE5D-20E5-4E66-938D-A951CF6212AB}" type="pres">
      <dgm:prSet presAssocID="{2F2418F4-1936-4925-B502-9E24F4F17794}" presName="FiveNodes_3_text" presStyleLbl="node1" presStyleIdx="4" presStyleCnt="5">
        <dgm:presLayoutVars>
          <dgm:bulletEnabled val="1"/>
        </dgm:presLayoutVars>
      </dgm:prSet>
      <dgm:spPr/>
    </dgm:pt>
    <dgm:pt modelId="{E91E356D-7B25-4AFB-9A23-1E77132634B0}" type="pres">
      <dgm:prSet presAssocID="{2F2418F4-1936-4925-B502-9E24F4F17794}" presName="FiveNodes_4_text" presStyleLbl="node1" presStyleIdx="4" presStyleCnt="5">
        <dgm:presLayoutVars>
          <dgm:bulletEnabled val="1"/>
        </dgm:presLayoutVars>
      </dgm:prSet>
      <dgm:spPr/>
    </dgm:pt>
    <dgm:pt modelId="{D8AC6DA7-F9CD-44DB-9738-0C7A69E13D50}" type="pres">
      <dgm:prSet presAssocID="{2F2418F4-1936-4925-B502-9E24F4F17794}" presName="FiveNodes_5_text" presStyleLbl="node1" presStyleIdx="4" presStyleCnt="5">
        <dgm:presLayoutVars>
          <dgm:bulletEnabled val="1"/>
        </dgm:presLayoutVars>
      </dgm:prSet>
      <dgm:spPr/>
    </dgm:pt>
  </dgm:ptLst>
  <dgm:cxnLst>
    <dgm:cxn modelId="{66BB6807-82F7-46F7-849C-CA9855242A9B}" type="presOf" srcId="{96FD2520-0923-44B5-9A58-D1EEFFD6B845}" destId="{33EB5F86-5635-491C-8FB7-2632D0241867}" srcOrd="1" destOrd="0" presId="urn:microsoft.com/office/officeart/2005/8/layout/vProcess5"/>
    <dgm:cxn modelId="{60989C17-4835-4290-8E4D-6C07624281A7}" type="presOf" srcId="{2F2418F4-1936-4925-B502-9E24F4F17794}" destId="{1D5B00E4-B1FE-4200-A322-7B03828BCCC3}" srcOrd="0" destOrd="0" presId="urn:microsoft.com/office/officeart/2005/8/layout/vProcess5"/>
    <dgm:cxn modelId="{2F8DF71B-063B-416E-8198-AE7906C0337B}" srcId="{2F2418F4-1936-4925-B502-9E24F4F17794}" destId="{96FD2520-0923-44B5-9A58-D1EEFFD6B845}" srcOrd="0" destOrd="0" parTransId="{F4AB08EB-79CF-4E8C-9C55-4194E8DC67F4}" sibTransId="{91C1420E-690D-4834-A990-FE1C532E021F}"/>
    <dgm:cxn modelId="{A5BEE020-8357-48B3-AF0A-C96AB5528914}" type="presOf" srcId="{45ACB1A6-7E2D-403D-8666-08E91EF34BCD}" destId="{D19F8F8D-3171-43C1-8822-9860100BC526}" srcOrd="0" destOrd="0" presId="urn:microsoft.com/office/officeart/2005/8/layout/vProcess5"/>
    <dgm:cxn modelId="{05C78428-60EE-4D32-B468-1AF8C88D2CC4}" srcId="{2F2418F4-1936-4925-B502-9E24F4F17794}" destId="{6A76E33D-A29D-494B-B236-97F10C4910A5}" srcOrd="3" destOrd="0" parTransId="{8B71D25A-B9DD-4CA6-8FE1-F13EEE081502}" sibTransId="{D2C70D62-307D-462E-BD9A-DA7FD54EAE01}"/>
    <dgm:cxn modelId="{BEC0C22A-A2A0-4CB9-8C88-D1FBF2C59541}" type="presOf" srcId="{96FD2520-0923-44B5-9A58-D1EEFFD6B845}" destId="{F573C3B5-5A24-45C9-8AF3-B8E0BC5E185E}" srcOrd="0" destOrd="0" presId="urn:microsoft.com/office/officeart/2005/8/layout/vProcess5"/>
    <dgm:cxn modelId="{1BF7DC34-10BD-4564-9F6D-E113638C85C4}" type="presOf" srcId="{45ACB1A6-7E2D-403D-8666-08E91EF34BCD}" destId="{B68FE1EC-5181-4A8F-9211-FA7E16B152A1}" srcOrd="1" destOrd="0" presId="urn:microsoft.com/office/officeart/2005/8/layout/vProcess5"/>
    <dgm:cxn modelId="{DDEBF735-9738-4145-8C54-419B52447540}" type="presOf" srcId="{6A76E33D-A29D-494B-B236-97F10C4910A5}" destId="{E91E356D-7B25-4AFB-9A23-1E77132634B0}" srcOrd="1" destOrd="0" presId="urn:microsoft.com/office/officeart/2005/8/layout/vProcess5"/>
    <dgm:cxn modelId="{00C84660-25BD-44D8-B1D5-83CD90CE407B}" srcId="{2F2418F4-1936-4925-B502-9E24F4F17794}" destId="{0B29FD25-2D61-44CF-B87B-B1C1B3CDEC3D}" srcOrd="2" destOrd="0" parTransId="{F85CA974-13AF-4221-B72A-0A3DAAE4A32E}" sibTransId="{D75F2029-7259-4826-B45F-A97AE067A5E7}"/>
    <dgm:cxn modelId="{A5034D60-4DC7-43A8-8DEE-5F02DBA04681}" type="presOf" srcId="{91C1420E-690D-4834-A990-FE1C532E021F}" destId="{B65E1EE2-E272-42B4-92C5-0795DF7061E0}" srcOrd="0" destOrd="0" presId="urn:microsoft.com/office/officeart/2005/8/layout/vProcess5"/>
    <dgm:cxn modelId="{DF5F9D74-E212-4490-97F3-450C3147FCF3}" type="presOf" srcId="{02CE8669-D81B-4FBC-B9D4-78421E93D766}" destId="{6CBD200C-3E5E-4210-8441-4984AB067663}" srcOrd="0" destOrd="0" presId="urn:microsoft.com/office/officeart/2005/8/layout/vProcess5"/>
    <dgm:cxn modelId="{551ACB75-72A6-46F9-93CF-035A01B848F9}" type="presOf" srcId="{D2C70D62-307D-462E-BD9A-DA7FD54EAE01}" destId="{AE4DEAF5-F424-4693-AA68-96C3A38991DC}" srcOrd="0" destOrd="0" presId="urn:microsoft.com/office/officeart/2005/8/layout/vProcess5"/>
    <dgm:cxn modelId="{F756B28F-35B6-4D4D-9DB3-14C2AD2F3306}" type="presOf" srcId="{6A76E33D-A29D-494B-B236-97F10C4910A5}" destId="{43688D3B-4619-4EC6-8DA6-023D8A81422A}" srcOrd="0" destOrd="0" presId="urn:microsoft.com/office/officeart/2005/8/layout/vProcess5"/>
    <dgm:cxn modelId="{95B4DD96-A431-47F5-83D6-05A7AE850C9B}" srcId="{2F2418F4-1936-4925-B502-9E24F4F17794}" destId="{45ACB1A6-7E2D-403D-8666-08E91EF34BCD}" srcOrd="1" destOrd="0" parTransId="{E5C89046-3535-43E6-88CD-5F944719D6E2}" sibTransId="{02CE8669-D81B-4FBC-B9D4-78421E93D766}"/>
    <dgm:cxn modelId="{7CD8C7BC-7BC1-4C4D-9BEA-74449FDA3626}" type="presOf" srcId="{5F01D411-A83F-4A54-B3DA-050B9D9E0289}" destId="{5FE8DE29-2A0D-4B86-998F-25CD9E4A676D}" srcOrd="0" destOrd="0" presId="urn:microsoft.com/office/officeart/2005/8/layout/vProcess5"/>
    <dgm:cxn modelId="{CB614CCB-2271-4C92-8EED-C29CAE7EF33D}" type="presOf" srcId="{0B29FD25-2D61-44CF-B87B-B1C1B3CDEC3D}" destId="{89F3DE5D-20E5-4E66-938D-A951CF6212AB}" srcOrd="1" destOrd="0" presId="urn:microsoft.com/office/officeart/2005/8/layout/vProcess5"/>
    <dgm:cxn modelId="{9C52A0CC-7FF0-4154-8AC5-6625640F0230}" type="presOf" srcId="{5F01D411-A83F-4A54-B3DA-050B9D9E0289}" destId="{D8AC6DA7-F9CD-44DB-9738-0C7A69E13D50}" srcOrd="1" destOrd="0" presId="urn:microsoft.com/office/officeart/2005/8/layout/vProcess5"/>
    <dgm:cxn modelId="{32B2BCD1-C3CC-42CF-876B-FE5A41C94D75}" srcId="{2F2418F4-1936-4925-B502-9E24F4F17794}" destId="{5F01D411-A83F-4A54-B3DA-050B9D9E0289}" srcOrd="4" destOrd="0" parTransId="{1A9E7365-47C8-4BA2-90D8-47CF9E8A6BDD}" sibTransId="{F196B694-B048-4847-AD69-2AB4EFCB3763}"/>
    <dgm:cxn modelId="{7B79B3EE-51A8-4CEB-98E3-BB98997DCBAA}" type="presOf" srcId="{D75F2029-7259-4826-B45F-A97AE067A5E7}" destId="{5AB7E8EE-F6B9-4B8E-8B65-1E0110F601B2}" srcOrd="0" destOrd="0" presId="urn:microsoft.com/office/officeart/2005/8/layout/vProcess5"/>
    <dgm:cxn modelId="{7F806BFA-CFE2-4AD3-9B38-ECF527D35A83}" type="presOf" srcId="{0B29FD25-2D61-44CF-B87B-B1C1B3CDEC3D}" destId="{8C74D998-900E-4330-8D00-59A749DA73AB}" srcOrd="0" destOrd="0" presId="urn:microsoft.com/office/officeart/2005/8/layout/vProcess5"/>
    <dgm:cxn modelId="{C886C9BA-7F2B-4D9B-9141-E2B152C36CAE}" type="presParOf" srcId="{1D5B00E4-B1FE-4200-A322-7B03828BCCC3}" destId="{C8771922-B301-4814-B439-A2462BC1109C}" srcOrd="0" destOrd="0" presId="urn:microsoft.com/office/officeart/2005/8/layout/vProcess5"/>
    <dgm:cxn modelId="{5C5CFB13-61EE-456F-9DCD-D298FCEE1AEF}" type="presParOf" srcId="{1D5B00E4-B1FE-4200-A322-7B03828BCCC3}" destId="{F573C3B5-5A24-45C9-8AF3-B8E0BC5E185E}" srcOrd="1" destOrd="0" presId="urn:microsoft.com/office/officeart/2005/8/layout/vProcess5"/>
    <dgm:cxn modelId="{8ECCA9F4-1C52-4C5A-A879-00901C39376F}" type="presParOf" srcId="{1D5B00E4-B1FE-4200-A322-7B03828BCCC3}" destId="{D19F8F8D-3171-43C1-8822-9860100BC526}" srcOrd="2" destOrd="0" presId="urn:microsoft.com/office/officeart/2005/8/layout/vProcess5"/>
    <dgm:cxn modelId="{0DDD2291-A7CC-4616-A96A-14251FF089C8}" type="presParOf" srcId="{1D5B00E4-B1FE-4200-A322-7B03828BCCC3}" destId="{8C74D998-900E-4330-8D00-59A749DA73AB}" srcOrd="3" destOrd="0" presId="urn:microsoft.com/office/officeart/2005/8/layout/vProcess5"/>
    <dgm:cxn modelId="{77AB4603-ED8A-493F-B237-DD5DB003167B}" type="presParOf" srcId="{1D5B00E4-B1FE-4200-A322-7B03828BCCC3}" destId="{43688D3B-4619-4EC6-8DA6-023D8A81422A}" srcOrd="4" destOrd="0" presId="urn:microsoft.com/office/officeart/2005/8/layout/vProcess5"/>
    <dgm:cxn modelId="{17A6AD85-1B76-4591-AA2D-2FAA14F8FA8A}" type="presParOf" srcId="{1D5B00E4-B1FE-4200-A322-7B03828BCCC3}" destId="{5FE8DE29-2A0D-4B86-998F-25CD9E4A676D}" srcOrd="5" destOrd="0" presId="urn:microsoft.com/office/officeart/2005/8/layout/vProcess5"/>
    <dgm:cxn modelId="{E75821E6-7771-4E3D-AFAA-08A53ADD58A2}" type="presParOf" srcId="{1D5B00E4-B1FE-4200-A322-7B03828BCCC3}" destId="{B65E1EE2-E272-42B4-92C5-0795DF7061E0}" srcOrd="6" destOrd="0" presId="urn:microsoft.com/office/officeart/2005/8/layout/vProcess5"/>
    <dgm:cxn modelId="{A909CC83-D570-46DE-9E42-ABA218AE577D}" type="presParOf" srcId="{1D5B00E4-B1FE-4200-A322-7B03828BCCC3}" destId="{6CBD200C-3E5E-4210-8441-4984AB067663}" srcOrd="7" destOrd="0" presId="urn:microsoft.com/office/officeart/2005/8/layout/vProcess5"/>
    <dgm:cxn modelId="{0893FEF0-0FCF-4A5C-A86F-FDBE0D40C2B1}" type="presParOf" srcId="{1D5B00E4-B1FE-4200-A322-7B03828BCCC3}" destId="{5AB7E8EE-F6B9-4B8E-8B65-1E0110F601B2}" srcOrd="8" destOrd="0" presId="urn:microsoft.com/office/officeart/2005/8/layout/vProcess5"/>
    <dgm:cxn modelId="{5C634A83-C40D-4650-A7F5-2684B9C43C8B}" type="presParOf" srcId="{1D5B00E4-B1FE-4200-A322-7B03828BCCC3}" destId="{AE4DEAF5-F424-4693-AA68-96C3A38991DC}" srcOrd="9" destOrd="0" presId="urn:microsoft.com/office/officeart/2005/8/layout/vProcess5"/>
    <dgm:cxn modelId="{D6E179A2-4B6F-4AB1-9802-B79DF099C2C9}" type="presParOf" srcId="{1D5B00E4-B1FE-4200-A322-7B03828BCCC3}" destId="{33EB5F86-5635-491C-8FB7-2632D0241867}" srcOrd="10" destOrd="0" presId="urn:microsoft.com/office/officeart/2005/8/layout/vProcess5"/>
    <dgm:cxn modelId="{6EA93F82-D1B7-4A7B-941B-C8AFBDAA51B2}" type="presParOf" srcId="{1D5B00E4-B1FE-4200-A322-7B03828BCCC3}" destId="{B68FE1EC-5181-4A8F-9211-FA7E16B152A1}" srcOrd="11" destOrd="0" presId="urn:microsoft.com/office/officeart/2005/8/layout/vProcess5"/>
    <dgm:cxn modelId="{2CE63615-1E30-43A7-99EF-08CB071B4722}" type="presParOf" srcId="{1D5B00E4-B1FE-4200-A322-7B03828BCCC3}" destId="{89F3DE5D-20E5-4E66-938D-A951CF6212AB}" srcOrd="12" destOrd="0" presId="urn:microsoft.com/office/officeart/2005/8/layout/vProcess5"/>
    <dgm:cxn modelId="{373D6D33-2258-48AE-91A2-0A2D8834EA82}" type="presParOf" srcId="{1D5B00E4-B1FE-4200-A322-7B03828BCCC3}" destId="{E91E356D-7B25-4AFB-9A23-1E77132634B0}" srcOrd="13" destOrd="0" presId="urn:microsoft.com/office/officeart/2005/8/layout/vProcess5"/>
    <dgm:cxn modelId="{623FA4F2-5A60-417A-BD79-346AC8719346}" type="presParOf" srcId="{1D5B00E4-B1FE-4200-A322-7B03828BCCC3}" destId="{D8AC6DA7-F9CD-44DB-9738-0C7A69E13D50}"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3C3B5-5A24-45C9-8AF3-B8E0BC5E185E}">
      <dsp:nvSpPr>
        <dsp:cNvPr id="0" name=""/>
        <dsp:cNvSpPr/>
      </dsp:nvSpPr>
      <dsp:spPr>
        <a:xfrm>
          <a:off x="0" y="0"/>
          <a:ext cx="9010423" cy="932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dirty="0"/>
            <a:t>MRI Acquisition: </a:t>
          </a:r>
          <a:r>
            <a:rPr lang="en-GB" sz="1000" kern="1200" dirty="0"/>
            <a:t>High-resolution MRI scans were obtained from the participants to visualise brain anatomy and identify areas of damage caused by stroke or brain injury.</a:t>
          </a:r>
        </a:p>
      </dsp:txBody>
      <dsp:txXfrm>
        <a:off x="27325" y="27325"/>
        <a:ext cx="7894542" cy="878300"/>
      </dsp:txXfrm>
    </dsp:sp>
    <dsp:sp modelId="{D19F8F8D-3171-43C1-8822-9860100BC526}">
      <dsp:nvSpPr>
        <dsp:cNvPr id="0" name=""/>
        <dsp:cNvSpPr/>
      </dsp:nvSpPr>
      <dsp:spPr>
        <a:xfrm>
          <a:off x="672856" y="1062527"/>
          <a:ext cx="9010423" cy="932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dirty="0"/>
            <a:t>Preprocessing of MRI Data: </a:t>
          </a:r>
          <a:r>
            <a:rPr lang="en-GB" sz="1000" kern="1200" dirty="0"/>
            <a:t>The raw MRI data were pre-processed to standardize and prepare them for subsequent analysis. The preprocessing steps included:</a:t>
          </a:r>
        </a:p>
        <a:p>
          <a:pPr marL="0" lvl="0" indent="0" algn="l" defTabSz="444500">
            <a:lnSpc>
              <a:spcPct val="90000"/>
            </a:lnSpc>
            <a:spcBef>
              <a:spcPct val="0"/>
            </a:spcBef>
            <a:spcAft>
              <a:spcPct val="35000"/>
            </a:spcAft>
            <a:buSzPts val="1000"/>
            <a:buFont typeface="Courier New" panose="02070309020205020404" pitchFamily="49" charset="0"/>
            <a:buNone/>
          </a:pPr>
          <a:r>
            <a:rPr lang="en-GB" sz="1000" kern="1200" dirty="0"/>
            <a:t>Normalisation</a:t>
          </a:r>
          <a:br>
            <a:rPr lang="en-GB" sz="1000" kern="1200" dirty="0"/>
          </a:br>
          <a:r>
            <a:rPr lang="en-GB" sz="1000" kern="1200" dirty="0"/>
            <a:t>Segmentation</a:t>
          </a:r>
          <a:br>
            <a:rPr lang="en-GB" sz="1000" kern="1200" dirty="0"/>
          </a:br>
          <a:r>
            <a:rPr lang="en-GB" sz="1000" kern="1200" dirty="0"/>
            <a:t>Lesion Mapping			(Liew et al., 2022).</a:t>
          </a:r>
        </a:p>
      </dsp:txBody>
      <dsp:txXfrm>
        <a:off x="700181" y="1089852"/>
        <a:ext cx="7676499" cy="878300"/>
      </dsp:txXfrm>
    </dsp:sp>
    <dsp:sp modelId="{8C74D998-900E-4330-8D00-59A749DA73AB}">
      <dsp:nvSpPr>
        <dsp:cNvPr id="0" name=""/>
        <dsp:cNvSpPr/>
      </dsp:nvSpPr>
      <dsp:spPr>
        <a:xfrm>
          <a:off x="1345712" y="2125054"/>
          <a:ext cx="9010423" cy="932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dirty="0"/>
            <a:t>Lesion-Symptom Mapping (LSM): </a:t>
          </a:r>
          <a:r>
            <a:rPr lang="en-GB" sz="1000" kern="1200" dirty="0"/>
            <a:t>Using Voxel-Based Lesion-Symptom Mapping (VLSM), a method that analyses individual brain voxels to determine the relationship between the location of brain lesions and the observed aphasia deficits.</a:t>
          </a:r>
        </a:p>
      </dsp:txBody>
      <dsp:txXfrm>
        <a:off x="1373037" y="2152379"/>
        <a:ext cx="7676499" cy="878300"/>
      </dsp:txXfrm>
    </dsp:sp>
    <dsp:sp modelId="{43688D3B-4619-4EC6-8DA6-023D8A81422A}">
      <dsp:nvSpPr>
        <dsp:cNvPr id="0" name=""/>
        <dsp:cNvSpPr/>
      </dsp:nvSpPr>
      <dsp:spPr>
        <a:xfrm>
          <a:off x="2018568" y="3187581"/>
          <a:ext cx="9010423" cy="932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dirty="0"/>
            <a:t>Statistical Analysis: </a:t>
          </a:r>
          <a:r>
            <a:rPr lang="en-GB" sz="1000" kern="1200" dirty="0"/>
            <a:t>Voxel-based analyses were performed to identify which areas of the brain, when damaged, corresponded to different aphasia types.</a:t>
          </a:r>
        </a:p>
      </dsp:txBody>
      <dsp:txXfrm>
        <a:off x="2045893" y="3214906"/>
        <a:ext cx="7676499" cy="878300"/>
      </dsp:txXfrm>
    </dsp:sp>
    <dsp:sp modelId="{5FE8DE29-2A0D-4B86-998F-25CD9E4A676D}">
      <dsp:nvSpPr>
        <dsp:cNvPr id="0" name=""/>
        <dsp:cNvSpPr/>
      </dsp:nvSpPr>
      <dsp:spPr>
        <a:xfrm>
          <a:off x="2691425" y="4250108"/>
          <a:ext cx="9010423" cy="932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dirty="0"/>
            <a:t>Machine Learning Integration: </a:t>
          </a:r>
          <a:r>
            <a:rPr lang="en-GB" sz="1000" kern="1200" dirty="0"/>
            <a:t>After identifying lesion locations, machine learning algorithms were applied to the MRI data to predict aphasia types based on the lesion patterns. </a:t>
          </a:r>
        </a:p>
      </dsp:txBody>
      <dsp:txXfrm>
        <a:off x="2718750" y="4277433"/>
        <a:ext cx="7676499" cy="878300"/>
      </dsp:txXfrm>
    </dsp:sp>
    <dsp:sp modelId="{B65E1EE2-E272-42B4-92C5-0795DF7061E0}">
      <dsp:nvSpPr>
        <dsp:cNvPr id="0" name=""/>
        <dsp:cNvSpPr/>
      </dsp:nvSpPr>
      <dsp:spPr>
        <a:xfrm>
          <a:off x="8404005" y="681572"/>
          <a:ext cx="606417" cy="6064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8540449" y="681572"/>
        <a:ext cx="333529" cy="456329"/>
      </dsp:txXfrm>
    </dsp:sp>
    <dsp:sp modelId="{6CBD200C-3E5E-4210-8441-4984AB067663}">
      <dsp:nvSpPr>
        <dsp:cNvPr id="0" name=""/>
        <dsp:cNvSpPr/>
      </dsp:nvSpPr>
      <dsp:spPr>
        <a:xfrm>
          <a:off x="9076862" y="1744099"/>
          <a:ext cx="606417" cy="6064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9213306" y="1744099"/>
        <a:ext cx="333529" cy="456329"/>
      </dsp:txXfrm>
    </dsp:sp>
    <dsp:sp modelId="{5AB7E8EE-F6B9-4B8E-8B65-1E0110F601B2}">
      <dsp:nvSpPr>
        <dsp:cNvPr id="0" name=""/>
        <dsp:cNvSpPr/>
      </dsp:nvSpPr>
      <dsp:spPr>
        <a:xfrm>
          <a:off x="9749718" y="2791077"/>
          <a:ext cx="606417" cy="6064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9886162" y="2791077"/>
        <a:ext cx="333529" cy="456329"/>
      </dsp:txXfrm>
    </dsp:sp>
    <dsp:sp modelId="{AE4DEAF5-F424-4693-AA68-96C3A38991DC}">
      <dsp:nvSpPr>
        <dsp:cNvPr id="0" name=""/>
        <dsp:cNvSpPr/>
      </dsp:nvSpPr>
      <dsp:spPr>
        <a:xfrm>
          <a:off x="10422574" y="3863970"/>
          <a:ext cx="606417" cy="6064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10559018" y="3863970"/>
        <a:ext cx="333529" cy="45632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BA1BF4-FCCD-49E3-9056-3240539816A0}" type="datetimeFigureOut">
              <a:rPr lang="en-GB" smtClean="0"/>
              <a:t>11/12/2024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0881E3-8AA0-4766-8F6E-0D89A602A5DF}" type="slidenum">
              <a:rPr lang="en-GB" smtClean="0"/>
              <a:t>‹#›</a:t>
            </a:fld>
            <a:endParaRPr lang="en-GB"/>
          </a:p>
        </p:txBody>
      </p:sp>
    </p:spTree>
    <p:extLst>
      <p:ext uri="{BB962C8B-B14F-4D97-AF65-F5344CB8AC3E}">
        <p14:creationId xmlns:p14="http://schemas.microsoft.com/office/powerpoint/2010/main" val="39804804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aims of this comprehensive review are to discuss the aims, rationale, hypotheses, and research questions, along with the study design, methodology, findings, while adding critiques to the study as well as highlighting the strengths and limitations within the context of aphasia research and use of MRI scanners. The field of research correlating to aphasia and structural MRI has experienced a 40-60% increase within the last ten years according to Huang et all (2022). This increase could be due to several key factors, including modern technical advancements in MRI imaging, increased understanding of aphasia, or advances within neuroscience. Furthermore, this study has the potential to be deemed necessary for research because it addresses a critical gap in the understanding of aphasia, particularly when looking at how specific patterns of brain damage can predict the type of aphasia a person develops. </a:t>
            </a:r>
          </a:p>
          <a:p>
            <a:endParaRPr lang="en-GB" dirty="0"/>
          </a:p>
        </p:txBody>
      </p:sp>
      <p:sp>
        <p:nvSpPr>
          <p:cNvPr id="4" name="Slide Number Placeholder 3"/>
          <p:cNvSpPr>
            <a:spLocks noGrp="1"/>
          </p:cNvSpPr>
          <p:nvPr>
            <p:ph type="sldNum" sz="quarter" idx="5"/>
          </p:nvPr>
        </p:nvSpPr>
        <p:spPr/>
        <p:txBody>
          <a:bodyPr/>
          <a:lstStyle/>
          <a:p>
            <a:fld id="{0E0881E3-8AA0-4766-8F6E-0D89A602A5DF}" type="slidenum">
              <a:rPr lang="en-GB" smtClean="0"/>
              <a:t>3</a:t>
            </a:fld>
            <a:endParaRPr lang="en-GB"/>
          </a:p>
        </p:txBody>
      </p:sp>
    </p:spTree>
    <p:extLst>
      <p:ext uri="{BB962C8B-B14F-4D97-AF65-F5344CB8AC3E}">
        <p14:creationId xmlns:p14="http://schemas.microsoft.com/office/powerpoint/2010/main" val="4089361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When looking at a diagram of the brain in the context of aphasia, it is important to understand the key regions responsible for language processing. The most well-known region is Broca’s area, located within the left frontal lobe, typically in the posterior part of the frontal gyrus. Broca’s area is crucial for speech production, and damage to this region often results in Broca’s aphasia, where individuals struggle with speaking, although the comprehension of language remains largely intact.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On the other hand, Wernicke’s area, located in the left temporal lobe, is associated with language comprehension. Damage to this area can cause Wernicke’s aphasia, where individuals can produce fluent speech, but it more often than not lacks meaning. Damage to this area has also been shown that individuals struggle to understand spoken or written language. </a:t>
            </a:r>
          </a:p>
          <a:p>
            <a:r>
              <a:rPr lang="en-GB" sz="1200" dirty="0">
                <a:effectLst/>
                <a:latin typeface="Aptos" panose="020B0004020202020204" pitchFamily="34" charset="0"/>
                <a:ea typeface="Aptos" panose="020B0004020202020204" pitchFamily="34" charset="0"/>
                <a:cs typeface="Times New Roman" panose="02020603050405020304" pitchFamily="18" charset="0"/>
              </a:rPr>
              <a:t>In the middle of Broca’s area and Wernicke’s area is a region known as the arcuate fasciculus, this is a bundle of nerve fibres that connects Broca’s area and Wernicke’s area. Damage to this connection can result in conduction aphasia, where individuals have difficulty repeating words or sentences despite the ability to comprehend language and speak fluently (</a:t>
            </a:r>
            <a:r>
              <a:rPr lang="en-GB" sz="1200" dirty="0" err="1">
                <a:effectLst/>
                <a:latin typeface="Aptos" panose="020B0004020202020204" pitchFamily="34" charset="0"/>
                <a:ea typeface="Aptos" panose="020B0004020202020204" pitchFamily="34" charset="0"/>
                <a:cs typeface="Times New Roman" panose="02020603050405020304" pitchFamily="18" charset="0"/>
              </a:rPr>
              <a:t>Jäncke</a:t>
            </a:r>
            <a:r>
              <a:rPr lang="en-GB" sz="1200" dirty="0">
                <a:effectLst/>
                <a:latin typeface="Aptos" panose="020B0004020202020204" pitchFamily="34" charset="0"/>
                <a:ea typeface="Aptos" panose="020B0004020202020204" pitchFamily="34" charset="0"/>
                <a:cs typeface="Times New Roman" panose="02020603050405020304" pitchFamily="18" charset="0"/>
              </a:rPr>
              <a:t> et al., 2020; Wani, 2024). Both Broca’s area and Wernicke’s area work together simultaneously to enable fluent and meaningful communication. According to Andrews et al. (2022), however, if they do not work together, it can result in aphasia, affecting repetition and word retrieval.</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E0881E3-8AA0-4766-8F6E-0D89A602A5DF}" type="slidenum">
              <a:rPr lang="en-GB" smtClean="0"/>
              <a:t>4</a:t>
            </a:fld>
            <a:endParaRPr lang="en-GB"/>
          </a:p>
        </p:txBody>
      </p:sp>
    </p:spTree>
    <p:extLst>
      <p:ext uri="{BB962C8B-B14F-4D97-AF65-F5344CB8AC3E}">
        <p14:creationId xmlns:p14="http://schemas.microsoft.com/office/powerpoint/2010/main" val="2338227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This slide consists of two images of the Siemens Trio 3 Tesla Magnetic Resonance Imaging (MRI) scanner, this machine was used in the study which captured high resolution images of the brain lesions. The 3T scanner is significantly more powerful than the commonly used 1.5T machines, which allows it to produce higher resolution images and greater detail of brain structures. Within this study, the use of the 3T scanner was crucial for obtaining precise images of brain anatomy, particularly when looking for structural abnormalities associated with aphasia. The increased magnetic field strength, compared to previous models, allows for better visualisation of finer details in brain tissue, which is essential for detecting subtle lesions or areas of damage that could contribute to language deficits whilst pinpointing the areas of the brain more accurately and can therefore observe the intricate neural networks involved in language processing (Arshad et al., 2021;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et al., 2021). </a:t>
            </a:r>
          </a:p>
        </p:txBody>
      </p:sp>
      <p:sp>
        <p:nvSpPr>
          <p:cNvPr id="4" name="Slide Number Placeholder 3"/>
          <p:cNvSpPr>
            <a:spLocks noGrp="1"/>
          </p:cNvSpPr>
          <p:nvPr>
            <p:ph type="sldNum" sz="quarter" idx="5"/>
          </p:nvPr>
        </p:nvSpPr>
        <p:spPr/>
        <p:txBody>
          <a:bodyPr/>
          <a:lstStyle/>
          <a:p>
            <a:fld id="{0E0881E3-8AA0-4766-8F6E-0D89A602A5DF}" type="slidenum">
              <a:rPr lang="en-GB" smtClean="0"/>
              <a:t>5</a:t>
            </a:fld>
            <a:endParaRPr lang="en-GB"/>
          </a:p>
        </p:txBody>
      </p:sp>
    </p:spTree>
    <p:extLst>
      <p:ext uri="{BB962C8B-B14F-4D97-AF65-F5344CB8AC3E}">
        <p14:creationId xmlns:p14="http://schemas.microsoft.com/office/powerpoint/2010/main" val="1775497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As previously stated, aphasia is a communication disorder which is caused by brain damage, affecting both written and spoken language. It varies in severity and type, depending on which areas of the brain are impacted, such as Broca’s and Wernicke’s areas. Aphasia can also result from conditions including strokes or neurodegenerative diseases and significantly impairs daily functioning. Furthermore, structural MRI is a non-invasive imaging technique that provides detailed images of brain anatomy which could then help identify abnormalities such as lesions or atrophy. It is very valuable when studying aphasia by visualising brain damage and its correlation with language deficits. The use of structural MRI allows researchers to examine the integrity of language related brain lesions and can track changes, whether developments or declination over time. However, while structural MRI can provide valuable insights anatomically, it does not measure brain function or capture the complex nature of language processing. This relationship between brain damage and aphasia can vary across individuals, therefore suggesting other factors such as cognitive reserve or rehabilitation play a role in language outcomes.</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r>
              <a:rPr lang="en-GB" sz="1200" kern="100" dirty="0">
                <a:effectLst/>
                <a:latin typeface="Aptos" panose="020B0004020202020204" pitchFamily="34" charset="0"/>
                <a:ea typeface="Aptos" panose="020B0004020202020204" pitchFamily="34" charset="0"/>
                <a:cs typeface="Times New Roman" panose="02020603050405020304" pitchFamily="18" charset="0"/>
              </a:rPr>
              <a:t>There are several types of aphasia, the main types highlighted within this study include: Broca’s aphasia, Wernicke’s aphasia, Global aphasia, Anomic aphasia, and Conduction Aphasia. Broca’s Aphasia is characterised by difficulty in speech production. Individuals with this type of aphasia may understand speech and know what they want to say, but struggle to form complete sentences. In this case, their speech is often slow and requires effort and concentration. Secondly, individuals with Wernicke’s Aphasia can produce fluent speech, but it may lack depth or meaning. Individuals with this type of aphasia often have difficulty understanding spoken language and may create nonsensical sentences. Thirdly, individuals with Global Aphasia have significant impairments in both producing and understanding language, therefore unable to speak or comprehend much at all. Next is Anomic Aphasia, individuals with this type of aphasia have difficulty finding the right words, especially nouns and verbs, but can understand and produce grammatically correct sentences. Finally, is Conduction Aphasia, this is caused from damage to the arcuate fasciculus, which is a critical neural pathway connecting Broca’s area and Wernicke’s area within the cerebral cortex.</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r>
              <a:rPr lang="en-GB" sz="1200" kern="100" dirty="0">
                <a:effectLst/>
                <a:latin typeface="Aptos" panose="020B0004020202020204" pitchFamily="34" charset="0"/>
                <a:ea typeface="Aptos" panose="020B0004020202020204" pitchFamily="34" charset="0"/>
                <a:cs typeface="Times New Roman" panose="02020603050405020304" pitchFamily="18" charset="0"/>
              </a:rPr>
              <a:t>Each type of aphasia has unique characteristics that can manifest in many forms, each affecting language production, comprehension, and the ability to retrieve words differently. </a:t>
            </a:r>
          </a:p>
        </p:txBody>
      </p:sp>
      <p:sp>
        <p:nvSpPr>
          <p:cNvPr id="4" name="Slide Number Placeholder 3"/>
          <p:cNvSpPr>
            <a:spLocks noGrp="1"/>
          </p:cNvSpPr>
          <p:nvPr>
            <p:ph type="sldNum" sz="quarter" idx="5"/>
          </p:nvPr>
        </p:nvSpPr>
        <p:spPr/>
        <p:txBody>
          <a:bodyPr/>
          <a:lstStyle/>
          <a:p>
            <a:fld id="{0E0881E3-8AA0-4766-8F6E-0D89A602A5DF}" type="slidenum">
              <a:rPr lang="en-GB" smtClean="0"/>
              <a:t>6</a:t>
            </a:fld>
            <a:endParaRPr lang="en-GB"/>
          </a:p>
        </p:txBody>
      </p:sp>
    </p:spTree>
    <p:extLst>
      <p:ext uri="{BB962C8B-B14F-4D97-AF65-F5344CB8AC3E}">
        <p14:creationId xmlns:p14="http://schemas.microsoft.com/office/powerpoint/2010/main" val="6840660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study’s aim to predict aphasia types from structural MRI data is highly relevant, as understanding the link between brain lesions and aphasia subtypes could inform diagnosis, prognosis, and treatment plans. It also addresses a gap in research where a detailed anatomical marker for predicting aphasia types were not well established. </a:t>
            </a:r>
            <a:r>
              <a:rPr lang="en-GB" sz="1200" kern="100" dirty="0">
                <a:effectLst/>
                <a:highlight>
                  <a:srgbClr val="000000"/>
                </a:highlight>
                <a:latin typeface="Aptos" panose="020B0004020202020204" pitchFamily="34" charset="0"/>
                <a:ea typeface="Aptos" panose="020B0004020202020204" pitchFamily="34" charset="0"/>
                <a:cs typeface="Times New Roman" panose="02020603050405020304" pitchFamily="18" charset="0"/>
              </a:rPr>
              <a:t>Structural MRI is an ideal tool for this type of study, as it provides detailed brain images, allowing researchers to localise and measure brain damage precisely.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a:solidFill>
                  <a:srgbClr val="FFC000"/>
                </a:solidFill>
                <a:effectLst/>
                <a:highlight>
                  <a:srgbClr val="808080"/>
                </a:highlight>
                <a:latin typeface="Aptos" panose="020B0004020202020204" pitchFamily="34" charset="0"/>
                <a:ea typeface="Aptos" panose="020B0004020202020204" pitchFamily="34" charset="0"/>
                <a:cs typeface="Times New Roman" panose="02020603050405020304" pitchFamily="18" charset="0"/>
              </a:rPr>
              <a:t>The integration of MRI data with aphasia subtypes represents a step toward more personalised approaches to aphasia rehabilitation.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Furthermore, the ability to predict aphasia subtypes from brain damage could aid clinicians in making faster, more accurate diagnosis, and could lead to better-targeted therapies. By using structural MRI to predict aphasia types, the study attempts to bridge the gap between clinical observation (which relies on behavioural symptoms) and neuroanatomical findings, which is a novel approach in aphasia research. Given that aphasia is a disorder of language function, integrating functional MRI (fMRI) or other neuroimaging methods (such as diffusion tensor imaging) could provide a more complete picture of how brain damage relates to language impairments. fMRI could show how different areas of the brain are activated during language tasks, offering a more dynamic view of brain function. Moreover, if the study's sample is too homogenous (e.g., focusing only on stroke patients or a specific aphasia subtype), the findings may not generalise to other populations with aphasia, such as those with neurodegenerative diseases or brain trauma. A broader and more diverse sample would make the conclusions more applicable to a wider range of aphasia cases. Also, while the study offers an innovative approach, it may risk overselling the utility of structural MRI as a tool for clinical decision-making. Aphasia's clinical presentation is influenced by many factors beyond brain lesions, such as cognitive function, emotional state, and rehabilitation history. Thus, relying heavily on structural MRI for predicting aphasia types could lead to misdiagnosis or mismanagement if other factors are not considered.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et al.'s study presents an ambitious and innovative approach to understanding aphasia through structural MRI, which could have significant clinical applications. However, its reliance on structural imaging alone without incorporating functional data or considering individual variability in brain recovery poses limitations. While the study contributes to advancing the understanding of aphasia and its neural correlations, it could benefit from a more nuanced approach that integrates various neuroimaging techniques and takes into account the complex, multifactorial nature of aphasia.</a:t>
            </a:r>
          </a:p>
        </p:txBody>
      </p:sp>
      <p:sp>
        <p:nvSpPr>
          <p:cNvPr id="4" name="Slide Number Placeholder 3"/>
          <p:cNvSpPr>
            <a:spLocks noGrp="1"/>
          </p:cNvSpPr>
          <p:nvPr>
            <p:ph type="sldNum" sz="quarter" idx="5"/>
          </p:nvPr>
        </p:nvSpPr>
        <p:spPr/>
        <p:txBody>
          <a:bodyPr/>
          <a:lstStyle/>
          <a:p>
            <a:fld id="{0E0881E3-8AA0-4766-8F6E-0D89A602A5DF}" type="slidenum">
              <a:rPr lang="en-GB" smtClean="0"/>
              <a:t>7</a:t>
            </a:fld>
            <a:endParaRPr lang="en-GB"/>
          </a:p>
        </p:txBody>
      </p:sp>
    </p:spTree>
    <p:extLst>
      <p:ext uri="{BB962C8B-B14F-4D97-AF65-F5344CB8AC3E}">
        <p14:creationId xmlns:p14="http://schemas.microsoft.com/office/powerpoint/2010/main" val="2825183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hypotheses and research questions of this study are on this slide here.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primary hypothesis for this study was that specific brain damage patterns can predict aphasia types. This hypothesis is both clear and relevant to the study It is grounded in the assumption that distinct brain regions are associated with different aphasia subtypes. This hypothesis aligns with previous research that links aphasia to lesions in specific regions like the left frontal lobe and temporal regions. Furthermore, this hypothesis addresses a gap in the field by trying to predict aphasia subtypes more objectively through imaging techniques. Finally, the research questions and hypotheses are rooted in well-established theories of language processing, such as the classical localisationist view that links aphasia to specific brain regions. The hypothesis assumes a direct, clear-cut relationship between specific lesions and aphasia types, which many not fully capture the complexity of language processing in the brain. Furthermore, the research questions and hypotheses are centred on structural MRI, which measures the anatomical aspects of the brain but does not capture functional connectivity or brain activity. As such, the hypothesis does not consider the compensatory mechanisms that occur in the brain or the functional integrity of neural networks. This could potentially limit the generalisability of the study’s findings. Also, the research question assumes a straightforward correlation between brain lesions and aphasia subtypes, which overlooks the role of individual differences in language processing. Finally, the research questions focuses solely on structural damage, potentially neglecting other important factors influencing aphasia. For instance, functional aspects like the efficiency of neural communication or plasticity in response to damage could significantly affect language recovery or performance. The hypotheses may be too narrowly focused on brain lesions without considering these other factors that contribute to the manifestation of aphasia.</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hypotheses and research questions are grounded in solid theoretical and empirical foundations, aiming to improve the understanding of how structural brain damage correlates with aphasia types. However, they are based on some simplifications of the complex nature of aphasia, particularly in terms of the direct relationship between brain lesions and language deficits. But, with this study taking place nine years ago, it is well advanced for that time, if this study was to be repeated again, it may call for the use of the fMRI scanner instead.</a:t>
            </a:r>
          </a:p>
        </p:txBody>
      </p:sp>
      <p:sp>
        <p:nvSpPr>
          <p:cNvPr id="4" name="Slide Number Placeholder 3"/>
          <p:cNvSpPr>
            <a:spLocks noGrp="1"/>
          </p:cNvSpPr>
          <p:nvPr>
            <p:ph type="sldNum" sz="quarter" idx="5"/>
          </p:nvPr>
        </p:nvSpPr>
        <p:spPr/>
        <p:txBody>
          <a:bodyPr/>
          <a:lstStyle/>
          <a:p>
            <a:fld id="{0E0881E3-8AA0-4766-8F6E-0D89A602A5DF}" type="slidenum">
              <a:rPr lang="en-GB" smtClean="0"/>
              <a:t>8</a:t>
            </a:fld>
            <a:endParaRPr lang="en-GB"/>
          </a:p>
        </p:txBody>
      </p:sp>
    </p:spTree>
    <p:extLst>
      <p:ext uri="{BB962C8B-B14F-4D97-AF65-F5344CB8AC3E}">
        <p14:creationId xmlns:p14="http://schemas.microsoft.com/office/powerpoint/2010/main" val="2766513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study followed a cross-sectional, observational design. This means that the researchers did not manipulate any variables but instead observed the natural relationship between brain lesions and aphasia types at a single point in time. Participants were individuals with aphasia due to having a stroke or brain injury, these individuals were first clinically assessed to determine their specific aphasia type. These aphasia types were then treated as the dependent variable, and the brain lesions observed on MRI scans served as the independent variable.</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study utilised structural MRI to measure and visualise brain damage. The researchers were specifically interested in regions such as Broca’s area and Wernicke’s area. The main method used to link these lesions to aphasia was Lesion-Symptom Mapping (LSM), particularly Voxel-Based Lesion-Symptom Mapping (VLSM). This method looks at individual brain voxels, essentially the 3D pixels of the brain, and examines how damage in these specific regions correlates with the observed language deficits.</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To predict aphasia types, the researchers applied machine learning algorithms, such as support vector machines (SVM), to the lesion data. This allowed the study to build a predictive model that could automatically classify aphasia types based on MRI scans.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Before performing the analysis, the MRI data underwent several preprocessing steps to ensure uniformity across participants. This included normalizing the scans to a common space for comparison, segmenting the brain to identify lesions, and mapping the lesions onto a standardised brain template for consistent analysis.</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While the methodology is robust in many ways, there are some limitations. The cross-sectional design restricts the ability to make causal inferences or track changes over time. The study also focuses heavily on structural lesions, without accounting for neuroplasticity, where the brain might compensate for damage, or functional changes that could be just as crucial in predicting aphasia outcomes. Additionally, the machine learning model could be at risk of overfitting, meaning that it might work well with the data it was trained on but may not generalize to new cases. Furthermore, the study did not detail the heterogeneity of the aphasia types in the sample, which might limit the generalisability of the findings to the full range of aphasia patients.</a:t>
            </a:r>
          </a:p>
          <a:p>
            <a:pPr>
              <a:lnSpc>
                <a:spcPct val="107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t>This study used a cross-sectional, quantitative, observational design, with no manipulation of variables. Participants were clinically assessed to determine their aphasia type, which was then correlated with brain damage observed in MRI scans. Key areas of interest included Broca’s and Wernicke’s areas. The researchers employed Lesion-Symptom Mapping (LSM) and Voxel-Based Lesion-Symptom Mapping (VLSM) to link specific brain lesions to aphasia types. Aphasia type served as the dependent variable, and lesion locations were the independent variable. Machine learning algorithms were applied to predict aphasia types based on MRI data, resulting in a computational tool for automatic prediction. MRI data was pre-processed with normalisation, segmentation, and lesion mapping to ensure consistency across participants, followed by voxel-based analysis and statistical modelling to determine the relationship between lesion locations and aphasia types.</a:t>
            </a:r>
          </a:p>
        </p:txBody>
      </p:sp>
      <p:sp>
        <p:nvSpPr>
          <p:cNvPr id="4" name="Slide Number Placeholder 3"/>
          <p:cNvSpPr>
            <a:spLocks noGrp="1"/>
          </p:cNvSpPr>
          <p:nvPr>
            <p:ph type="sldNum" sz="quarter" idx="5"/>
          </p:nvPr>
        </p:nvSpPr>
        <p:spPr/>
        <p:txBody>
          <a:bodyPr/>
          <a:lstStyle/>
          <a:p>
            <a:fld id="{0E0881E3-8AA0-4766-8F6E-0D89A602A5DF}" type="slidenum">
              <a:rPr lang="en-GB" smtClean="0"/>
              <a:t>9</a:t>
            </a:fld>
            <a:endParaRPr lang="en-GB"/>
          </a:p>
        </p:txBody>
      </p:sp>
    </p:spTree>
    <p:extLst>
      <p:ext uri="{BB962C8B-B14F-4D97-AF65-F5344CB8AC3E}">
        <p14:creationId xmlns:p14="http://schemas.microsoft.com/office/powerpoint/2010/main" val="3762025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Participants consisted of 33 patients in the Broca’s aphasia, 7 patients in the Wernicke’s category, 10 patients in the Global category, 35 patients in the Anomic category and 13 patients in the Conduction category, making 98 participants overall. Participants must have met all the inclusion criteria, including, a diagnosis of aphasia as a result of stroke or neurological injury, participants also needed to have brain lesions that were observable using MRI scans, must have had one of these five types of aphasia, must have been over the age of eighteen, and must have been previously clinically assessed. Participants were not included in the study if they had severe cognitive impairments, psychiatric disorders, or any neurological conditions that affects language function or interpretation of aphasia, participants with tumours or Alzheimer’s were also not allowed to participate in the study. All participants were screened prior to the study, so any MRI scans that were of poor quality were excluded. Participants who could not complete the standardised language assessments were also excluded. Also, absence of aphasia was excluded, participants who could not have MRI scans for health reasons were excluded. Additionally, one participant had to be excluded from the study because they were the only representative of transcortical motor aphasia, and there had to have been at least two representatives of any type of aphasia. Finally, participants with neurological conditions such as epilepsy, Parkinson’s disease, and multiple sclerosis were also excluded.</a:t>
            </a:r>
          </a:p>
        </p:txBody>
      </p:sp>
      <p:sp>
        <p:nvSpPr>
          <p:cNvPr id="4" name="Slide Number Placeholder 3"/>
          <p:cNvSpPr>
            <a:spLocks noGrp="1"/>
          </p:cNvSpPr>
          <p:nvPr>
            <p:ph type="sldNum" sz="quarter" idx="5"/>
          </p:nvPr>
        </p:nvSpPr>
        <p:spPr/>
        <p:txBody>
          <a:bodyPr/>
          <a:lstStyle/>
          <a:p>
            <a:fld id="{0E0881E3-8AA0-4766-8F6E-0D89A602A5DF}" type="slidenum">
              <a:rPr lang="en-GB" smtClean="0"/>
              <a:t>10</a:t>
            </a:fld>
            <a:endParaRPr lang="en-GB"/>
          </a:p>
        </p:txBody>
      </p:sp>
    </p:spTree>
    <p:extLst>
      <p:ext uri="{BB962C8B-B14F-4D97-AF65-F5344CB8AC3E}">
        <p14:creationId xmlns:p14="http://schemas.microsoft.com/office/powerpoint/2010/main" val="32977808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methodology utilised Voxel-Based Lesion-Symptom Mapping (VLSM) to precisely localise brain lesions associated with aphasia types. This approach, however, assumes a linear relationship between lesions and symptoms, which may overlook more complex brain damage patterns. While structural MRI provides high-resolution images, it does not capture functional changes that could also influence aphasia. The use of machine learning to predict aphasia types is innovative but depends on dataset quality and could suffer from overfitting. The preprocessing steps, including normalisation and segmentation, ensure consistency but could introduce bias if not done properly. Overall, the methodology is well-suited to the study’s goals but could benefit from incorporating functional imaging and further model validation.</a:t>
            </a:r>
          </a:p>
        </p:txBody>
      </p:sp>
      <p:sp>
        <p:nvSpPr>
          <p:cNvPr id="4" name="Slide Number Placeholder 3"/>
          <p:cNvSpPr>
            <a:spLocks noGrp="1"/>
          </p:cNvSpPr>
          <p:nvPr>
            <p:ph type="sldNum" sz="quarter" idx="5"/>
          </p:nvPr>
        </p:nvSpPr>
        <p:spPr/>
        <p:txBody>
          <a:bodyPr/>
          <a:lstStyle/>
          <a:p>
            <a:fld id="{0E0881E3-8AA0-4766-8F6E-0D89A602A5DF}" type="slidenum">
              <a:rPr lang="en-GB" smtClean="0"/>
              <a:t>11</a:t>
            </a:fld>
            <a:endParaRPr lang="en-GB"/>
          </a:p>
        </p:txBody>
      </p:sp>
    </p:spTree>
    <p:extLst>
      <p:ext uri="{BB962C8B-B14F-4D97-AF65-F5344CB8AC3E}">
        <p14:creationId xmlns:p14="http://schemas.microsoft.com/office/powerpoint/2010/main" val="1315968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findings in this study offer valuable insights into how specific brain lesions correlate with aphasia types, particularly in Broca’s and Wernicke’s areas. The use of VLSM effectively identifies lesion locations linked to aphasia, but the focus on structural damage overlooks the potential influence of functional connections or brain plasticity, which could also affect aphasia outcomes. The application of machine learning to predict aphasia types is a strong point, offering a tool for clinical prediction. The findings of the study offer valuable insights but also highlight several critical limitations. On the positive side, the study demonstrates that neuroimaging can effectively predict certain aphasia types, such as anomic aphasia and global aphasia when paired against each other, with a high degree of accuracy. This suggests that specific brain damage patterns can be reliably linked to certain aphasia types, supporting the potential for MRI-based diagnostic tools. However, the prediction of anomic aphasia vs Wernicke's aphasia was less successful, potentially due to the imbalance in patient numbers between these two aphasia types.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AALCTS atlas was the most successful, accurately predicting 7 out of 10 aphasia type pairings. However, the performance of different atlases did not significantly differ, suggesting that factors other than the choice of atlas, such as methodological differences or sample characteristics, may have played a larger role in the results.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One of the most notable limitations was the inability to establish a clear brain damage pattern for anomic aphasia. The lack of specific brain areas linked to anomic aphasia suggests that it may not follow the same localised patterns of brain damage.</a:t>
            </a:r>
          </a:p>
        </p:txBody>
      </p:sp>
      <p:sp>
        <p:nvSpPr>
          <p:cNvPr id="4" name="Slide Number Placeholder 3"/>
          <p:cNvSpPr>
            <a:spLocks noGrp="1"/>
          </p:cNvSpPr>
          <p:nvPr>
            <p:ph type="sldNum" sz="quarter" idx="5"/>
          </p:nvPr>
        </p:nvSpPr>
        <p:spPr/>
        <p:txBody>
          <a:bodyPr/>
          <a:lstStyle/>
          <a:p>
            <a:fld id="{0E0881E3-8AA0-4766-8F6E-0D89A602A5DF}" type="slidenum">
              <a:rPr lang="en-GB" smtClean="0"/>
              <a:t>12</a:t>
            </a:fld>
            <a:endParaRPr lang="en-GB"/>
          </a:p>
        </p:txBody>
      </p:sp>
    </p:spTree>
    <p:extLst>
      <p:ext uri="{BB962C8B-B14F-4D97-AF65-F5344CB8AC3E}">
        <p14:creationId xmlns:p14="http://schemas.microsoft.com/office/powerpoint/2010/main" val="3980319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0881E3-8AA0-4766-8F6E-0D89A602A5DF}" type="slidenum">
              <a:rPr lang="en-GB" smtClean="0"/>
              <a:t>13</a:t>
            </a:fld>
            <a:endParaRPr lang="en-GB"/>
          </a:p>
        </p:txBody>
      </p:sp>
    </p:spTree>
    <p:extLst>
      <p:ext uri="{BB962C8B-B14F-4D97-AF65-F5344CB8AC3E}">
        <p14:creationId xmlns:p14="http://schemas.microsoft.com/office/powerpoint/2010/main" val="2018926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0881E3-8AA0-4766-8F6E-0D89A602A5DF}" type="slidenum">
              <a:rPr lang="en-GB" smtClean="0"/>
              <a:t>14</a:t>
            </a:fld>
            <a:endParaRPr lang="en-GB"/>
          </a:p>
        </p:txBody>
      </p:sp>
    </p:spTree>
    <p:extLst>
      <p:ext uri="{BB962C8B-B14F-4D97-AF65-F5344CB8AC3E}">
        <p14:creationId xmlns:p14="http://schemas.microsoft.com/office/powerpoint/2010/main" val="2785800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0881E3-8AA0-4766-8F6E-0D89A602A5DF}" type="slidenum">
              <a:rPr lang="en-GB" smtClean="0"/>
              <a:t>30</a:t>
            </a:fld>
            <a:endParaRPr lang="en-GB"/>
          </a:p>
        </p:txBody>
      </p:sp>
    </p:spTree>
    <p:extLst>
      <p:ext uri="{BB962C8B-B14F-4D97-AF65-F5344CB8AC3E}">
        <p14:creationId xmlns:p14="http://schemas.microsoft.com/office/powerpoint/2010/main" val="4238188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95EFC886-3214-4DE4-93A7-9EA75D39E94F}" type="datetimeFigureOut">
              <a:rPr lang="en-GB" smtClean="0"/>
              <a:t>11/12/2024</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E975028B-0A5D-48B7-A0D0-29BFD36BEBDA}" type="slidenum">
              <a:rPr lang="en-GB" smtClean="0"/>
              <a:t>‹#›</a:t>
            </a:fld>
            <a:endParaRPr lang="en-GB"/>
          </a:p>
        </p:txBody>
      </p:sp>
    </p:spTree>
    <p:extLst>
      <p:ext uri="{BB962C8B-B14F-4D97-AF65-F5344CB8AC3E}">
        <p14:creationId xmlns:p14="http://schemas.microsoft.com/office/powerpoint/2010/main" val="4185933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EFC886-3214-4DE4-93A7-9EA75D39E94F}" type="datetimeFigureOut">
              <a:rPr lang="en-GB" smtClean="0"/>
              <a:t>11/12/2024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1699537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5EFC886-3214-4DE4-93A7-9EA75D39E94F}" type="datetimeFigureOut">
              <a:rPr lang="en-GB" smtClean="0"/>
              <a:t>11/12/2024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1888038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5EFC886-3214-4DE4-93A7-9EA75D39E94F}" type="datetimeFigureOut">
              <a:rPr lang="en-GB" smtClean="0"/>
              <a:t>11/12/2024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558443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EFC886-3214-4DE4-93A7-9EA75D39E94F}" type="datetimeFigureOut">
              <a:rPr lang="en-GB" smtClean="0"/>
              <a:t>11/12/2024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2827972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5EFC886-3214-4DE4-93A7-9EA75D39E94F}" type="datetimeFigureOut">
              <a:rPr lang="en-GB" smtClean="0"/>
              <a:t>11/12/2024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1355156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EFC886-3214-4DE4-93A7-9EA75D39E94F}" type="datetimeFigureOut">
              <a:rPr lang="en-GB" smtClean="0"/>
              <a:t>11/12/2024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3150965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95EFC886-3214-4DE4-93A7-9EA75D39E94F}" type="datetimeFigureOut">
              <a:rPr lang="en-GB" smtClean="0"/>
              <a:t>11/12/2024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E975028B-0A5D-48B7-A0D0-29BFD36BEBDA}" type="slidenum">
              <a:rPr lang="en-GB" smtClean="0"/>
              <a:t>‹#›</a:t>
            </a:fld>
            <a:endParaRPr lang="en-GB"/>
          </a:p>
        </p:txBody>
      </p:sp>
    </p:spTree>
    <p:extLst>
      <p:ext uri="{BB962C8B-B14F-4D97-AF65-F5344CB8AC3E}">
        <p14:creationId xmlns:p14="http://schemas.microsoft.com/office/powerpoint/2010/main" val="1837774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95EFC886-3214-4DE4-93A7-9EA75D39E94F}" type="datetimeFigureOut">
              <a:rPr lang="en-GB" smtClean="0"/>
              <a:t>11/12/2024</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E975028B-0A5D-48B7-A0D0-29BFD36BEBDA}" type="slidenum">
              <a:rPr lang="en-GB" smtClean="0"/>
              <a:t>‹#›</a:t>
            </a:fld>
            <a:endParaRPr lang="en-GB"/>
          </a:p>
        </p:txBody>
      </p:sp>
    </p:spTree>
    <p:extLst>
      <p:ext uri="{BB962C8B-B14F-4D97-AF65-F5344CB8AC3E}">
        <p14:creationId xmlns:p14="http://schemas.microsoft.com/office/powerpoint/2010/main" val="46768664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EFC886-3214-4DE4-93A7-9EA75D39E94F}" type="datetimeFigureOut">
              <a:rPr lang="en-GB" smtClean="0"/>
              <a:t>11/12/2024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3196111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EFC886-3214-4DE4-93A7-9EA75D39E94F}" type="datetimeFigureOut">
              <a:rPr lang="en-GB" smtClean="0"/>
              <a:t>11/12/2024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3302619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95EFC886-3214-4DE4-93A7-9EA75D39E94F}" type="datetimeFigureOut">
              <a:rPr lang="en-GB" smtClean="0"/>
              <a:t>11/12/2024</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E975028B-0A5D-48B7-A0D0-29BFD36BEBDA}" type="slidenum">
              <a:rPr lang="en-GB" smtClean="0"/>
              <a:t>‹#›</a:t>
            </a:fld>
            <a:endParaRPr lang="en-GB"/>
          </a:p>
        </p:txBody>
      </p:sp>
    </p:spTree>
    <p:extLst>
      <p:ext uri="{BB962C8B-B14F-4D97-AF65-F5344CB8AC3E}">
        <p14:creationId xmlns:p14="http://schemas.microsoft.com/office/powerpoint/2010/main" val="22211107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hatgpt.com/" TargetMode="External"/><Relationship Id="rId2" Type="http://schemas.openxmlformats.org/officeDocument/2006/relationships/hyperlink" Target="https://scholar.google.com/"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3171/2022.6.jns2297" TargetMode="External"/><Relationship Id="rId7" Type="http://schemas.openxmlformats.org/officeDocument/2006/relationships/hyperlink" Target="https://doi.org/10.1007/978-3-031-59838-8_21" TargetMode="External"/><Relationship Id="rId2" Type="http://schemas.openxmlformats.org/officeDocument/2006/relationships/hyperlink" Target="https://www.ncbi.nlm.nih.gov/books/NBK537006/" TargetMode="External"/><Relationship Id="rId1" Type="http://schemas.openxmlformats.org/officeDocument/2006/relationships/slideLayout" Target="../slideLayouts/slideLayout2.xml"/><Relationship Id="rId6" Type="http://schemas.openxmlformats.org/officeDocument/2006/relationships/hyperlink" Target="https://doi.org/10.1007/978-1-0716-2225-4_5" TargetMode="External"/><Relationship Id="rId5" Type="http://schemas.openxmlformats.org/officeDocument/2006/relationships/hyperlink" Target="https://doi.org/10.1007/s10334-021-00919-y" TargetMode="External"/><Relationship Id="rId4" Type="http://schemas.openxmlformats.org/officeDocument/2006/relationships/hyperlink" Target="https://doi.org/10.1007/s44230-023-00051-1"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36/svn-2021-001091" TargetMode="External"/><Relationship Id="rId3" Type="http://schemas.openxmlformats.org/officeDocument/2006/relationships/hyperlink" Target="https://doi.org/10.1093/braincomms/fcad202" TargetMode="External"/><Relationship Id="rId7" Type="http://schemas.openxmlformats.org/officeDocument/2006/relationships/hyperlink" Target="https://doi.org/10.3233/acs-230005" TargetMode="External"/><Relationship Id="rId2" Type="http://schemas.openxmlformats.org/officeDocument/2006/relationships/hyperlink" Target="https://doi.org/10.1111/ejn.15038" TargetMode="External"/><Relationship Id="rId1" Type="http://schemas.openxmlformats.org/officeDocument/2006/relationships/slideLayout" Target="../slideLayouts/slideLayout2.xml"/><Relationship Id="rId6" Type="http://schemas.openxmlformats.org/officeDocument/2006/relationships/hyperlink" Target="https://doi.org/10.1080/02687038.2024.2320754" TargetMode="External"/><Relationship Id="rId5" Type="http://schemas.openxmlformats.org/officeDocument/2006/relationships/hyperlink" Target="https://doi.org/10.1038/s41597-022-01401-7" TargetMode="External"/><Relationship Id="rId4" Type="http://schemas.openxmlformats.org/officeDocument/2006/relationships/hyperlink" Target="https://doi.org/10.1038/s41598-020-69741-1" TargetMode="External"/><Relationship Id="rId9" Type="http://schemas.openxmlformats.org/officeDocument/2006/relationships/hyperlink" Target="https://doi.org/10.1007/s00429-009-0211-y"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researchgate.net/publication/26708757_The_functional_magnetic_resonance_imaging_fMRI_procedure_as_experienced_by_healthy_participants_and_stroke_patients_-_A_pilot_study" TargetMode="External"/><Relationship Id="rId7" Type="http://schemas.openxmlformats.org/officeDocument/2006/relationships/hyperlink" Target="https://doi.org/10.7759/cureus.69833" TargetMode="External"/><Relationship Id="rId2" Type="http://schemas.openxmlformats.org/officeDocument/2006/relationships/hyperlink" Target="https://doi.org/10.1044/2021_persp-20-00178" TargetMode="External"/><Relationship Id="rId1" Type="http://schemas.openxmlformats.org/officeDocument/2006/relationships/slideLayout" Target="../slideLayouts/slideLayout2.xml"/><Relationship Id="rId6" Type="http://schemas.openxmlformats.org/officeDocument/2006/relationships/hyperlink" Target="https://doi.org/10.1016/j.bosn.2024.08.001" TargetMode="External"/><Relationship Id="rId5" Type="http://schemas.openxmlformats.org/officeDocument/2006/relationships/hyperlink" Target="https://doi.org/10.1093/brain/awae314" TargetMode="External"/><Relationship Id="rId4" Type="http://schemas.openxmlformats.org/officeDocument/2006/relationships/hyperlink" Target="https://doi.org/10.3389/fnsys.2024.1324437"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FC68FF-14E6-55AB-48B5-ADBC40F52B02}"/>
              </a:ext>
            </a:extLst>
          </p:cNvPr>
          <p:cNvSpPr>
            <a:spLocks noGrp="1"/>
          </p:cNvSpPr>
          <p:nvPr>
            <p:ph type="title"/>
          </p:nvPr>
        </p:nvSpPr>
        <p:spPr>
          <a:xfrm>
            <a:off x="1071846" y="1059736"/>
            <a:ext cx="10040233" cy="1228130"/>
          </a:xfrm>
        </p:spPr>
        <p:txBody>
          <a:bodyPr>
            <a:normAutofit/>
          </a:bodyPr>
          <a:lstStyle/>
          <a:p>
            <a:r>
              <a:rPr lang="en-GB">
                <a:solidFill>
                  <a:srgbClr val="FFFFFF"/>
                </a:solidFill>
              </a:rPr>
              <a:t>AI Acknowledgement</a:t>
            </a:r>
          </a:p>
        </p:txBody>
      </p:sp>
      <p:sp>
        <p:nvSpPr>
          <p:cNvPr id="3" name="Content Placeholder 2">
            <a:extLst>
              <a:ext uri="{FF2B5EF4-FFF2-40B4-BE49-F238E27FC236}">
                <a16:creationId xmlns:a16="http://schemas.microsoft.com/office/drawing/2014/main" id="{3AC07D49-1FDB-2BBD-19F6-D2223B35EC33}"/>
              </a:ext>
            </a:extLst>
          </p:cNvPr>
          <p:cNvSpPr>
            <a:spLocks noGrp="1"/>
          </p:cNvSpPr>
          <p:nvPr>
            <p:ph idx="1"/>
          </p:nvPr>
        </p:nvSpPr>
        <p:spPr>
          <a:xfrm>
            <a:off x="1071846" y="2973313"/>
            <a:ext cx="10040233" cy="2903099"/>
          </a:xfrm>
        </p:spPr>
        <p:txBody>
          <a:bodyPr>
            <a:normAutofit/>
          </a:bodyPr>
          <a:lstStyle/>
          <a:p>
            <a:pPr marL="0" indent="0">
              <a:buNone/>
            </a:pPr>
            <a:r>
              <a:rPr lang="en-GB" sz="1500"/>
              <a:t>I acknowledge the use of Google Scholar </a:t>
            </a:r>
            <a:r>
              <a:rPr lang="en-GB" sz="1500">
                <a:hlinkClick r:id="rId2"/>
              </a:rPr>
              <a:t>https://scholar.google.com/</a:t>
            </a:r>
            <a:r>
              <a:rPr lang="en-GB" sz="1500"/>
              <a:t> from 18</a:t>
            </a:r>
            <a:r>
              <a:rPr lang="en-GB" sz="1500" baseline="30000"/>
              <a:t>th</a:t>
            </a:r>
            <a:r>
              <a:rPr lang="en-GB" sz="1500"/>
              <a:t> November – 11</a:t>
            </a:r>
            <a:r>
              <a:rPr lang="en-GB" sz="1500" baseline="30000"/>
              <a:t>th</a:t>
            </a:r>
            <a:r>
              <a:rPr lang="en-GB" sz="1500"/>
              <a:t> December 2024 to find relevant academic sources to aid in my presentation.</a:t>
            </a:r>
          </a:p>
          <a:p>
            <a:pPr marL="0" indent="0">
              <a:buNone/>
            </a:pPr>
            <a:endParaRPr lang="en-GB" sz="1500"/>
          </a:p>
          <a:p>
            <a:pPr marL="0" indent="0">
              <a:buNone/>
            </a:pPr>
            <a:r>
              <a:rPr lang="en-GB" sz="1500"/>
              <a:t>I acknowledge the use of ChatGPT </a:t>
            </a:r>
            <a:r>
              <a:rPr lang="en-GB" sz="1500">
                <a:hlinkClick r:id="rId3"/>
              </a:rPr>
              <a:t>https://chatgpt.com/</a:t>
            </a:r>
            <a:r>
              <a:rPr lang="en-GB" sz="1500"/>
              <a:t> on the 11</a:t>
            </a:r>
            <a:r>
              <a:rPr lang="en-GB" sz="1500" baseline="30000"/>
              <a:t>th</a:t>
            </a:r>
            <a:r>
              <a:rPr lang="en-GB" sz="1500"/>
              <a:t> December 2024 to double check through my work at the end upon completion for any errors in spelling and to ensure I had all English UK spelling and not any English USA spelling in words.</a:t>
            </a:r>
          </a:p>
          <a:p>
            <a:pPr marL="0" indent="0">
              <a:buNone/>
            </a:pPr>
            <a:endParaRPr lang="en-GB" sz="1500"/>
          </a:p>
          <a:p>
            <a:pPr marL="0" indent="0">
              <a:buNone/>
            </a:pPr>
            <a:r>
              <a:rPr lang="en-GB" sz="1500"/>
              <a:t>I confirm that I have not presented any AI generated text as my own work. I confirm I have copies of my drafts, notes, and other resources I used before, and after the use of AI tools which I may be asked to provide in evidence.</a:t>
            </a:r>
          </a:p>
        </p:txBody>
      </p:sp>
    </p:spTree>
    <p:extLst>
      <p:ext uri="{BB962C8B-B14F-4D97-AF65-F5344CB8AC3E}">
        <p14:creationId xmlns:p14="http://schemas.microsoft.com/office/powerpoint/2010/main" val="4057797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F936A7-FBCB-3E54-23AA-EA66223B8E59}"/>
              </a:ext>
            </a:extLst>
          </p:cNvPr>
          <p:cNvSpPr>
            <a:spLocks noGrp="1"/>
          </p:cNvSpPr>
          <p:nvPr>
            <p:ph type="ctrTitle"/>
          </p:nvPr>
        </p:nvSpPr>
        <p:spPr>
          <a:xfrm>
            <a:off x="1524000" y="3019989"/>
            <a:ext cx="9144000" cy="2387600"/>
          </a:xfrm>
        </p:spPr>
        <p:txBody>
          <a:bodyPr>
            <a:noAutofit/>
          </a:bodyPr>
          <a:lstStyle/>
          <a:p>
            <a:r>
              <a:rPr lang="en-GB" sz="6000" b="0" i="0" dirty="0">
                <a:solidFill>
                  <a:srgbClr val="1F1F1F"/>
                </a:solidFill>
                <a:effectLst/>
                <a:latin typeface="ElsevierGulliver"/>
              </a:rPr>
              <a:t>Predicting aphasia type from brain damage measured with structural MRI (</a:t>
            </a:r>
            <a:r>
              <a:rPr lang="en-GB" sz="6000" b="0" i="0" dirty="0" err="1">
                <a:solidFill>
                  <a:srgbClr val="1F1F1F"/>
                </a:solidFill>
                <a:effectLst/>
                <a:latin typeface="ElsevierGulliver"/>
              </a:rPr>
              <a:t>Yourganov</a:t>
            </a:r>
            <a:r>
              <a:rPr lang="en-GB" sz="6000" dirty="0">
                <a:solidFill>
                  <a:srgbClr val="1F1F1F"/>
                </a:solidFill>
                <a:latin typeface="ElsevierGulliver"/>
              </a:rPr>
              <a:t> et al., 2015)</a:t>
            </a:r>
            <a:r>
              <a:rPr lang="en-GB" sz="6000" b="0" i="0" dirty="0">
                <a:solidFill>
                  <a:srgbClr val="1F1F1F"/>
                </a:solidFill>
                <a:effectLst/>
                <a:latin typeface="ElsevierGulliver"/>
              </a:rPr>
              <a:t> </a:t>
            </a:r>
            <a:br>
              <a:rPr lang="en-GB" sz="6000" b="0" i="0" dirty="0">
                <a:solidFill>
                  <a:srgbClr val="1F1F1F"/>
                </a:solidFill>
                <a:effectLst/>
                <a:latin typeface="ElsevierGulliver"/>
              </a:rPr>
            </a:br>
            <a:endParaRPr lang="en-GB" sz="6000" dirty="0"/>
          </a:p>
        </p:txBody>
      </p:sp>
      <p:sp>
        <p:nvSpPr>
          <p:cNvPr id="7" name="TextBox 6">
            <a:extLst>
              <a:ext uri="{FF2B5EF4-FFF2-40B4-BE49-F238E27FC236}">
                <a16:creationId xmlns:a16="http://schemas.microsoft.com/office/drawing/2014/main" id="{4A1A1C0C-71B5-4B83-51C6-8F5231C58807}"/>
              </a:ext>
            </a:extLst>
          </p:cNvPr>
          <p:cNvSpPr txBox="1"/>
          <p:nvPr/>
        </p:nvSpPr>
        <p:spPr>
          <a:xfrm>
            <a:off x="3077497" y="5043948"/>
            <a:ext cx="6292645" cy="1384995"/>
          </a:xfrm>
          <a:prstGeom prst="rect">
            <a:avLst/>
          </a:prstGeom>
          <a:noFill/>
        </p:spPr>
        <p:txBody>
          <a:bodyPr wrap="square" rtlCol="0">
            <a:spAutoFit/>
          </a:bodyPr>
          <a:lstStyle/>
          <a:p>
            <a:r>
              <a:rPr lang="en-GB" sz="2800" dirty="0"/>
              <a:t>A critical analysis by Katherine Monk</a:t>
            </a:r>
          </a:p>
          <a:p>
            <a:r>
              <a:rPr lang="en-GB" sz="2800" dirty="0"/>
              <a:t>				2220232</a:t>
            </a:r>
          </a:p>
          <a:p>
            <a:r>
              <a:rPr lang="en-GB" sz="2800" dirty="0"/>
              <a:t>	Presented in December 2024</a:t>
            </a:r>
          </a:p>
        </p:txBody>
      </p:sp>
    </p:spTree>
    <p:extLst>
      <p:ext uri="{BB962C8B-B14F-4D97-AF65-F5344CB8AC3E}">
        <p14:creationId xmlns:p14="http://schemas.microsoft.com/office/powerpoint/2010/main" val="707111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F26AA-3009-DF66-1F25-8545BC50EAD0}"/>
              </a:ext>
            </a:extLst>
          </p:cNvPr>
          <p:cNvSpPr>
            <a:spLocks noGrp="1"/>
          </p:cNvSpPr>
          <p:nvPr>
            <p:ph type="title"/>
          </p:nvPr>
        </p:nvSpPr>
        <p:spPr>
          <a:xfrm>
            <a:off x="1071846" y="1059736"/>
            <a:ext cx="10040233" cy="1228130"/>
          </a:xfrm>
        </p:spPr>
        <p:txBody>
          <a:bodyPr>
            <a:normAutofit/>
          </a:bodyPr>
          <a:lstStyle/>
          <a:p>
            <a:r>
              <a:rPr lang="en-GB">
                <a:solidFill>
                  <a:srgbClr val="FFFFFF"/>
                </a:solidFill>
              </a:rPr>
              <a:t>Introduction</a:t>
            </a:r>
          </a:p>
        </p:txBody>
      </p:sp>
      <p:sp>
        <p:nvSpPr>
          <p:cNvPr id="3" name="Content Placeholder 2">
            <a:extLst>
              <a:ext uri="{FF2B5EF4-FFF2-40B4-BE49-F238E27FC236}">
                <a16:creationId xmlns:a16="http://schemas.microsoft.com/office/drawing/2014/main" id="{F6A515B7-457F-B430-05DA-A6C3D78E7ABA}"/>
              </a:ext>
            </a:extLst>
          </p:cNvPr>
          <p:cNvSpPr>
            <a:spLocks noGrp="1"/>
          </p:cNvSpPr>
          <p:nvPr>
            <p:ph idx="1"/>
          </p:nvPr>
        </p:nvSpPr>
        <p:spPr>
          <a:xfrm>
            <a:off x="1071846" y="2973313"/>
            <a:ext cx="10040233" cy="2903099"/>
          </a:xfrm>
        </p:spPr>
        <p:txBody>
          <a:bodyPr>
            <a:normAutofit/>
          </a:bodyPr>
          <a:lstStyle/>
          <a:p>
            <a:pPr marL="0" indent="0">
              <a:buNone/>
            </a:pPr>
            <a:r>
              <a:rPr lang="en-GB" sz="1900" dirty="0"/>
              <a:t>This comprehensive review will assess the design, methodology, findings, adding critiques to the study, highlighting its strengths and limitations within the context of aphasia research and use of MRI.</a:t>
            </a:r>
          </a:p>
          <a:p>
            <a:pPr marL="0" indent="0">
              <a:buNone/>
            </a:pPr>
            <a:r>
              <a:rPr lang="en-GB" sz="1900" dirty="0"/>
              <a:t>The field of research at the intersection of aphasia and structural MRI has experienced significant growth over the past 10 years, likely in the range of 40-60% (Huang et al., 2022). This growth is driven by several factors, including technological advancements in MRI imaging, particularly in terms of resolution and new modalities like diffusion tensor imaging.</a:t>
            </a:r>
          </a:p>
          <a:p>
            <a:pPr marL="0" indent="0">
              <a:buNone/>
            </a:pPr>
            <a:r>
              <a:rPr lang="en-GB" sz="1900" dirty="0"/>
              <a:t>The study ‘</a:t>
            </a:r>
            <a:r>
              <a:rPr lang="en-GB" sz="1900" i="0" dirty="0">
                <a:effectLst/>
                <a:latin typeface="ElsevierGulliver"/>
              </a:rPr>
              <a:t>Predicting aphasia type from brain damage measured with structural MRI’</a:t>
            </a:r>
            <a:r>
              <a:rPr lang="en-GB" sz="1900" dirty="0"/>
              <a:t> was necessary for research because it addresses a critical gap in the understanding of aphasia, particularly in how specific patterns of brain damage can predict the type of aphasia a person develops (Halai et al., 2020).</a:t>
            </a:r>
          </a:p>
          <a:p>
            <a:pPr marL="0" indent="0">
              <a:buNone/>
            </a:pPr>
            <a:endParaRPr lang="en-GB" sz="1900" dirty="0"/>
          </a:p>
        </p:txBody>
      </p:sp>
    </p:spTree>
    <p:extLst>
      <p:ext uri="{BB962C8B-B14F-4D97-AF65-F5344CB8AC3E}">
        <p14:creationId xmlns:p14="http://schemas.microsoft.com/office/powerpoint/2010/main" val="3649775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0328104-9213-AB68-9878-3BF1FC6DD818}"/>
              </a:ext>
            </a:extLst>
          </p:cNvPr>
          <p:cNvSpPr>
            <a:spLocks noGrp="1"/>
          </p:cNvSpPr>
          <p:nvPr>
            <p:ph type="title"/>
          </p:nvPr>
        </p:nvSpPr>
        <p:spPr>
          <a:xfrm>
            <a:off x="1736062" y="377738"/>
            <a:ext cx="8719875" cy="1325563"/>
          </a:xfrm>
        </p:spPr>
        <p:txBody>
          <a:bodyPr>
            <a:normAutofit fontScale="90000"/>
          </a:bodyPr>
          <a:lstStyle/>
          <a:p>
            <a:r>
              <a:rPr lang="en-GB" dirty="0"/>
              <a:t>Diagram of the brain and its functions</a:t>
            </a:r>
          </a:p>
        </p:txBody>
      </p:sp>
      <p:pic>
        <p:nvPicPr>
          <p:cNvPr id="5" name="Picture 2" descr="A diagram showing the classical perisylvian language areas (Broca's and Wernicke's areas) along with other language associated brain regions (Pinel, 2000).">
            <a:extLst>
              <a:ext uri="{FF2B5EF4-FFF2-40B4-BE49-F238E27FC236}">
                <a16:creationId xmlns:a16="http://schemas.microsoft.com/office/drawing/2014/main" id="{63796899-8ABD-48E3-5044-C33B74FA261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225" t="4186" r="16203" b="7622"/>
          <a:stretch/>
        </p:blipFill>
        <p:spPr bwMode="auto">
          <a:xfrm>
            <a:off x="3197051" y="1588628"/>
            <a:ext cx="5797900" cy="511497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0868803-03D0-7807-4E64-0287687BE7BE}"/>
              </a:ext>
            </a:extLst>
          </p:cNvPr>
          <p:cNvSpPr txBox="1"/>
          <p:nvPr/>
        </p:nvSpPr>
        <p:spPr>
          <a:xfrm>
            <a:off x="8994950" y="6150550"/>
            <a:ext cx="2751573" cy="369332"/>
          </a:xfrm>
          <a:prstGeom prst="rect">
            <a:avLst/>
          </a:prstGeom>
          <a:noFill/>
        </p:spPr>
        <p:txBody>
          <a:bodyPr wrap="square" rtlCol="0">
            <a:spAutoFit/>
          </a:bodyPr>
          <a:lstStyle/>
          <a:p>
            <a:r>
              <a:rPr lang="en-GB" dirty="0"/>
              <a:t>(</a:t>
            </a:r>
            <a:r>
              <a:rPr lang="en-GB" dirty="0" err="1"/>
              <a:t>Badzakova-Trajkov</a:t>
            </a:r>
            <a:r>
              <a:rPr lang="en-GB" dirty="0"/>
              <a:t>, 2008)</a:t>
            </a:r>
          </a:p>
        </p:txBody>
      </p:sp>
      <p:sp>
        <p:nvSpPr>
          <p:cNvPr id="7" name="TextBox 6">
            <a:extLst>
              <a:ext uri="{FF2B5EF4-FFF2-40B4-BE49-F238E27FC236}">
                <a16:creationId xmlns:a16="http://schemas.microsoft.com/office/drawing/2014/main" id="{EB7399DE-6F84-1DEC-E6E1-A27D3F466BBE}"/>
              </a:ext>
            </a:extLst>
          </p:cNvPr>
          <p:cNvSpPr txBox="1"/>
          <p:nvPr/>
        </p:nvSpPr>
        <p:spPr>
          <a:xfrm>
            <a:off x="9469677" y="2342367"/>
            <a:ext cx="2555309" cy="3139321"/>
          </a:xfrm>
          <a:prstGeom prst="rect">
            <a:avLst/>
          </a:prstGeom>
          <a:noFill/>
        </p:spPr>
        <p:txBody>
          <a:bodyPr wrap="square" rtlCol="0">
            <a:spAutoFit/>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Damage to this connection can result in conduction aphasia, where individuals have difficulty repeating words or sentences despite the ability to comprehend language and speak fluently (</a:t>
            </a:r>
            <a:r>
              <a:rPr lang="en-GB" sz="1800" dirty="0" err="1">
                <a:effectLst/>
                <a:latin typeface="Aptos" panose="020B0004020202020204" pitchFamily="34" charset="0"/>
                <a:ea typeface="Aptos" panose="020B0004020202020204" pitchFamily="34" charset="0"/>
                <a:cs typeface="Times New Roman" panose="02020603050405020304" pitchFamily="18" charset="0"/>
              </a:rPr>
              <a:t>Jäncke</a:t>
            </a:r>
            <a:r>
              <a:rPr lang="en-GB" sz="1800" dirty="0">
                <a:effectLst/>
                <a:latin typeface="Aptos" panose="020B0004020202020204" pitchFamily="34" charset="0"/>
                <a:ea typeface="Aptos" panose="020B0004020202020204" pitchFamily="34" charset="0"/>
                <a:cs typeface="Times New Roman" panose="02020603050405020304" pitchFamily="18" charset="0"/>
              </a:rPr>
              <a:t> et al., 2020; Wani, 2024).</a:t>
            </a:r>
            <a:endParaRPr lang="en-GB" dirty="0"/>
          </a:p>
        </p:txBody>
      </p:sp>
      <p:cxnSp>
        <p:nvCxnSpPr>
          <p:cNvPr id="8" name="Connector: Curved 7">
            <a:extLst>
              <a:ext uri="{FF2B5EF4-FFF2-40B4-BE49-F238E27FC236}">
                <a16:creationId xmlns:a16="http://schemas.microsoft.com/office/drawing/2014/main" id="{41780C67-2558-B3B4-FB00-9E4D677621F4}"/>
              </a:ext>
            </a:extLst>
          </p:cNvPr>
          <p:cNvCxnSpPr>
            <a:cxnSpLocks/>
          </p:cNvCxnSpPr>
          <p:nvPr/>
        </p:nvCxnSpPr>
        <p:spPr>
          <a:xfrm>
            <a:off x="1866378" y="2542784"/>
            <a:ext cx="4697260" cy="2104372"/>
          </a:xfrm>
          <a:prstGeom prst="curvedConnector3">
            <a:avLst>
              <a:gd name="adj1" fmla="val 31867"/>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5B3F8BA4-215E-3C3B-131E-EBF944286CA0}"/>
              </a:ext>
            </a:extLst>
          </p:cNvPr>
          <p:cNvCxnSpPr>
            <a:cxnSpLocks/>
          </p:cNvCxnSpPr>
          <p:nvPr/>
        </p:nvCxnSpPr>
        <p:spPr>
          <a:xfrm>
            <a:off x="3382027" y="3732756"/>
            <a:ext cx="1553228" cy="17927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20CD5C96-E585-783B-D1F2-32944AAAA8EE}"/>
              </a:ext>
            </a:extLst>
          </p:cNvPr>
          <p:cNvSpPr txBox="1"/>
          <p:nvPr/>
        </p:nvSpPr>
        <p:spPr>
          <a:xfrm>
            <a:off x="54279" y="1372870"/>
            <a:ext cx="1812098" cy="5078313"/>
          </a:xfrm>
          <a:prstGeom prst="rect">
            <a:avLst/>
          </a:prstGeom>
          <a:noFill/>
        </p:spPr>
        <p:txBody>
          <a:bodyPr wrap="square" rtlCol="0">
            <a:spAutoFit/>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Both Broca’s area and Wernicke’s area work together simultaneously to enable fluent and meaningful communication. According to Andrews et al. (2022), however, if they do not work together, it can result in aphasia, affecting repetition and word retrieval.</a:t>
            </a:r>
            <a:endParaRPr lang="en-GB" dirty="0"/>
          </a:p>
        </p:txBody>
      </p:sp>
    </p:spTree>
    <p:extLst>
      <p:ext uri="{BB962C8B-B14F-4D97-AF65-F5344CB8AC3E}">
        <p14:creationId xmlns:p14="http://schemas.microsoft.com/office/powerpoint/2010/main" val="1723332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064018C-B646-D1D0-F278-0CF6CCBAEF62}"/>
              </a:ext>
            </a:extLst>
          </p:cNvPr>
          <p:cNvSpPr>
            <a:spLocks noGrp="1"/>
          </p:cNvSpPr>
          <p:nvPr>
            <p:ph type="title"/>
          </p:nvPr>
        </p:nvSpPr>
        <p:spPr/>
        <p:txBody>
          <a:bodyPr/>
          <a:lstStyle/>
          <a:p>
            <a:r>
              <a:rPr lang="en-GB" dirty="0"/>
              <a:t>Siemens Trio 3T scanner equipped with a 12-element head coil</a:t>
            </a:r>
          </a:p>
        </p:txBody>
      </p:sp>
      <p:sp>
        <p:nvSpPr>
          <p:cNvPr id="5" name="TextBox 4">
            <a:extLst>
              <a:ext uri="{FF2B5EF4-FFF2-40B4-BE49-F238E27FC236}">
                <a16:creationId xmlns:a16="http://schemas.microsoft.com/office/drawing/2014/main" id="{6ED4B466-8D95-5B97-01E3-4C923E2513E9}"/>
              </a:ext>
            </a:extLst>
          </p:cNvPr>
          <p:cNvSpPr txBox="1"/>
          <p:nvPr/>
        </p:nvSpPr>
        <p:spPr>
          <a:xfrm>
            <a:off x="559822" y="6113383"/>
            <a:ext cx="2686050" cy="369332"/>
          </a:xfrm>
          <a:prstGeom prst="rect">
            <a:avLst/>
          </a:prstGeom>
          <a:noFill/>
        </p:spPr>
        <p:txBody>
          <a:bodyPr wrap="square" rtlCol="0">
            <a:spAutoFit/>
          </a:bodyPr>
          <a:lstStyle/>
          <a:p>
            <a:r>
              <a:rPr lang="en-GB" dirty="0"/>
              <a:t>(</a:t>
            </a:r>
            <a:r>
              <a:rPr lang="en-GB" dirty="0" err="1"/>
              <a:t>Szameitat</a:t>
            </a:r>
            <a:r>
              <a:rPr lang="en-GB" dirty="0"/>
              <a:t> et al., 2009)</a:t>
            </a:r>
          </a:p>
        </p:txBody>
      </p:sp>
      <p:pic>
        <p:nvPicPr>
          <p:cNvPr id="6" name="Picture 4" descr="MRI equipment. Siemens Trio 3 Tesla MRI scanner (left) and the used array head coil with attached mirror to enable visual stimulus presentation (right). During scanning two additional foam cushions, one on each side, were placed between the fasteners and the participant's head to further shield the noise and reduce head motion.">
            <a:extLst>
              <a:ext uri="{FF2B5EF4-FFF2-40B4-BE49-F238E27FC236}">
                <a16:creationId xmlns:a16="http://schemas.microsoft.com/office/drawing/2014/main" id="{1765DDC9-3DA4-A040-5809-57A6012B05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9822" y="1931908"/>
            <a:ext cx="8421743" cy="398629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CCCA4EB-6C60-957D-D5FF-401B6BB5B499}"/>
              </a:ext>
            </a:extLst>
          </p:cNvPr>
          <p:cNvSpPr txBox="1"/>
          <p:nvPr/>
        </p:nvSpPr>
        <p:spPr>
          <a:xfrm>
            <a:off x="9279911" y="1225689"/>
            <a:ext cx="2686050" cy="5632311"/>
          </a:xfrm>
          <a:prstGeom prst="rect">
            <a:avLst/>
          </a:prstGeom>
          <a:noFill/>
        </p:spPr>
        <p:txBody>
          <a:bodyPr wrap="square" rtlCol="0">
            <a:sp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increased magnetic field strength, compared to previous models, allows for better visualisation of finer details in brain tissue, which is essential for detecting subtle lesions or areas of damage that could contribute to language deficits whilst pinpointing the areas of the brain more accurately and can therefore observe the intricate neural networks involved in language processing (Arshad et al., 2021;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2021). </a:t>
            </a:r>
            <a:endParaRPr lang="en-GB" dirty="0"/>
          </a:p>
        </p:txBody>
      </p:sp>
    </p:spTree>
    <p:extLst>
      <p:ext uri="{BB962C8B-B14F-4D97-AF65-F5344CB8AC3E}">
        <p14:creationId xmlns:p14="http://schemas.microsoft.com/office/powerpoint/2010/main" val="2527222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9956468-7979-2329-3E20-406A067B7799}"/>
              </a:ext>
            </a:extLst>
          </p:cNvPr>
          <p:cNvSpPr>
            <a:spLocks noGrp="1"/>
          </p:cNvSpPr>
          <p:nvPr>
            <p:ph type="title"/>
          </p:nvPr>
        </p:nvSpPr>
        <p:spPr>
          <a:xfrm>
            <a:off x="266700" y="-282575"/>
            <a:ext cx="6718300" cy="1325563"/>
          </a:xfrm>
        </p:spPr>
        <p:txBody>
          <a:bodyPr>
            <a:normAutofit/>
          </a:bodyPr>
          <a:lstStyle/>
          <a:p>
            <a:r>
              <a:rPr lang="en-GB" sz="3600" dirty="0"/>
              <a:t>Aphasia and structural MRI</a:t>
            </a:r>
          </a:p>
        </p:txBody>
      </p:sp>
      <p:sp>
        <p:nvSpPr>
          <p:cNvPr id="5" name="Content Placeholder 2">
            <a:extLst>
              <a:ext uri="{FF2B5EF4-FFF2-40B4-BE49-F238E27FC236}">
                <a16:creationId xmlns:a16="http://schemas.microsoft.com/office/drawing/2014/main" id="{3081227F-5E95-7E0D-285E-2700FA0B9AA6}"/>
              </a:ext>
            </a:extLst>
          </p:cNvPr>
          <p:cNvSpPr>
            <a:spLocks noGrp="1"/>
          </p:cNvSpPr>
          <p:nvPr>
            <p:ph idx="1"/>
          </p:nvPr>
        </p:nvSpPr>
        <p:spPr>
          <a:xfrm>
            <a:off x="266700" y="581025"/>
            <a:ext cx="11264900" cy="3228975"/>
          </a:xfrm>
        </p:spPr>
        <p:txBody>
          <a:bodyPr>
            <a:normAutofit/>
          </a:bodyPr>
          <a:lstStyle/>
          <a:p>
            <a:pPr marL="0" indent="0">
              <a:buNone/>
            </a:pPr>
            <a:r>
              <a:rPr lang="en-GB" sz="2200" dirty="0"/>
              <a:t>Aphasia is a disorder that affects how people communicate, Code (2021). Studies have shown that it can also affect both spoken and written language (Fleming et al., 2020; </a:t>
            </a:r>
            <a:r>
              <a:rPr lang="en-GB" sz="2200" dirty="0" err="1"/>
              <a:t>Josephy</a:t>
            </a:r>
            <a:r>
              <a:rPr lang="en-GB" sz="2200" dirty="0"/>
              <a:t>-Hernandez et al., 2023).</a:t>
            </a:r>
          </a:p>
          <a:p>
            <a:pPr marL="0" indent="0">
              <a:buNone/>
            </a:pPr>
            <a:r>
              <a:rPr lang="en-GB" sz="2200" dirty="0"/>
              <a:t>Structural Magnetic Resonance Imaging (MRI) is a non-invasive technique used to examine the anatomy and pathology of the brain, </a:t>
            </a:r>
            <a:r>
              <a:rPr lang="en-GB" sz="2200" dirty="0" err="1"/>
              <a:t>Caucheteux</a:t>
            </a:r>
            <a:r>
              <a:rPr lang="en-GB" sz="2200" dirty="0"/>
              <a:t> &amp; King (2022) and typically involve the comparison of brain structure between two groups of people (e.g., trained vs. untrained) or, in this case, the correlation of local brain structure with language abilities (Richardson &amp; Price, 2009). There are five main types of aphasia:</a:t>
            </a:r>
          </a:p>
          <a:p>
            <a:pPr marL="0" indent="0">
              <a:buNone/>
            </a:pPr>
            <a:endParaRPr lang="en-GB" dirty="0"/>
          </a:p>
          <a:p>
            <a:pPr marL="0" indent="0">
              <a:buNone/>
            </a:pPr>
            <a:endParaRPr lang="en-GB" b="0" i="0" dirty="0">
              <a:solidFill>
                <a:srgbClr val="1F1F1F"/>
              </a:solidFill>
              <a:effectLst/>
              <a:latin typeface="Google Sans"/>
            </a:endParaRPr>
          </a:p>
        </p:txBody>
      </p:sp>
      <p:graphicFrame>
        <p:nvGraphicFramePr>
          <p:cNvPr id="6" name="Table 5">
            <a:extLst>
              <a:ext uri="{FF2B5EF4-FFF2-40B4-BE49-F238E27FC236}">
                <a16:creationId xmlns:a16="http://schemas.microsoft.com/office/drawing/2014/main" id="{28B4C4D6-88D1-0A62-A2F2-C404C75EA31C}"/>
              </a:ext>
            </a:extLst>
          </p:cNvPr>
          <p:cNvGraphicFramePr>
            <a:graphicFrameLocks noGrp="1"/>
          </p:cNvGraphicFramePr>
          <p:nvPr>
            <p:extLst>
              <p:ext uri="{D42A27DB-BD31-4B8C-83A1-F6EECF244321}">
                <p14:modId xmlns:p14="http://schemas.microsoft.com/office/powerpoint/2010/main" val="1515816494"/>
              </p:ext>
            </p:extLst>
          </p:nvPr>
        </p:nvGraphicFramePr>
        <p:xfrm>
          <a:off x="50800" y="3151505"/>
          <a:ext cx="12090400" cy="3769995"/>
        </p:xfrm>
        <a:graphic>
          <a:graphicData uri="http://schemas.openxmlformats.org/drawingml/2006/table">
            <a:tbl>
              <a:tblPr firstRow="1" bandRow="1">
                <a:tableStyleId>{5C22544A-7EE6-4342-B048-85BDC9FD1C3A}</a:tableStyleId>
              </a:tblPr>
              <a:tblGrid>
                <a:gridCol w="2418080">
                  <a:extLst>
                    <a:ext uri="{9D8B030D-6E8A-4147-A177-3AD203B41FA5}">
                      <a16:colId xmlns:a16="http://schemas.microsoft.com/office/drawing/2014/main" val="1258651263"/>
                    </a:ext>
                  </a:extLst>
                </a:gridCol>
                <a:gridCol w="2418080">
                  <a:extLst>
                    <a:ext uri="{9D8B030D-6E8A-4147-A177-3AD203B41FA5}">
                      <a16:colId xmlns:a16="http://schemas.microsoft.com/office/drawing/2014/main" val="1387681110"/>
                    </a:ext>
                  </a:extLst>
                </a:gridCol>
                <a:gridCol w="2529840">
                  <a:extLst>
                    <a:ext uri="{9D8B030D-6E8A-4147-A177-3AD203B41FA5}">
                      <a16:colId xmlns:a16="http://schemas.microsoft.com/office/drawing/2014/main" val="3928797845"/>
                    </a:ext>
                  </a:extLst>
                </a:gridCol>
                <a:gridCol w="2387600">
                  <a:extLst>
                    <a:ext uri="{9D8B030D-6E8A-4147-A177-3AD203B41FA5}">
                      <a16:colId xmlns:a16="http://schemas.microsoft.com/office/drawing/2014/main" val="502191049"/>
                    </a:ext>
                  </a:extLst>
                </a:gridCol>
                <a:gridCol w="2336800">
                  <a:extLst>
                    <a:ext uri="{9D8B030D-6E8A-4147-A177-3AD203B41FA5}">
                      <a16:colId xmlns:a16="http://schemas.microsoft.com/office/drawing/2014/main" val="2598296088"/>
                    </a:ext>
                  </a:extLst>
                </a:gridCol>
              </a:tblGrid>
              <a:tr h="661035">
                <a:tc>
                  <a:txBody>
                    <a:bodyPr/>
                    <a:lstStyle/>
                    <a:p>
                      <a:r>
                        <a:rPr lang="en-GB" dirty="0"/>
                        <a:t>Broca’s Aphasia</a:t>
                      </a:r>
                    </a:p>
                  </a:txBody>
                  <a:tcPr/>
                </a:tc>
                <a:tc>
                  <a:txBody>
                    <a:bodyPr/>
                    <a:lstStyle/>
                    <a:p>
                      <a:r>
                        <a:rPr lang="en-GB" dirty="0"/>
                        <a:t>Wernicke’s Aphasia</a:t>
                      </a:r>
                    </a:p>
                  </a:txBody>
                  <a:tcPr/>
                </a:tc>
                <a:tc>
                  <a:txBody>
                    <a:bodyPr/>
                    <a:lstStyle/>
                    <a:p>
                      <a:r>
                        <a:rPr lang="en-GB" dirty="0"/>
                        <a:t>Global Aphasia</a:t>
                      </a:r>
                    </a:p>
                  </a:txBody>
                  <a:tcPr/>
                </a:tc>
                <a:tc>
                  <a:txBody>
                    <a:bodyPr/>
                    <a:lstStyle/>
                    <a:p>
                      <a:r>
                        <a:rPr lang="en-GB" dirty="0"/>
                        <a:t>Anomic Aphasia</a:t>
                      </a:r>
                    </a:p>
                  </a:txBody>
                  <a:tcPr/>
                </a:tc>
                <a:tc>
                  <a:txBody>
                    <a:bodyPr/>
                    <a:lstStyle/>
                    <a:p>
                      <a:r>
                        <a:rPr lang="en-GB" dirty="0"/>
                        <a:t>Conduction Aphasia</a:t>
                      </a:r>
                    </a:p>
                  </a:txBody>
                  <a:tcPr/>
                </a:tc>
                <a:extLst>
                  <a:ext uri="{0D108BD9-81ED-4DB2-BD59-A6C34878D82A}">
                    <a16:rowId xmlns:a16="http://schemas.microsoft.com/office/drawing/2014/main" val="3023853644"/>
                  </a:ext>
                </a:extLst>
              </a:tr>
              <a:tr h="812800">
                <a:tc>
                  <a:txBody>
                    <a:bodyPr/>
                    <a:lstStyle/>
                    <a:p>
                      <a:r>
                        <a:rPr lang="en-GB" dirty="0"/>
                        <a:t>Characterised by difficulty of speech production. Individuals may understand speech, but struggle to speak quickly or form complete sentences</a:t>
                      </a:r>
                    </a:p>
                    <a:p>
                      <a:r>
                        <a:rPr lang="en-GB" dirty="0"/>
                        <a:t>(Hasan et al., 2024).</a:t>
                      </a:r>
                    </a:p>
                  </a:txBody>
                  <a:tcPr/>
                </a:tc>
                <a:tc>
                  <a:txBody>
                    <a:bodyPr/>
                    <a:lstStyle/>
                    <a:p>
                      <a:r>
                        <a:rPr lang="en-GB" dirty="0"/>
                        <a:t>Individuals can produce fluent speech, but it may lack meaning. Can have difficulty understanding spoken language and may create nonsensical sentences (</a:t>
                      </a:r>
                      <a:r>
                        <a:rPr lang="en-GB" dirty="0" err="1"/>
                        <a:t>Suting</a:t>
                      </a:r>
                      <a:r>
                        <a:rPr lang="en-GB" dirty="0"/>
                        <a:t> &amp; </a:t>
                      </a:r>
                      <a:r>
                        <a:rPr lang="en-GB" dirty="0" err="1"/>
                        <a:t>Mozeiko</a:t>
                      </a:r>
                      <a:r>
                        <a:rPr lang="en-GB" dirty="0"/>
                        <a:t>, 2021).</a:t>
                      </a:r>
                    </a:p>
                  </a:txBody>
                  <a:tcPr/>
                </a:tc>
                <a:tc>
                  <a:txBody>
                    <a:bodyPr/>
                    <a:lstStyle/>
                    <a:p>
                      <a:r>
                        <a:rPr lang="en-GB" dirty="0"/>
                        <a:t>This is the most severe form of aphasia. Individuals have significant impairments in both producing and understanding language. Individuals may be unable to speak or comprehend much at all (Frederick et al., 2022).</a:t>
                      </a:r>
                    </a:p>
                  </a:txBody>
                  <a:tcPr/>
                </a:tc>
                <a:tc>
                  <a:txBody>
                    <a:bodyPr/>
                    <a:lstStyle/>
                    <a:p>
                      <a:r>
                        <a:rPr lang="en-GB" dirty="0"/>
                        <a:t>Individuals with this type of aphasia typically have difficulty finding the right words, especially nouns and verbs, but can understand and produce grammatically correct sentences (Catania et al., 2024).</a:t>
                      </a:r>
                    </a:p>
                  </a:txBody>
                  <a:tcPr/>
                </a:tc>
                <a:tc>
                  <a:txBody>
                    <a:bodyPr/>
                    <a:lstStyle/>
                    <a:p>
                      <a:r>
                        <a:rPr lang="en-GB" dirty="0"/>
                        <a:t>Individuals have good comprehension and can produce speech, but there is struggle when repeating phrases. Also, their speech may include many paraphasia's, which are incorrect or nonsensical words (Acharya et al., 2024).</a:t>
                      </a:r>
                    </a:p>
                  </a:txBody>
                  <a:tcPr/>
                </a:tc>
                <a:extLst>
                  <a:ext uri="{0D108BD9-81ED-4DB2-BD59-A6C34878D82A}">
                    <a16:rowId xmlns:a16="http://schemas.microsoft.com/office/drawing/2014/main" val="2820570588"/>
                  </a:ext>
                </a:extLst>
              </a:tr>
            </a:tbl>
          </a:graphicData>
        </a:graphic>
      </p:graphicFrame>
    </p:spTree>
    <p:extLst>
      <p:ext uri="{BB962C8B-B14F-4D97-AF65-F5344CB8AC3E}">
        <p14:creationId xmlns:p14="http://schemas.microsoft.com/office/powerpoint/2010/main" val="339844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75F2FAD-5F84-8D85-604B-B5F4F664268C}"/>
              </a:ext>
            </a:extLst>
          </p:cNvPr>
          <p:cNvSpPr>
            <a:spLocks noGrp="1"/>
          </p:cNvSpPr>
          <p:nvPr>
            <p:ph type="title"/>
          </p:nvPr>
        </p:nvSpPr>
        <p:spPr>
          <a:xfrm>
            <a:off x="1230261" y="105174"/>
            <a:ext cx="9731477" cy="1325563"/>
          </a:xfrm>
        </p:spPr>
        <p:txBody>
          <a:bodyPr/>
          <a:lstStyle/>
          <a:p>
            <a:r>
              <a:rPr lang="en-GB" dirty="0"/>
              <a:t>Study Aims and Rationale</a:t>
            </a:r>
          </a:p>
        </p:txBody>
      </p:sp>
      <p:graphicFrame>
        <p:nvGraphicFramePr>
          <p:cNvPr id="5" name="Table 4">
            <a:extLst>
              <a:ext uri="{FF2B5EF4-FFF2-40B4-BE49-F238E27FC236}">
                <a16:creationId xmlns:a16="http://schemas.microsoft.com/office/drawing/2014/main" id="{67B16B5B-4125-0D96-BD3C-1550294E6E44}"/>
              </a:ext>
            </a:extLst>
          </p:cNvPr>
          <p:cNvGraphicFramePr>
            <a:graphicFrameLocks noGrp="1"/>
          </p:cNvGraphicFramePr>
          <p:nvPr>
            <p:extLst>
              <p:ext uri="{D42A27DB-BD31-4B8C-83A1-F6EECF244321}">
                <p14:modId xmlns:p14="http://schemas.microsoft.com/office/powerpoint/2010/main" val="188235902"/>
              </p:ext>
            </p:extLst>
          </p:nvPr>
        </p:nvGraphicFramePr>
        <p:xfrm>
          <a:off x="572529" y="1330084"/>
          <a:ext cx="11046942" cy="3937000"/>
        </p:xfrm>
        <a:graphic>
          <a:graphicData uri="http://schemas.openxmlformats.org/drawingml/2006/table">
            <a:tbl>
              <a:tblPr firstRow="1" bandRow="1">
                <a:tableStyleId>{5C22544A-7EE6-4342-B048-85BDC9FD1C3A}</a:tableStyleId>
              </a:tblPr>
              <a:tblGrid>
                <a:gridCol w="5523471">
                  <a:extLst>
                    <a:ext uri="{9D8B030D-6E8A-4147-A177-3AD203B41FA5}">
                      <a16:colId xmlns:a16="http://schemas.microsoft.com/office/drawing/2014/main" val="2986045332"/>
                    </a:ext>
                  </a:extLst>
                </a:gridCol>
                <a:gridCol w="5523471">
                  <a:extLst>
                    <a:ext uri="{9D8B030D-6E8A-4147-A177-3AD203B41FA5}">
                      <a16:colId xmlns:a16="http://schemas.microsoft.com/office/drawing/2014/main" val="1658570899"/>
                    </a:ext>
                  </a:extLst>
                </a:gridCol>
              </a:tblGrid>
              <a:tr h="370840">
                <a:tc>
                  <a:txBody>
                    <a:bodyPr/>
                    <a:lstStyle/>
                    <a:p>
                      <a:r>
                        <a:rPr lang="en-GB" dirty="0"/>
                        <a:t>Aims</a:t>
                      </a:r>
                    </a:p>
                  </a:txBody>
                  <a:tcPr/>
                </a:tc>
                <a:tc>
                  <a:txBody>
                    <a:bodyPr/>
                    <a:lstStyle/>
                    <a:p>
                      <a:r>
                        <a:rPr lang="en-GB" dirty="0"/>
                        <a:t>Rationale</a:t>
                      </a:r>
                    </a:p>
                  </a:txBody>
                  <a:tcPr/>
                </a:tc>
                <a:extLst>
                  <a:ext uri="{0D108BD9-81ED-4DB2-BD59-A6C34878D82A}">
                    <a16:rowId xmlns:a16="http://schemas.microsoft.com/office/drawing/2014/main" val="4193856284"/>
                  </a:ext>
                </a:extLst>
              </a:tr>
              <a:tr h="370840">
                <a:tc>
                  <a:txBody>
                    <a:bodyPr/>
                    <a:lstStyle/>
                    <a:p>
                      <a:r>
                        <a:rPr lang="en-GB" dirty="0"/>
                        <a:t>Identify brain damage patterns associated with different aphasia types (e.g., Broca’s, Wernicke’s, global aphasia). Similar to studies such as </a:t>
                      </a:r>
                      <a:r>
                        <a:rPr lang="en-GB" dirty="0" err="1"/>
                        <a:t>Døli</a:t>
                      </a:r>
                      <a:r>
                        <a:rPr lang="en-GB" dirty="0"/>
                        <a:t> et al. (2020).</a:t>
                      </a:r>
                    </a:p>
                  </a:txBody>
                  <a:tcPr/>
                </a:tc>
                <a:tc>
                  <a:txBody>
                    <a:bodyPr/>
                    <a:lstStyle/>
                    <a:p>
                      <a:r>
                        <a:rPr lang="en-GB" dirty="0"/>
                        <a:t>While certain brain regions are linked to specific aphasia types, the precise lesion patterns that determine aphasia subtypes remain poorly understood.</a:t>
                      </a:r>
                      <a:br>
                        <a:rPr lang="en-GB" dirty="0"/>
                      </a:br>
                      <a:r>
                        <a:rPr lang="en-GB" dirty="0"/>
                        <a:t>Supported by Pottinger and Kearns (2024) study.</a:t>
                      </a:r>
                    </a:p>
                  </a:txBody>
                  <a:tcPr/>
                </a:tc>
                <a:extLst>
                  <a:ext uri="{0D108BD9-81ED-4DB2-BD59-A6C34878D82A}">
                    <a16:rowId xmlns:a16="http://schemas.microsoft.com/office/drawing/2014/main" val="2975637799"/>
                  </a:ext>
                </a:extLst>
              </a:tr>
              <a:tr h="370840">
                <a:tc>
                  <a:txBody>
                    <a:bodyPr/>
                    <a:lstStyle/>
                    <a:p>
                      <a:r>
                        <a:rPr lang="en-GB" dirty="0"/>
                        <a:t>Develop a predictive model using structural MRI data to predict aphasia type based on neuroanatomical damage. Similar to studies such as Lee et al. (2020).</a:t>
                      </a:r>
                    </a:p>
                  </a:txBody>
                  <a:tcPr/>
                </a:tc>
                <a:tc>
                  <a:txBody>
                    <a:bodyPr/>
                    <a:lstStyle/>
                    <a:p>
                      <a:r>
                        <a:rPr lang="en-GB" dirty="0"/>
                        <a:t>Structural MRI allows for high-resolution, detailed imaging of brain lesions, enabling more accurate mapping of damage to brain areas responsible for language. Similar to studies such as </a:t>
                      </a:r>
                      <a:r>
                        <a:rPr lang="en-GB" dirty="0" err="1"/>
                        <a:t>Baldoncini</a:t>
                      </a:r>
                      <a:r>
                        <a:rPr lang="en-GB" dirty="0"/>
                        <a:t> et al. (2024).</a:t>
                      </a:r>
                    </a:p>
                  </a:txBody>
                  <a:tcPr/>
                </a:tc>
                <a:extLst>
                  <a:ext uri="{0D108BD9-81ED-4DB2-BD59-A6C34878D82A}">
                    <a16:rowId xmlns:a16="http://schemas.microsoft.com/office/drawing/2014/main" val="422369620"/>
                  </a:ext>
                </a:extLst>
              </a:tr>
              <a:tr h="370840">
                <a:tc>
                  <a:txBody>
                    <a:bodyPr/>
                    <a:lstStyle/>
                    <a:p>
                      <a:r>
                        <a:rPr lang="en-GB" dirty="0"/>
                        <a:t>Apply machine learning techniques to enhance prediction accuracy by analysing brain lesions and aphasia outcomes. Similar to studies such as Apostolidis et al. (2023) and Pottinger and Kearns (2024),</a:t>
                      </a:r>
                    </a:p>
                  </a:txBody>
                  <a:tcPr/>
                </a:tc>
                <a:tc>
                  <a:txBody>
                    <a:bodyPr/>
                    <a:lstStyle/>
                    <a:p>
                      <a:r>
                        <a:rPr lang="en-GB" dirty="0"/>
                        <a:t>Traditional aphasia diagnosis can be subjective and dependent on clinician experience; an objective, data-driven approach could improve diagnostic reliability. Supported by Marie and </a:t>
                      </a:r>
                      <a:r>
                        <a:rPr lang="en-GB" dirty="0" err="1"/>
                        <a:t>AlSwaiti</a:t>
                      </a:r>
                      <a:r>
                        <a:rPr lang="en-GB" dirty="0"/>
                        <a:t> (2024).</a:t>
                      </a:r>
                    </a:p>
                  </a:txBody>
                  <a:tcPr/>
                </a:tc>
                <a:extLst>
                  <a:ext uri="{0D108BD9-81ED-4DB2-BD59-A6C34878D82A}">
                    <a16:rowId xmlns:a16="http://schemas.microsoft.com/office/drawing/2014/main" val="2949781265"/>
                  </a:ext>
                </a:extLst>
              </a:tr>
            </a:tbl>
          </a:graphicData>
        </a:graphic>
      </p:graphicFrame>
    </p:spTree>
    <p:extLst>
      <p:ext uri="{BB962C8B-B14F-4D97-AF65-F5344CB8AC3E}">
        <p14:creationId xmlns:p14="http://schemas.microsoft.com/office/powerpoint/2010/main" val="4073979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CF4D407-9CB3-B0C2-D50B-963BDDA80FC8}"/>
              </a:ext>
            </a:extLst>
          </p:cNvPr>
          <p:cNvSpPr>
            <a:spLocks noGrp="1"/>
          </p:cNvSpPr>
          <p:nvPr>
            <p:ph type="title"/>
          </p:nvPr>
        </p:nvSpPr>
        <p:spPr>
          <a:xfrm>
            <a:off x="838200" y="-175649"/>
            <a:ext cx="10515600" cy="1325563"/>
          </a:xfrm>
        </p:spPr>
        <p:txBody>
          <a:bodyPr/>
          <a:lstStyle/>
          <a:p>
            <a:r>
              <a:rPr lang="en-GB" dirty="0"/>
              <a:t>Hypotheses and Research Questions</a:t>
            </a:r>
          </a:p>
        </p:txBody>
      </p:sp>
      <p:graphicFrame>
        <p:nvGraphicFramePr>
          <p:cNvPr id="5" name="Table 4">
            <a:extLst>
              <a:ext uri="{FF2B5EF4-FFF2-40B4-BE49-F238E27FC236}">
                <a16:creationId xmlns:a16="http://schemas.microsoft.com/office/drawing/2014/main" id="{686F39AB-8ECC-597C-7569-80D8024A0F2B}"/>
              </a:ext>
            </a:extLst>
          </p:cNvPr>
          <p:cNvGraphicFramePr>
            <a:graphicFrameLocks noGrp="1"/>
          </p:cNvGraphicFramePr>
          <p:nvPr>
            <p:extLst>
              <p:ext uri="{D42A27DB-BD31-4B8C-83A1-F6EECF244321}">
                <p14:modId xmlns:p14="http://schemas.microsoft.com/office/powerpoint/2010/main" val="3559053598"/>
              </p:ext>
            </p:extLst>
          </p:nvPr>
        </p:nvGraphicFramePr>
        <p:xfrm>
          <a:off x="332508" y="1149914"/>
          <a:ext cx="11461174" cy="4942676"/>
        </p:xfrm>
        <a:graphic>
          <a:graphicData uri="http://schemas.openxmlformats.org/drawingml/2006/table">
            <a:tbl>
              <a:tblPr firstRow="1" bandRow="1">
                <a:tableStyleId>{5C22544A-7EE6-4342-B048-85BDC9FD1C3A}</a:tableStyleId>
              </a:tblPr>
              <a:tblGrid>
                <a:gridCol w="5730587">
                  <a:extLst>
                    <a:ext uri="{9D8B030D-6E8A-4147-A177-3AD203B41FA5}">
                      <a16:colId xmlns:a16="http://schemas.microsoft.com/office/drawing/2014/main" val="3791448823"/>
                    </a:ext>
                  </a:extLst>
                </a:gridCol>
                <a:gridCol w="5730587">
                  <a:extLst>
                    <a:ext uri="{9D8B030D-6E8A-4147-A177-3AD203B41FA5}">
                      <a16:colId xmlns:a16="http://schemas.microsoft.com/office/drawing/2014/main" val="4068208415"/>
                    </a:ext>
                  </a:extLst>
                </a:gridCol>
              </a:tblGrid>
              <a:tr h="462116">
                <a:tc>
                  <a:txBody>
                    <a:bodyPr/>
                    <a:lstStyle/>
                    <a:p>
                      <a:r>
                        <a:rPr lang="en-GB" dirty="0"/>
                        <a:t>Hypotheses</a:t>
                      </a:r>
                    </a:p>
                  </a:txBody>
                  <a:tcPr/>
                </a:tc>
                <a:tc>
                  <a:txBody>
                    <a:bodyPr/>
                    <a:lstStyle/>
                    <a:p>
                      <a:r>
                        <a:rPr lang="en-GB" dirty="0"/>
                        <a:t>Research Questions</a:t>
                      </a:r>
                    </a:p>
                  </a:txBody>
                  <a:tcPr/>
                </a:tc>
                <a:extLst>
                  <a:ext uri="{0D108BD9-81ED-4DB2-BD59-A6C34878D82A}">
                    <a16:rowId xmlns:a16="http://schemas.microsoft.com/office/drawing/2014/main" val="2005689340"/>
                  </a:ext>
                </a:extLst>
              </a:tr>
              <a:tr h="8176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Specific brain regions, such as Broca’s area and Wernicke’s area will be associated with distinct aphasia syndromes.</a:t>
                      </a:r>
                      <a:endParaRPr lang="en-GB" dirty="0"/>
                    </a:p>
                  </a:txBody>
                  <a:tcPr/>
                </a:tc>
                <a:tc>
                  <a:txBody>
                    <a:bodyPr/>
                    <a:lstStyle/>
                    <a:p>
                      <a:r>
                        <a:rPr lang="en-GB" dirty="0"/>
                        <a:t>1) Can structural brain damage patterns, as observed through MRI, predict the type of aphasia a patient experiences?</a:t>
                      </a:r>
                      <a:br>
                        <a:rPr lang="en-GB" dirty="0"/>
                      </a:br>
                      <a:r>
                        <a:rPr lang="en-GB" dirty="0"/>
                        <a:t>Similar to the study conducted by </a:t>
                      </a:r>
                      <a:r>
                        <a:rPr lang="en-GB" dirty="0" err="1"/>
                        <a:t>Tsiakiri</a:t>
                      </a:r>
                      <a:r>
                        <a:rPr lang="en-GB" dirty="0"/>
                        <a:t> et al. (2024).</a:t>
                      </a:r>
                    </a:p>
                  </a:txBody>
                  <a:tcPr/>
                </a:tc>
                <a:extLst>
                  <a:ext uri="{0D108BD9-81ED-4DB2-BD59-A6C34878D82A}">
                    <a16:rowId xmlns:a16="http://schemas.microsoft.com/office/drawing/2014/main" val="3485548069"/>
                  </a:ext>
                </a:extLst>
              </a:tr>
              <a:tr h="8176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Machine learning algorithms can successfully analyse lesion data from structural MRI to predict aphasia type with high accuracy, even in complex cases with atypical lesion patterns.</a:t>
                      </a:r>
                    </a:p>
                  </a:txBody>
                  <a:tcPr/>
                </a:tc>
                <a:tc>
                  <a:txBody>
                    <a:bodyPr/>
                    <a:lstStyle/>
                    <a:p>
                      <a:r>
                        <a:rPr lang="en-GB" dirty="0"/>
                        <a:t>2) To what extent do lesion patterns in specific brain regions correspond to specific aphasia types?</a:t>
                      </a:r>
                      <a:br>
                        <a:rPr lang="en-GB" dirty="0"/>
                      </a:br>
                      <a:r>
                        <a:rPr lang="en-GB" dirty="0"/>
                        <a:t>Similar to the study conducted by Herron et al. (2024).</a:t>
                      </a:r>
                    </a:p>
                  </a:txBody>
                  <a:tcPr/>
                </a:tc>
                <a:extLst>
                  <a:ext uri="{0D108BD9-81ED-4DB2-BD59-A6C34878D82A}">
                    <a16:rowId xmlns:a16="http://schemas.microsoft.com/office/drawing/2014/main" val="4004716670"/>
                  </a:ext>
                </a:extLst>
              </a:tr>
              <a:tr h="817662">
                <a:tc>
                  <a:txBody>
                    <a:bodyPr/>
                    <a:lstStyle/>
                    <a:p>
                      <a:r>
                        <a:rPr lang="en-GB" sz="1800" kern="1200" dirty="0">
                          <a:solidFill>
                            <a:schemeClr val="dk1"/>
                          </a:solidFill>
                          <a:effectLst/>
                          <a:latin typeface="+mn-lt"/>
                          <a:ea typeface="+mn-ea"/>
                          <a:cs typeface="+mn-cs"/>
                        </a:rPr>
                        <a:t>Null hypotheses on the utilised classifier (support vector machine (SVM)) could differentiate between different kinds of aphasia.</a:t>
                      </a:r>
                      <a:endParaRPr lang="en-GB" dirty="0"/>
                    </a:p>
                  </a:txBody>
                  <a:tcPr/>
                </a:tc>
                <a:tc>
                  <a:txBody>
                    <a:bodyPr/>
                    <a:lstStyle/>
                    <a:p>
                      <a:r>
                        <a:rPr lang="en-GB" dirty="0"/>
                        <a:t>3) Can machine learning algorithms, using structural MRI data, accurately classify aphasia subtypes based on brain lesion patterns?</a:t>
                      </a:r>
                      <a:br>
                        <a:rPr lang="en-GB" dirty="0"/>
                      </a:br>
                      <a:r>
                        <a:rPr lang="en-GB" dirty="0"/>
                        <a:t>Similar to the study conducted by Tafuri et al. (2024).</a:t>
                      </a:r>
                    </a:p>
                  </a:txBody>
                  <a:tcPr/>
                </a:tc>
                <a:extLst>
                  <a:ext uri="{0D108BD9-81ED-4DB2-BD59-A6C34878D82A}">
                    <a16:rowId xmlns:a16="http://schemas.microsoft.com/office/drawing/2014/main" val="2467397879"/>
                  </a:ext>
                </a:extLst>
              </a:tr>
              <a:tr h="817662">
                <a:tc>
                  <a:txBody>
                    <a:bodyPr/>
                    <a:lstStyle/>
                    <a:p>
                      <a:endParaRPr lang="en-GB" dirty="0"/>
                    </a:p>
                  </a:txBody>
                  <a:tcPr/>
                </a:tc>
                <a:tc>
                  <a:txBody>
                    <a:bodyPr/>
                    <a:lstStyle/>
                    <a:p>
                      <a:r>
                        <a:rPr lang="en-GB" dirty="0"/>
                        <a:t>4) Do different aphasia subtypes show different levels of predictability based on brain lesion locations?</a:t>
                      </a:r>
                      <a:br>
                        <a:rPr lang="en-GB" dirty="0"/>
                      </a:br>
                      <a:r>
                        <a:rPr lang="en-GB" dirty="0"/>
                        <a:t>Similar to the study conducted by Fahey et al. (2024).</a:t>
                      </a:r>
                    </a:p>
                  </a:txBody>
                  <a:tcPr/>
                </a:tc>
                <a:extLst>
                  <a:ext uri="{0D108BD9-81ED-4DB2-BD59-A6C34878D82A}">
                    <a16:rowId xmlns:a16="http://schemas.microsoft.com/office/drawing/2014/main" val="258558328"/>
                  </a:ext>
                </a:extLst>
              </a:tr>
            </a:tbl>
          </a:graphicData>
        </a:graphic>
      </p:graphicFrame>
    </p:spTree>
    <p:extLst>
      <p:ext uri="{BB962C8B-B14F-4D97-AF65-F5344CB8AC3E}">
        <p14:creationId xmlns:p14="http://schemas.microsoft.com/office/powerpoint/2010/main" val="688180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AB87B7C3-9A65-0A3C-0666-6B3355F852D3}"/>
              </a:ext>
            </a:extLst>
          </p:cNvPr>
          <p:cNvSpPr>
            <a:spLocks noGrp="1"/>
          </p:cNvSpPr>
          <p:nvPr>
            <p:ph type="title"/>
          </p:nvPr>
        </p:nvSpPr>
        <p:spPr>
          <a:xfrm>
            <a:off x="1071846" y="1024243"/>
            <a:ext cx="10040233" cy="1228130"/>
          </a:xfrm>
        </p:spPr>
        <p:txBody>
          <a:bodyPr>
            <a:normAutofit/>
          </a:bodyPr>
          <a:lstStyle/>
          <a:p>
            <a:r>
              <a:rPr lang="en-GB" dirty="0">
                <a:solidFill>
                  <a:srgbClr val="FFFFFF"/>
                </a:solidFill>
                <a:latin typeface="Times New Roman" panose="02020603050405020304" pitchFamily="18" charset="0"/>
                <a:cs typeface="Times New Roman" panose="02020603050405020304" pitchFamily="18" charset="0"/>
              </a:rPr>
              <a:t>Study Design and Methodology</a:t>
            </a:r>
          </a:p>
        </p:txBody>
      </p:sp>
      <p:sp>
        <p:nvSpPr>
          <p:cNvPr id="5" name="Content Placeholder 2">
            <a:extLst>
              <a:ext uri="{FF2B5EF4-FFF2-40B4-BE49-F238E27FC236}">
                <a16:creationId xmlns:a16="http://schemas.microsoft.com/office/drawing/2014/main" id="{441C580C-D9D0-5678-8428-7935748F57D3}"/>
              </a:ext>
            </a:extLst>
          </p:cNvPr>
          <p:cNvSpPr>
            <a:spLocks noGrp="1"/>
          </p:cNvSpPr>
          <p:nvPr>
            <p:ph idx="1"/>
          </p:nvPr>
        </p:nvSpPr>
        <p:spPr>
          <a:xfrm>
            <a:off x="1071846" y="2973313"/>
            <a:ext cx="10040233" cy="3078483"/>
          </a:xfrm>
        </p:spPr>
        <p:txBody>
          <a:bodyPr>
            <a:normAutofit/>
          </a:bodyPr>
          <a:lstStyle/>
          <a:p>
            <a:pPr marL="0" indent="0">
              <a:buNone/>
            </a:pPr>
            <a:r>
              <a:rPr lang="en-GB" sz="1100" dirty="0">
                <a:ea typeface="Tahoma" panose="020B0604030504040204" pitchFamily="34" charset="0"/>
                <a:cs typeface="Times New Roman" panose="02020603050405020304" pitchFamily="18" charset="0"/>
              </a:rPr>
              <a:t>This study used a cross-sectional, with a quantitative, observational approach. There was no manipulation involved on any variable.</a:t>
            </a:r>
          </a:p>
          <a:p>
            <a:pPr marL="0" indent="0">
              <a:spcAft>
                <a:spcPts val="800"/>
              </a:spcAft>
              <a:buNone/>
            </a:pPr>
            <a:r>
              <a:rPr lang="en-GB" sz="1100" kern="100" dirty="0">
                <a:effectLst/>
                <a:ea typeface="Tahoma" panose="020B0604030504040204" pitchFamily="34" charset="0"/>
                <a:cs typeface="Times New Roman" panose="02020603050405020304" pitchFamily="18" charset="0"/>
              </a:rPr>
              <a:t>The participants were clinically assessed to determine their specific aphasia type, which was then used to correlate with brain damage observed in MRI scans. Then, MRI scans were used for measuring and visualising brain damage. Broca’s area and Wernicke’s area were the primary areas of interest. The study utilised the method Lesion-Symptom Mapping (LSM) (</a:t>
            </a:r>
            <a:r>
              <a:rPr lang="en-GB" sz="1100" kern="100" dirty="0" err="1">
                <a:effectLst/>
                <a:ea typeface="Tahoma" panose="020B0604030504040204" pitchFamily="34" charset="0"/>
                <a:cs typeface="Times New Roman" panose="02020603050405020304" pitchFamily="18" charset="0"/>
              </a:rPr>
              <a:t>Rajashekar</a:t>
            </a:r>
            <a:r>
              <a:rPr lang="en-GB" sz="1100" kern="100" dirty="0">
                <a:effectLst/>
                <a:ea typeface="Tahoma" panose="020B0604030504040204" pitchFamily="34" charset="0"/>
                <a:cs typeface="Times New Roman" panose="02020603050405020304" pitchFamily="18" charset="0"/>
              </a:rPr>
              <a:t> et al., 2021) to link specific regions of brain damage to different aphasia types. Voxel-Based Lesion-Symptom Mapping (VLSM) (Baldo et al., 2022) was used, which analysed individual brain voxels to determine the relationship between brain lesions and observed aphasia deficits. The aphasia types were the dependent variable (DV), with the lesion locations from MRI acting as the independent variable (IV). Then, machine learning algorithms were applied to predict aphasia typed based on MRI data collected, this allowed the researchers to create a computational tool to automatically predict aphasia types based on structural MRI data. All MRI data was pre-processed to ensure uniformity across participants. These steps included:</a:t>
            </a:r>
          </a:p>
          <a:p>
            <a:pPr marL="342900" lvl="0" indent="-342900">
              <a:buFont typeface="Courier New" panose="02070309020205020404" pitchFamily="49" charset="0"/>
              <a:buChar char="o"/>
            </a:pPr>
            <a:r>
              <a:rPr lang="en-GB" sz="1100" kern="100" dirty="0">
                <a:effectLst/>
                <a:ea typeface="Tahoma" panose="020B0604030504040204" pitchFamily="34" charset="0"/>
                <a:cs typeface="Times New Roman" panose="02020603050405020304" pitchFamily="18" charset="0"/>
              </a:rPr>
              <a:t>Normalisation: Aligning the MRI scans to a common space for comparison.</a:t>
            </a:r>
          </a:p>
          <a:p>
            <a:pPr marL="342900" lvl="0" indent="-342900">
              <a:buFont typeface="Courier New" panose="02070309020205020404" pitchFamily="49" charset="0"/>
              <a:buChar char="o"/>
            </a:pPr>
            <a:r>
              <a:rPr lang="en-GB" sz="1100" kern="100" dirty="0">
                <a:effectLst/>
                <a:ea typeface="Tahoma" panose="020B0604030504040204" pitchFamily="34" charset="0"/>
                <a:cs typeface="Times New Roman" panose="02020603050405020304" pitchFamily="18" charset="0"/>
              </a:rPr>
              <a:t>Segmentation: Identifying and labelling areas of brain damage (lesions).</a:t>
            </a:r>
          </a:p>
          <a:p>
            <a:pPr marL="342900" lvl="0" indent="-342900">
              <a:spcAft>
                <a:spcPts val="800"/>
              </a:spcAft>
              <a:buFont typeface="Courier New" panose="02070309020205020404" pitchFamily="49" charset="0"/>
              <a:buChar char="o"/>
            </a:pPr>
            <a:r>
              <a:rPr lang="en-GB" sz="1100" kern="100" dirty="0">
                <a:effectLst/>
                <a:ea typeface="Tahoma" panose="020B0604030504040204" pitchFamily="34" charset="0"/>
                <a:cs typeface="Times New Roman" panose="02020603050405020304" pitchFamily="18" charset="0"/>
              </a:rPr>
              <a:t>Lesion Mapping: Mapping the lesion locations onto a standardised brain template for consistent analysis.</a:t>
            </a:r>
          </a:p>
          <a:p>
            <a:pPr marL="0" indent="0">
              <a:spcAft>
                <a:spcPts val="800"/>
              </a:spcAft>
              <a:buNone/>
            </a:pPr>
            <a:r>
              <a:rPr lang="en-GB" sz="1100" kern="100" dirty="0">
                <a:effectLst/>
                <a:ea typeface="Tahoma" panose="020B0604030504040204" pitchFamily="34" charset="0"/>
                <a:cs typeface="Times New Roman" panose="02020603050405020304" pitchFamily="18" charset="0"/>
              </a:rPr>
              <a:t>Voxel-based analysis were performed to determine which areas of the brain, when damaged, corresponded to different aphasia type. Also, statistical modelling, including regression and machine learning technique, was used to predict aphasia type based on lesion locations.</a:t>
            </a:r>
          </a:p>
          <a:p>
            <a:pPr marL="0" indent="0">
              <a:buNone/>
            </a:pPr>
            <a:endParaRPr lang="en-GB" sz="1000" dirty="0"/>
          </a:p>
          <a:p>
            <a:endParaRPr lang="en-GB" sz="1000" dirty="0"/>
          </a:p>
        </p:txBody>
      </p:sp>
    </p:spTree>
    <p:extLst>
      <p:ext uri="{BB962C8B-B14F-4D97-AF65-F5344CB8AC3E}">
        <p14:creationId xmlns:p14="http://schemas.microsoft.com/office/powerpoint/2010/main" val="2097943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C711D5B-0AD3-0ED9-F019-CF18A615DE5B}"/>
              </a:ext>
            </a:extLst>
          </p:cNvPr>
          <p:cNvSpPr>
            <a:spLocks noGrp="1"/>
          </p:cNvSpPr>
          <p:nvPr>
            <p:ph type="title"/>
          </p:nvPr>
        </p:nvSpPr>
        <p:spPr>
          <a:xfrm>
            <a:off x="838200" y="-147798"/>
            <a:ext cx="10515600" cy="1019175"/>
          </a:xfrm>
        </p:spPr>
        <p:txBody>
          <a:bodyPr>
            <a:normAutofit fontScale="90000"/>
          </a:bodyPr>
          <a:lstStyle/>
          <a:p>
            <a:r>
              <a:rPr lang="en-GB" dirty="0"/>
              <a:t>Participants: Inclusion and Exclusion criteria</a:t>
            </a:r>
          </a:p>
        </p:txBody>
      </p:sp>
      <p:sp>
        <p:nvSpPr>
          <p:cNvPr id="5" name="Content Placeholder 2">
            <a:extLst>
              <a:ext uri="{FF2B5EF4-FFF2-40B4-BE49-F238E27FC236}">
                <a16:creationId xmlns:a16="http://schemas.microsoft.com/office/drawing/2014/main" id="{E5999FCF-9233-9E21-A77C-2496D2FB6090}"/>
              </a:ext>
            </a:extLst>
          </p:cNvPr>
          <p:cNvSpPr>
            <a:spLocks noGrp="1"/>
          </p:cNvSpPr>
          <p:nvPr>
            <p:ph idx="1"/>
          </p:nvPr>
        </p:nvSpPr>
        <p:spPr>
          <a:xfrm>
            <a:off x="241300" y="682624"/>
            <a:ext cx="10515600" cy="4351338"/>
          </a:xfrm>
        </p:spPr>
        <p:txBody>
          <a:bodyPr/>
          <a:lstStyle/>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total of </a:t>
            </a:r>
            <a:r>
              <a:rPr lang="en-GB" sz="1800" kern="100" dirty="0">
                <a:latin typeface="Aptos" panose="020B0004020202020204" pitchFamily="34" charset="0"/>
                <a:ea typeface="Aptos" panose="020B0004020202020204" pitchFamily="34" charset="0"/>
                <a:cs typeface="Times New Roman" panose="02020603050405020304" pitchFamily="18" charset="0"/>
              </a:rPr>
              <a:t>98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participants were included in the study. </a:t>
            </a:r>
          </a:p>
        </p:txBody>
      </p:sp>
      <p:graphicFrame>
        <p:nvGraphicFramePr>
          <p:cNvPr id="6" name="Table 5">
            <a:extLst>
              <a:ext uri="{FF2B5EF4-FFF2-40B4-BE49-F238E27FC236}">
                <a16:creationId xmlns:a16="http://schemas.microsoft.com/office/drawing/2014/main" id="{25411CED-94E6-F35C-E8C7-A7B118B24CD4}"/>
              </a:ext>
            </a:extLst>
          </p:cNvPr>
          <p:cNvGraphicFramePr>
            <a:graphicFrameLocks noGrp="1"/>
          </p:cNvGraphicFramePr>
          <p:nvPr>
            <p:extLst>
              <p:ext uri="{D42A27DB-BD31-4B8C-83A1-F6EECF244321}">
                <p14:modId xmlns:p14="http://schemas.microsoft.com/office/powerpoint/2010/main" val="2497498826"/>
              </p:ext>
            </p:extLst>
          </p:nvPr>
        </p:nvGraphicFramePr>
        <p:xfrm>
          <a:off x="0" y="1029016"/>
          <a:ext cx="12192000" cy="5953866"/>
        </p:xfrm>
        <a:graphic>
          <a:graphicData uri="http://schemas.openxmlformats.org/drawingml/2006/table">
            <a:tbl>
              <a:tblPr firstRow="1" bandRow="1">
                <a:tableStyleId>{5C22544A-7EE6-4342-B048-85BDC9FD1C3A}</a:tableStyleId>
              </a:tblPr>
              <a:tblGrid>
                <a:gridCol w="6096000">
                  <a:extLst>
                    <a:ext uri="{9D8B030D-6E8A-4147-A177-3AD203B41FA5}">
                      <a16:colId xmlns:a16="http://schemas.microsoft.com/office/drawing/2014/main" val="4244597485"/>
                    </a:ext>
                  </a:extLst>
                </a:gridCol>
                <a:gridCol w="6096000">
                  <a:extLst>
                    <a:ext uri="{9D8B030D-6E8A-4147-A177-3AD203B41FA5}">
                      <a16:colId xmlns:a16="http://schemas.microsoft.com/office/drawing/2014/main" val="1615875538"/>
                    </a:ext>
                  </a:extLst>
                </a:gridCol>
              </a:tblGrid>
              <a:tr h="353272">
                <a:tc>
                  <a:txBody>
                    <a:bodyPr/>
                    <a:lstStyle/>
                    <a:p>
                      <a:r>
                        <a:rPr lang="en-GB" dirty="0"/>
                        <a:t>Inclusion criteria</a:t>
                      </a:r>
                    </a:p>
                  </a:txBody>
                  <a:tcPr/>
                </a:tc>
                <a:tc>
                  <a:txBody>
                    <a:bodyPr/>
                    <a:lstStyle/>
                    <a:p>
                      <a:r>
                        <a:rPr lang="en-GB" dirty="0"/>
                        <a:t>Exclusion criteria</a:t>
                      </a:r>
                    </a:p>
                  </a:txBody>
                  <a:tcPr/>
                </a:tc>
                <a:extLst>
                  <a:ext uri="{0D108BD9-81ED-4DB2-BD59-A6C34878D82A}">
                    <a16:rowId xmlns:a16="http://schemas.microsoft.com/office/drawing/2014/main" val="3615452212"/>
                  </a:ext>
                </a:extLst>
              </a:tr>
              <a:tr h="11481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Diagnosis of Aphasia: Participants had to have aphasia as a result of a stroke or other neurological injury. Aphasia must have been confirmed using standard clinical evaluations and language tests.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Severe Comorbidities: Participants with severe cognitive impairments, psychiatric disorders, or other neurological conditions that could interfere with language function or interpretation of aphasia.</a:t>
                      </a:r>
                    </a:p>
                  </a:txBody>
                  <a:tcPr/>
                </a:tc>
                <a:extLst>
                  <a:ext uri="{0D108BD9-81ED-4DB2-BD59-A6C34878D82A}">
                    <a16:rowId xmlns:a16="http://schemas.microsoft.com/office/drawing/2014/main" val="168168422"/>
                  </a:ext>
                </a:extLst>
              </a:tr>
              <a:tr h="11481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Brain Damage Identifiable via Structural MRI: Participants needed to have structural brain lesions that could be observed using MRI scans.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Brain Injuries Unrelated to Aphasia: Individuals whose brain damage resulted from conditions not related to aphasia (such as tumours, or prior degenerative brain diseases like Alzheimer's).</a:t>
                      </a:r>
                    </a:p>
                  </a:txBody>
                  <a:tcPr/>
                </a:tc>
                <a:extLst>
                  <a:ext uri="{0D108BD9-81ED-4DB2-BD59-A6C34878D82A}">
                    <a16:rowId xmlns:a16="http://schemas.microsoft.com/office/drawing/2014/main" val="2043911496"/>
                  </a:ext>
                </a:extLst>
              </a:tr>
              <a:tr h="11481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Variety of Aphasia Types: Inclusion of participants with various aphasia types (e.g., Broca’s aphasia, Wernicke’s aphasia, etc.).</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Inadequate MRI Quality: Participants whose MRI scans were of poor quality or had technical issues, making accurate lesion identification difficult.</a:t>
                      </a:r>
                    </a:p>
                  </a:txBody>
                  <a:tcPr/>
                </a:tc>
                <a:extLst>
                  <a:ext uri="{0D108BD9-81ED-4DB2-BD59-A6C34878D82A}">
                    <a16:rowId xmlns:a16="http://schemas.microsoft.com/office/drawing/2014/main" val="2930438080"/>
                  </a:ext>
                </a:extLst>
              </a:tr>
              <a:tr h="88317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Age Range: All participants had to be over the age of 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Inability to Perform Language Testing: Participants who could not complete the standardised language assessments (due to cognitive or physical limitations).</a:t>
                      </a:r>
                    </a:p>
                  </a:txBody>
                  <a:tcPr/>
                </a:tc>
                <a:extLst>
                  <a:ext uri="{0D108BD9-81ED-4DB2-BD59-A6C34878D82A}">
                    <a16:rowId xmlns:a16="http://schemas.microsoft.com/office/drawing/2014/main" val="1956280271"/>
                  </a:ext>
                </a:extLst>
              </a:tr>
              <a:tr h="11481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Clinical Assessment: Participants must have been clinically assessed to determine their aphasia type and severity, as this classification was needed for the study’s analysis.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Pre-existing Neurological Disorders: Participants with neurological conditions such as epilepsy, Parkinson’s disease, and multiple sclerosis.</a:t>
                      </a:r>
                    </a:p>
                    <a:p>
                      <a:endParaRPr lang="en-GB" dirty="0"/>
                    </a:p>
                  </a:txBody>
                  <a:tcPr/>
                </a:tc>
                <a:extLst>
                  <a:ext uri="{0D108BD9-81ED-4DB2-BD59-A6C34878D82A}">
                    <a16:rowId xmlns:a16="http://schemas.microsoft.com/office/drawing/2014/main" val="1140186629"/>
                  </a:ext>
                </a:extLst>
              </a:tr>
            </a:tbl>
          </a:graphicData>
        </a:graphic>
      </p:graphicFrame>
    </p:spTree>
    <p:extLst>
      <p:ext uri="{BB962C8B-B14F-4D97-AF65-F5344CB8AC3E}">
        <p14:creationId xmlns:p14="http://schemas.microsoft.com/office/powerpoint/2010/main" val="543203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69BD4B-1FE1-B175-FCA9-BA5C5341E007}"/>
              </a:ext>
            </a:extLst>
          </p:cNvPr>
          <p:cNvSpPr>
            <a:spLocks noGrp="1"/>
          </p:cNvSpPr>
          <p:nvPr>
            <p:ph type="title"/>
          </p:nvPr>
        </p:nvSpPr>
        <p:spPr>
          <a:xfrm>
            <a:off x="600779" y="81844"/>
            <a:ext cx="10772775" cy="1658198"/>
          </a:xfrm>
        </p:spPr>
        <p:txBody>
          <a:bodyPr/>
          <a:lstStyle/>
          <a:p>
            <a:r>
              <a:rPr lang="en-GB" dirty="0"/>
              <a:t>Methodology: MRI Imaging</a:t>
            </a:r>
          </a:p>
        </p:txBody>
      </p:sp>
      <p:graphicFrame>
        <p:nvGraphicFramePr>
          <p:cNvPr id="5" name="Content Placeholder 3">
            <a:extLst>
              <a:ext uri="{FF2B5EF4-FFF2-40B4-BE49-F238E27FC236}">
                <a16:creationId xmlns:a16="http://schemas.microsoft.com/office/drawing/2014/main" id="{B6C28893-F6D0-F469-C49A-DCFF5CC15C00}"/>
              </a:ext>
            </a:extLst>
          </p:cNvPr>
          <p:cNvGraphicFramePr>
            <a:graphicFrameLocks noGrp="1"/>
          </p:cNvGraphicFramePr>
          <p:nvPr>
            <p:ph idx="1"/>
            <p:extLst>
              <p:ext uri="{D42A27DB-BD31-4B8C-83A1-F6EECF244321}">
                <p14:modId xmlns:p14="http://schemas.microsoft.com/office/powerpoint/2010/main" val="2360621229"/>
              </p:ext>
            </p:extLst>
          </p:nvPr>
        </p:nvGraphicFramePr>
        <p:xfrm>
          <a:off x="333631" y="1309816"/>
          <a:ext cx="11701849" cy="51830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2699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13A54-20AD-AD67-4CB0-687791AF643B}"/>
              </a:ext>
            </a:extLst>
          </p:cNvPr>
          <p:cNvSpPr>
            <a:spLocks noGrp="1"/>
          </p:cNvSpPr>
          <p:nvPr>
            <p:ph type="title"/>
          </p:nvPr>
        </p:nvSpPr>
        <p:spPr/>
        <p:txBody>
          <a:bodyPr/>
          <a:lstStyle/>
          <a:p>
            <a:r>
              <a:rPr lang="en-GB" dirty="0"/>
              <a:t>Key Findings</a:t>
            </a:r>
          </a:p>
        </p:txBody>
      </p:sp>
      <p:sp>
        <p:nvSpPr>
          <p:cNvPr id="3" name="Content Placeholder 2">
            <a:extLst>
              <a:ext uri="{FF2B5EF4-FFF2-40B4-BE49-F238E27FC236}">
                <a16:creationId xmlns:a16="http://schemas.microsoft.com/office/drawing/2014/main" id="{466EF36C-B09B-2BDF-C613-76F251E314B5}"/>
              </a:ext>
            </a:extLst>
          </p:cNvPr>
          <p:cNvSpPr>
            <a:spLocks noGrp="1"/>
          </p:cNvSpPr>
          <p:nvPr>
            <p:ph idx="1"/>
          </p:nvPr>
        </p:nvSpPr>
        <p:spPr/>
        <p:txBody>
          <a:bodyPr>
            <a:normAutofit fontScale="925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results showed that, for some aphasia pairings, the predictions were very accurate. For example, predicting anomic aphasia (a mild form of aphasia) from global aphasia (a more severe form) was accurate in most cases.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other pairings, like anomic aphasia versus Wernicke's aphasia, the predictions weren't much better than random guessing, likely because there were fewer patients with Wernicke's aphasia to compare against.</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AALCTS atlas (a specific map of the brain) worked the best, successfully predicting 7 out of 10 aphasia type pairings.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CTS atlas, which focused on white matter (connections between brain areas), performed the worst. Despite these differences, the performance of different atlases wasn't significantly different overall.</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Anomic aphasia didn't have a clear pattern of brain areas associated with it, making it harder to predict.</a:t>
            </a:r>
          </a:p>
        </p:txBody>
      </p:sp>
    </p:spTree>
    <p:extLst>
      <p:ext uri="{BB962C8B-B14F-4D97-AF65-F5344CB8AC3E}">
        <p14:creationId xmlns:p14="http://schemas.microsoft.com/office/powerpoint/2010/main" val="3973761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50C60-3BED-6F1E-1944-487AAA69264A}"/>
              </a:ext>
            </a:extLst>
          </p:cNvPr>
          <p:cNvSpPr>
            <a:spLocks noGrp="1"/>
          </p:cNvSpPr>
          <p:nvPr>
            <p:ph type="title"/>
          </p:nvPr>
        </p:nvSpPr>
        <p:spPr/>
        <p:txBody>
          <a:bodyPr/>
          <a:lstStyle/>
          <a:p>
            <a:r>
              <a:rPr lang="en-GB" dirty="0"/>
              <a:t>Conclusion</a:t>
            </a:r>
          </a:p>
        </p:txBody>
      </p:sp>
      <p:sp>
        <p:nvSpPr>
          <p:cNvPr id="7" name="Content Placeholder 6">
            <a:extLst>
              <a:ext uri="{FF2B5EF4-FFF2-40B4-BE49-F238E27FC236}">
                <a16:creationId xmlns:a16="http://schemas.microsoft.com/office/drawing/2014/main" id="{CE5ABBE7-5177-B08A-30ED-B4FAC60EDB51}"/>
              </a:ext>
            </a:extLst>
          </p:cNvPr>
          <p:cNvSpPr>
            <a:spLocks noGrp="1"/>
          </p:cNvSpPr>
          <p:nvPr>
            <p:ph idx="1"/>
          </p:nvPr>
        </p:nvSpPr>
        <p:spPr>
          <a:xfrm>
            <a:off x="838200" y="1825624"/>
            <a:ext cx="10515600" cy="4086803"/>
          </a:xfrm>
        </p:spPr>
        <p:txBody>
          <a:bodyPr>
            <a:normAutofit lnSpcReduction="10000"/>
          </a:bodyPr>
          <a:lstStyle/>
          <a:p>
            <a:pPr marL="0" indent="0">
              <a:buNone/>
            </a:pPr>
            <a:r>
              <a:rPr lang="en-GB" dirty="0"/>
              <a:t>This study provides valuable insights into predicting aphasia types using structural MRI, highlighting the potential for neuroimaging in improving diagnosis and treatment. The study’s approach is innovative, however, its reliance on structural MRI alone, without incorporating functional data or considering individual differences presents limitations.</a:t>
            </a:r>
          </a:p>
          <a:p>
            <a:pPr marL="0" indent="0">
              <a:buNone/>
            </a:pPr>
            <a:r>
              <a:rPr lang="en-GB" dirty="0"/>
              <a:t>The findings support the use of MRI with linking brain damage patterns to aphasia type.</a:t>
            </a:r>
          </a:p>
          <a:p>
            <a:pPr marL="0" indent="0">
              <a:buNone/>
            </a:pPr>
            <a:r>
              <a:rPr lang="en-GB" dirty="0"/>
              <a:t>The findings support the original stated hypotheses.</a:t>
            </a:r>
          </a:p>
          <a:p>
            <a:pPr marL="0" indent="0">
              <a:buNone/>
            </a:pPr>
            <a:r>
              <a:rPr lang="en-GB" dirty="0"/>
              <a:t>Future research could aim for a more comprehensive approach, utilising fMRI, DTI, or MEG. and expanding the participant diversity. This would provide a more holistic approach to understanding aphasia and enhance the clinical applicability of the research.</a:t>
            </a:r>
          </a:p>
        </p:txBody>
      </p:sp>
    </p:spTree>
    <p:extLst>
      <p:ext uri="{BB962C8B-B14F-4D97-AF65-F5344CB8AC3E}">
        <p14:creationId xmlns:p14="http://schemas.microsoft.com/office/powerpoint/2010/main" val="3816467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42E92-D106-0B36-FDA0-CF0CA53C457A}"/>
              </a:ext>
            </a:extLst>
          </p:cNvPr>
          <p:cNvSpPr>
            <a:spLocks noGrp="1"/>
          </p:cNvSpPr>
          <p:nvPr>
            <p:ph type="title"/>
          </p:nvPr>
        </p:nvSpPr>
        <p:spPr>
          <a:xfrm>
            <a:off x="187036" y="0"/>
            <a:ext cx="10515600" cy="1212706"/>
          </a:xfrm>
        </p:spPr>
        <p:txBody>
          <a:bodyPr/>
          <a:lstStyle/>
          <a:p>
            <a:r>
              <a:rPr lang="en-GB" dirty="0"/>
              <a:t>Frequently Asked Questions</a:t>
            </a:r>
          </a:p>
        </p:txBody>
      </p:sp>
      <p:graphicFrame>
        <p:nvGraphicFramePr>
          <p:cNvPr id="4" name="Table 3">
            <a:extLst>
              <a:ext uri="{FF2B5EF4-FFF2-40B4-BE49-F238E27FC236}">
                <a16:creationId xmlns:a16="http://schemas.microsoft.com/office/drawing/2014/main" id="{AF000889-331D-08A4-62C3-8786510C3C78}"/>
              </a:ext>
            </a:extLst>
          </p:cNvPr>
          <p:cNvGraphicFramePr>
            <a:graphicFrameLocks noGrp="1"/>
          </p:cNvGraphicFramePr>
          <p:nvPr>
            <p:extLst>
              <p:ext uri="{D42A27DB-BD31-4B8C-83A1-F6EECF244321}">
                <p14:modId xmlns:p14="http://schemas.microsoft.com/office/powerpoint/2010/main" val="1066959936"/>
              </p:ext>
            </p:extLst>
          </p:nvPr>
        </p:nvGraphicFramePr>
        <p:xfrm>
          <a:off x="147204" y="961736"/>
          <a:ext cx="11897592" cy="5364480"/>
        </p:xfrm>
        <a:graphic>
          <a:graphicData uri="http://schemas.openxmlformats.org/drawingml/2006/table">
            <a:tbl>
              <a:tblPr firstRow="1" bandRow="1">
                <a:tableStyleId>{5C22544A-7EE6-4342-B048-85BDC9FD1C3A}</a:tableStyleId>
              </a:tblPr>
              <a:tblGrid>
                <a:gridCol w="3491346">
                  <a:extLst>
                    <a:ext uri="{9D8B030D-6E8A-4147-A177-3AD203B41FA5}">
                      <a16:colId xmlns:a16="http://schemas.microsoft.com/office/drawing/2014/main" val="1639665948"/>
                    </a:ext>
                  </a:extLst>
                </a:gridCol>
                <a:gridCol w="8406246">
                  <a:extLst>
                    <a:ext uri="{9D8B030D-6E8A-4147-A177-3AD203B41FA5}">
                      <a16:colId xmlns:a16="http://schemas.microsoft.com/office/drawing/2014/main" val="3067350469"/>
                    </a:ext>
                  </a:extLst>
                </a:gridCol>
              </a:tblGrid>
              <a:tr h="370840">
                <a:tc>
                  <a:txBody>
                    <a:bodyPr/>
                    <a:lstStyle/>
                    <a:p>
                      <a:r>
                        <a:rPr lang="en-GB" sz="1400" b="0" dirty="0"/>
                        <a:t>1. What was the main goal of </a:t>
                      </a:r>
                      <a:r>
                        <a:rPr lang="en-GB" sz="1400" b="0" dirty="0" err="1"/>
                        <a:t>Yourganov</a:t>
                      </a:r>
                      <a:r>
                        <a:rPr lang="en-GB" sz="1400" b="0" dirty="0"/>
                        <a:t> et </a:t>
                      </a:r>
                      <a:r>
                        <a:rPr lang="en-GB" sz="1400" b="0" dirty="0" err="1"/>
                        <a:t>al’s</a:t>
                      </a:r>
                      <a:r>
                        <a:rPr lang="en-GB" sz="1400" b="0" dirty="0"/>
                        <a:t>., 2015 study?</a:t>
                      </a:r>
                    </a:p>
                  </a:txBody>
                  <a:tcPr/>
                </a:tc>
                <a:tc>
                  <a:txBody>
                    <a:bodyPr/>
                    <a:lstStyle/>
                    <a:p>
                      <a:r>
                        <a:rPr lang="en-GB" sz="1400" b="0" dirty="0"/>
                        <a:t>The primary goal of the study was to investigate whether specific patterns of brain damage, as observed through structural MRI scans, could predict the type of aphasia a person develops. By mapping lesions to different aphasia subtypes, the researchers aimed to provide a more objective and reliable method for diagnosing and predicting aphasia based on neuroanatomical data.</a:t>
                      </a:r>
                    </a:p>
                  </a:txBody>
                  <a:tcPr/>
                </a:tc>
                <a:extLst>
                  <a:ext uri="{0D108BD9-81ED-4DB2-BD59-A6C34878D82A}">
                    <a16:rowId xmlns:a16="http://schemas.microsoft.com/office/drawing/2014/main" val="4137785140"/>
                  </a:ext>
                </a:extLst>
              </a:tr>
              <a:tr h="370840">
                <a:tc>
                  <a:txBody>
                    <a:bodyPr/>
                    <a:lstStyle/>
                    <a:p>
                      <a:r>
                        <a:rPr lang="en-GB" sz="1400" b="0" dirty="0"/>
                        <a:t>2. How does structural MRI contribute to understanding aphasia in this study?</a:t>
                      </a:r>
                    </a:p>
                  </a:txBody>
                  <a:tcPr/>
                </a:tc>
                <a:tc>
                  <a:txBody>
                    <a:bodyPr/>
                    <a:lstStyle/>
                    <a:p>
                      <a:r>
                        <a:rPr lang="en-GB" sz="1400" b="0" dirty="0"/>
                        <a:t>Structural MRI provides detailed images of brain anatomy, allowing researchers to identify lesions or brain damage associated with aphasia. In this study, MRI scans helped identify specific regions, such as Broca's and Wernicke's areas, that were linked to different aphasia subtypes, thereby contributing to the understanding of how structural brain damage relates to language deficits.</a:t>
                      </a:r>
                    </a:p>
                  </a:txBody>
                  <a:tcPr/>
                </a:tc>
                <a:extLst>
                  <a:ext uri="{0D108BD9-81ED-4DB2-BD59-A6C34878D82A}">
                    <a16:rowId xmlns:a16="http://schemas.microsoft.com/office/drawing/2014/main" val="456905220"/>
                  </a:ext>
                </a:extLst>
              </a:tr>
              <a:tr h="370840">
                <a:tc>
                  <a:txBody>
                    <a:bodyPr/>
                    <a:lstStyle/>
                    <a:p>
                      <a:r>
                        <a:rPr lang="en-GB" sz="1400" b="0" dirty="0"/>
                        <a:t>3. What is Voxel-Based Lesion-Symptom Mapping (VLSM), and how was it used in this study?</a:t>
                      </a:r>
                    </a:p>
                  </a:txBody>
                  <a:tcPr/>
                </a:tc>
                <a:tc>
                  <a:txBody>
                    <a:bodyPr/>
                    <a:lstStyle/>
                    <a:p>
                      <a:r>
                        <a:rPr lang="en-GB" sz="1400" b="0" dirty="0"/>
                        <a:t>Voxel-Based Lesion-Symptom Mapping (VLSM) is a method that examines individual brain voxels (small 3D units of brain tissue) to identify how brain damage in specific areas correlates with language symptoms. In this study, VLSM was used to analyse MRI data and determine which brain regions, when damaged, were associated with different aphasia types. This helped create a predictive model for aphasia subtypes based on lesion location.</a:t>
                      </a:r>
                    </a:p>
                  </a:txBody>
                  <a:tcPr/>
                </a:tc>
                <a:extLst>
                  <a:ext uri="{0D108BD9-81ED-4DB2-BD59-A6C34878D82A}">
                    <a16:rowId xmlns:a16="http://schemas.microsoft.com/office/drawing/2014/main" val="4176876271"/>
                  </a:ext>
                </a:extLst>
              </a:tr>
              <a:tr h="370840">
                <a:tc>
                  <a:txBody>
                    <a:bodyPr/>
                    <a:lstStyle/>
                    <a:p>
                      <a:r>
                        <a:rPr lang="en-GB" sz="1400" b="0" dirty="0"/>
                        <a:t>4. What were the main limitations of the study?</a:t>
                      </a:r>
                    </a:p>
                  </a:txBody>
                  <a:tcPr/>
                </a:tc>
                <a:tc>
                  <a:txBody>
                    <a:bodyPr/>
                    <a:lstStyle/>
                    <a:p>
                      <a:r>
                        <a:rPr lang="en-GB" sz="1400" b="0" dirty="0"/>
                        <a:t>One limitation was that the study used a cross-sectional design, which prevents making conclusions about causality or the progression of aphasia over time. Additionally, the study relied solely on structural MRI data, which does not account for brain function or neuroplasticity. This approach may overlook how the brain compensates for damage or how functional changes in the brain contribute to aphasia. Furthermore, the sample size for certain aphasia subtypes (e.g., Wernicke’s aphasia) was small, which could impact the generalizability of the results.</a:t>
                      </a:r>
                    </a:p>
                  </a:txBody>
                  <a:tcPr/>
                </a:tc>
                <a:extLst>
                  <a:ext uri="{0D108BD9-81ED-4DB2-BD59-A6C34878D82A}">
                    <a16:rowId xmlns:a16="http://schemas.microsoft.com/office/drawing/2014/main" val="4200638649"/>
                  </a:ext>
                </a:extLst>
              </a:tr>
              <a:tr h="370840">
                <a:tc>
                  <a:txBody>
                    <a:bodyPr/>
                    <a:lstStyle/>
                    <a:p>
                      <a:r>
                        <a:rPr lang="en-GB" sz="1400" b="0" dirty="0"/>
                        <a:t>5. How could this study’s findings impact clinical practice in diagnosing aphasia?</a:t>
                      </a:r>
                    </a:p>
                  </a:txBody>
                  <a:tcPr/>
                </a:tc>
                <a:tc>
                  <a:txBody>
                    <a:bodyPr/>
                    <a:lstStyle/>
                    <a:p>
                      <a:r>
                        <a:rPr lang="en-GB" sz="1400" b="0" dirty="0"/>
                        <a:t>The study’s findings could lead to more accurate and objective ways to diagnose aphasia by correlating specific patterns of brain damage with aphasia subtypes. This could help clinicians make quicker, more precise diagnoses, and potentially improve treatment plans. Additionally, if combined with other neuroimaging methods (e.g., functional MRI), it may offer a more comprehensive approach to understanding and treating aphasia. However, clinicians would need to consider other factors, such as cognitive function and rehabilitation history, for a complete assessment.</a:t>
                      </a:r>
                    </a:p>
                  </a:txBody>
                  <a:tcPr/>
                </a:tc>
                <a:extLst>
                  <a:ext uri="{0D108BD9-81ED-4DB2-BD59-A6C34878D82A}">
                    <a16:rowId xmlns:a16="http://schemas.microsoft.com/office/drawing/2014/main" val="1227399093"/>
                  </a:ext>
                </a:extLst>
              </a:tr>
            </a:tbl>
          </a:graphicData>
        </a:graphic>
      </p:graphicFrame>
    </p:spTree>
    <p:extLst>
      <p:ext uri="{BB962C8B-B14F-4D97-AF65-F5344CB8AC3E}">
        <p14:creationId xmlns:p14="http://schemas.microsoft.com/office/powerpoint/2010/main" val="510977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ADCD6-A6CA-820B-1E6A-7CD2F2C4B54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726CA9D-E00D-8EA1-4470-A550F31FCD40}"/>
              </a:ext>
            </a:extLst>
          </p:cNvPr>
          <p:cNvSpPr>
            <a:spLocks noGrp="1"/>
          </p:cNvSpPr>
          <p:nvPr>
            <p:ph idx="1"/>
          </p:nvPr>
        </p:nvSpPr>
        <p:spPr/>
        <p:txBody>
          <a:bodyPr>
            <a:normAutofit fontScale="62500" lnSpcReduction="20000"/>
          </a:bodyPr>
          <a:lstStyle/>
          <a:p>
            <a:pPr marL="0" indent="-45720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Acharya, A. B., Lui, F., &amp; Maani, C. V. (2024, February 25).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Conduction aphasia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StatPearls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NCBI Bookshelf.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2"/>
              </a:rPr>
              <a:t>https://www.ncbi.nlm.nih.gov/books/NBK537006/</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45720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Andrews, J. P., Cahn, N., Speidel, B. A., Chung, J. E., Levy, D. F., Wilson, S. M., Berger, M. S., &amp; Chang, E. F. (2022). Dissociation of Broca’s area from Broca’s aphasia in patients undergoing neurosurgical resections.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Neurosurgery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138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(3), 847–857.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3"/>
              </a:rPr>
              <a:t>https://doi.org/10.3171/2022.6.jns2297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45720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Apostolidis, K.,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Kokkotis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Moustakidis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Karakasis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Sakellari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Koutra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Tsiptsios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Karatzetzou</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Vadikolias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K.,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Aggelousis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(2023). Machine Learning Algorithms for the Prediction of language and Cognition Rehabilitation Outcomes of Post-stroke Patients: A scoping review.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Human-Centric Intelligent Systems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147–160.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4"/>
              </a:rPr>
              <a:t>https://doi.org/10.1007/s44230-023-00051-1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45720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Arshad, M., Qureshi, M.,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Inam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 &amp; Omer, H. (2021). Transfer learning in deep neural network-based receiver coil sensitivity map estimation.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Magnetic Resonance Materials in Physics Biology and Medicine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(5), 717–728.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5"/>
              </a:rPr>
              <a:t>https://doi.org/10.1007/s10334-021-00919-y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45720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Badzakova-Trajkov</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(2008). A behavioural and functional imaging investigation of Stroop task performance in late proficient bilinguals.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ResearchGate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45720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Baldo, J. V., Ivanova, M. V., Herron, T. J., Wilson, S. M.,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Dronkers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F. (2022). Voxel-Based lesion symptom mapping. In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Neuromethods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(pp. 95–118).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6"/>
              </a:rPr>
              <a:t>https://doi.org/10.1007/978-1-0716-2225-4_5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45720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Baldoncini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 Campero, A., &amp; Ramirez, M. E. (2024). Arteriovenous Malformation Involving the Broca’s Area and Precentral Gyrus. In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Neuroanatomy Guidance to Successful Neurosurgical Interventions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(pp. 223–229).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7"/>
              </a:rPr>
              <a:t>https://doi.org/10.1007/978-3-031-59838-8_21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2842650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3F98B4-6028-7FB8-A9D2-FCE757333A12}"/>
              </a:ext>
            </a:extLst>
          </p:cNvPr>
          <p:cNvSpPr>
            <a:spLocks noGrp="1"/>
          </p:cNvSpPr>
          <p:nvPr>
            <p:ph idx="1"/>
          </p:nvPr>
        </p:nvSpPr>
        <p:spPr>
          <a:xfrm>
            <a:off x="620889" y="541866"/>
            <a:ext cx="10732911" cy="5881511"/>
          </a:xfrm>
        </p:spPr>
        <p:txBody>
          <a:bodyPr>
            <a:normAutofit fontScale="55000" lnSpcReduction="20000"/>
          </a:bodyPr>
          <a:lstStyle/>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Catania, V., D’Angelo, G., Panerai, 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Lanuzza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 &amp; Ferri, R. (2024). Case report: Applied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analysis in a case of anomic aphasia in post-acute myocardial infarction with cardiac arrest and brain hypoxia: results of tact-training.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Frontiers in Psychology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https://doi.org/10.3389/fpsyg.2024.1407399</a:t>
            </a:r>
          </a:p>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Caucheteux</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 &amp; King, J. (2022). Brains and algorithms partially converge in natural language processing.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Communications Biology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https://doi.org/10.1038/s42003-022-03036-1</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Code, C. (2021).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Wiley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286–309. https://doi.org/10.1002/9781119606987.ch14</a:t>
            </a:r>
          </a:p>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Døli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 Helland, W. A., Helland, T., &amp; Specht, K. (2020). Associations between lesion size, lesion location and aphasia in acute stroke.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Aphasiology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(6), 745–763. https://doi.org/10.1080/02687038.2020.1727838</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Fahey, 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Fridriksson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 Hickok, G.,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Matchin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 (2024). Lesion-symptom mapping of acceptability judgments in chronic poststroke aphasia reveals the neurobiological underpinnings of receptive syntax.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Cognitive Neuroscience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36</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(6), 1141–1155. https://doi.org/10.1162/jocn_a_02134</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Fleming, V.,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Brownsett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Krason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Maegli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 A., Coley-Fisher, H., Ong, Y., Nardo, D., Leach, R., Howard, D., Robson, H., Warburton, E., Ashburner, J., Price, C. J., Crinion, J. T., &amp; Leff, A. P. (2020). Efficacy of spoken word comprehension therapy in patients with chronic aphasia: a cross-over randomised controlled trial with structural imaging.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Neurology Neurosurgery &amp; Psychiatry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92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(4), 418–424. https://doi.org/10.1136/jnnp-2020-324256</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Frederick, A., Jacobs, M., Adams-Mitchell, C. J., &amp; Ellis, C. (2022). The global rate of Post-Stroke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Perspectives of the ASHA Special Interest Groups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(5), 1567–1572. https://doi.org/10.1044/2022_persp-22-00111</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Halai, A. 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Woollams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M., &amp; Ralph, M. a. L. (2020). Investigating the effect of changing parameters when building prediction models for post-stroke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Nature Human Behaviour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(7), 725–735. https://doi.org/10.1038/s41562-020-0854-5</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Hasan, Kalra, Siddique, Kumar, P., &amp; Kumar, V. (2024). Broca’s aphasia: A detailed review of its features, origins, diagnosis, and management.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Chemical Studies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1–6. https://www.researchgate.net/profile/Faizul-Hasan-4/publication/385350277_Broca's_aphasia_A_detailed_review_of_its_features_origins_diagnosis_and_management/links/672126b12326b47637b81163/Brocas-aphasia-A-detailed-review-of-its-features-origins-diagnosis-and-management.pdf</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Herron, T. J., Schendel, K., Curran, B. C.,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Lwi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J., Spinelli, M. G., Ludy, C.,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Dronkers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F., &amp; Baldo, J. V. (2024). Is Broca’s area critical for speech and language? Evidence from lesion-symptom mapping in chronic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Frontiers in Language Sciences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https://doi.org/10.3389/flang.2024.1398616</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Huang, J., Cao, Y., Zhang, D., Lei, X., &amp; Chang, J. (2022). Research trends of the neuroimaging in aphasia: A bibliometric analysis and visualization analysis from 2004 to 2021.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Frontiers in Human Neuroscience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16</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https://doi.org/10.3389/fnhum.2022.945160</a:t>
            </a:r>
          </a:p>
        </p:txBody>
      </p:sp>
    </p:spTree>
    <p:extLst>
      <p:ext uri="{BB962C8B-B14F-4D97-AF65-F5344CB8AC3E}">
        <p14:creationId xmlns:p14="http://schemas.microsoft.com/office/powerpoint/2010/main" val="22723810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616895-AC20-8E11-9774-CBD29BCE98F2}"/>
              </a:ext>
            </a:extLst>
          </p:cNvPr>
          <p:cNvSpPr>
            <a:spLocks noGrp="1"/>
          </p:cNvSpPr>
          <p:nvPr>
            <p:ph idx="1"/>
          </p:nvPr>
        </p:nvSpPr>
        <p:spPr>
          <a:xfrm>
            <a:off x="838200" y="508000"/>
            <a:ext cx="10515600" cy="5668963"/>
          </a:xfrm>
        </p:spPr>
        <p:txBody>
          <a:bodyPr>
            <a:normAutofit fontScale="70000" lnSpcReduction="20000"/>
          </a:bodyPr>
          <a:lstStyle/>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Jäncke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 Liem, F., &amp; Merillat, S. (2020). Are language skills related to structural features in Broca’s and Wernicke’s area?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European Journal of Neuroscience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53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(4), 1124–1135.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2"/>
              </a:rPr>
              <a:t>https://doi.org/10.1111/ejn.15038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Josephy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-Hernandez, 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Rezaii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Jones, A., Loyer, E., Hochberg, D., Quimby, M., Wong, B., &amp; Dickerson, B. C. (2023). Automated analysis of written language in the three variants of primary progressive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Brain Communications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(4).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3"/>
              </a:rPr>
              <a:t>https://doi.org/10.1093/braincomms/fcad202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Lee, S., Na, Y., Tae, W.,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Pyun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(2020). Clinical and neuroimaging factors associated with aphasia severity in stroke patients: diffusion tensor imaging study.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Scientific Reports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10</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4"/>
              </a:rPr>
              <a:t>https://doi.org/10.1038/s41598-020-69741-1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Liew, S., Lo, B. P., Donnelly, M. R.,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Zavaliangos-Petropulu</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Jeong, J. 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Barisano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G., Hutton, A., Simon, J. P., Juliano, J. M., Suri, A., Wang, Z., Abdullah, A., Kim, J., Ard, 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Banaj</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Borich, M. R., Boyd, L.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Brodtmann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Buetefisch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 M., . . . Yu, C. (2022). A large, curated, open-source stroke neuroimaging dataset to improve lesion segmentation algorithms.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Scientific Data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9</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5"/>
              </a:rPr>
              <a:t>https://doi.org/10.1038/s41597-022-01401-7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Marie, B.,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AlSwaiti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 (2024). Validity and Validation in Language Testing: Current state and future guidelines in Aphasiology.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Aphasiology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(9), 1568–1588.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6"/>
              </a:rPr>
              <a:t>https://doi.org/10.1080/02687038.2024.2320754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Pottinger, G., &amp; Kearns, Á. (2024). Big data and artificial intelligence in post-stroke aphasia: A mapping review.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Advances in Communication and Swallowing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41–55.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7"/>
              </a:rPr>
              <a:t>https://doi.org/10.3233/acs-230005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Rajashekar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 Wilms, M., MacDonald, M. 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Schimert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Hill, M. 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Demchuk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Goyal, M.,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Dukelow</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P.,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Forkert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D. (2021). Lesion-symptom mapping with NIHSS sub-scores in ischemic stroke patients.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Stroke and Vascular Neurology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 124–131.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8"/>
              </a:rPr>
              <a:t>https://doi.org/10.1136/svn-2021-001091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Richardson, F. M., &amp; Price, C. J. (2009). Structural MRI studies of language function in the undamaged brain.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Brain Structure and Function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213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(6), 511–523.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9"/>
              </a:rPr>
              <a:t>https://doi.org/10.1007/s00429-009-0211-y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1937837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4B33EF-47F9-0C39-D3F9-3BDF6D4D63E2}"/>
              </a:ext>
            </a:extLst>
          </p:cNvPr>
          <p:cNvSpPr>
            <a:spLocks noGrp="1"/>
          </p:cNvSpPr>
          <p:nvPr>
            <p:ph idx="1"/>
          </p:nvPr>
        </p:nvSpPr>
        <p:spPr>
          <a:xfrm>
            <a:off x="838200" y="722489"/>
            <a:ext cx="10515600" cy="5454474"/>
          </a:xfrm>
        </p:spPr>
        <p:txBody>
          <a:bodyPr>
            <a:normAutofit fontScale="85000" lnSpcReduction="20000"/>
          </a:bodyPr>
          <a:lstStyle/>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Suting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 B.,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Mozeiko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 (2021). Analysis of Real-World language use in a person with Wernicke’s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Perspectives of the ASHA Special Interest Groups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6</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(3), 553–565.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2"/>
              </a:rPr>
              <a:t>https://doi.org/10.1044/2021_persp-20-00178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Szameitat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Sterr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&amp; Shen. (2009). The functional magnetic resonance imaging (fMRI) procedure as experienced by healthy participants and stroke patients – A pilot study.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ResearchGate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3"/>
              </a:rPr>
              <a:t>https://www.researchgate.net/publication/26708757_The_functional_magnetic_resonance_imaging_fMRI_procedure_as_experienced_by_healthy_participants_and_stroke_patients_-_A_pilot_study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Tafuri, B., De Blasi, R., Nigro, S.,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Logroscino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G. (2024). Explainable machine learning radiomics model for Primary Progressive Aphasia classification.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Frontiers in Systems Neuroscience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4"/>
              </a:rPr>
              <a:t>https://doi.org/10.3389/fnsys.2024.1324437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Taylor, B., Bocchetta, M., Shand, C., Todd, E. G.,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Chokesuwattanaskul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Crutch, S. J., Warren, J. D., Rohrer, J. D., Hardy, C. J. D., &amp; Oxtoby, N. P. (2024). Data-driven neuroanatomical subtypes of primary progressive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Brain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5"/>
              </a:rPr>
              <a:t>https://doi.org/10.1093/brain/awae314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Tsiakiri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Giantsios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Vlotinou</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Nikolaidou</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Atanbori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Sohani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 Aliyu,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Mournou</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Peristeri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Frantzidis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 (2024). Mapping brain networks and cognitive functioning after stroke: A systematic review.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Brain Organoid and Systems Neuroscience Journal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43–52.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6"/>
              </a:rPr>
              <a:t>https://doi.org/10.1016/j.bosn.2024.08.001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Wani, P. D. (2024). From Sound to Meaning: Navigating Wernicke’s area in language processing.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Cureus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7"/>
              </a:rPr>
              <a:t>https://doi.org/10.7759/cureus.69833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r>
              <a:rPr lang="en-GB" sz="18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800" dirty="0">
                <a:effectLst/>
                <a:latin typeface="Aptos" panose="020B0004020202020204" pitchFamily="34" charset="0"/>
                <a:ea typeface="Aptos" panose="020B0004020202020204" pitchFamily="34" charset="0"/>
                <a:cs typeface="Times New Roman" panose="02020603050405020304" pitchFamily="18" charset="0"/>
              </a:rPr>
              <a:t>, G., Smith, K. G., </a:t>
            </a:r>
            <a:r>
              <a:rPr lang="en-GB" sz="1800" dirty="0" err="1">
                <a:effectLst/>
                <a:latin typeface="Aptos" panose="020B0004020202020204" pitchFamily="34" charset="0"/>
                <a:ea typeface="Aptos" panose="020B0004020202020204" pitchFamily="34" charset="0"/>
                <a:cs typeface="Times New Roman" panose="02020603050405020304" pitchFamily="18" charset="0"/>
              </a:rPr>
              <a:t>Fridriksson</a:t>
            </a:r>
            <a:r>
              <a:rPr lang="en-GB" sz="1800" dirty="0">
                <a:effectLst/>
                <a:latin typeface="Aptos" panose="020B0004020202020204" pitchFamily="34" charset="0"/>
                <a:ea typeface="Aptos" panose="020B0004020202020204" pitchFamily="34" charset="0"/>
                <a:cs typeface="Times New Roman" panose="02020603050405020304" pitchFamily="18" charset="0"/>
              </a:rPr>
              <a:t>, J., &amp; </a:t>
            </a:r>
            <a:r>
              <a:rPr lang="en-GB" sz="1800" dirty="0" err="1">
                <a:effectLst/>
                <a:latin typeface="Aptos" panose="020B0004020202020204" pitchFamily="34" charset="0"/>
                <a:ea typeface="Aptos" panose="020B0004020202020204" pitchFamily="34" charset="0"/>
                <a:cs typeface="Times New Roman" panose="02020603050405020304" pitchFamily="18" charset="0"/>
              </a:rPr>
              <a:t>Rorden</a:t>
            </a:r>
            <a:r>
              <a:rPr lang="en-GB" sz="1800" dirty="0">
                <a:effectLst/>
                <a:latin typeface="Aptos" panose="020B0004020202020204" pitchFamily="34" charset="0"/>
                <a:ea typeface="Aptos" panose="020B0004020202020204" pitchFamily="34" charset="0"/>
                <a:cs typeface="Times New Roman" panose="02020603050405020304" pitchFamily="18" charset="0"/>
              </a:rPr>
              <a:t>, C. (2015). Predicting aphasia type from brain damage measured with structural MRI. </a:t>
            </a:r>
            <a:r>
              <a:rPr lang="en-GB" sz="1800" i="1" dirty="0">
                <a:effectLst/>
                <a:latin typeface="Aptos" panose="020B0004020202020204" pitchFamily="34" charset="0"/>
                <a:ea typeface="Aptos" panose="020B0004020202020204" pitchFamily="34" charset="0"/>
                <a:cs typeface="Times New Roman" panose="02020603050405020304" pitchFamily="18" charset="0"/>
              </a:rPr>
              <a:t>Cortex</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r>
              <a:rPr lang="en-GB" sz="1800" i="1" dirty="0">
                <a:effectLst/>
                <a:latin typeface="Aptos" panose="020B0004020202020204" pitchFamily="34" charset="0"/>
                <a:ea typeface="Aptos" panose="020B0004020202020204" pitchFamily="34" charset="0"/>
                <a:cs typeface="Times New Roman" panose="02020603050405020304" pitchFamily="18" charset="0"/>
              </a:rPr>
              <a:t>73</a:t>
            </a:r>
            <a:r>
              <a:rPr lang="en-GB" sz="1800" dirty="0">
                <a:effectLst/>
                <a:latin typeface="Aptos" panose="020B0004020202020204" pitchFamily="34" charset="0"/>
                <a:ea typeface="Aptos" panose="020B0004020202020204" pitchFamily="34" charset="0"/>
                <a:cs typeface="Times New Roman" panose="02020603050405020304" pitchFamily="18" charset="0"/>
              </a:rPr>
              <a:t>, 203–215.  </a:t>
            </a:r>
            <a:endParaRPr lang="en-GB" dirty="0"/>
          </a:p>
        </p:txBody>
      </p:sp>
    </p:spTree>
    <p:extLst>
      <p:ext uri="{BB962C8B-B14F-4D97-AF65-F5344CB8AC3E}">
        <p14:creationId xmlns:p14="http://schemas.microsoft.com/office/powerpoint/2010/main" val="4224127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B65F4-D482-FC19-D79F-E638B12D69F9}"/>
              </a:ext>
            </a:extLst>
          </p:cNvPr>
          <p:cNvSpPr>
            <a:spLocks noGrp="1"/>
          </p:cNvSpPr>
          <p:nvPr>
            <p:ph type="title"/>
          </p:nvPr>
        </p:nvSpPr>
        <p:spPr/>
        <p:txBody>
          <a:bodyPr/>
          <a:lstStyle/>
          <a:p>
            <a:r>
              <a:rPr lang="en-GB" dirty="0"/>
              <a:t>Notes: Slide 2 </a:t>
            </a:r>
          </a:p>
        </p:txBody>
      </p:sp>
      <p:sp>
        <p:nvSpPr>
          <p:cNvPr id="3" name="Content Placeholder 2">
            <a:extLst>
              <a:ext uri="{FF2B5EF4-FFF2-40B4-BE49-F238E27FC236}">
                <a16:creationId xmlns:a16="http://schemas.microsoft.com/office/drawing/2014/main" id="{81D228F1-D725-A573-CD08-603BE284DDD3}"/>
              </a:ext>
            </a:extLst>
          </p:cNvPr>
          <p:cNvSpPr>
            <a:spLocks noGrp="1"/>
          </p:cNvSpPr>
          <p:nvPr>
            <p:ph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Hello, everyone. Welcome to this presentation reviewing the study conducted by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2015 “Predicting aphasia type from brain damage measured with structural MRI”.</a:t>
            </a:r>
          </a:p>
        </p:txBody>
      </p:sp>
    </p:spTree>
    <p:extLst>
      <p:ext uri="{BB962C8B-B14F-4D97-AF65-F5344CB8AC3E}">
        <p14:creationId xmlns:p14="http://schemas.microsoft.com/office/powerpoint/2010/main" val="7317930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E6E1-0AF9-CBC1-5613-CF10372D5A9A}"/>
              </a:ext>
            </a:extLst>
          </p:cNvPr>
          <p:cNvSpPr>
            <a:spLocks noGrp="1"/>
          </p:cNvSpPr>
          <p:nvPr>
            <p:ph type="title"/>
          </p:nvPr>
        </p:nvSpPr>
        <p:spPr/>
        <p:txBody>
          <a:bodyPr/>
          <a:lstStyle/>
          <a:p>
            <a:r>
              <a:rPr lang="en-GB" dirty="0"/>
              <a:t>Notes: Slide 3</a:t>
            </a:r>
          </a:p>
        </p:txBody>
      </p:sp>
      <p:sp>
        <p:nvSpPr>
          <p:cNvPr id="3" name="Content Placeholder 2">
            <a:extLst>
              <a:ext uri="{FF2B5EF4-FFF2-40B4-BE49-F238E27FC236}">
                <a16:creationId xmlns:a16="http://schemas.microsoft.com/office/drawing/2014/main" id="{2A05F6B1-DC83-8DA5-88C6-62937EF6506B}"/>
              </a:ext>
            </a:extLst>
          </p:cNvPr>
          <p:cNvSpPr>
            <a:spLocks noGrp="1"/>
          </p:cNvSpPr>
          <p:nvPr>
            <p:ph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aims of this comprehensive review are to discuss the aims, rationale, hypotheses, and research questions, along with the study design, methodology, findings, while adding critiques to the study as well as highlighting the strengths and limitations within the context of aphasia research and use of MRI scanners. The field of research correlating to aphasia and structural MRI has experienced a 40-60% increase within the last ten years according to Huang et all (2022). This increase could be due to several key factors, including modern technical advancements in MRI imaging, increased understanding of aphasia, or advances within neuroscience. Furthermore, this study has the potential to be deemed necessary for research because it addresses a critical gap in the understanding of aphasia, particularly when looking at how specific patterns of brain damage can predict the type of aphasia a person develops. </a:t>
            </a:r>
          </a:p>
        </p:txBody>
      </p:sp>
    </p:spTree>
    <p:extLst>
      <p:ext uri="{BB962C8B-B14F-4D97-AF65-F5344CB8AC3E}">
        <p14:creationId xmlns:p14="http://schemas.microsoft.com/office/powerpoint/2010/main" val="40360243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E191E-4818-6A2C-D2AC-7A78E9B9833C}"/>
              </a:ext>
            </a:extLst>
          </p:cNvPr>
          <p:cNvSpPr>
            <a:spLocks noGrp="1"/>
          </p:cNvSpPr>
          <p:nvPr>
            <p:ph type="title"/>
          </p:nvPr>
        </p:nvSpPr>
        <p:spPr/>
        <p:txBody>
          <a:bodyPr/>
          <a:lstStyle/>
          <a:p>
            <a:r>
              <a:rPr lang="en-GB" dirty="0"/>
              <a:t>Notes: Slide 4</a:t>
            </a:r>
          </a:p>
        </p:txBody>
      </p:sp>
      <p:sp>
        <p:nvSpPr>
          <p:cNvPr id="3" name="Content Placeholder 2">
            <a:extLst>
              <a:ext uri="{FF2B5EF4-FFF2-40B4-BE49-F238E27FC236}">
                <a16:creationId xmlns:a16="http://schemas.microsoft.com/office/drawing/2014/main" id="{3767A683-BE3E-89FE-94D1-E748FA2A3BB0}"/>
              </a:ext>
            </a:extLst>
          </p:cNvPr>
          <p:cNvSpPr>
            <a:spLocks noGrp="1"/>
          </p:cNvSpPr>
          <p:nvPr>
            <p:ph idx="1"/>
          </p:nvPr>
        </p:nvSpPr>
        <p:spPr/>
        <p:txBody>
          <a:bodyPr>
            <a:normAutofit fontScale="85000"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When looking at a diagram of the brain in the context of aphasia, it is important to understand the key regions responsible for language processing. The most well-known region is Broca’s area, located within the left frontal lobe, typically in the posterior part of the frontal gyrus. Broca’s area is crucial for speech production, and damage to this region often results in Broca’s aphasia, where individuals struggle with speaking, although the comprehension of language remains largely intact.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 the other hand, Wernicke’s area, located in the left temporal lobe, is associated with language comprehension. Damage to this area can cause Wernicke’s aphasia, where individuals can produce fluent speech, but it more often than not lacks meaning. Damage to this area has also been shown that individuals struggle to understand spoken or written language.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 middle of Broca’s area and Wernicke’s area is a region known as the arcuate fasciculus, this is a bundle of nerve fibres that connects Broca’s area and Wernicke’s area. Damage to this connection can result in conduction aphasia, where individuals have difficulty repeating words or sentences despite the ability to comprehend language and speak fluently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Jäncke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2020; Wani, 2024). Both Broca’s area and Wernicke’s area work together simultaneously to enable fluent and meaningful communication. According to Andrews et al. (2022), however, if they do not work together, it can result in aphasia, affecting repetition and word retrieval.</a:t>
            </a:r>
          </a:p>
        </p:txBody>
      </p:sp>
    </p:spTree>
    <p:extLst>
      <p:ext uri="{BB962C8B-B14F-4D97-AF65-F5344CB8AC3E}">
        <p14:creationId xmlns:p14="http://schemas.microsoft.com/office/powerpoint/2010/main" val="37103937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DA9C5-8A31-96B9-A6F8-343132E8E517}"/>
              </a:ext>
            </a:extLst>
          </p:cNvPr>
          <p:cNvSpPr>
            <a:spLocks noGrp="1"/>
          </p:cNvSpPr>
          <p:nvPr>
            <p:ph type="title"/>
          </p:nvPr>
        </p:nvSpPr>
        <p:spPr/>
        <p:txBody>
          <a:bodyPr/>
          <a:lstStyle/>
          <a:p>
            <a:r>
              <a:rPr lang="en-GB" dirty="0"/>
              <a:t>Notes: Slide 5</a:t>
            </a:r>
          </a:p>
        </p:txBody>
      </p:sp>
      <p:sp>
        <p:nvSpPr>
          <p:cNvPr id="3" name="Content Placeholder 2">
            <a:extLst>
              <a:ext uri="{FF2B5EF4-FFF2-40B4-BE49-F238E27FC236}">
                <a16:creationId xmlns:a16="http://schemas.microsoft.com/office/drawing/2014/main" id="{FF499BF4-457A-21E2-DF78-541F956E70DC}"/>
              </a:ext>
            </a:extLst>
          </p:cNvPr>
          <p:cNvSpPr>
            <a:spLocks noGrp="1"/>
          </p:cNvSpPr>
          <p:nvPr>
            <p:ph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slide consists of two images of the Siemens Trio 3 Tesla Magnetic Resonance Imaging (MRI) scanner, this machine was used in the study which captured high resolution images of the brain lesions. The 3T scanner is significantly more powerful than the commonly used 1.5T machines, which allows it to produce higher resolution images and greater detail of brain structures. Within this study, the use of the 3T scanner was crucial for obtaining precise images of brain anatomy, particularly when looking for structural abnormalities associated with aphasia. The increased magnetic field strength, compared to previous models, allows for better visualisation of finer details in brain tissue, which is essential for detecting subtle lesions or areas of damage that could contribute to language deficits whilst pinpointing the areas of the brain more accurately and can therefore observe the intricate neural networks involved in language processing (Arshad et al., 2021;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2021). </a:t>
            </a:r>
          </a:p>
        </p:txBody>
      </p:sp>
    </p:spTree>
    <p:extLst>
      <p:ext uri="{BB962C8B-B14F-4D97-AF65-F5344CB8AC3E}">
        <p14:creationId xmlns:p14="http://schemas.microsoft.com/office/powerpoint/2010/main" val="4901244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9FD22-8628-DAFF-A78E-0E04879698C9}"/>
              </a:ext>
            </a:extLst>
          </p:cNvPr>
          <p:cNvSpPr>
            <a:spLocks noGrp="1"/>
          </p:cNvSpPr>
          <p:nvPr>
            <p:ph type="title"/>
          </p:nvPr>
        </p:nvSpPr>
        <p:spPr/>
        <p:txBody>
          <a:bodyPr/>
          <a:lstStyle/>
          <a:p>
            <a:r>
              <a:rPr lang="en-GB" dirty="0"/>
              <a:t>Notes: Slide 6</a:t>
            </a:r>
          </a:p>
        </p:txBody>
      </p:sp>
      <p:sp>
        <p:nvSpPr>
          <p:cNvPr id="3" name="Content Placeholder 2">
            <a:extLst>
              <a:ext uri="{FF2B5EF4-FFF2-40B4-BE49-F238E27FC236}">
                <a16:creationId xmlns:a16="http://schemas.microsoft.com/office/drawing/2014/main" id="{5077ED3B-DD64-CEC6-43AE-AFCF1CA5C889}"/>
              </a:ext>
            </a:extLst>
          </p:cNvPr>
          <p:cNvSpPr>
            <a:spLocks noGrp="1"/>
          </p:cNvSpPr>
          <p:nvPr>
            <p:ph idx="1"/>
          </p:nvPr>
        </p:nvSpPr>
        <p:spPr>
          <a:xfrm>
            <a:off x="676656" y="2011680"/>
            <a:ext cx="10753725" cy="4174631"/>
          </a:xfrm>
        </p:spPr>
        <p:txBody>
          <a:bodyPr>
            <a:normAutofit fontScale="92500" lnSpcReduction="10000"/>
          </a:bodyPr>
          <a:lstStyle/>
          <a:p>
            <a:r>
              <a:rPr lang="en-GB" sz="1600" dirty="0">
                <a:effectLst/>
                <a:latin typeface="Aptos" panose="020B0004020202020204" pitchFamily="34" charset="0"/>
                <a:ea typeface="Aptos" panose="020B0004020202020204" pitchFamily="34" charset="0"/>
                <a:cs typeface="Times New Roman" panose="02020603050405020304" pitchFamily="18" charset="0"/>
              </a:rPr>
              <a:t>As previously stated, aphasia is a communication disorder which is caused by brain damage, affecting both written and spoken language. It varies in severity and type, depending on which areas of the brain are impacted, such as Broca’s and Wernicke’s areas. Aphasia can also result from conditions including strokes or neurodegenerative diseases and significantly impairs daily functioning. Furthermore, structural MRI is a non-invasive imaging technique that provides detailed images of brain anatomy which could then help identify abnormalities such as lesions or atrophy. It is very valuable when studying aphasia by visualising brain damage and its correlation with language deficits. The use of structural MRI allows researchers to examine the integrity of language related brain lesions and can track changes, whether developments or declination over time. However, while structural MRI can provide valuable insights anatomically, it does not measure brain function or capture the complex nature of language processing. This relationship between brain damage and aphasia can vary across individuals, therefore suggesting other factors such as cognitive reserve or rehabilitation play a role in language outcomes.</a:t>
            </a:r>
            <a:br>
              <a:rPr lang="en-GB" sz="1600" dirty="0">
                <a:effectLst/>
                <a:latin typeface="Aptos" panose="020B0004020202020204" pitchFamily="34" charset="0"/>
                <a:ea typeface="Aptos" panose="020B0004020202020204" pitchFamily="34" charset="0"/>
                <a:cs typeface="Times New Roman" panose="02020603050405020304" pitchFamily="18" charset="0"/>
              </a:rPr>
            </a:br>
            <a:r>
              <a:rPr lang="en-GB" sz="1600" dirty="0">
                <a:effectLst/>
                <a:latin typeface="Aptos" panose="020B0004020202020204" pitchFamily="34" charset="0"/>
                <a:ea typeface="Aptos" panose="020B0004020202020204" pitchFamily="34" charset="0"/>
                <a:cs typeface="Times New Roman" panose="02020603050405020304" pitchFamily="18" charset="0"/>
              </a:rPr>
              <a:t>There are several types of aphasia, the main types highlighted within this study include: Broca’s aphasia, Wernicke’s aphasia, Global aphasia, Anomic aphasia, and Conduction Aphasia. Broca’s Aphasia is characterised by difficulty in speech production. Individuals with this type of aphasia may understand speech and know what they want to say, but struggle to form complete sentences. In this case, their speech is often slow and requires effort and concentration. Secondly, individuals with Wernicke’s Aphasia can produce fluent speech, but it may lack depth or meaning. Individuals with this type of aphasia often have difficulty understanding spoken language and may create nonsensical sentences. Thirdly, individuals with Global Aphasia have significant impairments in both producing and understanding language, therefore unable to speak or comprehend much at all. Next is Anomic Aphasia, individuals with this type of aphasia have difficulty finding the right words, especially nouns and verbs, but can understand and produce grammatically correct sentences. Finally, is Conduction Aphasia, this is caused from damage to the arcuate fasciculus, which is a critical neural pathway connecting Broca’s area and Wernicke’s area within the cerebral cortex.</a:t>
            </a:r>
            <a:br>
              <a:rPr lang="en-GB" sz="1600" dirty="0">
                <a:effectLst/>
                <a:latin typeface="Aptos" panose="020B0004020202020204" pitchFamily="34" charset="0"/>
                <a:ea typeface="Aptos" panose="020B0004020202020204" pitchFamily="34" charset="0"/>
                <a:cs typeface="Times New Roman" panose="02020603050405020304" pitchFamily="18" charset="0"/>
              </a:rPr>
            </a:br>
            <a:r>
              <a:rPr lang="en-GB" sz="1600" dirty="0">
                <a:effectLst/>
                <a:latin typeface="Aptos" panose="020B0004020202020204" pitchFamily="34" charset="0"/>
                <a:ea typeface="Aptos" panose="020B0004020202020204" pitchFamily="34" charset="0"/>
                <a:cs typeface="Times New Roman" panose="02020603050405020304" pitchFamily="18" charset="0"/>
              </a:rPr>
              <a:t>Each type of aphasia has unique characteristics that can manifest in many forms, each affecting language production, comprehension, and the ability to retrieve words differently. </a:t>
            </a:r>
            <a:endParaRPr lang="en-GB" dirty="0"/>
          </a:p>
        </p:txBody>
      </p:sp>
    </p:spTree>
    <p:extLst>
      <p:ext uri="{BB962C8B-B14F-4D97-AF65-F5344CB8AC3E}">
        <p14:creationId xmlns:p14="http://schemas.microsoft.com/office/powerpoint/2010/main" val="38577127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0A677-ECDA-3EB5-CFE1-598E06486BE9}"/>
              </a:ext>
            </a:extLst>
          </p:cNvPr>
          <p:cNvSpPr>
            <a:spLocks noGrp="1"/>
          </p:cNvSpPr>
          <p:nvPr>
            <p:ph type="title"/>
          </p:nvPr>
        </p:nvSpPr>
        <p:spPr/>
        <p:txBody>
          <a:bodyPr/>
          <a:lstStyle/>
          <a:p>
            <a:r>
              <a:rPr lang="en-GB" dirty="0"/>
              <a:t>Notes: Slide 7</a:t>
            </a:r>
          </a:p>
        </p:txBody>
      </p:sp>
      <p:sp>
        <p:nvSpPr>
          <p:cNvPr id="3" name="Content Placeholder 2">
            <a:extLst>
              <a:ext uri="{FF2B5EF4-FFF2-40B4-BE49-F238E27FC236}">
                <a16:creationId xmlns:a16="http://schemas.microsoft.com/office/drawing/2014/main" id="{C9EE834E-9FD5-2F36-E2B3-F81979E9F594}"/>
              </a:ext>
            </a:extLst>
          </p:cNvPr>
          <p:cNvSpPr>
            <a:spLocks noGrp="1"/>
          </p:cNvSpPr>
          <p:nvPr>
            <p:ph idx="1"/>
          </p:nvPr>
        </p:nvSpPr>
        <p:spPr>
          <a:xfrm>
            <a:off x="676656" y="2011680"/>
            <a:ext cx="10753725" cy="4242364"/>
          </a:xfrm>
        </p:spPr>
        <p:txBody>
          <a:bodyPr>
            <a:normAutofit fontScale="85000" lnSpcReduction="10000"/>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study’s aim to predict aphasia types from structural MRI data is highly relevant, as understanding the link between brain lesions and aphasia subtypes could inform diagnosis, prognosis, and treatment plans. It also addresses a gap in research where a detailed anatomical marker for predicting aphasia types were not well established. Structural MRI is an ideal tool for this type of study, as it provides detailed brain images, allowing researchers to localise and measure brain damage precisely. The integration of MRI data with aphasia subtypes represents a step toward more personalised approaches to aphasia rehabilitation. Furthermore, the ability to predict aphasia subtypes from brain damage could aid clinicians in making faster, more accurate diagnosis, and could lead to better-targeted therapies. By using structural MRI to predict aphasia types, the study attempts to bridge the gap between clinical observation (which relies on behavioural symptoms) and neuroanatomical findings, which is a novel approach in aphasia research. Given that aphasia is a disorder of language function, integrating functional MRI (fMRI) or other neuroimaging methods (such as diffusion tensor imaging) could provide a more complete picture of how brain damage relates to language impairments. fMRI could show how different areas of the brain are activated during language tasks, offering a more dynamic view of brain function. Moreover, if the study's sample is too homogenous (e.g., focusing only on stroke patients or a specific aphasia subtype), the findings may not generalise to other populations with aphasia, such as those with neurodegenerative diseases or brain trauma. A broader and more diverse sample would make the conclusions more applicable to a wider range of aphasia cases. Also, while the study offers an innovative approach, it may risk overselling the utility of structural MRI as a tool for clinical decision-making. Aphasia's clinical presentation is influenced by many factors beyond brain lesions, such as cognitive function, emotional state, and rehabilitation history. Thus, relying heavily on structural MRI for predicting aphasia types could lead to misdiagnosis or mismanagement if other factors are not considered.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al.'s study presents an ambitious and innovative approach to understanding aphasia through structural MRI, which could have significant clinical applications. However, its reliance on structural imaging alone without incorporating functional data or considering individual variability in brain recovery poses limitations. While the study contributes to advancing the understanding of aphasia and its neural correlations, it could benefit from a more nuanced approach that integrates various neuroimaging techniques and takes into account the complex, multifactorial nature of aphasia.</a:t>
            </a:r>
          </a:p>
        </p:txBody>
      </p:sp>
    </p:spTree>
    <p:extLst>
      <p:ext uri="{BB962C8B-B14F-4D97-AF65-F5344CB8AC3E}">
        <p14:creationId xmlns:p14="http://schemas.microsoft.com/office/powerpoint/2010/main" val="39541259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7D449-716E-7BBD-C6D4-FADA81BB0DCC}"/>
              </a:ext>
            </a:extLst>
          </p:cNvPr>
          <p:cNvSpPr>
            <a:spLocks noGrp="1"/>
          </p:cNvSpPr>
          <p:nvPr>
            <p:ph type="title"/>
          </p:nvPr>
        </p:nvSpPr>
        <p:spPr/>
        <p:txBody>
          <a:bodyPr/>
          <a:lstStyle/>
          <a:p>
            <a:r>
              <a:rPr lang="en-GB" dirty="0"/>
              <a:t>Notes: Slide 8</a:t>
            </a:r>
          </a:p>
        </p:txBody>
      </p:sp>
      <p:sp>
        <p:nvSpPr>
          <p:cNvPr id="3" name="Content Placeholder 2">
            <a:extLst>
              <a:ext uri="{FF2B5EF4-FFF2-40B4-BE49-F238E27FC236}">
                <a16:creationId xmlns:a16="http://schemas.microsoft.com/office/drawing/2014/main" id="{29BB082F-9C25-FA1A-5F5B-67F09A01DDDF}"/>
              </a:ext>
            </a:extLst>
          </p:cNvPr>
          <p:cNvSpPr>
            <a:spLocks noGrp="1"/>
          </p:cNvSpPr>
          <p:nvPr>
            <p:ph idx="1"/>
          </p:nvPr>
        </p:nvSpPr>
        <p:spPr>
          <a:xfrm>
            <a:off x="676656" y="2011680"/>
            <a:ext cx="10753725" cy="4445564"/>
          </a:xfrm>
        </p:spPr>
        <p:txBody>
          <a:bodyPr>
            <a:normAutofit fontScale="70000" lnSpcReduction="2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hypotheses and research questions of this study are on this slide here.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primary hypothesis for this study was that specific brain damage patterns can predict aphasia types. This hypothesis is both clear and relevant to the study It is grounded in the assumption that distinct brain regions are associated with different aphasia subtypes. This hypothesis aligns with previous research that links aphasia to lesions in specific regions like the left frontal lobe and temporal regions. Furthermore, this hypothesis addresses a gap in the field by trying to predict aphasia subtypes more objectively through imaging techniques. Finally, the research questions and hypotheses are rooted in well-established theories of language processing, such as the classical localisationist view that links aphasia to specific brain regions. The hypothesis assumes a direct, clear-cut relationship between specific lesions and aphasia types, which many not fully capture the complexity of language processing in the brain. Furthermore, the research questions and hypotheses are centred on structural MRI, which measures the anatomical aspects of the brain but does not capture functional connectivity or brain activity. As such, the hypothesis does not consider the compensatory mechanisms that occur in the brain or the functional integrity of neural networks. This could potentially limit the generalisability of the study’s findings. Also, the research question assumes a straightforward correlation between brain lesions and aphasia subtypes, which overlooks the role of individual differences in language processing. Finally, the research questions focuses solely on structural damage, potentially neglecting other important factors influencing aphasia. For instance, functional aspects like the efficiency of neural communication or plasticity in response to damage could significantly affect language recovery or performance. The hypotheses may be too narrowly focused on brain lesions without considering these other factors that contribute to the manifestation of aphasia.</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hypotheses and research questions are grounded in solid theoretical and empirical foundations, aiming to improve the understanding of how structural brain damage correlates with aphasia types. However, they are based on some simplifications of the complex nature of aphasia, particularly in terms of the direct relationship between brain lesions and language deficits. But, with this study taking place nine years ago, it is well advanced for that time, if this study was to be repeated again, it may call for the use of the fMRI scanner instead.</a:t>
            </a:r>
          </a:p>
        </p:txBody>
      </p:sp>
    </p:spTree>
    <p:extLst>
      <p:ext uri="{BB962C8B-B14F-4D97-AF65-F5344CB8AC3E}">
        <p14:creationId xmlns:p14="http://schemas.microsoft.com/office/powerpoint/2010/main" val="17584124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83406-827B-60C4-AD71-267B77238254}"/>
              </a:ext>
            </a:extLst>
          </p:cNvPr>
          <p:cNvSpPr>
            <a:spLocks noGrp="1"/>
          </p:cNvSpPr>
          <p:nvPr>
            <p:ph type="title"/>
          </p:nvPr>
        </p:nvSpPr>
        <p:spPr/>
        <p:txBody>
          <a:bodyPr/>
          <a:lstStyle/>
          <a:p>
            <a:r>
              <a:rPr lang="en-GB" dirty="0"/>
              <a:t>Notes: Slide 9</a:t>
            </a:r>
          </a:p>
        </p:txBody>
      </p:sp>
      <p:sp>
        <p:nvSpPr>
          <p:cNvPr id="3" name="Content Placeholder 2">
            <a:extLst>
              <a:ext uri="{FF2B5EF4-FFF2-40B4-BE49-F238E27FC236}">
                <a16:creationId xmlns:a16="http://schemas.microsoft.com/office/drawing/2014/main" id="{CD282497-6129-98B8-4A8D-41C7010F052C}"/>
              </a:ext>
            </a:extLst>
          </p:cNvPr>
          <p:cNvSpPr>
            <a:spLocks noGrp="1"/>
          </p:cNvSpPr>
          <p:nvPr>
            <p:ph idx="1"/>
          </p:nvPr>
        </p:nvSpPr>
        <p:spPr>
          <a:xfrm>
            <a:off x="676656" y="1851378"/>
            <a:ext cx="10753725" cy="4507089"/>
          </a:xfrm>
        </p:spPr>
        <p:txBody>
          <a:bodyPr>
            <a:normAutofit fontScale="70000" lnSpcReduction="2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study followed a cross-sectional, observational design. This means that the researchers did not manipulate any variables but instead observed the natural relationship between brain lesions and aphasia types at a single point in time. Participants were individuals with aphasia due to having a stroke or brain injury, these individuals were first clinically assessed to determine their specific aphasia type. These aphasia types were then treated as the dependent variable, and the brain lesions observed on MRI scans served as the independent variable.</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study utilised structural MRI to measure and visualise brain damage. The researchers were specifically interested in regions such as Broca’s area and Wernicke’s area. The main method used to link these lesions to aphasia was Lesion-Symptom Mapping (LSM), particularly Voxel-Based Lesion-Symptom Mapping (VLSM). This method looks at individual brain voxels, essentially the 3D pixels of the brain, and examines how damage in these specific regions correlates with the observed language deficits.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predict aphasia types, the researchers applied machine learning algorithms, such as support vector machines (SVM), to the lesion data. This allowed the study to build a predictive model that could automatically classify aphasia types based on MRI scans.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Before performing the analysis, the MRI data underwent several preprocessing steps to ensure uniformity across participants. This included normalizing the scans to a common space for comparison, segmenting the brain to identify lesions, and mapping the lesions onto a standardised brain template for consistent analysis.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While the methodology is robust in many ways, there are some limitations. The cross-sectional design restricts the ability to make causal inferences or track changes over time. The study also focuses heavily on structural lesions, without accounting for neuroplasticity, where the brain might compensate for damage, or functional changes that could be just as crucial in predicting aphasia outcomes. Additionally, the machine learning model could be at risk of overfitting, meaning that it might work well with the data it was trained on but may not generalize to new cases. Furthermore, the study did not detail the heterogeneity of the aphasia types in the sample, which might limit the generalisability of the findings to the full range of aphasia patients.</a:t>
            </a:r>
          </a:p>
        </p:txBody>
      </p:sp>
    </p:spTree>
    <p:extLst>
      <p:ext uri="{BB962C8B-B14F-4D97-AF65-F5344CB8AC3E}">
        <p14:creationId xmlns:p14="http://schemas.microsoft.com/office/powerpoint/2010/main" val="26001421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4FBFB-F567-8703-56D7-B8D2CFF7B178}"/>
              </a:ext>
            </a:extLst>
          </p:cNvPr>
          <p:cNvSpPr>
            <a:spLocks noGrp="1"/>
          </p:cNvSpPr>
          <p:nvPr>
            <p:ph type="title"/>
          </p:nvPr>
        </p:nvSpPr>
        <p:spPr/>
        <p:txBody>
          <a:bodyPr/>
          <a:lstStyle/>
          <a:p>
            <a:r>
              <a:rPr lang="en-GB" dirty="0"/>
              <a:t>Notes: Slide 10</a:t>
            </a:r>
          </a:p>
        </p:txBody>
      </p:sp>
      <p:sp>
        <p:nvSpPr>
          <p:cNvPr id="3" name="Content Placeholder 2">
            <a:extLst>
              <a:ext uri="{FF2B5EF4-FFF2-40B4-BE49-F238E27FC236}">
                <a16:creationId xmlns:a16="http://schemas.microsoft.com/office/drawing/2014/main" id="{CB49B74F-38BC-D885-4F42-65268A735E90}"/>
              </a:ext>
            </a:extLst>
          </p:cNvPr>
          <p:cNvSpPr>
            <a:spLocks noGrp="1"/>
          </p:cNvSpPr>
          <p:nvPr>
            <p:ph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study used a cross-sectional, quantitative, observational design, with no manipulation of variables. Participants were clinically assessed to determine their aphasia type, which was then correlated with brain damage observed in MRI scans. Key areas of interest included Broca’s and Wernicke’s areas. The researchers employed Lesion-Symptom Mapping (LSM) and Voxel-Based Lesion-Symptom Mapping (VLSM) to link specific brain lesions to aphasia types. Aphasia type served as the dependent variable, and lesion locations were the independent variable. Machine learning algorithms were applied to predict aphasia types based on MRI data, resulting in a computational tool for automatic prediction. MRI data was pre-processed with normalisation, segmentation, and lesion mapping to ensure consistency across participants, followed by voxel-based analysis and statistical modelling to determine the relationship between lesion locations and aphasia types.</a:t>
            </a:r>
          </a:p>
        </p:txBody>
      </p:sp>
    </p:spTree>
    <p:extLst>
      <p:ext uri="{BB962C8B-B14F-4D97-AF65-F5344CB8AC3E}">
        <p14:creationId xmlns:p14="http://schemas.microsoft.com/office/powerpoint/2010/main" val="8202032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CFC35-6E83-2288-EB52-2E1836D51AE7}"/>
              </a:ext>
            </a:extLst>
          </p:cNvPr>
          <p:cNvSpPr>
            <a:spLocks noGrp="1"/>
          </p:cNvSpPr>
          <p:nvPr>
            <p:ph type="title"/>
          </p:nvPr>
        </p:nvSpPr>
        <p:spPr/>
        <p:txBody>
          <a:bodyPr/>
          <a:lstStyle/>
          <a:p>
            <a:r>
              <a:rPr lang="en-GB" dirty="0"/>
              <a:t>Notes: Slide 11</a:t>
            </a:r>
          </a:p>
        </p:txBody>
      </p:sp>
      <p:sp>
        <p:nvSpPr>
          <p:cNvPr id="3" name="Content Placeholder 2">
            <a:extLst>
              <a:ext uri="{FF2B5EF4-FFF2-40B4-BE49-F238E27FC236}">
                <a16:creationId xmlns:a16="http://schemas.microsoft.com/office/drawing/2014/main" id="{6C8D3F2C-491C-1AB5-57B7-8877F5A81E4F}"/>
              </a:ext>
            </a:extLst>
          </p:cNvPr>
          <p:cNvSpPr>
            <a:spLocks noGrp="1"/>
          </p:cNvSpPr>
          <p:nvPr>
            <p:ph idx="1"/>
          </p:nvPr>
        </p:nvSpPr>
        <p:spPr>
          <a:xfrm>
            <a:off x="676656" y="2011680"/>
            <a:ext cx="10753725" cy="4027876"/>
          </a:xfrm>
        </p:spPr>
        <p:txBody>
          <a:bodyPr>
            <a:norm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Participants consisted of 33 patients in the Broca’s aphasia, 7 patients in the Wernicke’s category, 10 patients in the Global category, 35 patients in the Anomic category and 13 patients in the Conduction category, making 98 participants overall. Participants must have met all the inclusion criteria, including, a diagnosis of aphasia as a result of stroke or neurological injury, participants also needed to have brain lesions that were observable using MRI scans, must have had one of these five types of aphasia, must have been over the age of eighteen, and must have been previously clinically assessed. Participants were not included in the study if they had severe cognitive impairments, psychiatric disorders, or any neurological conditions that affects language function or interpretation of aphasia, participants with tumours or Alzheimer’s were also not allowed to participate in the study. All participants were screened prior to the study, so any MRI scans that were of poor quality were excluded. Participants who could not complete the standardised language assessments were also excluded. Also, absence of aphasia was excluded, participants who could not have MRI scans for health reasons were excluded. Additionally, one participant had to be excluded from the study because they were the only representative of transcortical motor aphasia, and there had to have been at least two representatives of any type of aphasia. Finally, participants with neurological conditions such as epilepsy, Parkinson’s disease, and multiple sclerosis were also excluded.</a:t>
            </a:r>
          </a:p>
        </p:txBody>
      </p:sp>
    </p:spTree>
    <p:extLst>
      <p:ext uri="{BB962C8B-B14F-4D97-AF65-F5344CB8AC3E}">
        <p14:creationId xmlns:p14="http://schemas.microsoft.com/office/powerpoint/2010/main" val="19171737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99D86-4740-C798-241D-DE72D92D3F1F}"/>
              </a:ext>
            </a:extLst>
          </p:cNvPr>
          <p:cNvSpPr>
            <a:spLocks noGrp="1"/>
          </p:cNvSpPr>
          <p:nvPr>
            <p:ph type="title"/>
          </p:nvPr>
        </p:nvSpPr>
        <p:spPr/>
        <p:txBody>
          <a:bodyPr/>
          <a:lstStyle/>
          <a:p>
            <a:r>
              <a:rPr lang="en-GB" dirty="0"/>
              <a:t>Notes: Slide 12</a:t>
            </a:r>
          </a:p>
        </p:txBody>
      </p:sp>
      <p:sp>
        <p:nvSpPr>
          <p:cNvPr id="3" name="Content Placeholder 2">
            <a:extLst>
              <a:ext uri="{FF2B5EF4-FFF2-40B4-BE49-F238E27FC236}">
                <a16:creationId xmlns:a16="http://schemas.microsoft.com/office/drawing/2014/main" id="{C279B842-F806-A49B-A48E-600278ADAE13}"/>
              </a:ext>
            </a:extLst>
          </p:cNvPr>
          <p:cNvSpPr>
            <a:spLocks noGrp="1"/>
          </p:cNvSpPr>
          <p:nvPr>
            <p:ph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methodology utilised Voxel-Based Lesion-Symptom Mapping (VLSM) to precisely localise brain lesions associated with aphasia types. This approach, however, assumes a linear relationship between lesions and symptoms, which may overlook more complex brain damage patterns. While structural MRI provides high-resolution images, it does not capture functional changes that could also influence aphasia. The use of machine learning to predict aphasia types is innovative but depends on dataset quality and could suffer from overfitting. The preprocessing steps, including normalisation and segmentation, ensure consistency but could introduce bias if not done properly. Overall, the methodology is well-suited to the study’s goals but could benefit from incorporating functional imaging and further model validation.</a:t>
            </a:r>
          </a:p>
        </p:txBody>
      </p:sp>
    </p:spTree>
    <p:extLst>
      <p:ext uri="{BB962C8B-B14F-4D97-AF65-F5344CB8AC3E}">
        <p14:creationId xmlns:p14="http://schemas.microsoft.com/office/powerpoint/2010/main" val="41326995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701C2-9435-E15D-DB6E-65BF79F61661}"/>
              </a:ext>
            </a:extLst>
          </p:cNvPr>
          <p:cNvSpPr>
            <a:spLocks noGrp="1"/>
          </p:cNvSpPr>
          <p:nvPr>
            <p:ph type="title"/>
          </p:nvPr>
        </p:nvSpPr>
        <p:spPr/>
        <p:txBody>
          <a:bodyPr/>
          <a:lstStyle/>
          <a:p>
            <a:r>
              <a:rPr lang="en-GB" dirty="0"/>
              <a:t>Notes: Slide 13</a:t>
            </a:r>
          </a:p>
        </p:txBody>
      </p:sp>
      <p:sp>
        <p:nvSpPr>
          <p:cNvPr id="3" name="Content Placeholder 2">
            <a:extLst>
              <a:ext uri="{FF2B5EF4-FFF2-40B4-BE49-F238E27FC236}">
                <a16:creationId xmlns:a16="http://schemas.microsoft.com/office/drawing/2014/main" id="{F32DE6A8-0DE3-4C4B-43A9-48A5C84707F6}"/>
              </a:ext>
            </a:extLst>
          </p:cNvPr>
          <p:cNvSpPr>
            <a:spLocks noGrp="1"/>
          </p:cNvSpPr>
          <p:nvPr>
            <p:ph idx="1"/>
          </p:nvPr>
        </p:nvSpPr>
        <p:spPr/>
        <p:txBody>
          <a:bodyPr>
            <a:normAutofit fontScale="92500"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findings of the study offer valuable insights but also highlight several critical limitations. On the positive side, the study demonstrates that neuroimaging can effectively predict certain aphasia types, such as anomic aphasia and global aphasia when paired against each other, with a high degree of accuracy. This suggests that specific brain damage patterns can be reliably linked to certain aphasia types, supporting the potential for MRI-based diagnostic tools. However, the prediction of anomic aphasia vs Wernicke's aphasia was less successful, potentially due to the imbalance in patient numbers between these two aphasia types.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AALCTS atlas was the most successful, accurately predicting 7 out of 10 aphasia type pairings. However, the performance of different atlases did not significantly differ, suggesting that factors other than the choice of atlas, such as methodological differences or sample characteristics, may have played a larger role in the results.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One of the most notable limitations was the inability to establish a clear brain damage pattern for anomic aphasia. The lack of specific brain areas linked to anomic aphasia suggests that it may not follow the same localised patterns of brain damage.</a:t>
            </a:r>
          </a:p>
        </p:txBody>
      </p:sp>
    </p:spTree>
    <p:extLst>
      <p:ext uri="{BB962C8B-B14F-4D97-AF65-F5344CB8AC3E}">
        <p14:creationId xmlns:p14="http://schemas.microsoft.com/office/powerpoint/2010/main" val="12532444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B1C39-72C6-3E0B-6345-BA3BCBF578CA}"/>
              </a:ext>
            </a:extLst>
          </p:cNvPr>
          <p:cNvSpPr>
            <a:spLocks noGrp="1"/>
          </p:cNvSpPr>
          <p:nvPr>
            <p:ph type="title"/>
          </p:nvPr>
        </p:nvSpPr>
        <p:spPr/>
        <p:txBody>
          <a:bodyPr/>
          <a:lstStyle/>
          <a:p>
            <a:r>
              <a:rPr lang="en-GB" dirty="0"/>
              <a:t>Notes: Slide 14</a:t>
            </a:r>
          </a:p>
        </p:txBody>
      </p:sp>
      <p:sp>
        <p:nvSpPr>
          <p:cNvPr id="3" name="Content Placeholder 2">
            <a:extLst>
              <a:ext uri="{FF2B5EF4-FFF2-40B4-BE49-F238E27FC236}">
                <a16:creationId xmlns:a16="http://schemas.microsoft.com/office/drawing/2014/main" id="{BC96FE31-994E-C7B9-5E29-D05AF91A8548}"/>
              </a:ext>
            </a:extLst>
          </p:cNvPr>
          <p:cNvSpPr>
            <a:spLocks noGrp="1"/>
          </p:cNvSpPr>
          <p:nvPr>
            <p:ph idx="1"/>
          </p:nvPr>
        </p:nvSpPr>
        <p:spPr/>
        <p:txBody>
          <a:bodyPr/>
          <a:lstStyle/>
          <a:p>
            <a:r>
              <a:rPr lang="en-GB" dirty="0"/>
              <a:t>Refer to slide if needed.</a:t>
            </a:r>
          </a:p>
        </p:txBody>
      </p:sp>
    </p:spTree>
    <p:extLst>
      <p:ext uri="{BB962C8B-B14F-4D97-AF65-F5344CB8AC3E}">
        <p14:creationId xmlns:p14="http://schemas.microsoft.com/office/powerpoint/2010/main" val="5996773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FFD8C-749A-5A5B-7F62-4EE58E14A234}"/>
              </a:ext>
            </a:extLst>
          </p:cNvPr>
          <p:cNvSpPr>
            <a:spLocks noGrp="1"/>
          </p:cNvSpPr>
          <p:nvPr>
            <p:ph type="title"/>
          </p:nvPr>
        </p:nvSpPr>
        <p:spPr/>
        <p:txBody>
          <a:bodyPr/>
          <a:lstStyle/>
          <a:p>
            <a:r>
              <a:rPr lang="en-GB" dirty="0"/>
              <a:t>Notes: Slide 15</a:t>
            </a:r>
          </a:p>
        </p:txBody>
      </p:sp>
      <p:sp>
        <p:nvSpPr>
          <p:cNvPr id="3" name="Content Placeholder 2">
            <a:extLst>
              <a:ext uri="{FF2B5EF4-FFF2-40B4-BE49-F238E27FC236}">
                <a16:creationId xmlns:a16="http://schemas.microsoft.com/office/drawing/2014/main" id="{597FCB50-6920-056F-7610-4A1072840317}"/>
              </a:ext>
            </a:extLst>
          </p:cNvPr>
          <p:cNvSpPr>
            <a:spLocks noGrp="1"/>
          </p:cNvSpPr>
          <p:nvPr>
            <p:ph idx="1"/>
          </p:nvPr>
        </p:nvSpPr>
        <p:spPr/>
        <p:txBody>
          <a:bodyPr/>
          <a:lstStyle/>
          <a:p>
            <a:r>
              <a:rPr lang="en-GB" dirty="0"/>
              <a:t>These are five of the most frequently asked questions, does anyone in the room have any questions about this study?</a:t>
            </a:r>
          </a:p>
          <a:p>
            <a:endParaRPr lang="en-GB" dirty="0"/>
          </a:p>
          <a:p>
            <a:endParaRPr lang="en-GB" dirty="0"/>
          </a:p>
          <a:p>
            <a:endParaRPr lang="en-GB" dirty="0"/>
          </a:p>
          <a:p>
            <a:endParaRPr lang="en-GB" dirty="0"/>
          </a:p>
          <a:p>
            <a:r>
              <a:rPr lang="en-GB" dirty="0"/>
              <a:t>Thank you for your time today.</a:t>
            </a:r>
          </a:p>
        </p:txBody>
      </p:sp>
    </p:spTree>
    <p:extLst>
      <p:ext uri="{BB962C8B-B14F-4D97-AF65-F5344CB8AC3E}">
        <p14:creationId xmlns:p14="http://schemas.microsoft.com/office/powerpoint/2010/main" val="31030806"/>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TM03457491[[fn=Metropolitan]]</Template>
  <TotalTime>256</TotalTime>
  <Words>11009</Words>
  <Application>Microsoft Office PowerPoint</Application>
  <PresentationFormat>Widescreen</PresentationFormat>
  <Paragraphs>216</Paragraphs>
  <Slides>32</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Aptos</vt:lpstr>
      <vt:lpstr>Arial</vt:lpstr>
      <vt:lpstr>Calibri Light</vt:lpstr>
      <vt:lpstr>Courier New</vt:lpstr>
      <vt:lpstr>ElsevierGulliver</vt:lpstr>
      <vt:lpstr>Google Sans</vt:lpstr>
      <vt:lpstr>Tahoma</vt:lpstr>
      <vt:lpstr>Times New Roman</vt:lpstr>
      <vt:lpstr>Metropolitan</vt:lpstr>
      <vt:lpstr>AI Acknowledgement</vt:lpstr>
      <vt:lpstr>Predicting aphasia type from brain damage measured with structural MRI (Yourganov et al., 2015)  </vt:lpstr>
      <vt:lpstr>Introduction</vt:lpstr>
      <vt:lpstr>Diagram of the brain and its functions</vt:lpstr>
      <vt:lpstr>Siemens Trio 3T scanner equipped with a 12-element head coil</vt:lpstr>
      <vt:lpstr>Aphasia and structural MRI</vt:lpstr>
      <vt:lpstr>Study Aims and Rationale</vt:lpstr>
      <vt:lpstr>Hypotheses and Research Questions</vt:lpstr>
      <vt:lpstr>Study Design and Methodology</vt:lpstr>
      <vt:lpstr>Participants: Inclusion and Exclusion criteria</vt:lpstr>
      <vt:lpstr>Methodology: MRI Imaging</vt:lpstr>
      <vt:lpstr>Key Findings</vt:lpstr>
      <vt:lpstr>Conclusion</vt:lpstr>
      <vt:lpstr>Frequently Asked Questions</vt:lpstr>
      <vt:lpstr>References</vt:lpstr>
      <vt:lpstr>PowerPoint Presentation</vt:lpstr>
      <vt:lpstr>PowerPoint Presentation</vt:lpstr>
      <vt:lpstr>PowerPoint Presentation</vt:lpstr>
      <vt:lpstr>Notes: Slide 2 </vt:lpstr>
      <vt:lpstr>Notes: Slide 3</vt:lpstr>
      <vt:lpstr>Notes: Slide 4</vt:lpstr>
      <vt:lpstr>Notes: Slide 5</vt:lpstr>
      <vt:lpstr>Notes: Slide 6</vt:lpstr>
      <vt:lpstr>Notes: Slide 7</vt:lpstr>
      <vt:lpstr>Notes: Slide 8</vt:lpstr>
      <vt:lpstr>Notes: Slide 9</vt:lpstr>
      <vt:lpstr>Notes: Slide 10</vt:lpstr>
      <vt:lpstr>Notes: Slide 11</vt:lpstr>
      <vt:lpstr>Notes: Slide 12</vt:lpstr>
      <vt:lpstr>Notes: Slide 13</vt:lpstr>
      <vt:lpstr>Notes: Slide 14</vt:lpstr>
      <vt:lpstr>Notes: Slide 15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Katy Monk</dc:creator>
  <cp:lastModifiedBy>Katy Monk</cp:lastModifiedBy>
  <cp:revision>5</cp:revision>
  <dcterms:created xsi:type="dcterms:W3CDTF">2024-12-10T22:19:32Z</dcterms:created>
  <dcterms:modified xsi:type="dcterms:W3CDTF">2024-12-11T02:38:53Z</dcterms:modified>
</cp:coreProperties>
</file>