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6858000" cy="9144000"/>
  <p:embeddedFontLst>
    <p:embeddedFont>
      <p:font typeface="Lato" panose="020F0502020204030203" pitchFamily="34" charset="0"/>
      <p:regular r:id="rId19"/>
      <p:bold r:id="rId20"/>
      <p:italic r:id="rId21"/>
      <p:boldItalic r:id="rId22"/>
    </p:embeddedFont>
    <p:embeddedFont>
      <p:font typeface="Raleway" pitchFamily="2"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3B711BE-D9EB-4438-9B6D-3607F6B72874}">
  <a:tblStyle styleId="{53B711BE-D9EB-4438-9B6D-3607F6B7287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816" y="-48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3ab8d32fa4a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3ab8d32fa4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ab8d32fa4a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3ab8d32fa4a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3ab8d32fa4a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3ab8d32fa4a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3ab8d32fa4a_0_2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3ab8d32fa4a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3ab8d32fa4a_0_2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3ab8d32fa4a_0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3ab8d32fa4a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3ab8d32fa4a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3ab8d32fa4a_0_4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3ab8d32fa4a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3ab8d32fa4a_0_5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3ab8d32fa4a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3ab8d32fa4a_0_6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3ab8d32fa4a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1a5df35e78e1c58d_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1a5df35e78e1c58d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3ab8d32fa4a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3ab8d32fa4a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118c15dc62a042a7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 name="Google Shape;171;g118c15dc62a042a7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118c15dc62a042a7_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118c15dc62a042a7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118c15dc62a042a7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118c15dc62a042a7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3ab8d32fa4a_0_3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3ab8d32fa4a_0_3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lt2"/>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Google Shape;14;p2"/>
          <p:cNvSpPr txBox="1">
            <a:spLocks noGrp="1"/>
          </p:cNvSpPr>
          <p:nvPr>
            <p:ph type="ctrTitle"/>
          </p:nvPr>
        </p:nvSpPr>
        <p:spPr>
          <a:xfrm>
            <a:off x="729450" y="1322450"/>
            <a:ext cx="7688100" cy="16647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15" name="Google Shape;15;p2"/>
          <p:cNvSpPr txBox="1">
            <a:spLocks noGrp="1"/>
          </p:cNvSpPr>
          <p:nvPr>
            <p:ph type="subTitle" idx="1"/>
          </p:nvPr>
        </p:nvSpPr>
        <p:spPr>
          <a:xfrm>
            <a:off x="729627" y="3172900"/>
            <a:ext cx="7688100" cy="5412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6" name="Google Shape;16;p2"/>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7"/>
        <p:cNvGrpSpPr/>
        <p:nvPr/>
      </p:nvGrpSpPr>
      <p:grpSpPr>
        <a:xfrm>
          <a:off x="0" y="0"/>
          <a:ext cx="0" cy="0"/>
          <a:chOff x="0" y="0"/>
          <a:chExt cx="0" cy="0"/>
        </a:xfrm>
      </p:grpSpPr>
      <p:grpSp>
        <p:nvGrpSpPr>
          <p:cNvPr id="18" name="Google Shape;18;p3"/>
          <p:cNvGrpSpPr/>
          <p:nvPr/>
        </p:nvGrpSpPr>
        <p:grpSpPr>
          <a:xfrm>
            <a:off x="830392" y="1191256"/>
            <a:ext cx="745763" cy="45826"/>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3"/>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Google Shape;21;p3"/>
          <p:cNvSpPr txBox="1">
            <a:spLocks noGrp="1"/>
          </p:cNvSpPr>
          <p:nvPr>
            <p:ph type="title"/>
          </p:nvPr>
        </p:nvSpPr>
        <p:spPr>
          <a:xfrm>
            <a:off x="729450" y="1322450"/>
            <a:ext cx="7688400" cy="1518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22" name="Google Shape;22;p3"/>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sp>
        <p:nvSpPr>
          <p:cNvPr id="24" name="Google Shape;24;p4"/>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 name="Google Shape;25;p4"/>
          <p:cNvGrpSpPr/>
          <p:nvPr/>
        </p:nvGrpSpPr>
        <p:grpSpPr>
          <a:xfrm>
            <a:off x="830392" y="1191256"/>
            <a:ext cx="745763" cy="45826"/>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 name="Google Shape;28;p4"/>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29" name="Google Shape;29;p4"/>
          <p:cNvSpPr txBox="1">
            <a:spLocks noGrp="1"/>
          </p:cNvSpPr>
          <p:nvPr>
            <p:ph type="body" idx="1"/>
          </p:nvPr>
        </p:nvSpPr>
        <p:spPr>
          <a:xfrm>
            <a:off x="729450" y="2078875"/>
            <a:ext cx="76887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0" name="Google Shape;30;p4"/>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5"/>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37" name="Google Shape;37;p5"/>
          <p:cNvSpPr txBox="1">
            <a:spLocks noGrp="1"/>
          </p:cNvSpPr>
          <p:nvPr>
            <p:ph type="body" idx="1"/>
          </p:nvPr>
        </p:nvSpPr>
        <p:spPr>
          <a:xfrm>
            <a:off x="729325" y="2078875"/>
            <a:ext cx="37743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8" name="Google Shape;38;p5"/>
          <p:cNvSpPr txBox="1">
            <a:spLocks noGrp="1"/>
          </p:cNvSpPr>
          <p:nvPr>
            <p:ph type="body" idx="2"/>
          </p:nvPr>
        </p:nvSpPr>
        <p:spPr>
          <a:xfrm>
            <a:off x="4643604" y="2078875"/>
            <a:ext cx="37743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9" name="Google Shape;39;p5"/>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6"/>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46" name="Google Shape;46;p6"/>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7"/>
          <p:cNvSpPr txBox="1">
            <a:spLocks noGrp="1"/>
          </p:cNvSpPr>
          <p:nvPr>
            <p:ph type="title"/>
          </p:nvPr>
        </p:nvSpPr>
        <p:spPr>
          <a:xfrm>
            <a:off x="730000" y="1318650"/>
            <a:ext cx="3300900" cy="13815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53" name="Google Shape;53;p7"/>
          <p:cNvSpPr txBox="1">
            <a:spLocks noGrp="1"/>
          </p:cNvSpPr>
          <p:nvPr>
            <p:ph type="body" idx="1"/>
          </p:nvPr>
        </p:nvSpPr>
        <p:spPr>
          <a:xfrm>
            <a:off x="721225" y="2781725"/>
            <a:ext cx="3300900" cy="159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7"/>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 name="Google Shape;59;p8"/>
          <p:cNvSpPr txBox="1">
            <a:spLocks noGrp="1"/>
          </p:cNvSpPr>
          <p:nvPr>
            <p:ph type="title"/>
          </p:nvPr>
        </p:nvSpPr>
        <p:spPr>
          <a:xfrm>
            <a:off x="729450" y="864300"/>
            <a:ext cx="7021200" cy="29850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60" name="Google Shape;60;p8"/>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9"/>
          <p:cNvSpPr txBox="1">
            <a:spLocks noGrp="1"/>
          </p:cNvSpPr>
          <p:nvPr>
            <p:ph type="title"/>
          </p:nvPr>
        </p:nvSpPr>
        <p:spPr>
          <a:xfrm>
            <a:off x="730000" y="1318650"/>
            <a:ext cx="3300900" cy="1687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67" name="Google Shape;67;p9"/>
          <p:cNvSpPr txBox="1">
            <a:spLocks noGrp="1"/>
          </p:cNvSpPr>
          <p:nvPr>
            <p:ph type="subTitle" idx="1"/>
          </p:nvPr>
        </p:nvSpPr>
        <p:spPr>
          <a:xfrm>
            <a:off x="724950" y="3161525"/>
            <a:ext cx="3300900" cy="7590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68" name="Google Shape;68;p9"/>
          <p:cNvSpPr txBox="1">
            <a:spLocks noGrp="1"/>
          </p:cNvSpPr>
          <p:nvPr>
            <p:ph type="body" idx="2"/>
          </p:nvPr>
        </p:nvSpPr>
        <p:spPr>
          <a:xfrm>
            <a:off x="5174225" y="1352625"/>
            <a:ext cx="3374400" cy="302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9" name="Google Shape;69;p9"/>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0"/>
        <p:cNvGrpSpPr/>
        <p:nvPr/>
      </p:nvGrpSpPr>
      <p:grpSpPr>
        <a:xfrm>
          <a:off x="0" y="0"/>
          <a:ext cx="0" cy="0"/>
          <a:chOff x="0" y="0"/>
          <a:chExt cx="0" cy="0"/>
        </a:xfrm>
      </p:grpSpPr>
      <p:sp>
        <p:nvSpPr>
          <p:cNvPr id="71" name="Google Shape;71;p10"/>
          <p:cNvSpPr txBox="1">
            <a:spLocks noGrp="1"/>
          </p:cNvSpPr>
          <p:nvPr>
            <p:ph type="body" idx="1"/>
          </p:nvPr>
        </p:nvSpPr>
        <p:spPr>
          <a:xfrm>
            <a:off x="724950" y="4372551"/>
            <a:ext cx="7697400" cy="4605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72" name="Google Shape;72;p10"/>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 name="Google Shape;77;p11"/>
          <p:cNvSpPr txBox="1">
            <a:spLocks noGrp="1"/>
          </p:cNvSpPr>
          <p:nvPr>
            <p:ph type="title" hasCustomPrompt="1"/>
          </p:nvPr>
        </p:nvSpPr>
        <p:spPr>
          <a:xfrm>
            <a:off x="729450" y="733950"/>
            <a:ext cx="7688400" cy="1244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a:spLocks noGrp="1"/>
          </p:cNvSpPr>
          <p:nvPr>
            <p:ph type="body" idx="1"/>
          </p:nvPr>
        </p:nvSpPr>
        <p:spPr>
          <a:xfrm>
            <a:off x="729450" y="2272888"/>
            <a:ext cx="7688400" cy="15804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lt1"/>
              </a:buClr>
              <a:buSzPts val="1300"/>
              <a:buChar char="●"/>
              <a:defRPr>
                <a:solidFill>
                  <a:schemeClr val="lt1"/>
                </a:solidFill>
              </a:defRPr>
            </a:lvl1pPr>
            <a:lvl2pPr marL="914400" lvl="1" indent="-298450">
              <a:spcBef>
                <a:spcPts val="0"/>
              </a:spcBef>
              <a:spcAft>
                <a:spcPts val="0"/>
              </a:spcAft>
              <a:buClr>
                <a:schemeClr val="lt1"/>
              </a:buClr>
              <a:buSzPts val="1100"/>
              <a:buChar char="○"/>
              <a:defRPr>
                <a:solidFill>
                  <a:schemeClr val="lt1"/>
                </a:solidFill>
              </a:defRPr>
            </a:lvl2pPr>
            <a:lvl3pPr marL="1371600" lvl="2" indent="-298450">
              <a:spcBef>
                <a:spcPts val="0"/>
              </a:spcBef>
              <a:spcAft>
                <a:spcPts val="0"/>
              </a:spcAft>
              <a:buClr>
                <a:schemeClr val="lt1"/>
              </a:buClr>
              <a:buSzPts val="1100"/>
              <a:buChar char="■"/>
              <a:defRPr>
                <a:solidFill>
                  <a:schemeClr val="lt1"/>
                </a:solidFill>
              </a:defRPr>
            </a:lvl3pPr>
            <a:lvl4pPr marL="1828800" lvl="3" indent="-298450">
              <a:spcBef>
                <a:spcPts val="0"/>
              </a:spcBef>
              <a:spcAft>
                <a:spcPts val="0"/>
              </a:spcAft>
              <a:buClr>
                <a:schemeClr val="lt1"/>
              </a:buClr>
              <a:buSzPts val="1100"/>
              <a:buChar char="●"/>
              <a:defRPr>
                <a:solidFill>
                  <a:schemeClr val="lt1"/>
                </a:solidFill>
              </a:defRPr>
            </a:lvl4pPr>
            <a:lvl5pPr marL="2286000" lvl="4" indent="-298450">
              <a:spcBef>
                <a:spcPts val="0"/>
              </a:spcBef>
              <a:spcAft>
                <a:spcPts val="0"/>
              </a:spcAft>
              <a:buClr>
                <a:schemeClr val="lt1"/>
              </a:buClr>
              <a:buSzPts val="1100"/>
              <a:buChar char="○"/>
              <a:defRPr>
                <a:solidFill>
                  <a:schemeClr val="lt1"/>
                </a:solidFill>
              </a:defRPr>
            </a:lvl5pPr>
            <a:lvl6pPr marL="2743200" lvl="5" indent="-298450">
              <a:spcBef>
                <a:spcPts val="0"/>
              </a:spcBef>
              <a:spcAft>
                <a:spcPts val="0"/>
              </a:spcAft>
              <a:buClr>
                <a:schemeClr val="lt1"/>
              </a:buClr>
              <a:buSzPts val="1100"/>
              <a:buChar char="■"/>
              <a:defRPr>
                <a:solidFill>
                  <a:schemeClr val="lt1"/>
                </a:solidFill>
              </a:defRPr>
            </a:lvl6pPr>
            <a:lvl7pPr marL="3200400" lvl="6" indent="-298450">
              <a:spcBef>
                <a:spcPts val="0"/>
              </a:spcBef>
              <a:spcAft>
                <a:spcPts val="0"/>
              </a:spcAft>
              <a:buClr>
                <a:schemeClr val="lt1"/>
              </a:buClr>
              <a:buSzPts val="1100"/>
              <a:buChar char="●"/>
              <a:defRPr>
                <a:solidFill>
                  <a:schemeClr val="lt1"/>
                </a:solidFill>
              </a:defRPr>
            </a:lvl7pPr>
            <a:lvl8pPr marL="3657600" lvl="7" indent="-298450">
              <a:spcBef>
                <a:spcPts val="0"/>
              </a:spcBef>
              <a:spcAft>
                <a:spcPts val="0"/>
              </a:spcAft>
              <a:buClr>
                <a:schemeClr val="lt1"/>
              </a:buClr>
              <a:buSzPts val="1100"/>
              <a:buChar char="○"/>
              <a:defRPr>
                <a:solidFill>
                  <a:schemeClr val="lt1"/>
                </a:solidFill>
              </a:defRPr>
            </a:lvl8pPr>
            <a:lvl9pPr marL="4114800" lvl="8" indent="-298450">
              <a:spcBef>
                <a:spcPts val="0"/>
              </a:spcBef>
              <a:spcAft>
                <a:spcPts val="0"/>
              </a:spcAft>
              <a:buClr>
                <a:schemeClr val="lt1"/>
              </a:buClr>
              <a:buSzPts val="1100"/>
              <a:buChar char="■"/>
              <a:defRPr>
                <a:solidFill>
                  <a:schemeClr val="lt1"/>
                </a:solidFill>
              </a:defRPr>
            </a:lvl9pPr>
          </a:lstStyle>
          <a:p>
            <a:endParaRPr/>
          </a:p>
        </p:txBody>
      </p:sp>
      <p:sp>
        <p:nvSpPr>
          <p:cNvPr id="79" name="Google Shape;79;p11"/>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0"/>
        <p:cNvGrpSpPr/>
        <p:nvPr/>
      </p:nvGrpSpPr>
      <p:grpSpPr>
        <a:xfrm>
          <a:off x="0" y="0"/>
          <a:ext cx="0" cy="0"/>
          <a:chOff x="0" y="0"/>
          <a:chExt cx="0" cy="0"/>
        </a:xfrm>
      </p:grpSpPr>
      <p:sp>
        <p:nvSpPr>
          <p:cNvPr id="81" name="Google Shape;81;p12"/>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treamline">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1pPr>
            <a:lvl2pPr lvl="1">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2pPr>
            <a:lvl3pPr lvl="2">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3pPr>
            <a:lvl4pPr lvl="3">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4pPr>
            <a:lvl5pPr lvl="4">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5pPr>
            <a:lvl6pPr lvl="5">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6pPr>
            <a:lvl7pPr lvl="6">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7pPr>
            <a:lvl8pPr lvl="7">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8pPr>
            <a:lvl9pPr lvl="8">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marL="914400" lvl="1"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marL="1371600" lvl="2"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marL="1828800" lvl="3"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marL="2286000" lvl="4"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marL="2743200" lvl="5"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marL="3200400" lvl="6"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marL="3657600" lvl="7"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marL="4114800" lvl="8"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1.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hyperlink" Target="http://drive.google.com/file/d/1ci5W3hD_S4TpUkgk7DQafmOR0ml56SPu/view" TargetMode="External"/><Relationship Id="rId7" Type="http://schemas.openxmlformats.org/officeDocument/2006/relationships/hyperlink" Target="http://drive.google.com/file/d/12NpGh3I6E2vz_33B1GgtCXPilF7aoWqK/view" TargetMode="Externa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image" Target="../media/image7.jpg"/><Relationship Id="rId5" Type="http://schemas.openxmlformats.org/officeDocument/2006/relationships/hyperlink" Target="http://drive.google.com/file/d/1aWllMIpFiGWWFF_9bK1-x8A3YovbM9W_/view" TargetMode="External"/><Relationship Id="rId4" Type="http://schemas.openxmlformats.org/officeDocument/2006/relationships/image" Target="../media/image6.jp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3.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16/s2212-5671(16)30266-0" TargetMode="External"/><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hyperlink" Target="https://doi.org/10.5772/intechopen.114979" TargetMode="External"/><Relationship Id="rId5" Type="http://schemas.openxmlformats.org/officeDocument/2006/relationships/hyperlink" Target="https://corporate.marksandspencer.com/newsroom/press-releases/marks-spencer-announces-landmark-ps340m-investment-advanced-automated-food" TargetMode="External"/><Relationship Id="rId4" Type="http://schemas.openxmlformats.org/officeDocument/2006/relationships/hyperlink" Target="https://www.marksandspencer.com/c/mobile-ap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85"/>
        <p:cNvGrpSpPr/>
        <p:nvPr/>
      </p:nvGrpSpPr>
      <p:grpSpPr>
        <a:xfrm>
          <a:off x="0" y="0"/>
          <a:ext cx="0" cy="0"/>
          <a:chOff x="0" y="0"/>
          <a:chExt cx="0" cy="0"/>
        </a:xfrm>
      </p:grpSpPr>
      <p:sp>
        <p:nvSpPr>
          <p:cNvPr id="86" name="Google Shape;86;p13"/>
          <p:cNvSpPr txBox="1">
            <a:spLocks noGrp="1"/>
          </p:cNvSpPr>
          <p:nvPr>
            <p:ph type="title"/>
          </p:nvPr>
        </p:nvSpPr>
        <p:spPr>
          <a:xfrm>
            <a:off x="729449" y="106327"/>
            <a:ext cx="8201899" cy="5146158"/>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sz="3300" dirty="0">
                <a:solidFill>
                  <a:srgbClr val="000000"/>
                </a:solidFill>
              </a:rPr>
              <a:t>M&amp;S Food CRM </a:t>
            </a:r>
            <a:endParaRPr sz="3300" dirty="0">
              <a:solidFill>
                <a:srgbClr val="000000"/>
              </a:solidFill>
            </a:endParaRPr>
          </a:p>
          <a:p>
            <a:pPr marL="0" lvl="0" indent="0" algn="ctr" rtl="0">
              <a:spcBef>
                <a:spcPts val="0"/>
              </a:spcBef>
              <a:spcAft>
                <a:spcPts val="0"/>
              </a:spcAft>
              <a:buNone/>
            </a:pPr>
            <a:r>
              <a:rPr lang="en-GB" sz="3300" dirty="0">
                <a:solidFill>
                  <a:srgbClr val="000000"/>
                </a:solidFill>
              </a:rPr>
              <a:t> Digital and Social Media strategies </a:t>
            </a:r>
            <a:br>
              <a:rPr lang="en-GB" sz="3300" dirty="0">
                <a:solidFill>
                  <a:srgbClr val="000000"/>
                </a:solidFill>
              </a:rPr>
            </a:br>
            <a:r>
              <a:rPr lang="en-GB" sz="3300" dirty="0">
                <a:solidFill>
                  <a:srgbClr val="000000"/>
                </a:solidFill>
              </a:rPr>
              <a:t>          </a:t>
            </a:r>
            <a:br>
              <a:rPr lang="en-GB" sz="3300" dirty="0">
                <a:solidFill>
                  <a:srgbClr val="000000"/>
                </a:solidFill>
              </a:rPr>
            </a:br>
            <a:br>
              <a:rPr lang="en-GB" sz="3300" dirty="0">
                <a:solidFill>
                  <a:srgbClr val="000000"/>
                </a:solidFill>
              </a:rPr>
            </a:br>
            <a:br>
              <a:rPr lang="en-GB" sz="3300" dirty="0">
                <a:solidFill>
                  <a:srgbClr val="000000"/>
                </a:solidFill>
              </a:rPr>
            </a:br>
            <a:br>
              <a:rPr lang="en-GB" sz="3300" dirty="0">
                <a:solidFill>
                  <a:srgbClr val="000000"/>
                </a:solidFill>
              </a:rPr>
            </a:br>
            <a:br>
              <a:rPr lang="en-GB" sz="3300" dirty="0">
                <a:solidFill>
                  <a:srgbClr val="000000"/>
                </a:solidFill>
              </a:rPr>
            </a:br>
            <a:br>
              <a:rPr lang="en-GB" sz="3300" dirty="0">
                <a:solidFill>
                  <a:srgbClr val="000000"/>
                </a:solidFill>
              </a:rPr>
            </a:br>
            <a:r>
              <a:rPr lang="en-GB" sz="3300" dirty="0">
                <a:solidFill>
                  <a:srgbClr val="000000"/>
                </a:solidFill>
              </a:rPr>
              <a:t>               </a:t>
            </a:r>
            <a:endParaRPr sz="3300" dirty="0">
              <a:solidFill>
                <a:srgbClr val="000000"/>
              </a:solidFill>
            </a:endParaRPr>
          </a:p>
          <a:p>
            <a:pPr marL="0" lvl="0" indent="0" algn="l" rtl="0">
              <a:spcBef>
                <a:spcPts val="0"/>
              </a:spcBef>
              <a:spcAft>
                <a:spcPts val="0"/>
              </a:spcAft>
              <a:buNone/>
            </a:pPr>
            <a:r>
              <a:rPr lang="en-US" sz="1800" dirty="0">
                <a:solidFill>
                  <a:schemeClr val="lt1"/>
                </a:solidFill>
              </a:rPr>
              <a:t>                                                                      </a:t>
            </a:r>
            <a:br>
              <a:rPr lang="en-US" sz="1800" dirty="0">
                <a:solidFill>
                  <a:schemeClr val="lt1"/>
                </a:solidFill>
              </a:rPr>
            </a:br>
            <a:r>
              <a:rPr lang="en-US" sz="1800" dirty="0">
                <a:solidFill>
                  <a:schemeClr val="lt1"/>
                </a:solidFill>
              </a:rPr>
              <a:t>                                                                                                              </a:t>
            </a:r>
            <a:r>
              <a:rPr lang="en-US" sz="1800" dirty="0">
                <a:solidFill>
                  <a:schemeClr val="bg2"/>
                </a:solidFill>
              </a:rPr>
              <a:t>Student </a:t>
            </a:r>
            <a:r>
              <a:rPr lang="en-US" sz="1800" dirty="0" err="1">
                <a:solidFill>
                  <a:schemeClr val="bg2"/>
                </a:solidFill>
              </a:rPr>
              <a:t>Name:Eva</a:t>
            </a:r>
            <a:r>
              <a:rPr lang="en-US" sz="1800" dirty="0">
                <a:solidFill>
                  <a:schemeClr val="bg2"/>
                </a:solidFill>
              </a:rPr>
              <a:t> Rosca</a:t>
            </a:r>
            <a:br>
              <a:rPr lang="en-US" sz="1800" dirty="0">
                <a:solidFill>
                  <a:schemeClr val="bg2"/>
                </a:solidFill>
              </a:rPr>
            </a:br>
            <a:r>
              <a:rPr lang="en-US" sz="1800" dirty="0">
                <a:solidFill>
                  <a:schemeClr val="bg2"/>
                </a:solidFill>
              </a:rPr>
              <a:t>                                                                                                              Student Id: 2411522</a:t>
            </a:r>
            <a:br>
              <a:rPr lang="en-US" sz="1800" dirty="0">
                <a:solidFill>
                  <a:schemeClr val="lt1"/>
                </a:solidFill>
              </a:rPr>
            </a:br>
            <a:br>
              <a:rPr lang="en-GB" sz="1800" dirty="0">
                <a:solidFill>
                  <a:schemeClr val="lt1"/>
                </a:solidFill>
              </a:rPr>
            </a:br>
            <a:br>
              <a:rPr lang="en-GB" sz="1800" dirty="0">
                <a:solidFill>
                  <a:schemeClr val="lt1"/>
                </a:solidFill>
              </a:rPr>
            </a:br>
            <a:br>
              <a:rPr lang="en-GB" sz="1800" dirty="0">
                <a:solidFill>
                  <a:schemeClr val="lt1"/>
                </a:solidFill>
              </a:rPr>
            </a:br>
            <a:br>
              <a:rPr lang="en-GB" sz="1800" dirty="0">
                <a:solidFill>
                  <a:schemeClr val="lt1"/>
                </a:solidFill>
              </a:rPr>
            </a:br>
            <a:br>
              <a:rPr lang="en-GB" sz="1800" dirty="0">
                <a:solidFill>
                  <a:schemeClr val="lt1"/>
                </a:solidFill>
              </a:rPr>
            </a:br>
            <a:br>
              <a:rPr lang="en-GB" sz="1800" dirty="0">
                <a:solidFill>
                  <a:schemeClr val="lt1"/>
                </a:solidFill>
              </a:rPr>
            </a:br>
            <a:br>
              <a:rPr lang="en-GB" sz="1800" dirty="0">
                <a:solidFill>
                  <a:schemeClr val="lt1"/>
                </a:solidFill>
              </a:rPr>
            </a:br>
            <a:br>
              <a:rPr lang="en-GB" sz="1800" dirty="0">
                <a:solidFill>
                  <a:schemeClr val="lt1"/>
                </a:solidFill>
              </a:rPr>
            </a:br>
            <a:br>
              <a:rPr lang="en-GB" sz="1800" dirty="0">
                <a:solidFill>
                  <a:schemeClr val="lt1"/>
                </a:solidFill>
              </a:rPr>
            </a:br>
            <a:br>
              <a:rPr lang="en-GB" sz="1800" dirty="0">
                <a:solidFill>
                  <a:schemeClr val="lt1"/>
                </a:solidFill>
              </a:rPr>
            </a:br>
            <a:br>
              <a:rPr lang="en-GB" sz="1800" dirty="0">
                <a:solidFill>
                  <a:schemeClr val="lt1"/>
                </a:solidFill>
              </a:rPr>
            </a:br>
            <a:br>
              <a:rPr lang="en-GB" sz="1800" dirty="0">
                <a:solidFill>
                  <a:schemeClr val="lt1"/>
                </a:solidFill>
              </a:rPr>
            </a:br>
            <a:br>
              <a:rPr lang="en-GB" sz="1800" dirty="0">
                <a:solidFill>
                  <a:schemeClr val="lt1"/>
                </a:solidFill>
              </a:rPr>
            </a:br>
            <a:br>
              <a:rPr lang="en-GB" sz="1800" dirty="0">
                <a:solidFill>
                  <a:schemeClr val="lt1"/>
                </a:solidFill>
              </a:rPr>
            </a:br>
            <a:br>
              <a:rPr lang="en-GB" sz="1800" dirty="0">
                <a:solidFill>
                  <a:schemeClr val="lt1"/>
                </a:solidFill>
              </a:rPr>
            </a:br>
            <a:br>
              <a:rPr lang="en-GB" sz="1800" dirty="0">
                <a:solidFill>
                  <a:schemeClr val="lt1"/>
                </a:solidFill>
              </a:rPr>
            </a:br>
            <a:endParaRPr sz="1800" dirty="0">
              <a:solidFill>
                <a:schemeClr val="lt1"/>
              </a:solidFill>
            </a:endParaRPr>
          </a:p>
        </p:txBody>
      </p:sp>
      <p:pic>
        <p:nvPicPr>
          <p:cNvPr id="87" name="Google Shape;87;p13"/>
          <p:cNvPicPr preferRelativeResize="0"/>
          <p:nvPr/>
        </p:nvPicPr>
        <p:blipFill>
          <a:blip r:embed="rId3">
            <a:alphaModFix/>
          </a:blip>
          <a:stretch>
            <a:fillRect/>
          </a:stretch>
        </p:blipFill>
        <p:spPr>
          <a:xfrm>
            <a:off x="2302414" y="1360562"/>
            <a:ext cx="4539172" cy="280432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4"/>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2400"/>
              <a:t>Customer Relationship Management (CRM)</a:t>
            </a:r>
            <a:endParaRPr sz="2400"/>
          </a:p>
        </p:txBody>
      </p:sp>
      <p:sp>
        <p:nvSpPr>
          <p:cNvPr id="93" name="Google Shape;93;p14"/>
          <p:cNvSpPr txBox="1">
            <a:spLocks noGrp="1"/>
          </p:cNvSpPr>
          <p:nvPr>
            <p:ph type="body" idx="1"/>
          </p:nvPr>
        </p:nvSpPr>
        <p:spPr>
          <a:xfrm>
            <a:off x="729450" y="2078875"/>
            <a:ext cx="7688700" cy="2838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a:solidFill>
                  <a:srgbClr val="000000"/>
                </a:solidFill>
                <a:latin typeface="Arial"/>
                <a:ea typeface="Arial"/>
                <a:cs typeface="Arial"/>
                <a:sym typeface="Arial"/>
              </a:rPr>
              <a:t>According to Armstrong and Kotler, Customer Relationship Management is the overall process of building and maintaining profitable customer relationships by delivering superior customer value and satisfaction “ </a:t>
            </a:r>
            <a:endParaRPr sz="1200">
              <a:solidFill>
                <a:srgbClr val="000000"/>
              </a:solidFill>
              <a:latin typeface="Arial"/>
              <a:ea typeface="Arial"/>
              <a:cs typeface="Arial"/>
              <a:sym typeface="Arial"/>
            </a:endParaRPr>
          </a:p>
          <a:p>
            <a:pPr marL="457200" lvl="0" indent="-304800" algn="l" rtl="0">
              <a:spcBef>
                <a:spcPts val="1200"/>
              </a:spcBef>
              <a:spcAft>
                <a:spcPts val="0"/>
              </a:spcAft>
              <a:buClr>
                <a:srgbClr val="000000"/>
              </a:buClr>
              <a:buSzPts val="1200"/>
              <a:buFont typeface="Arial"/>
              <a:buChar char="●"/>
            </a:pPr>
            <a:r>
              <a:rPr lang="en-GB" sz="1200">
                <a:solidFill>
                  <a:srgbClr val="000000"/>
                </a:solidFill>
                <a:latin typeface="Arial"/>
                <a:ea typeface="Arial"/>
                <a:cs typeface="Arial"/>
                <a:sym typeface="Arial"/>
              </a:rPr>
              <a:t>Customer loyalty increases as they repeatedly feel satisfied </a:t>
            </a:r>
            <a:endParaRPr sz="1200">
              <a:solidFill>
                <a:srgbClr val="000000"/>
              </a:solidFill>
              <a:latin typeface="Arial"/>
              <a:ea typeface="Arial"/>
              <a:cs typeface="Arial"/>
              <a:sym typeface="Arial"/>
            </a:endParaRPr>
          </a:p>
          <a:p>
            <a:pPr marL="457200" lvl="0" indent="-304800" algn="l" rtl="0">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CRM offers strategic methods with better  accuracy in aligning product and service performance with customer expectations</a:t>
            </a:r>
            <a:endParaRPr sz="1200">
              <a:solidFill>
                <a:srgbClr val="000000"/>
              </a:solidFill>
              <a:latin typeface="Arial"/>
              <a:ea typeface="Arial"/>
              <a:cs typeface="Arial"/>
              <a:sym typeface="Arial"/>
            </a:endParaRPr>
          </a:p>
          <a:p>
            <a:pPr marL="457200" lvl="0" indent="-304800" algn="l" rtl="0">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It is an integrated strategy by combining product/service, sales, marketing and enhanced service delivery</a:t>
            </a:r>
            <a:endParaRPr sz="1200">
              <a:solidFill>
                <a:srgbClr val="000000"/>
              </a:solidFill>
              <a:latin typeface="Arial"/>
              <a:ea typeface="Arial"/>
              <a:cs typeface="Arial"/>
              <a:sym typeface="Arial"/>
            </a:endParaRPr>
          </a:p>
          <a:p>
            <a:pPr marL="457200" lvl="0" indent="-304800" algn="l" rtl="0">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A better understanding of customer behaviour increases value creation and communication </a:t>
            </a:r>
            <a:endParaRPr sz="1200">
              <a:solidFill>
                <a:srgbClr val="000000"/>
              </a:solidFill>
              <a:latin typeface="Arial"/>
              <a:ea typeface="Arial"/>
              <a:cs typeface="Arial"/>
              <a:sym typeface="Arial"/>
            </a:endParaRPr>
          </a:p>
          <a:p>
            <a:pPr marL="457200" lvl="0" indent="-304800" algn="l" rtl="0">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Increased communication increases repeated purchase that increases sales, profitability and loyalty(Kotler and Armstrong, 2019)</a:t>
            </a:r>
            <a:endParaRPr sz="1200">
              <a:solidFill>
                <a:srgbClr val="000000"/>
              </a:solidFill>
              <a:latin typeface="Arial"/>
              <a:ea typeface="Arial"/>
              <a:cs typeface="Arial"/>
              <a:sym typeface="Arial"/>
            </a:endParaRPr>
          </a:p>
          <a:p>
            <a:pPr marL="457200" lvl="0" indent="0" algn="l" rtl="0">
              <a:spcBef>
                <a:spcPts val="1200"/>
              </a:spcBef>
              <a:spcAft>
                <a:spcPts val="1200"/>
              </a:spcAft>
              <a:buNone/>
            </a:pPr>
            <a:endParaRPr>
              <a:solidFill>
                <a:srgbClr val="000000"/>
              </a:solidFill>
              <a:latin typeface="Arial"/>
              <a:ea typeface="Arial"/>
              <a:cs typeface="Arial"/>
              <a:sym typeface="Arial"/>
            </a:endParaRPr>
          </a:p>
        </p:txBody>
      </p:sp>
      <p:pic>
        <p:nvPicPr>
          <p:cNvPr id="94" name="Google Shape;94;p14"/>
          <p:cNvPicPr preferRelativeResize="0"/>
          <p:nvPr/>
        </p:nvPicPr>
        <p:blipFill>
          <a:blip r:embed="rId3">
            <a:alphaModFix/>
          </a:blip>
          <a:stretch>
            <a:fillRect/>
          </a:stretch>
        </p:blipFill>
        <p:spPr>
          <a:xfrm>
            <a:off x="253725" y="449749"/>
            <a:ext cx="1592025" cy="7960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5"/>
          <p:cNvSpPr txBox="1">
            <a:spLocks noGrp="1"/>
          </p:cNvSpPr>
          <p:nvPr>
            <p:ph type="title"/>
          </p:nvPr>
        </p:nvSpPr>
        <p:spPr>
          <a:xfrm>
            <a:off x="279675" y="1245750"/>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Social media within CRM </a:t>
            </a:r>
            <a:endParaRPr/>
          </a:p>
        </p:txBody>
      </p:sp>
      <p:sp>
        <p:nvSpPr>
          <p:cNvPr id="100" name="Google Shape;100;p15"/>
          <p:cNvSpPr txBox="1">
            <a:spLocks noGrp="1"/>
          </p:cNvSpPr>
          <p:nvPr>
            <p:ph type="body" idx="1"/>
          </p:nvPr>
        </p:nvSpPr>
        <p:spPr>
          <a:xfrm>
            <a:off x="279675" y="1780950"/>
            <a:ext cx="8671800" cy="33000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r>
              <a:rPr lang="en-GB" sz="4800" b="1">
                <a:solidFill>
                  <a:srgbClr val="000000"/>
                </a:solidFill>
                <a:latin typeface="Arial"/>
                <a:ea typeface="Arial"/>
                <a:cs typeface="Arial"/>
                <a:sym typeface="Arial"/>
              </a:rPr>
              <a:t>Social Media</a:t>
            </a:r>
            <a:r>
              <a:rPr lang="en-GB" sz="4800">
                <a:solidFill>
                  <a:srgbClr val="000000"/>
                </a:solidFill>
                <a:latin typeface="Arial"/>
                <a:ea typeface="Arial"/>
                <a:cs typeface="Arial"/>
                <a:sym typeface="Arial"/>
              </a:rPr>
              <a:t> are online platforms and applications that enable users to create, share, and communicate user-generated content, and virtually interact and participate in social networking. The platforms include Facebook, Twitter, LinkedIn, YouTube, etc (Elena, 2016)</a:t>
            </a:r>
            <a:endParaRPr sz="4800">
              <a:solidFill>
                <a:srgbClr val="000000"/>
              </a:solidFill>
              <a:latin typeface="Arial"/>
              <a:ea typeface="Arial"/>
              <a:cs typeface="Arial"/>
              <a:sym typeface="Arial"/>
            </a:endParaRPr>
          </a:p>
          <a:p>
            <a:pPr marL="0" lvl="0" indent="0" algn="l" rtl="0">
              <a:spcBef>
                <a:spcPts val="1200"/>
              </a:spcBef>
              <a:spcAft>
                <a:spcPts val="0"/>
              </a:spcAft>
              <a:buNone/>
            </a:pPr>
            <a:endParaRPr sz="4800">
              <a:solidFill>
                <a:srgbClr val="000000"/>
              </a:solidFill>
              <a:latin typeface="Arial"/>
              <a:ea typeface="Arial"/>
              <a:cs typeface="Arial"/>
              <a:sym typeface="Arial"/>
            </a:endParaRPr>
          </a:p>
          <a:p>
            <a:pPr marL="0" lvl="0" indent="0" algn="l" rtl="0">
              <a:spcBef>
                <a:spcPts val="1200"/>
              </a:spcBef>
              <a:spcAft>
                <a:spcPts val="0"/>
              </a:spcAft>
              <a:buNone/>
            </a:pPr>
            <a:r>
              <a:rPr lang="en-GB" sz="4800" b="1">
                <a:solidFill>
                  <a:srgbClr val="000000"/>
                </a:solidFill>
                <a:latin typeface="Arial"/>
                <a:ea typeface="Arial"/>
                <a:cs typeface="Arial"/>
                <a:sym typeface="Arial"/>
              </a:rPr>
              <a:t>Social media within   CRM</a:t>
            </a:r>
            <a:r>
              <a:rPr lang="en-GB" sz="4800">
                <a:solidFill>
                  <a:srgbClr val="000000"/>
                </a:solidFill>
                <a:latin typeface="Arial"/>
                <a:ea typeface="Arial"/>
                <a:cs typeface="Arial"/>
                <a:sym typeface="Arial"/>
              </a:rPr>
              <a:t> refers to the use of social media platforms that enable companies to create and manage interactions and collaborative communications to strengthen customer relationship,  loyalty and satisfaction. (Elena, 2016)</a:t>
            </a:r>
            <a:endParaRPr sz="4800">
              <a:solidFill>
                <a:srgbClr val="000000"/>
              </a:solidFill>
              <a:latin typeface="Arial"/>
              <a:ea typeface="Arial"/>
              <a:cs typeface="Arial"/>
              <a:sym typeface="Arial"/>
            </a:endParaRPr>
          </a:p>
          <a:p>
            <a:pPr marL="0" lvl="0" indent="0" algn="l" rtl="0">
              <a:spcBef>
                <a:spcPts val="1200"/>
              </a:spcBef>
              <a:spcAft>
                <a:spcPts val="0"/>
              </a:spcAft>
              <a:buNone/>
            </a:pPr>
            <a:r>
              <a:rPr lang="en-GB" sz="4800">
                <a:solidFill>
                  <a:srgbClr val="000000"/>
                </a:solidFill>
                <a:latin typeface="Arial"/>
                <a:ea typeface="Arial"/>
                <a:cs typeface="Arial"/>
                <a:sym typeface="Arial"/>
              </a:rPr>
              <a:t>It includes a variety of platforms such as social networking sites as Facebook, Twitter, Photo and video sharing sites like Instagram, WhatsApp, TikTok, etc </a:t>
            </a:r>
            <a:r>
              <a:rPr lang="en-GB" sz="4800" b="1">
                <a:solidFill>
                  <a:srgbClr val="000000"/>
                </a:solidFill>
                <a:latin typeface="Arial"/>
                <a:ea typeface="Arial"/>
                <a:cs typeface="Arial"/>
                <a:sym typeface="Arial"/>
              </a:rPr>
              <a:t>The objectives of social media within CRM are </a:t>
            </a:r>
            <a:endParaRPr sz="4800" b="1">
              <a:solidFill>
                <a:srgbClr val="000000"/>
              </a:solidFill>
              <a:latin typeface="Arial"/>
              <a:ea typeface="Arial"/>
              <a:cs typeface="Arial"/>
              <a:sym typeface="Arial"/>
            </a:endParaRPr>
          </a:p>
          <a:p>
            <a:pPr marL="0" lvl="0" indent="0" algn="l" rtl="0">
              <a:spcBef>
                <a:spcPts val="1200"/>
              </a:spcBef>
              <a:spcAft>
                <a:spcPts val="0"/>
              </a:spcAft>
              <a:buNone/>
            </a:pPr>
            <a:endParaRPr sz="4800" b="1">
              <a:solidFill>
                <a:srgbClr val="000000"/>
              </a:solidFill>
              <a:latin typeface="Arial"/>
              <a:ea typeface="Arial"/>
              <a:cs typeface="Arial"/>
              <a:sym typeface="Arial"/>
            </a:endParaRPr>
          </a:p>
          <a:p>
            <a:pPr marL="457200" lvl="0" indent="-304800" algn="l" rtl="0">
              <a:spcBef>
                <a:spcPts val="1200"/>
              </a:spcBef>
              <a:spcAft>
                <a:spcPts val="0"/>
              </a:spcAft>
              <a:buClr>
                <a:srgbClr val="000000"/>
              </a:buClr>
              <a:buSzPct val="100000"/>
              <a:buFont typeface="Arial"/>
              <a:buChar char="●"/>
            </a:pPr>
            <a:r>
              <a:rPr lang="en-GB" sz="4800">
                <a:solidFill>
                  <a:srgbClr val="000000"/>
                </a:solidFill>
                <a:latin typeface="Arial"/>
                <a:ea typeface="Arial"/>
                <a:cs typeface="Arial"/>
                <a:sym typeface="Arial"/>
              </a:rPr>
              <a:t>Collection of customer data  to understand customer behaviour, opinions,  preferences and expectations </a:t>
            </a:r>
            <a:endParaRPr sz="4800">
              <a:solidFill>
                <a:srgbClr val="000000"/>
              </a:solidFill>
              <a:latin typeface="Arial"/>
              <a:ea typeface="Arial"/>
              <a:cs typeface="Arial"/>
              <a:sym typeface="Arial"/>
            </a:endParaRPr>
          </a:p>
          <a:p>
            <a:pPr marL="457200" lvl="0" indent="-304800" algn="l" rtl="0">
              <a:spcBef>
                <a:spcPts val="0"/>
              </a:spcBef>
              <a:spcAft>
                <a:spcPts val="0"/>
              </a:spcAft>
              <a:buClr>
                <a:srgbClr val="000000"/>
              </a:buClr>
              <a:buSzPct val="100000"/>
              <a:buFont typeface="Arial"/>
              <a:buChar char="●"/>
            </a:pPr>
            <a:r>
              <a:rPr lang="en-GB" sz="4800">
                <a:solidFill>
                  <a:srgbClr val="000000"/>
                </a:solidFill>
                <a:latin typeface="Arial"/>
                <a:ea typeface="Arial"/>
                <a:cs typeface="Arial"/>
                <a:sym typeface="Arial"/>
              </a:rPr>
              <a:t>Continuous customer engagement to strengthen the relationship </a:t>
            </a:r>
            <a:endParaRPr sz="4800">
              <a:solidFill>
                <a:srgbClr val="000000"/>
              </a:solidFill>
              <a:latin typeface="Arial"/>
              <a:ea typeface="Arial"/>
              <a:cs typeface="Arial"/>
              <a:sym typeface="Arial"/>
            </a:endParaRPr>
          </a:p>
          <a:p>
            <a:pPr marL="457200" lvl="0" indent="-304800" algn="l" rtl="0">
              <a:spcBef>
                <a:spcPts val="0"/>
              </a:spcBef>
              <a:spcAft>
                <a:spcPts val="0"/>
              </a:spcAft>
              <a:buClr>
                <a:srgbClr val="000000"/>
              </a:buClr>
              <a:buSzPct val="100000"/>
              <a:buFont typeface="Arial"/>
              <a:buChar char="●"/>
            </a:pPr>
            <a:r>
              <a:rPr lang="en-GB" sz="4800">
                <a:solidFill>
                  <a:srgbClr val="000000"/>
                </a:solidFill>
                <a:latin typeface="Arial"/>
                <a:ea typeface="Arial"/>
                <a:cs typeface="Arial"/>
                <a:sym typeface="Arial"/>
              </a:rPr>
              <a:t>Respond to customer enquiries and complaints </a:t>
            </a:r>
            <a:endParaRPr sz="4800">
              <a:solidFill>
                <a:srgbClr val="000000"/>
              </a:solidFill>
              <a:latin typeface="Arial"/>
              <a:ea typeface="Arial"/>
              <a:cs typeface="Arial"/>
              <a:sym typeface="Arial"/>
            </a:endParaRPr>
          </a:p>
          <a:p>
            <a:pPr marL="457200" lvl="0" indent="-304800" algn="l" rtl="0">
              <a:spcBef>
                <a:spcPts val="0"/>
              </a:spcBef>
              <a:spcAft>
                <a:spcPts val="0"/>
              </a:spcAft>
              <a:buClr>
                <a:srgbClr val="000000"/>
              </a:buClr>
              <a:buSzPct val="100000"/>
              <a:buFont typeface="Arial"/>
              <a:buChar char="●"/>
            </a:pPr>
            <a:r>
              <a:rPr lang="en-GB" sz="4800">
                <a:solidFill>
                  <a:srgbClr val="000000"/>
                </a:solidFill>
                <a:latin typeface="Arial"/>
                <a:ea typeface="Arial"/>
                <a:cs typeface="Arial"/>
                <a:sym typeface="Arial"/>
              </a:rPr>
              <a:t>Building relationships, brand recognition. Improve brand engagement, customer satisfaction and loyalty (Elena, 2016)</a:t>
            </a:r>
            <a:endParaRPr sz="4800">
              <a:solidFill>
                <a:srgbClr val="000000"/>
              </a:solidFill>
              <a:latin typeface="Arial"/>
              <a:ea typeface="Arial"/>
              <a:cs typeface="Arial"/>
              <a:sym typeface="Arial"/>
            </a:endParaRPr>
          </a:p>
          <a:p>
            <a:pPr marL="457200" lvl="0" indent="0" algn="l" rtl="0">
              <a:spcBef>
                <a:spcPts val="1200"/>
              </a:spcBef>
              <a:spcAft>
                <a:spcPts val="0"/>
              </a:spcAft>
              <a:buNone/>
            </a:pPr>
            <a:endParaRPr sz="4800">
              <a:solidFill>
                <a:srgbClr val="000000"/>
              </a:solidFill>
              <a:latin typeface="Arial"/>
              <a:ea typeface="Arial"/>
              <a:cs typeface="Arial"/>
              <a:sym typeface="Arial"/>
            </a:endParaRPr>
          </a:p>
          <a:p>
            <a:pPr marL="0" lvl="0" indent="0" algn="l" rtl="0">
              <a:spcBef>
                <a:spcPts val="1200"/>
              </a:spcBef>
              <a:spcAft>
                <a:spcPts val="0"/>
              </a:spcAft>
              <a:buNone/>
            </a:pPr>
            <a:endParaRPr sz="1100">
              <a:solidFill>
                <a:srgbClr val="000000"/>
              </a:solidFill>
              <a:latin typeface="Arial"/>
              <a:ea typeface="Arial"/>
              <a:cs typeface="Arial"/>
              <a:sym typeface="Arial"/>
            </a:endParaRPr>
          </a:p>
          <a:p>
            <a:pPr marL="0" lvl="0" indent="0" algn="l" rtl="0">
              <a:spcBef>
                <a:spcPts val="1200"/>
              </a:spcBef>
              <a:spcAft>
                <a:spcPts val="0"/>
              </a:spcAft>
              <a:buNone/>
            </a:pPr>
            <a:endParaRPr sz="1100" b="1">
              <a:solidFill>
                <a:srgbClr val="000000"/>
              </a:solidFill>
              <a:latin typeface="Arial"/>
              <a:ea typeface="Arial"/>
              <a:cs typeface="Arial"/>
              <a:sym typeface="Arial"/>
            </a:endParaRPr>
          </a:p>
        </p:txBody>
      </p:sp>
      <p:pic>
        <p:nvPicPr>
          <p:cNvPr id="101" name="Google Shape;101;p15"/>
          <p:cNvPicPr preferRelativeResize="0"/>
          <p:nvPr/>
        </p:nvPicPr>
        <p:blipFill>
          <a:blip r:embed="rId3">
            <a:alphaModFix/>
          </a:blip>
          <a:stretch>
            <a:fillRect/>
          </a:stretch>
        </p:blipFill>
        <p:spPr>
          <a:xfrm>
            <a:off x="207600" y="449749"/>
            <a:ext cx="1592025" cy="7960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6"/>
          <p:cNvSpPr txBox="1">
            <a:spLocks noGrp="1"/>
          </p:cNvSpPr>
          <p:nvPr>
            <p:ph type="title"/>
          </p:nvPr>
        </p:nvSpPr>
        <p:spPr>
          <a:xfrm>
            <a:off x="221425" y="1187750"/>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Digital Media with in CRM </a:t>
            </a:r>
            <a:endParaRPr/>
          </a:p>
        </p:txBody>
      </p:sp>
      <p:sp>
        <p:nvSpPr>
          <p:cNvPr id="107" name="Google Shape;107;p16"/>
          <p:cNvSpPr txBox="1">
            <a:spLocks noGrp="1"/>
          </p:cNvSpPr>
          <p:nvPr>
            <p:ph type="body" idx="1"/>
          </p:nvPr>
        </p:nvSpPr>
        <p:spPr>
          <a:xfrm>
            <a:off x="221425" y="1469250"/>
            <a:ext cx="8730000" cy="3674400"/>
          </a:xfrm>
          <a:prstGeom prst="rect">
            <a:avLst/>
          </a:prstGeom>
        </p:spPr>
        <p:txBody>
          <a:bodyPr spcFirstLastPara="1" wrap="square" lIns="91425" tIns="91425" rIns="91425" bIns="91425" anchor="t" anchorCtr="0">
            <a:normAutofit fontScale="25000" lnSpcReduction="20000"/>
          </a:bodyPr>
          <a:lstStyle/>
          <a:p>
            <a:pPr marL="457200" lvl="0" indent="0" algn="l" rtl="0">
              <a:spcBef>
                <a:spcPts val="0"/>
              </a:spcBef>
              <a:spcAft>
                <a:spcPts val="0"/>
              </a:spcAft>
              <a:buNone/>
            </a:pPr>
            <a:endParaRPr sz="1200">
              <a:solidFill>
                <a:srgbClr val="0A0A0A"/>
              </a:solidFill>
              <a:highlight>
                <a:srgbClr val="FFFFFF"/>
              </a:highlight>
              <a:latin typeface="Arial"/>
              <a:ea typeface="Arial"/>
              <a:cs typeface="Arial"/>
              <a:sym typeface="Arial"/>
            </a:endParaRPr>
          </a:p>
          <a:p>
            <a:pPr marL="0" lvl="0" indent="0" algn="l" rtl="0">
              <a:spcBef>
                <a:spcPts val="1200"/>
              </a:spcBef>
              <a:spcAft>
                <a:spcPts val="0"/>
              </a:spcAft>
              <a:buNone/>
            </a:pPr>
            <a:r>
              <a:rPr lang="en-GB" sz="4800" b="1">
                <a:solidFill>
                  <a:srgbClr val="000000"/>
                </a:solidFill>
                <a:latin typeface="Arial"/>
                <a:ea typeface="Arial"/>
                <a:cs typeface="Arial"/>
                <a:sym typeface="Arial"/>
              </a:rPr>
              <a:t>Digital media </a:t>
            </a:r>
            <a:endParaRPr sz="4800" b="1">
              <a:solidFill>
                <a:srgbClr val="000000"/>
              </a:solidFill>
              <a:latin typeface="Arial"/>
              <a:ea typeface="Arial"/>
              <a:cs typeface="Arial"/>
              <a:sym typeface="Arial"/>
            </a:endParaRPr>
          </a:p>
          <a:p>
            <a:pPr marL="0" lvl="0" indent="0" algn="l" rtl="0">
              <a:spcBef>
                <a:spcPts val="1200"/>
              </a:spcBef>
              <a:spcAft>
                <a:spcPts val="0"/>
              </a:spcAft>
              <a:buNone/>
            </a:pPr>
            <a:r>
              <a:rPr lang="en-GB" sz="4800">
                <a:solidFill>
                  <a:srgbClr val="000000"/>
                </a:solidFill>
                <a:latin typeface="Arial"/>
                <a:ea typeface="Arial"/>
                <a:cs typeface="Arial"/>
                <a:sym typeface="Arial"/>
              </a:rPr>
              <a:t>Digital media are any content that uses electronic devices  for creating, visualising, sharing, storing contents such as  video , audio, text, graphics etc in digital formats . The broad terms refers to social media, websites, apps, blogs etc. </a:t>
            </a:r>
            <a:endParaRPr sz="4800">
              <a:solidFill>
                <a:srgbClr val="000000"/>
              </a:solidFill>
              <a:latin typeface="Arial"/>
              <a:ea typeface="Arial"/>
              <a:cs typeface="Arial"/>
              <a:sym typeface="Arial"/>
            </a:endParaRPr>
          </a:p>
          <a:p>
            <a:pPr marL="0" lvl="0" indent="0" algn="l" rtl="0">
              <a:spcBef>
                <a:spcPts val="1200"/>
              </a:spcBef>
              <a:spcAft>
                <a:spcPts val="0"/>
              </a:spcAft>
              <a:buNone/>
            </a:pPr>
            <a:r>
              <a:rPr lang="en-GB" sz="4800" b="1">
                <a:solidFill>
                  <a:srgbClr val="000000"/>
                </a:solidFill>
                <a:latin typeface="Arial"/>
                <a:ea typeface="Arial"/>
                <a:cs typeface="Arial"/>
                <a:sym typeface="Arial"/>
              </a:rPr>
              <a:t>Digital media within CRM </a:t>
            </a:r>
            <a:endParaRPr sz="4800" b="1">
              <a:solidFill>
                <a:srgbClr val="000000"/>
              </a:solidFill>
              <a:latin typeface="Arial"/>
              <a:ea typeface="Arial"/>
              <a:cs typeface="Arial"/>
              <a:sym typeface="Arial"/>
            </a:endParaRPr>
          </a:p>
          <a:p>
            <a:pPr marL="0" lvl="0" indent="0" algn="l" rtl="0">
              <a:spcBef>
                <a:spcPts val="1200"/>
              </a:spcBef>
              <a:spcAft>
                <a:spcPts val="0"/>
              </a:spcAft>
              <a:buNone/>
            </a:pPr>
            <a:r>
              <a:rPr lang="en-GB" sz="4800">
                <a:solidFill>
                  <a:srgbClr val="0A0A0A"/>
                </a:solidFill>
                <a:highlight>
                  <a:srgbClr val="FFFFFF"/>
                </a:highlight>
                <a:latin typeface="Arial"/>
                <a:ea typeface="Arial"/>
                <a:cs typeface="Arial"/>
                <a:sym typeface="Arial"/>
              </a:rPr>
              <a:t>Digital CRM (Customer Relationship Management) refers to using digital media and technology to manage  with customers through digital platforms such as websites, social media , email, blogs and forums to enhance customer relationship </a:t>
            </a:r>
            <a:endParaRPr sz="4800">
              <a:solidFill>
                <a:srgbClr val="0A0A0A"/>
              </a:solidFill>
              <a:highlight>
                <a:srgbClr val="FFFFFF"/>
              </a:highlight>
              <a:latin typeface="Arial"/>
              <a:ea typeface="Arial"/>
              <a:cs typeface="Arial"/>
              <a:sym typeface="Arial"/>
            </a:endParaRPr>
          </a:p>
          <a:p>
            <a:pPr marL="0" lvl="0" indent="0" algn="l" rtl="0">
              <a:spcBef>
                <a:spcPts val="1200"/>
              </a:spcBef>
              <a:spcAft>
                <a:spcPts val="0"/>
              </a:spcAft>
              <a:buNone/>
            </a:pPr>
            <a:r>
              <a:rPr lang="en-GB" sz="4800">
                <a:solidFill>
                  <a:srgbClr val="0A0A0A"/>
                </a:solidFill>
                <a:highlight>
                  <a:srgbClr val="FFFFFF"/>
                </a:highlight>
                <a:latin typeface="Arial"/>
                <a:ea typeface="Arial"/>
                <a:cs typeface="Arial"/>
                <a:sym typeface="Arial"/>
              </a:rPr>
              <a:t>Objectives of using Digital media with in CRM </a:t>
            </a:r>
            <a:endParaRPr sz="4800">
              <a:solidFill>
                <a:srgbClr val="0A0A0A"/>
              </a:solidFill>
              <a:highlight>
                <a:srgbClr val="FFFFFF"/>
              </a:highlight>
              <a:latin typeface="Arial"/>
              <a:ea typeface="Arial"/>
              <a:cs typeface="Arial"/>
              <a:sym typeface="Arial"/>
            </a:endParaRPr>
          </a:p>
          <a:p>
            <a:pPr marL="457200" lvl="0" indent="-304800" algn="l" rtl="0">
              <a:spcBef>
                <a:spcPts val="1200"/>
              </a:spcBef>
              <a:spcAft>
                <a:spcPts val="0"/>
              </a:spcAft>
              <a:buClr>
                <a:srgbClr val="0A0A0A"/>
              </a:buClr>
              <a:buSzPct val="100000"/>
              <a:buFont typeface="Arial"/>
              <a:buChar char="●"/>
            </a:pPr>
            <a:r>
              <a:rPr lang="en-GB" sz="4800">
                <a:solidFill>
                  <a:srgbClr val="0A0A0A"/>
                </a:solidFill>
                <a:highlight>
                  <a:srgbClr val="FFFFFF"/>
                </a:highlight>
                <a:latin typeface="Arial"/>
                <a:ea typeface="Arial"/>
                <a:cs typeface="Arial"/>
                <a:sym typeface="Arial"/>
              </a:rPr>
              <a:t>To create a centralised platform to manage customer interactions to ensure unified brand message </a:t>
            </a:r>
            <a:endParaRPr sz="4800">
              <a:solidFill>
                <a:srgbClr val="0A0A0A"/>
              </a:solidFill>
              <a:highlight>
                <a:srgbClr val="FFFFFF"/>
              </a:highlight>
              <a:latin typeface="Arial"/>
              <a:ea typeface="Arial"/>
              <a:cs typeface="Arial"/>
              <a:sym typeface="Arial"/>
            </a:endParaRPr>
          </a:p>
          <a:p>
            <a:pPr marL="457200" lvl="0" indent="-304800" algn="l" rtl="0">
              <a:spcBef>
                <a:spcPts val="0"/>
              </a:spcBef>
              <a:spcAft>
                <a:spcPts val="0"/>
              </a:spcAft>
              <a:buClr>
                <a:srgbClr val="0A0A0A"/>
              </a:buClr>
              <a:buSzPct val="100000"/>
              <a:buFont typeface="Arial"/>
              <a:buChar char="●"/>
            </a:pPr>
            <a:r>
              <a:rPr lang="en-GB" sz="4800">
                <a:solidFill>
                  <a:srgbClr val="0A0A0A"/>
                </a:solidFill>
                <a:highlight>
                  <a:srgbClr val="FFFFFF"/>
                </a:highlight>
                <a:latin typeface="Arial"/>
                <a:ea typeface="Arial"/>
                <a:cs typeface="Arial"/>
                <a:sym typeface="Arial"/>
              </a:rPr>
              <a:t>To understand real time responses and initiate quick and accurate response based on their brand experience and history </a:t>
            </a:r>
            <a:endParaRPr sz="4800">
              <a:solidFill>
                <a:srgbClr val="0A0A0A"/>
              </a:solidFill>
              <a:highlight>
                <a:srgbClr val="FFFFFF"/>
              </a:highlight>
              <a:latin typeface="Arial"/>
              <a:ea typeface="Arial"/>
              <a:cs typeface="Arial"/>
              <a:sym typeface="Arial"/>
            </a:endParaRPr>
          </a:p>
          <a:p>
            <a:pPr marL="457200" lvl="0" indent="-304800" algn="l" rtl="0">
              <a:spcBef>
                <a:spcPts val="0"/>
              </a:spcBef>
              <a:spcAft>
                <a:spcPts val="0"/>
              </a:spcAft>
              <a:buClr>
                <a:srgbClr val="0A0A0A"/>
              </a:buClr>
              <a:buSzPct val="100000"/>
              <a:buFont typeface="Arial"/>
              <a:buChar char="●"/>
            </a:pPr>
            <a:r>
              <a:rPr lang="en-GB" sz="4800">
                <a:solidFill>
                  <a:srgbClr val="0A0A0A"/>
                </a:solidFill>
                <a:highlight>
                  <a:srgbClr val="FFFFFF"/>
                </a:highlight>
                <a:latin typeface="Arial"/>
                <a:ea typeface="Arial"/>
                <a:cs typeface="Arial"/>
                <a:sym typeface="Arial"/>
              </a:rPr>
              <a:t>It enables to ensure personalised service by understanding customer preference, interest, expectations etc </a:t>
            </a:r>
            <a:endParaRPr sz="4800">
              <a:solidFill>
                <a:srgbClr val="0A0A0A"/>
              </a:solidFill>
              <a:highlight>
                <a:srgbClr val="FFFFFF"/>
              </a:highlight>
              <a:latin typeface="Arial"/>
              <a:ea typeface="Arial"/>
              <a:cs typeface="Arial"/>
              <a:sym typeface="Arial"/>
            </a:endParaRPr>
          </a:p>
          <a:p>
            <a:pPr marL="457200" lvl="0" indent="-304800" algn="l" rtl="0">
              <a:spcBef>
                <a:spcPts val="0"/>
              </a:spcBef>
              <a:spcAft>
                <a:spcPts val="0"/>
              </a:spcAft>
              <a:buClr>
                <a:srgbClr val="0A0A0A"/>
              </a:buClr>
              <a:buSzPct val="100000"/>
              <a:buFont typeface="Arial"/>
              <a:buChar char="●"/>
            </a:pPr>
            <a:r>
              <a:rPr lang="en-GB" sz="4800">
                <a:solidFill>
                  <a:srgbClr val="0A0A0A"/>
                </a:solidFill>
                <a:highlight>
                  <a:srgbClr val="FFFFFF"/>
                </a:highlight>
                <a:latin typeface="Arial"/>
                <a:ea typeface="Arial"/>
                <a:cs typeface="Arial"/>
                <a:sym typeface="Arial"/>
              </a:rPr>
              <a:t>To utilise insights to design customised and targeted product and services </a:t>
            </a:r>
            <a:endParaRPr sz="4800">
              <a:solidFill>
                <a:srgbClr val="0A0A0A"/>
              </a:solidFill>
              <a:highlight>
                <a:srgbClr val="FFFFFF"/>
              </a:highlight>
              <a:latin typeface="Arial"/>
              <a:ea typeface="Arial"/>
              <a:cs typeface="Arial"/>
              <a:sym typeface="Arial"/>
            </a:endParaRPr>
          </a:p>
          <a:p>
            <a:pPr marL="457200" lvl="0" indent="-304800" algn="l" rtl="0">
              <a:spcBef>
                <a:spcPts val="0"/>
              </a:spcBef>
              <a:spcAft>
                <a:spcPts val="0"/>
              </a:spcAft>
              <a:buClr>
                <a:srgbClr val="0A0A0A"/>
              </a:buClr>
              <a:buSzPct val="100000"/>
              <a:buFont typeface="Arial"/>
              <a:buChar char="●"/>
            </a:pPr>
            <a:r>
              <a:rPr lang="en-GB" sz="4800">
                <a:solidFill>
                  <a:srgbClr val="0A0A0A"/>
                </a:solidFill>
                <a:highlight>
                  <a:srgbClr val="FFFFFF"/>
                </a:highlight>
                <a:latin typeface="Arial"/>
                <a:ea typeface="Arial"/>
                <a:cs typeface="Arial"/>
                <a:sym typeface="Arial"/>
              </a:rPr>
              <a:t>To design customer specific marketing and promotional activities </a:t>
            </a:r>
            <a:endParaRPr sz="4800">
              <a:solidFill>
                <a:srgbClr val="0A0A0A"/>
              </a:solidFill>
              <a:highlight>
                <a:srgbClr val="FFFFFF"/>
              </a:highlight>
              <a:latin typeface="Arial"/>
              <a:ea typeface="Arial"/>
              <a:cs typeface="Arial"/>
              <a:sym typeface="Arial"/>
            </a:endParaRPr>
          </a:p>
          <a:p>
            <a:pPr marL="457200" lvl="0" indent="-304800" algn="l" rtl="0">
              <a:spcBef>
                <a:spcPts val="0"/>
              </a:spcBef>
              <a:spcAft>
                <a:spcPts val="0"/>
              </a:spcAft>
              <a:buClr>
                <a:srgbClr val="0A0A0A"/>
              </a:buClr>
              <a:buSzPct val="100000"/>
              <a:buFont typeface="Arial"/>
              <a:buChar char="●"/>
            </a:pPr>
            <a:r>
              <a:rPr lang="en-GB" sz="4800">
                <a:solidFill>
                  <a:srgbClr val="0A0A0A"/>
                </a:solidFill>
                <a:highlight>
                  <a:srgbClr val="FFFFFF"/>
                </a:highlight>
                <a:latin typeface="Arial"/>
                <a:ea typeface="Arial"/>
                <a:cs typeface="Arial"/>
                <a:sym typeface="Arial"/>
              </a:rPr>
              <a:t>To take data driven decisions and strategies to ensure high customer retention and performance </a:t>
            </a:r>
            <a:r>
              <a:rPr lang="en-GB" sz="4800">
                <a:solidFill>
                  <a:srgbClr val="000000"/>
                </a:solidFill>
                <a:latin typeface="Arial"/>
                <a:ea typeface="Arial"/>
                <a:cs typeface="Arial"/>
                <a:sym typeface="Arial"/>
              </a:rPr>
              <a:t>(Riaz Pitafi and Mumtaz, 2024)</a:t>
            </a:r>
            <a:endParaRPr sz="4800">
              <a:solidFill>
                <a:srgbClr val="0A0A0A"/>
              </a:solidFill>
              <a:highlight>
                <a:srgbClr val="FFFFFF"/>
              </a:highlight>
              <a:latin typeface="Arial"/>
              <a:ea typeface="Arial"/>
              <a:cs typeface="Arial"/>
              <a:sym typeface="Arial"/>
            </a:endParaRPr>
          </a:p>
          <a:p>
            <a:pPr marL="0" lvl="0" indent="0" algn="l" rtl="0">
              <a:spcBef>
                <a:spcPts val="1200"/>
              </a:spcBef>
              <a:spcAft>
                <a:spcPts val="1200"/>
              </a:spcAft>
              <a:buNone/>
            </a:pPr>
            <a:endParaRPr sz="4800" b="1">
              <a:solidFill>
                <a:srgbClr val="000000"/>
              </a:solidFill>
              <a:latin typeface="Arial"/>
              <a:ea typeface="Arial"/>
              <a:cs typeface="Arial"/>
              <a:sym typeface="Arial"/>
            </a:endParaRPr>
          </a:p>
        </p:txBody>
      </p:sp>
      <p:pic>
        <p:nvPicPr>
          <p:cNvPr id="108" name="Google Shape;108;p16"/>
          <p:cNvPicPr preferRelativeResize="0"/>
          <p:nvPr/>
        </p:nvPicPr>
        <p:blipFill>
          <a:blip r:embed="rId3">
            <a:alphaModFix/>
          </a:blip>
          <a:stretch>
            <a:fillRect/>
          </a:stretch>
        </p:blipFill>
        <p:spPr>
          <a:xfrm>
            <a:off x="207600" y="449749"/>
            <a:ext cx="1592025" cy="7960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7"/>
          <p:cNvSpPr txBox="1">
            <a:spLocks noGrp="1"/>
          </p:cNvSpPr>
          <p:nvPr>
            <p:ph type="title"/>
          </p:nvPr>
        </p:nvSpPr>
        <p:spPr>
          <a:xfrm>
            <a:off x="198950" y="1442919"/>
            <a:ext cx="3828300" cy="1998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Task 2 </a:t>
            </a:r>
            <a:endParaRPr/>
          </a:p>
          <a:p>
            <a:pPr marL="0" lvl="0" indent="0" algn="l" rtl="0">
              <a:spcBef>
                <a:spcPts val="0"/>
              </a:spcBef>
              <a:spcAft>
                <a:spcPts val="0"/>
              </a:spcAft>
              <a:buNone/>
            </a:pPr>
            <a:r>
              <a:rPr lang="en-GB"/>
              <a:t>Digital strategy of M&amp;S Food </a:t>
            </a:r>
            <a:endParaRPr/>
          </a:p>
        </p:txBody>
      </p:sp>
      <p:pic>
        <p:nvPicPr>
          <p:cNvPr id="114" name="Google Shape;114;p17"/>
          <p:cNvPicPr preferRelativeResize="0"/>
          <p:nvPr/>
        </p:nvPicPr>
        <p:blipFill>
          <a:blip r:embed="rId3">
            <a:alphaModFix/>
          </a:blip>
          <a:stretch>
            <a:fillRect/>
          </a:stretch>
        </p:blipFill>
        <p:spPr>
          <a:xfrm>
            <a:off x="253725" y="449749"/>
            <a:ext cx="1592025" cy="796000"/>
          </a:xfrm>
          <a:prstGeom prst="rect">
            <a:avLst/>
          </a:prstGeom>
          <a:noFill/>
          <a:ln>
            <a:noFill/>
          </a:ln>
        </p:spPr>
      </p:pic>
      <p:pic>
        <p:nvPicPr>
          <p:cNvPr id="115" name="Google Shape;115;p17"/>
          <p:cNvPicPr preferRelativeResize="0"/>
          <p:nvPr/>
        </p:nvPicPr>
        <p:blipFill rotWithShape="1">
          <a:blip r:embed="rId4">
            <a:alphaModFix/>
          </a:blip>
          <a:srcRect l="38419" t="16415"/>
          <a:stretch/>
        </p:blipFill>
        <p:spPr>
          <a:xfrm>
            <a:off x="6356700" y="573450"/>
            <a:ext cx="2248850" cy="3811600"/>
          </a:xfrm>
          <a:prstGeom prst="rect">
            <a:avLst/>
          </a:prstGeom>
          <a:noFill/>
          <a:ln>
            <a:noFill/>
          </a:ln>
        </p:spPr>
      </p:pic>
      <p:sp>
        <p:nvSpPr>
          <p:cNvPr id="116" name="Google Shape;116;p17"/>
          <p:cNvSpPr txBox="1"/>
          <p:nvPr/>
        </p:nvSpPr>
        <p:spPr>
          <a:xfrm>
            <a:off x="253725" y="3136850"/>
            <a:ext cx="5883900" cy="10065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1200"/>
              </a:spcAft>
              <a:buNone/>
            </a:pPr>
            <a:r>
              <a:rPr lang="en-GB" sz="1200">
                <a:solidFill>
                  <a:srgbClr val="0A0A0A"/>
                </a:solidFill>
                <a:highlight>
                  <a:srgbClr val="FFFFFF"/>
                </a:highlight>
              </a:rPr>
              <a:t>M &amp; S uses a digital  and social media strategy that effectively incorporates Digital engagement, strong social media presence, 	data driven insights and AI integrated supply chain and service, innovation to enhance customer relationship and loyalty. (M&amp;S,2025)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18"/>
          <p:cNvSpPr txBox="1">
            <a:spLocks noGrp="1"/>
          </p:cNvSpPr>
          <p:nvPr>
            <p:ph type="body" idx="1"/>
          </p:nvPr>
        </p:nvSpPr>
        <p:spPr>
          <a:xfrm>
            <a:off x="253725" y="1404700"/>
            <a:ext cx="5353500" cy="36051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GB" sz="1200" b="1">
                <a:solidFill>
                  <a:srgbClr val="0A0A0A"/>
                </a:solidFill>
                <a:highlight>
                  <a:srgbClr val="FFFFFF"/>
                </a:highlight>
                <a:latin typeface="Arial"/>
                <a:ea typeface="Arial"/>
                <a:cs typeface="Arial"/>
                <a:sym typeface="Arial"/>
              </a:rPr>
              <a:t>Digital led experience</a:t>
            </a:r>
            <a:r>
              <a:rPr lang="en-GB" sz="1200">
                <a:solidFill>
                  <a:srgbClr val="0A0A0A"/>
                </a:solidFill>
                <a:highlight>
                  <a:srgbClr val="FFFFFF"/>
                </a:highlight>
                <a:latin typeface="Arial"/>
                <a:ea typeface="Arial"/>
                <a:cs typeface="Arial"/>
                <a:sym typeface="Arial"/>
              </a:rPr>
              <a:t> through exclusive mobile app and website for exclusive shopping experience . The strategy is focused on </a:t>
            </a:r>
            <a:br>
              <a:rPr lang="en-GB" sz="1200">
                <a:solidFill>
                  <a:srgbClr val="0A0A0A"/>
                </a:solidFill>
                <a:highlight>
                  <a:srgbClr val="FFFFFF"/>
                </a:highlight>
                <a:latin typeface="Arial"/>
                <a:ea typeface="Arial"/>
                <a:cs typeface="Arial"/>
                <a:sym typeface="Arial"/>
              </a:rPr>
            </a:br>
            <a:endParaRPr sz="1200">
              <a:solidFill>
                <a:srgbClr val="0A0A0A"/>
              </a:solidFill>
              <a:highlight>
                <a:srgbClr val="FFFFFF"/>
              </a:highlight>
              <a:latin typeface="Arial"/>
              <a:ea typeface="Arial"/>
              <a:cs typeface="Arial"/>
              <a:sym typeface="Arial"/>
            </a:endParaRPr>
          </a:p>
          <a:p>
            <a:pPr marL="457200" lvl="0" indent="-304800" algn="just" rtl="0">
              <a:spcBef>
                <a:spcPts val="1200"/>
              </a:spcBef>
              <a:spcAft>
                <a:spcPts val="0"/>
              </a:spcAft>
              <a:buClr>
                <a:srgbClr val="0A0A0A"/>
              </a:buClr>
              <a:buSzPts val="1200"/>
              <a:buFont typeface="Arial"/>
              <a:buChar char="●"/>
            </a:pPr>
            <a:r>
              <a:rPr lang="en-GB" sz="1200" b="1">
                <a:solidFill>
                  <a:srgbClr val="0A0A0A"/>
                </a:solidFill>
                <a:highlight>
                  <a:srgbClr val="FFFFFF"/>
                </a:highlight>
                <a:latin typeface="Arial"/>
                <a:ea typeface="Arial"/>
                <a:cs typeface="Arial"/>
                <a:sym typeface="Arial"/>
              </a:rPr>
              <a:t>Ensure omni channel customer experience - </a:t>
            </a:r>
            <a:r>
              <a:rPr lang="en-GB" sz="1200">
                <a:solidFill>
                  <a:srgbClr val="0A0A0A"/>
                </a:solidFill>
                <a:highlight>
                  <a:srgbClr val="FFFFFF"/>
                </a:highlight>
                <a:latin typeface="Arial"/>
                <a:ea typeface="Arial"/>
                <a:cs typeface="Arial"/>
                <a:sym typeface="Arial"/>
              </a:rPr>
              <a:t>The M&amp;S Food uses Omni channel customer experience across their official digital platforms Website, mobile app, Kiosk, IoT,payments and social media to ensure control over customer journey . </a:t>
            </a:r>
            <a:endParaRPr sz="1200">
              <a:solidFill>
                <a:srgbClr val="0A0A0A"/>
              </a:solidFill>
              <a:highlight>
                <a:srgbClr val="FFFFFF"/>
              </a:highlight>
              <a:latin typeface="Arial"/>
              <a:ea typeface="Arial"/>
              <a:cs typeface="Arial"/>
              <a:sym typeface="Arial"/>
            </a:endParaRPr>
          </a:p>
          <a:p>
            <a:pPr marL="457200" lvl="0" indent="-304800" algn="just" rtl="0">
              <a:spcBef>
                <a:spcPts val="0"/>
              </a:spcBef>
              <a:spcAft>
                <a:spcPts val="0"/>
              </a:spcAft>
              <a:buClr>
                <a:srgbClr val="0A0A0A"/>
              </a:buClr>
              <a:buSzPts val="1200"/>
              <a:buFont typeface="Arial"/>
              <a:buChar char="●"/>
            </a:pPr>
            <a:r>
              <a:rPr lang="en-GB" sz="1200" b="1">
                <a:solidFill>
                  <a:srgbClr val="0A0A0A"/>
                </a:solidFill>
                <a:highlight>
                  <a:srgbClr val="FFFFFF"/>
                </a:highlight>
                <a:latin typeface="Arial"/>
                <a:ea typeface="Arial"/>
                <a:cs typeface="Arial"/>
                <a:sym typeface="Arial"/>
              </a:rPr>
              <a:t>Sparks Loyalty programme </a:t>
            </a:r>
            <a:r>
              <a:rPr lang="en-GB" sz="1200">
                <a:solidFill>
                  <a:srgbClr val="0A0A0A"/>
                </a:solidFill>
                <a:highlight>
                  <a:srgbClr val="FFFFFF"/>
                </a:highlight>
                <a:latin typeface="Arial"/>
                <a:ea typeface="Arial"/>
                <a:cs typeface="Arial"/>
                <a:sym typeface="Arial"/>
              </a:rPr>
              <a:t>via Sparks app- Sparks is M&amp;S Loyalty reward programme which enables to collect personalised data which helps to offer personalised services , offers, promotions etc that enhances customer retention and loyalty</a:t>
            </a:r>
            <a:endParaRPr sz="1200">
              <a:solidFill>
                <a:srgbClr val="0A0A0A"/>
              </a:solidFill>
              <a:highlight>
                <a:srgbClr val="FFFFFF"/>
              </a:highlight>
              <a:latin typeface="Arial"/>
              <a:ea typeface="Arial"/>
              <a:cs typeface="Arial"/>
              <a:sym typeface="Arial"/>
            </a:endParaRPr>
          </a:p>
          <a:p>
            <a:pPr marL="457200" lvl="0" indent="-304800" algn="just" rtl="0">
              <a:spcBef>
                <a:spcPts val="0"/>
              </a:spcBef>
              <a:spcAft>
                <a:spcPts val="0"/>
              </a:spcAft>
              <a:buClr>
                <a:srgbClr val="0A0A0A"/>
              </a:buClr>
              <a:buSzPts val="1200"/>
              <a:buFont typeface="Arial"/>
              <a:buChar char="●"/>
            </a:pPr>
            <a:r>
              <a:rPr lang="en-GB" sz="1200" b="1">
                <a:solidFill>
                  <a:srgbClr val="0A0A0A"/>
                </a:solidFill>
                <a:highlight>
                  <a:srgbClr val="FFFFFF"/>
                </a:highlight>
                <a:latin typeface="Arial"/>
                <a:ea typeface="Arial"/>
                <a:cs typeface="Arial"/>
                <a:sym typeface="Arial"/>
              </a:rPr>
              <a:t>High quality content to attract customers - </a:t>
            </a:r>
            <a:r>
              <a:rPr lang="en-GB" sz="1200">
                <a:solidFill>
                  <a:srgbClr val="0A0A0A"/>
                </a:solidFill>
                <a:highlight>
                  <a:srgbClr val="FFFFFF"/>
                </a:highlight>
                <a:latin typeface="Arial"/>
                <a:ea typeface="Arial"/>
                <a:cs typeface="Arial"/>
                <a:sym typeface="Arial"/>
              </a:rPr>
              <a:t>Create and share high quality images, contents ,sustainability initiatives info, authentic reports for public to enhance brand recognition, reputation and engagement  (M&amp;S,2025)</a:t>
            </a:r>
            <a:endParaRPr sz="1200">
              <a:solidFill>
                <a:srgbClr val="0A0A0A"/>
              </a:solidFill>
              <a:highlight>
                <a:srgbClr val="FFFFFF"/>
              </a:highlight>
              <a:latin typeface="Arial"/>
              <a:ea typeface="Arial"/>
              <a:cs typeface="Arial"/>
              <a:sym typeface="Arial"/>
            </a:endParaRPr>
          </a:p>
          <a:p>
            <a:pPr marL="457200" lvl="0" indent="0" algn="l" rtl="0">
              <a:spcBef>
                <a:spcPts val="1200"/>
              </a:spcBef>
              <a:spcAft>
                <a:spcPts val="0"/>
              </a:spcAft>
              <a:buNone/>
            </a:pPr>
            <a:endParaRPr sz="1200">
              <a:solidFill>
                <a:srgbClr val="0A0A0A"/>
              </a:solidFill>
              <a:highlight>
                <a:srgbClr val="FFFFFF"/>
              </a:highlight>
              <a:latin typeface="Arial"/>
              <a:ea typeface="Arial"/>
              <a:cs typeface="Arial"/>
              <a:sym typeface="Arial"/>
            </a:endParaRPr>
          </a:p>
          <a:p>
            <a:pPr marL="457200" lvl="0" indent="0" algn="l" rtl="0">
              <a:spcBef>
                <a:spcPts val="1200"/>
              </a:spcBef>
              <a:spcAft>
                <a:spcPts val="0"/>
              </a:spcAft>
              <a:buNone/>
            </a:pPr>
            <a:endParaRPr sz="1200">
              <a:solidFill>
                <a:srgbClr val="0A0A0A"/>
              </a:solidFill>
              <a:highlight>
                <a:srgbClr val="FFFFFF"/>
              </a:highlight>
              <a:latin typeface="Arial"/>
              <a:ea typeface="Arial"/>
              <a:cs typeface="Arial"/>
              <a:sym typeface="Arial"/>
            </a:endParaRPr>
          </a:p>
          <a:p>
            <a:pPr marL="457200" lvl="0" indent="0" algn="l" rtl="0">
              <a:spcBef>
                <a:spcPts val="1200"/>
              </a:spcBef>
              <a:spcAft>
                <a:spcPts val="0"/>
              </a:spcAft>
              <a:buNone/>
            </a:pPr>
            <a:endParaRPr sz="1200">
              <a:solidFill>
                <a:srgbClr val="0A0A0A"/>
              </a:solidFill>
              <a:highlight>
                <a:srgbClr val="FFFFFF"/>
              </a:highlight>
              <a:latin typeface="Arial"/>
              <a:ea typeface="Arial"/>
              <a:cs typeface="Arial"/>
              <a:sym typeface="Arial"/>
            </a:endParaRPr>
          </a:p>
          <a:p>
            <a:pPr marL="457200" lvl="0" indent="0" algn="l" rtl="0">
              <a:spcBef>
                <a:spcPts val="1200"/>
              </a:spcBef>
              <a:spcAft>
                <a:spcPts val="0"/>
              </a:spcAft>
              <a:buNone/>
            </a:pPr>
            <a:endParaRPr sz="1200">
              <a:solidFill>
                <a:srgbClr val="0A0A0A"/>
              </a:solidFill>
              <a:highlight>
                <a:srgbClr val="FFFFFF"/>
              </a:highlight>
              <a:latin typeface="Arial"/>
              <a:ea typeface="Arial"/>
              <a:cs typeface="Arial"/>
              <a:sym typeface="Arial"/>
            </a:endParaRPr>
          </a:p>
          <a:p>
            <a:pPr marL="457200" lvl="0" indent="0" algn="l" rtl="0">
              <a:spcBef>
                <a:spcPts val="1200"/>
              </a:spcBef>
              <a:spcAft>
                <a:spcPts val="0"/>
              </a:spcAft>
              <a:buNone/>
            </a:pPr>
            <a:endParaRPr sz="1200">
              <a:solidFill>
                <a:srgbClr val="0A0A0A"/>
              </a:solidFill>
              <a:highlight>
                <a:srgbClr val="FFFFFF"/>
              </a:highlight>
              <a:latin typeface="Arial"/>
              <a:ea typeface="Arial"/>
              <a:cs typeface="Arial"/>
              <a:sym typeface="Arial"/>
            </a:endParaRPr>
          </a:p>
          <a:p>
            <a:pPr marL="457200" lvl="0" indent="0" algn="l" rtl="0">
              <a:spcBef>
                <a:spcPts val="1200"/>
              </a:spcBef>
              <a:spcAft>
                <a:spcPts val="0"/>
              </a:spcAft>
              <a:buNone/>
            </a:pPr>
            <a:endParaRPr sz="1200">
              <a:solidFill>
                <a:srgbClr val="0A0A0A"/>
              </a:solidFill>
              <a:highlight>
                <a:srgbClr val="FFFFFF"/>
              </a:highlight>
              <a:latin typeface="Arial"/>
              <a:ea typeface="Arial"/>
              <a:cs typeface="Arial"/>
              <a:sym typeface="Arial"/>
            </a:endParaRPr>
          </a:p>
          <a:p>
            <a:pPr marL="457200" lvl="0" indent="0" algn="l" rtl="0">
              <a:spcBef>
                <a:spcPts val="1200"/>
              </a:spcBef>
              <a:spcAft>
                <a:spcPts val="0"/>
              </a:spcAft>
              <a:buNone/>
            </a:pPr>
            <a:endParaRPr sz="1200">
              <a:solidFill>
                <a:srgbClr val="0A0A0A"/>
              </a:solidFill>
              <a:highlight>
                <a:srgbClr val="FFFFFF"/>
              </a:highlight>
              <a:latin typeface="Arial"/>
              <a:ea typeface="Arial"/>
              <a:cs typeface="Arial"/>
              <a:sym typeface="Arial"/>
            </a:endParaRPr>
          </a:p>
          <a:p>
            <a:pPr marL="0" lvl="0" indent="0" algn="l" rtl="0">
              <a:spcBef>
                <a:spcPts val="1200"/>
              </a:spcBef>
              <a:spcAft>
                <a:spcPts val="1200"/>
              </a:spcAft>
              <a:buNone/>
            </a:pPr>
            <a:endParaRPr sz="1200"/>
          </a:p>
        </p:txBody>
      </p:sp>
      <p:pic>
        <p:nvPicPr>
          <p:cNvPr id="122" name="Google Shape;122;p18"/>
          <p:cNvPicPr preferRelativeResize="0"/>
          <p:nvPr/>
        </p:nvPicPr>
        <p:blipFill>
          <a:blip r:embed="rId3">
            <a:alphaModFix/>
          </a:blip>
          <a:stretch>
            <a:fillRect/>
          </a:stretch>
        </p:blipFill>
        <p:spPr>
          <a:xfrm>
            <a:off x="253725" y="449749"/>
            <a:ext cx="1592025" cy="796000"/>
          </a:xfrm>
          <a:prstGeom prst="rect">
            <a:avLst/>
          </a:prstGeom>
          <a:noFill/>
          <a:ln>
            <a:noFill/>
          </a:ln>
        </p:spPr>
      </p:pic>
      <p:sp>
        <p:nvSpPr>
          <p:cNvPr id="123" name="Google Shape;123;p18"/>
          <p:cNvSpPr/>
          <p:nvPr/>
        </p:nvSpPr>
        <p:spPr>
          <a:xfrm>
            <a:off x="5849300" y="904150"/>
            <a:ext cx="2998500" cy="1407000"/>
          </a:xfrm>
          <a:prstGeom prst="roundRect">
            <a:avLst>
              <a:gd name="adj" fmla="val 16667"/>
            </a:avLst>
          </a:prstGeom>
          <a:solidFill>
            <a:srgbClr val="D6FB21"/>
          </a:solidFill>
          <a:ln>
            <a:noFill/>
          </a:ln>
        </p:spPr>
        <p:txBody>
          <a:bodyPr spcFirstLastPara="1" wrap="square" lIns="91425" tIns="91425" rIns="91425" bIns="91425" anchor="ctr" anchorCtr="0">
            <a:noAutofit/>
          </a:bodyPr>
          <a:lstStyle/>
          <a:p>
            <a:pPr marL="457200" lvl="0" indent="-298450" algn="l" rtl="0">
              <a:spcBef>
                <a:spcPts val="0"/>
              </a:spcBef>
              <a:spcAft>
                <a:spcPts val="0"/>
              </a:spcAft>
              <a:buSzPts val="1100"/>
              <a:buFont typeface="Lato"/>
              <a:buChar char="●"/>
            </a:pPr>
            <a:r>
              <a:rPr lang="en-GB" sz="1100">
                <a:latin typeface="Lato"/>
                <a:ea typeface="Lato"/>
                <a:cs typeface="Lato"/>
                <a:sym typeface="Lato"/>
              </a:rPr>
              <a:t>Omni channel accelerated retail business of 5-7 years in 18 months </a:t>
            </a:r>
            <a:endParaRPr sz="1100">
              <a:latin typeface="Lato"/>
              <a:ea typeface="Lato"/>
              <a:cs typeface="Lato"/>
              <a:sym typeface="Lato"/>
            </a:endParaRPr>
          </a:p>
          <a:p>
            <a:pPr marL="457200" lvl="0" indent="-298450" algn="l" rtl="0">
              <a:spcBef>
                <a:spcPts val="0"/>
              </a:spcBef>
              <a:spcAft>
                <a:spcPts val="0"/>
              </a:spcAft>
              <a:buSzPts val="1100"/>
              <a:buFont typeface="Lato"/>
              <a:buChar char="●"/>
            </a:pPr>
            <a:r>
              <a:rPr lang="en-GB" sz="1100">
                <a:latin typeface="Lato"/>
                <a:ea typeface="Lato"/>
                <a:cs typeface="Lato"/>
                <a:sym typeface="Lato"/>
              </a:rPr>
              <a:t>Identified click and collect initiative as top choice </a:t>
            </a:r>
            <a:endParaRPr sz="1100">
              <a:latin typeface="Lato"/>
              <a:ea typeface="Lato"/>
              <a:cs typeface="Lato"/>
              <a:sym typeface="Lato"/>
            </a:endParaRPr>
          </a:p>
          <a:p>
            <a:pPr marL="457200" lvl="0" indent="-298450" algn="l" rtl="0">
              <a:spcBef>
                <a:spcPts val="0"/>
              </a:spcBef>
              <a:spcAft>
                <a:spcPts val="0"/>
              </a:spcAft>
              <a:buSzPts val="1100"/>
              <a:buFont typeface="Lato"/>
              <a:buChar char="●"/>
            </a:pPr>
            <a:r>
              <a:rPr lang="en-GB" sz="1100">
                <a:latin typeface="Lato"/>
                <a:ea typeface="Lato"/>
                <a:cs typeface="Lato"/>
                <a:sym typeface="Lato"/>
              </a:rPr>
              <a:t>Dual channel shoppers spend twice more</a:t>
            </a:r>
            <a:endParaRPr sz="1100">
              <a:latin typeface="Lato"/>
              <a:ea typeface="Lato"/>
              <a:cs typeface="Lato"/>
              <a:sym typeface="Lato"/>
            </a:endParaRPr>
          </a:p>
          <a:p>
            <a:pPr marL="457200" lvl="0" indent="-298450" algn="l" rtl="0">
              <a:spcBef>
                <a:spcPts val="0"/>
              </a:spcBef>
              <a:spcAft>
                <a:spcPts val="0"/>
              </a:spcAft>
              <a:buSzPts val="1100"/>
              <a:buFont typeface="Lato"/>
              <a:buChar char="●"/>
            </a:pPr>
            <a:r>
              <a:rPr lang="en-GB" sz="1100">
                <a:latin typeface="Lato"/>
                <a:ea typeface="Lato"/>
                <a:cs typeface="Lato"/>
                <a:sym typeface="Lato"/>
              </a:rPr>
              <a:t>Online is more greener as it reduces transport</a:t>
            </a:r>
            <a:endParaRPr sz="1100">
              <a:latin typeface="Lato"/>
              <a:ea typeface="Lato"/>
              <a:cs typeface="Lato"/>
              <a:sym typeface="Lato"/>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9"/>
          <p:cNvSpPr txBox="1">
            <a:spLocks noGrp="1"/>
          </p:cNvSpPr>
          <p:nvPr>
            <p:ph type="body" idx="1"/>
          </p:nvPr>
        </p:nvSpPr>
        <p:spPr>
          <a:xfrm>
            <a:off x="325825" y="1498875"/>
            <a:ext cx="6007800" cy="2611200"/>
          </a:xfrm>
          <a:prstGeom prst="rect">
            <a:avLst/>
          </a:prstGeom>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200" b="1">
                <a:solidFill>
                  <a:srgbClr val="0A0A0A"/>
                </a:solidFill>
                <a:highlight>
                  <a:srgbClr val="FFFFFF"/>
                </a:highlight>
                <a:latin typeface="Arial"/>
                <a:ea typeface="Arial"/>
                <a:cs typeface="Arial"/>
                <a:sym typeface="Arial"/>
              </a:rPr>
              <a:t>Offer data driven customisation </a:t>
            </a:r>
            <a:endParaRPr sz="1200" b="1">
              <a:solidFill>
                <a:srgbClr val="0A0A0A"/>
              </a:solidFill>
              <a:highlight>
                <a:srgbClr val="FFFFFF"/>
              </a:highlight>
              <a:latin typeface="Arial"/>
              <a:ea typeface="Arial"/>
              <a:cs typeface="Arial"/>
              <a:sym typeface="Arial"/>
            </a:endParaRPr>
          </a:p>
          <a:p>
            <a:pPr marL="457200" lvl="0" indent="-304800" algn="l" rtl="0">
              <a:spcBef>
                <a:spcPts val="1200"/>
              </a:spcBef>
              <a:spcAft>
                <a:spcPts val="0"/>
              </a:spcAft>
              <a:buClr>
                <a:srgbClr val="0A0A0A"/>
              </a:buClr>
              <a:buSzPts val="1200"/>
              <a:buFont typeface="Arial"/>
              <a:buChar char="●"/>
            </a:pPr>
            <a:r>
              <a:rPr lang="en-GB" sz="1200">
                <a:solidFill>
                  <a:srgbClr val="0A0A0A"/>
                </a:solidFill>
                <a:highlight>
                  <a:srgbClr val="FFFFFF"/>
                </a:highlight>
                <a:latin typeface="Arial"/>
                <a:ea typeface="Arial"/>
                <a:cs typeface="Arial"/>
                <a:sym typeface="Arial"/>
              </a:rPr>
              <a:t>The brand uses </a:t>
            </a:r>
            <a:r>
              <a:rPr lang="en-GB" sz="1200" b="1">
                <a:solidFill>
                  <a:srgbClr val="0A0A0A"/>
                </a:solidFill>
                <a:highlight>
                  <a:srgbClr val="FFFFFF"/>
                </a:highlight>
                <a:latin typeface="Arial"/>
                <a:ea typeface="Arial"/>
                <a:cs typeface="Arial"/>
                <a:sym typeface="Arial"/>
              </a:rPr>
              <a:t>mParticle customer data platform</a:t>
            </a:r>
            <a:r>
              <a:rPr lang="en-GB" sz="1200">
                <a:solidFill>
                  <a:srgbClr val="0A0A0A"/>
                </a:solidFill>
                <a:highlight>
                  <a:srgbClr val="FFFFFF"/>
                </a:highlight>
                <a:latin typeface="Arial"/>
                <a:ea typeface="Arial"/>
                <a:cs typeface="Arial"/>
                <a:sym typeface="Arial"/>
              </a:rPr>
              <a:t> to effectively collaborate online and offline data , real time analysis, recommend personalised offers, personalised email generation based on live data , effective store navigation etc </a:t>
            </a:r>
            <a:r>
              <a:rPr lang="en-GB" sz="1200" b="1">
                <a:solidFill>
                  <a:srgbClr val="0A0A0A"/>
                </a:solidFill>
                <a:highlight>
                  <a:srgbClr val="FFFFFF"/>
                </a:highlight>
                <a:latin typeface="Arial"/>
                <a:ea typeface="Arial"/>
                <a:cs typeface="Arial"/>
                <a:sym typeface="Arial"/>
              </a:rPr>
              <a:t>New Product development online</a:t>
            </a:r>
            <a:r>
              <a:rPr lang="en-GB" sz="1200">
                <a:solidFill>
                  <a:srgbClr val="0A0A0A"/>
                </a:solidFill>
                <a:highlight>
                  <a:srgbClr val="FFFFFF"/>
                </a:highlight>
                <a:latin typeface="Arial"/>
                <a:ea typeface="Arial"/>
                <a:cs typeface="Arial"/>
                <a:sym typeface="Arial"/>
              </a:rPr>
              <a:t>- data driven insights and real time analysis enables New Product development ideas and launch NPD through digital media (M&amp;S, 2025) </a:t>
            </a:r>
            <a:endParaRPr sz="1200">
              <a:solidFill>
                <a:srgbClr val="0A0A0A"/>
              </a:solidFill>
              <a:highlight>
                <a:srgbClr val="FFFFFF"/>
              </a:highlight>
              <a:latin typeface="Arial"/>
              <a:ea typeface="Arial"/>
              <a:cs typeface="Arial"/>
              <a:sym typeface="Arial"/>
            </a:endParaRPr>
          </a:p>
          <a:p>
            <a:pPr marL="0" lvl="0" indent="0" algn="l" rtl="0">
              <a:spcBef>
                <a:spcPts val="1200"/>
              </a:spcBef>
              <a:spcAft>
                <a:spcPts val="0"/>
              </a:spcAft>
              <a:buNone/>
            </a:pPr>
            <a:endParaRPr sz="1200">
              <a:solidFill>
                <a:srgbClr val="0A0A0A"/>
              </a:solidFill>
              <a:highlight>
                <a:srgbClr val="FFFFFF"/>
              </a:highlight>
              <a:latin typeface="Arial"/>
              <a:ea typeface="Arial"/>
              <a:cs typeface="Arial"/>
              <a:sym typeface="Arial"/>
            </a:endParaRPr>
          </a:p>
          <a:p>
            <a:pPr marL="0" lvl="0" indent="0" algn="l" rtl="0">
              <a:spcBef>
                <a:spcPts val="1200"/>
              </a:spcBef>
              <a:spcAft>
                <a:spcPts val="0"/>
              </a:spcAft>
              <a:buNone/>
            </a:pPr>
            <a:endParaRPr sz="1200"/>
          </a:p>
          <a:p>
            <a:pPr marL="0" lvl="0" indent="0" algn="l" rtl="0">
              <a:spcBef>
                <a:spcPts val="1200"/>
              </a:spcBef>
              <a:spcAft>
                <a:spcPts val="1200"/>
              </a:spcAft>
              <a:buNone/>
            </a:pPr>
            <a:endParaRPr sz="1200" b="1">
              <a:solidFill>
                <a:srgbClr val="0A0A0A"/>
              </a:solidFill>
              <a:highlight>
                <a:srgbClr val="FFFFFF"/>
              </a:highlight>
              <a:latin typeface="Arial"/>
              <a:ea typeface="Arial"/>
              <a:cs typeface="Arial"/>
              <a:sym typeface="Arial"/>
            </a:endParaRPr>
          </a:p>
        </p:txBody>
      </p:sp>
      <p:sp>
        <p:nvSpPr>
          <p:cNvPr id="129" name="Google Shape;129;p19"/>
          <p:cNvSpPr/>
          <p:nvPr/>
        </p:nvSpPr>
        <p:spPr>
          <a:xfrm>
            <a:off x="6333625" y="731150"/>
            <a:ext cx="2595000" cy="1545300"/>
          </a:xfrm>
          <a:prstGeom prst="flowChartAlternateProcess">
            <a:avLst/>
          </a:prstGeom>
          <a:solidFill>
            <a:srgbClr val="D6FB21"/>
          </a:solidFill>
          <a:ln>
            <a:noFill/>
          </a:ln>
        </p:spPr>
        <p:txBody>
          <a:bodyPr spcFirstLastPara="1" wrap="square" lIns="91425" tIns="91425" rIns="91425" bIns="91425" anchor="ctr" anchorCtr="0">
            <a:noAutofit/>
          </a:bodyPr>
          <a:lstStyle/>
          <a:p>
            <a:pPr marL="457200" lvl="0" indent="0" algn="l" rtl="0">
              <a:lnSpc>
                <a:spcPct val="115000"/>
              </a:lnSpc>
              <a:spcBef>
                <a:spcPts val="0"/>
              </a:spcBef>
              <a:spcAft>
                <a:spcPts val="1200"/>
              </a:spcAft>
              <a:buNone/>
            </a:pPr>
            <a:r>
              <a:rPr lang="en-GB" sz="1200">
                <a:solidFill>
                  <a:srgbClr val="0A0A0A"/>
                </a:solidFill>
              </a:rPr>
              <a:t>The collaboration with Mparticle is a success as GBP 6.5 million increment in revenue and 17% CRM revenue growth</a:t>
            </a:r>
            <a:endParaRPr sz="1200">
              <a:solidFill>
                <a:srgbClr val="0A0A0A"/>
              </a:solidFill>
            </a:endParaRPr>
          </a:p>
        </p:txBody>
      </p:sp>
      <p:pic>
        <p:nvPicPr>
          <p:cNvPr id="130" name="Google Shape;130;p19"/>
          <p:cNvPicPr preferRelativeResize="0"/>
          <p:nvPr/>
        </p:nvPicPr>
        <p:blipFill>
          <a:blip r:embed="rId3">
            <a:alphaModFix/>
          </a:blip>
          <a:stretch>
            <a:fillRect/>
          </a:stretch>
        </p:blipFill>
        <p:spPr>
          <a:xfrm>
            <a:off x="253725" y="449749"/>
            <a:ext cx="1592025" cy="7960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0"/>
          <p:cNvSpPr txBox="1">
            <a:spLocks noGrp="1"/>
          </p:cNvSpPr>
          <p:nvPr>
            <p:ph type="body" idx="4294967295"/>
          </p:nvPr>
        </p:nvSpPr>
        <p:spPr>
          <a:xfrm>
            <a:off x="253725" y="1352325"/>
            <a:ext cx="4107900" cy="3276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b="1">
                <a:solidFill>
                  <a:srgbClr val="0A0A0A"/>
                </a:solidFill>
                <a:highlight>
                  <a:srgbClr val="FFFFFF"/>
                </a:highlight>
                <a:latin typeface="Arial"/>
                <a:ea typeface="Arial"/>
                <a:cs typeface="Arial"/>
                <a:sym typeface="Arial"/>
              </a:rPr>
              <a:t>Integration of digital innovation and technology</a:t>
            </a:r>
            <a:endParaRPr sz="1200" b="1">
              <a:solidFill>
                <a:srgbClr val="0A0A0A"/>
              </a:solidFill>
              <a:highlight>
                <a:srgbClr val="FFFFFF"/>
              </a:highlight>
              <a:latin typeface="Arial"/>
              <a:ea typeface="Arial"/>
              <a:cs typeface="Arial"/>
              <a:sym typeface="Arial"/>
            </a:endParaRPr>
          </a:p>
          <a:p>
            <a:pPr marL="457200" lvl="0" indent="-304800" algn="l" rtl="0">
              <a:spcBef>
                <a:spcPts val="1200"/>
              </a:spcBef>
              <a:spcAft>
                <a:spcPts val="0"/>
              </a:spcAft>
              <a:buClr>
                <a:srgbClr val="0A0A0A"/>
              </a:buClr>
              <a:buSzPts val="1200"/>
              <a:buFont typeface="Arial"/>
              <a:buChar char="●"/>
            </a:pPr>
            <a:r>
              <a:rPr lang="en-GB" sz="1200">
                <a:solidFill>
                  <a:srgbClr val="0A0A0A"/>
                </a:solidFill>
                <a:highlight>
                  <a:srgbClr val="FFFFFF"/>
                </a:highlight>
                <a:latin typeface="Arial"/>
                <a:ea typeface="Arial"/>
                <a:cs typeface="Arial"/>
                <a:sym typeface="Arial"/>
              </a:rPr>
              <a:t>AI enables demand forecasting, ordering, delivery and enhance operational efficiency </a:t>
            </a:r>
            <a:endParaRPr sz="1200">
              <a:solidFill>
                <a:srgbClr val="0A0A0A"/>
              </a:solidFill>
              <a:highlight>
                <a:srgbClr val="FFFFFF"/>
              </a:highlight>
              <a:latin typeface="Arial"/>
              <a:ea typeface="Arial"/>
              <a:cs typeface="Arial"/>
              <a:sym typeface="Arial"/>
            </a:endParaRPr>
          </a:p>
          <a:p>
            <a:pPr marL="457200" lvl="0" indent="-304800" algn="l" rtl="0">
              <a:spcBef>
                <a:spcPts val="0"/>
              </a:spcBef>
              <a:spcAft>
                <a:spcPts val="0"/>
              </a:spcAft>
              <a:buClr>
                <a:srgbClr val="0A0A0A"/>
              </a:buClr>
              <a:buSzPts val="1200"/>
              <a:buFont typeface="Arial"/>
              <a:buChar char="●"/>
            </a:pPr>
            <a:r>
              <a:rPr lang="en-GB" sz="1200">
                <a:solidFill>
                  <a:srgbClr val="0A0A0A"/>
                </a:solidFill>
                <a:highlight>
                  <a:srgbClr val="FFFFFF"/>
                </a:highlight>
                <a:latin typeface="Arial"/>
                <a:ea typeface="Arial"/>
                <a:cs typeface="Arial"/>
                <a:sym typeface="Arial"/>
              </a:rPr>
              <a:t>AI integrated supply chain ensure smooth supply chain management and product availability an d reduce store shelf life loss</a:t>
            </a:r>
            <a:endParaRPr sz="1200">
              <a:solidFill>
                <a:srgbClr val="0A0A0A"/>
              </a:solidFill>
              <a:highlight>
                <a:srgbClr val="FFFFFF"/>
              </a:highlight>
              <a:latin typeface="Arial"/>
              <a:ea typeface="Arial"/>
              <a:cs typeface="Arial"/>
              <a:sym typeface="Arial"/>
            </a:endParaRPr>
          </a:p>
          <a:p>
            <a:pPr marL="457200" lvl="0" indent="-304800" algn="l" rtl="0">
              <a:spcBef>
                <a:spcPts val="0"/>
              </a:spcBef>
              <a:spcAft>
                <a:spcPts val="0"/>
              </a:spcAft>
              <a:buClr>
                <a:srgbClr val="0A0A0A"/>
              </a:buClr>
              <a:buSzPts val="1200"/>
              <a:buFont typeface="Arial"/>
              <a:buChar char="●"/>
            </a:pPr>
            <a:r>
              <a:rPr lang="en-GB" sz="1200">
                <a:solidFill>
                  <a:srgbClr val="0A0A0A"/>
                </a:solidFill>
                <a:highlight>
                  <a:srgbClr val="FFFFFF"/>
                </a:highlight>
                <a:latin typeface="Arial"/>
                <a:ea typeface="Arial"/>
                <a:cs typeface="Arial"/>
                <a:sym typeface="Arial"/>
              </a:rPr>
              <a:t>Enables enhanced website and app experience </a:t>
            </a:r>
            <a:endParaRPr sz="1200">
              <a:solidFill>
                <a:srgbClr val="0A0A0A"/>
              </a:solidFill>
              <a:highlight>
                <a:srgbClr val="FFFFFF"/>
              </a:highlight>
              <a:latin typeface="Arial"/>
              <a:ea typeface="Arial"/>
              <a:cs typeface="Arial"/>
              <a:sym typeface="Arial"/>
            </a:endParaRPr>
          </a:p>
          <a:p>
            <a:pPr marL="457200" lvl="0" indent="-304800" algn="l" rtl="0">
              <a:spcBef>
                <a:spcPts val="0"/>
              </a:spcBef>
              <a:spcAft>
                <a:spcPts val="0"/>
              </a:spcAft>
              <a:buClr>
                <a:srgbClr val="0A0A0A"/>
              </a:buClr>
              <a:buSzPts val="1200"/>
              <a:buFont typeface="Arial"/>
              <a:buChar char="●"/>
            </a:pPr>
            <a:r>
              <a:rPr lang="en-GB" sz="1200">
                <a:solidFill>
                  <a:srgbClr val="0A0A0A"/>
                </a:solidFill>
                <a:highlight>
                  <a:srgbClr val="FFFFFF"/>
                </a:highlight>
                <a:latin typeface="Arial"/>
                <a:ea typeface="Arial"/>
                <a:cs typeface="Arial"/>
                <a:sym typeface="Arial"/>
              </a:rPr>
              <a:t>Enables to , run digital campaigns, real-time analysis, sentiment analysis, etc  (M&amp;S,2025) </a:t>
            </a:r>
            <a:endParaRPr sz="1200">
              <a:solidFill>
                <a:srgbClr val="0A0A0A"/>
              </a:solidFill>
              <a:highlight>
                <a:srgbClr val="FFFFFF"/>
              </a:highlight>
              <a:latin typeface="Arial"/>
              <a:ea typeface="Arial"/>
              <a:cs typeface="Arial"/>
              <a:sym typeface="Arial"/>
            </a:endParaRPr>
          </a:p>
          <a:p>
            <a:pPr marL="0" lvl="0" indent="0" algn="l" rtl="0">
              <a:spcBef>
                <a:spcPts val="1200"/>
              </a:spcBef>
              <a:spcAft>
                <a:spcPts val="0"/>
              </a:spcAft>
              <a:buNone/>
            </a:pPr>
            <a:endParaRPr sz="1200" b="1">
              <a:solidFill>
                <a:srgbClr val="0A0A0A"/>
              </a:solidFill>
              <a:highlight>
                <a:srgbClr val="FFFFFF"/>
              </a:highlight>
              <a:latin typeface="Arial"/>
              <a:ea typeface="Arial"/>
              <a:cs typeface="Arial"/>
              <a:sym typeface="Arial"/>
            </a:endParaRPr>
          </a:p>
          <a:p>
            <a:pPr marL="0" lvl="0" indent="0" algn="l" rtl="0">
              <a:spcBef>
                <a:spcPts val="1200"/>
              </a:spcBef>
              <a:spcAft>
                <a:spcPts val="1200"/>
              </a:spcAft>
              <a:buNone/>
            </a:pPr>
            <a:endParaRPr sz="1200"/>
          </a:p>
        </p:txBody>
      </p:sp>
      <p:sp>
        <p:nvSpPr>
          <p:cNvPr id="136" name="Google Shape;136;p20"/>
          <p:cNvSpPr/>
          <p:nvPr/>
        </p:nvSpPr>
        <p:spPr>
          <a:xfrm>
            <a:off x="5924125" y="75100"/>
            <a:ext cx="3079200" cy="1545300"/>
          </a:xfrm>
          <a:prstGeom prst="flowChartAlternateProcess">
            <a:avLst/>
          </a:prstGeom>
          <a:solidFill>
            <a:srgbClr val="D6FB21"/>
          </a:solidFill>
          <a:ln>
            <a:noFill/>
          </a:ln>
        </p:spPr>
        <p:txBody>
          <a:bodyPr spcFirstLastPara="1" wrap="square" lIns="91425" tIns="91425" rIns="91425" bIns="91425" anchor="ctr" anchorCtr="0">
            <a:noAutofit/>
          </a:bodyPr>
          <a:lstStyle/>
          <a:p>
            <a:pPr marL="457200" lvl="0" indent="0" algn="just" rtl="0">
              <a:lnSpc>
                <a:spcPct val="115000"/>
              </a:lnSpc>
              <a:spcBef>
                <a:spcPts val="0"/>
              </a:spcBef>
              <a:spcAft>
                <a:spcPts val="1200"/>
              </a:spcAft>
              <a:buNone/>
            </a:pPr>
            <a:r>
              <a:rPr lang="en-GB" sz="1200">
                <a:solidFill>
                  <a:srgbClr val="0A0A0A"/>
                </a:solidFill>
              </a:rPr>
              <a:t>A significant GBP 340m investment has been made on automated food distribution helps heightened performance and achieving sustainability metrics (M&amp;S, 2025) </a:t>
            </a:r>
            <a:endParaRPr sz="1200">
              <a:solidFill>
                <a:srgbClr val="0A0A0A"/>
              </a:solidFill>
            </a:endParaRPr>
          </a:p>
        </p:txBody>
      </p:sp>
      <p:pic>
        <p:nvPicPr>
          <p:cNvPr id="137" name="Google Shape;137;p20"/>
          <p:cNvPicPr preferRelativeResize="0"/>
          <p:nvPr/>
        </p:nvPicPr>
        <p:blipFill>
          <a:blip r:embed="rId3">
            <a:alphaModFix/>
          </a:blip>
          <a:stretch>
            <a:fillRect/>
          </a:stretch>
        </p:blipFill>
        <p:spPr>
          <a:xfrm>
            <a:off x="253725" y="449749"/>
            <a:ext cx="1592025" cy="796000"/>
          </a:xfrm>
          <a:prstGeom prst="rect">
            <a:avLst/>
          </a:prstGeom>
          <a:noFill/>
          <a:ln>
            <a:noFill/>
          </a:ln>
        </p:spPr>
      </p:pic>
      <p:pic>
        <p:nvPicPr>
          <p:cNvPr id="138" name="Google Shape;138;p20"/>
          <p:cNvPicPr preferRelativeResize="0"/>
          <p:nvPr/>
        </p:nvPicPr>
        <p:blipFill>
          <a:blip r:embed="rId4">
            <a:alphaModFix/>
          </a:blip>
          <a:stretch>
            <a:fillRect/>
          </a:stretch>
        </p:blipFill>
        <p:spPr>
          <a:xfrm>
            <a:off x="4236551" y="2446350"/>
            <a:ext cx="4766775" cy="249463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1"/>
          <p:cNvSpPr txBox="1">
            <a:spLocks noGrp="1"/>
          </p:cNvSpPr>
          <p:nvPr>
            <p:ph type="body" idx="1"/>
          </p:nvPr>
        </p:nvSpPr>
        <p:spPr>
          <a:xfrm>
            <a:off x="359825" y="3013025"/>
            <a:ext cx="7242300" cy="1835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400">
                <a:solidFill>
                  <a:srgbClr val="0A0A0A"/>
                </a:solidFill>
                <a:latin typeface="Arial"/>
                <a:ea typeface="Arial"/>
                <a:cs typeface="Arial"/>
                <a:sym typeface="Arial"/>
              </a:rPr>
              <a:t>M&amp;S Food uses a strong social media presence through inspiring and attractive content, creating New product Development ideas, collaborating with new influencers, customer engagement, collecting user-generated content, and SPARKS loyalty programme integration </a:t>
            </a:r>
            <a:endParaRPr sz="1400">
              <a:solidFill>
                <a:srgbClr val="0A0A0A"/>
              </a:solidFill>
              <a:latin typeface="Arial"/>
              <a:ea typeface="Arial"/>
              <a:cs typeface="Arial"/>
              <a:sym typeface="Arial"/>
            </a:endParaRPr>
          </a:p>
          <a:p>
            <a:pPr marL="0" lvl="0" indent="0" algn="l" rtl="0">
              <a:spcBef>
                <a:spcPts val="1200"/>
              </a:spcBef>
              <a:spcAft>
                <a:spcPts val="1200"/>
              </a:spcAft>
              <a:buNone/>
            </a:pPr>
            <a:endParaRPr sz="1400">
              <a:solidFill>
                <a:srgbClr val="0A0A0A"/>
              </a:solidFill>
              <a:latin typeface="Arial"/>
              <a:ea typeface="Arial"/>
              <a:cs typeface="Arial"/>
              <a:sym typeface="Arial"/>
            </a:endParaRPr>
          </a:p>
        </p:txBody>
      </p:sp>
      <p:sp>
        <p:nvSpPr>
          <p:cNvPr id="144" name="Google Shape;144;p21"/>
          <p:cNvSpPr txBox="1"/>
          <p:nvPr/>
        </p:nvSpPr>
        <p:spPr>
          <a:xfrm>
            <a:off x="288300" y="1418525"/>
            <a:ext cx="4488600" cy="13854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600" b="1">
                <a:solidFill>
                  <a:schemeClr val="dk2"/>
                </a:solidFill>
                <a:latin typeface="Raleway"/>
                <a:ea typeface="Raleway"/>
                <a:cs typeface="Raleway"/>
                <a:sym typeface="Raleway"/>
              </a:rPr>
              <a:t>Task 2 </a:t>
            </a:r>
            <a:endParaRPr sz="2600" b="1">
              <a:solidFill>
                <a:schemeClr val="dk2"/>
              </a:solidFill>
              <a:latin typeface="Raleway"/>
              <a:ea typeface="Raleway"/>
              <a:cs typeface="Raleway"/>
              <a:sym typeface="Raleway"/>
            </a:endParaRPr>
          </a:p>
          <a:p>
            <a:pPr marL="0" lvl="0" indent="0" algn="l" rtl="0">
              <a:spcBef>
                <a:spcPts val="0"/>
              </a:spcBef>
              <a:spcAft>
                <a:spcPts val="0"/>
              </a:spcAft>
              <a:buNone/>
            </a:pPr>
            <a:r>
              <a:rPr lang="en-GB" sz="2600" b="1">
                <a:solidFill>
                  <a:schemeClr val="dk2"/>
                </a:solidFill>
                <a:latin typeface="Raleway"/>
                <a:ea typeface="Raleway"/>
                <a:cs typeface="Raleway"/>
                <a:sym typeface="Raleway"/>
              </a:rPr>
              <a:t>Social media strategy of M&amp;S Food </a:t>
            </a:r>
            <a:endParaRPr/>
          </a:p>
        </p:txBody>
      </p:sp>
      <p:pic>
        <p:nvPicPr>
          <p:cNvPr id="145" name="Google Shape;145;p21"/>
          <p:cNvPicPr preferRelativeResize="0"/>
          <p:nvPr/>
        </p:nvPicPr>
        <p:blipFill>
          <a:blip r:embed="rId3">
            <a:alphaModFix/>
          </a:blip>
          <a:stretch>
            <a:fillRect/>
          </a:stretch>
        </p:blipFill>
        <p:spPr>
          <a:xfrm>
            <a:off x="253725" y="449749"/>
            <a:ext cx="1592025" cy="796000"/>
          </a:xfrm>
          <a:prstGeom prst="rect">
            <a:avLst/>
          </a:prstGeom>
          <a:noFill/>
          <a:ln>
            <a:noFill/>
          </a:ln>
        </p:spPr>
      </p:pic>
      <p:pic>
        <p:nvPicPr>
          <p:cNvPr id="146" name="Google Shape;146;p21"/>
          <p:cNvPicPr preferRelativeResize="0"/>
          <p:nvPr/>
        </p:nvPicPr>
        <p:blipFill>
          <a:blip r:embed="rId4">
            <a:alphaModFix/>
          </a:blip>
          <a:stretch>
            <a:fillRect/>
          </a:stretch>
        </p:blipFill>
        <p:spPr>
          <a:xfrm>
            <a:off x="5676300" y="738923"/>
            <a:ext cx="3419100" cy="21369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2"/>
          <p:cNvSpPr txBox="1">
            <a:spLocks noGrp="1"/>
          </p:cNvSpPr>
          <p:nvPr>
            <p:ph type="body" idx="1"/>
          </p:nvPr>
        </p:nvSpPr>
        <p:spPr>
          <a:xfrm>
            <a:off x="267725" y="1363875"/>
            <a:ext cx="6252600" cy="38643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GB" sz="1200">
                <a:solidFill>
                  <a:srgbClr val="0A0A0A"/>
                </a:solidFill>
                <a:highlight>
                  <a:srgbClr val="FFFFFF"/>
                </a:highlight>
                <a:latin typeface="Arial"/>
                <a:ea typeface="Arial"/>
                <a:cs typeface="Arial"/>
                <a:sym typeface="Arial"/>
              </a:rPr>
              <a:t>Social media channels used are Instagram, TikTok, Facebook, X </a:t>
            </a:r>
            <a:endParaRPr sz="1200">
              <a:solidFill>
                <a:srgbClr val="0A0A0A"/>
              </a:solidFill>
              <a:highlight>
                <a:srgbClr val="FFFFFF"/>
              </a:highlight>
              <a:latin typeface="Arial"/>
              <a:ea typeface="Arial"/>
              <a:cs typeface="Arial"/>
              <a:sym typeface="Arial"/>
            </a:endParaRPr>
          </a:p>
          <a:p>
            <a:pPr marL="457200" lvl="0" indent="-304800" algn="just" rtl="0">
              <a:spcBef>
                <a:spcPts val="1200"/>
              </a:spcBef>
              <a:spcAft>
                <a:spcPts val="0"/>
              </a:spcAft>
              <a:buClr>
                <a:srgbClr val="0A0A0A"/>
              </a:buClr>
              <a:buSzPts val="1200"/>
              <a:buFont typeface="Arial"/>
              <a:buChar char="●"/>
            </a:pPr>
            <a:r>
              <a:rPr lang="en-GB" sz="1200">
                <a:solidFill>
                  <a:srgbClr val="0A0A0A"/>
                </a:solidFill>
                <a:highlight>
                  <a:srgbClr val="FFFFFF"/>
                </a:highlight>
                <a:latin typeface="Arial"/>
                <a:ea typeface="Arial"/>
                <a:cs typeface="Arial"/>
                <a:sym typeface="Arial"/>
              </a:rPr>
              <a:t>High-quality visual content </a:t>
            </a:r>
            <a:endParaRPr sz="1200">
              <a:solidFill>
                <a:srgbClr val="0A0A0A"/>
              </a:solidFill>
              <a:highlight>
                <a:srgbClr val="FFFFFF"/>
              </a:highlight>
              <a:latin typeface="Arial"/>
              <a:ea typeface="Arial"/>
              <a:cs typeface="Arial"/>
              <a:sym typeface="Arial"/>
            </a:endParaRPr>
          </a:p>
          <a:p>
            <a:pPr marL="457200" lvl="0" indent="-304800" algn="just" rtl="0">
              <a:spcBef>
                <a:spcPts val="0"/>
              </a:spcBef>
              <a:spcAft>
                <a:spcPts val="0"/>
              </a:spcAft>
              <a:buClr>
                <a:srgbClr val="0A0A0A"/>
              </a:buClr>
              <a:buSzPts val="1200"/>
              <a:buFont typeface="Arial"/>
              <a:buChar char="●"/>
            </a:pPr>
            <a:r>
              <a:rPr lang="en-GB" sz="1200">
                <a:solidFill>
                  <a:srgbClr val="0A0A0A"/>
                </a:solidFill>
                <a:highlight>
                  <a:srgbClr val="FFFFFF"/>
                </a:highlight>
                <a:latin typeface="Arial"/>
                <a:ea typeface="Arial"/>
                <a:cs typeface="Arial"/>
                <a:sym typeface="Arial"/>
              </a:rPr>
              <a:t>High-impact videos shared on social media to promote premium, seasonal food </a:t>
            </a:r>
            <a:endParaRPr sz="1200">
              <a:solidFill>
                <a:srgbClr val="0A0A0A"/>
              </a:solidFill>
              <a:highlight>
                <a:srgbClr val="FFFFFF"/>
              </a:highlight>
              <a:latin typeface="Arial"/>
              <a:ea typeface="Arial"/>
              <a:cs typeface="Arial"/>
              <a:sym typeface="Arial"/>
            </a:endParaRPr>
          </a:p>
          <a:p>
            <a:pPr marL="457200" lvl="0" indent="-304800" algn="just" rtl="0">
              <a:spcBef>
                <a:spcPts val="0"/>
              </a:spcBef>
              <a:spcAft>
                <a:spcPts val="0"/>
              </a:spcAft>
              <a:buClr>
                <a:srgbClr val="0A0A0A"/>
              </a:buClr>
              <a:buSzPts val="1200"/>
              <a:buFont typeface="Arial"/>
              <a:buChar char="●"/>
            </a:pPr>
            <a:r>
              <a:rPr lang="en-GB" sz="1200">
                <a:solidFill>
                  <a:srgbClr val="0A0A0A"/>
                </a:solidFill>
                <a:highlight>
                  <a:srgbClr val="FFFFFF"/>
                </a:highlight>
                <a:latin typeface="Arial"/>
                <a:ea typeface="Arial"/>
                <a:cs typeface="Arial"/>
                <a:sym typeface="Arial"/>
              </a:rPr>
              <a:t>Exciting content shared as posts, reels, recipes, nutritional information, and videos to create customer attention and increase footfall</a:t>
            </a:r>
            <a:endParaRPr sz="1200">
              <a:solidFill>
                <a:srgbClr val="0A0A0A"/>
              </a:solidFill>
              <a:highlight>
                <a:srgbClr val="FFFFFF"/>
              </a:highlight>
              <a:latin typeface="Arial"/>
              <a:ea typeface="Arial"/>
              <a:cs typeface="Arial"/>
              <a:sym typeface="Arial"/>
            </a:endParaRPr>
          </a:p>
          <a:p>
            <a:pPr marL="0" lvl="0" indent="0" algn="just" rtl="0">
              <a:spcBef>
                <a:spcPts val="1200"/>
              </a:spcBef>
              <a:spcAft>
                <a:spcPts val="0"/>
              </a:spcAft>
              <a:buNone/>
            </a:pPr>
            <a:r>
              <a:rPr lang="en-GB" sz="1200">
                <a:solidFill>
                  <a:srgbClr val="0A0A0A"/>
                </a:solidFill>
                <a:highlight>
                  <a:srgbClr val="FFFFFF"/>
                </a:highlight>
                <a:latin typeface="Arial"/>
                <a:ea typeface="Arial"/>
                <a:cs typeface="Arial"/>
                <a:sym typeface="Arial"/>
              </a:rPr>
              <a:t>Influencer collaboration and customer engagement </a:t>
            </a:r>
            <a:endParaRPr sz="1200">
              <a:solidFill>
                <a:srgbClr val="0A0A0A"/>
              </a:solidFill>
              <a:highlight>
                <a:srgbClr val="FFFFFF"/>
              </a:highlight>
              <a:latin typeface="Arial"/>
              <a:ea typeface="Arial"/>
              <a:cs typeface="Arial"/>
              <a:sym typeface="Arial"/>
            </a:endParaRPr>
          </a:p>
          <a:p>
            <a:pPr marL="457200" lvl="0" indent="-304800" algn="just" rtl="0">
              <a:spcBef>
                <a:spcPts val="1200"/>
              </a:spcBef>
              <a:spcAft>
                <a:spcPts val="0"/>
              </a:spcAft>
              <a:buClr>
                <a:srgbClr val="0A0A0A"/>
              </a:buClr>
              <a:buSzPts val="1200"/>
              <a:buFont typeface="Arial"/>
              <a:buChar char="●"/>
            </a:pPr>
            <a:r>
              <a:rPr lang="en-GB" sz="1200">
                <a:solidFill>
                  <a:srgbClr val="0A0A0A"/>
                </a:solidFill>
                <a:highlight>
                  <a:srgbClr val="FFFFFF"/>
                </a:highlight>
                <a:latin typeface="Arial"/>
                <a:ea typeface="Arial"/>
                <a:cs typeface="Arial"/>
                <a:sym typeface="Arial"/>
              </a:rPr>
              <a:t>Collaborate with creators, influencers, and home cooks and share recipes and reviews</a:t>
            </a:r>
            <a:endParaRPr sz="1200">
              <a:solidFill>
                <a:srgbClr val="0A0A0A"/>
              </a:solidFill>
              <a:highlight>
                <a:srgbClr val="FFFFFF"/>
              </a:highlight>
              <a:latin typeface="Arial"/>
              <a:ea typeface="Arial"/>
              <a:cs typeface="Arial"/>
              <a:sym typeface="Arial"/>
            </a:endParaRPr>
          </a:p>
          <a:p>
            <a:pPr marL="457200" lvl="0" indent="-304800" algn="just" rtl="0">
              <a:spcBef>
                <a:spcPts val="0"/>
              </a:spcBef>
              <a:spcAft>
                <a:spcPts val="0"/>
              </a:spcAft>
              <a:buClr>
                <a:srgbClr val="0A0A0A"/>
              </a:buClr>
              <a:buSzPts val="1200"/>
              <a:buFont typeface="Arial"/>
              <a:buChar char="●"/>
            </a:pPr>
            <a:r>
              <a:rPr lang="en-GB" sz="1200">
                <a:solidFill>
                  <a:srgbClr val="0A0A0A"/>
                </a:solidFill>
                <a:highlight>
                  <a:srgbClr val="FFFFFF"/>
                </a:highlight>
                <a:latin typeface="Arial"/>
                <a:ea typeface="Arial"/>
                <a:cs typeface="Arial"/>
                <a:sym typeface="Arial"/>
              </a:rPr>
              <a:t>Encourage customer engagement, funny content, reels, polls, etc and build a brand-loving community</a:t>
            </a:r>
            <a:endParaRPr sz="1200">
              <a:solidFill>
                <a:srgbClr val="0A0A0A"/>
              </a:solidFill>
              <a:highlight>
                <a:srgbClr val="FFFFFF"/>
              </a:highlight>
              <a:latin typeface="Arial"/>
              <a:ea typeface="Arial"/>
              <a:cs typeface="Arial"/>
              <a:sym typeface="Arial"/>
            </a:endParaRPr>
          </a:p>
          <a:p>
            <a:pPr marL="457200" lvl="0" indent="-304800" algn="just" rtl="0">
              <a:spcBef>
                <a:spcPts val="0"/>
              </a:spcBef>
              <a:spcAft>
                <a:spcPts val="0"/>
              </a:spcAft>
              <a:buClr>
                <a:srgbClr val="0A0A0A"/>
              </a:buClr>
              <a:buSzPts val="1200"/>
              <a:buFont typeface="Arial"/>
              <a:buChar char="●"/>
            </a:pPr>
            <a:r>
              <a:rPr lang="en-GB" sz="1200">
                <a:solidFill>
                  <a:srgbClr val="0A0A0A"/>
                </a:solidFill>
                <a:highlight>
                  <a:srgbClr val="FFFFFF"/>
                </a:highlight>
                <a:latin typeface="Arial"/>
                <a:ea typeface="Arial"/>
                <a:cs typeface="Arial"/>
                <a:sym typeface="Arial"/>
              </a:rPr>
              <a:t>Convert swiping to orders </a:t>
            </a:r>
            <a:endParaRPr sz="1200">
              <a:solidFill>
                <a:srgbClr val="0A0A0A"/>
              </a:solidFill>
              <a:highlight>
                <a:srgbClr val="FFFFFF"/>
              </a:highlight>
              <a:latin typeface="Arial"/>
              <a:ea typeface="Arial"/>
              <a:cs typeface="Arial"/>
              <a:sym typeface="Arial"/>
            </a:endParaRPr>
          </a:p>
          <a:p>
            <a:pPr marL="0" lvl="0" indent="0" algn="just" rtl="0">
              <a:spcBef>
                <a:spcPts val="1200"/>
              </a:spcBef>
              <a:spcAft>
                <a:spcPts val="0"/>
              </a:spcAft>
              <a:buNone/>
            </a:pPr>
            <a:r>
              <a:rPr lang="en-GB" sz="1200">
                <a:solidFill>
                  <a:srgbClr val="0A0A0A"/>
                </a:solidFill>
                <a:highlight>
                  <a:srgbClr val="FFFFFF"/>
                </a:highlight>
                <a:latin typeface="Arial"/>
                <a:ea typeface="Arial"/>
                <a:cs typeface="Arial"/>
                <a:sym typeface="Arial"/>
              </a:rPr>
              <a:t>Promotion of the SPARKS app and app traffic </a:t>
            </a:r>
            <a:endParaRPr sz="1200">
              <a:solidFill>
                <a:srgbClr val="0A0A0A"/>
              </a:solidFill>
              <a:highlight>
                <a:srgbClr val="FFFFFF"/>
              </a:highlight>
              <a:latin typeface="Arial"/>
              <a:ea typeface="Arial"/>
              <a:cs typeface="Arial"/>
              <a:sym typeface="Arial"/>
            </a:endParaRPr>
          </a:p>
          <a:p>
            <a:pPr marL="457200" lvl="0" indent="-304800" algn="just" rtl="0">
              <a:spcBef>
                <a:spcPts val="1200"/>
              </a:spcBef>
              <a:spcAft>
                <a:spcPts val="0"/>
              </a:spcAft>
              <a:buClr>
                <a:srgbClr val="0A0A0A"/>
              </a:buClr>
              <a:buSzPts val="1200"/>
              <a:buFont typeface="Arial"/>
              <a:buChar char="●"/>
            </a:pPr>
            <a:r>
              <a:rPr lang="en-GB" sz="1200">
                <a:solidFill>
                  <a:srgbClr val="0A0A0A"/>
                </a:solidFill>
                <a:highlight>
                  <a:srgbClr val="FFFFFF"/>
                </a:highlight>
                <a:latin typeface="Arial"/>
                <a:ea typeface="Arial"/>
                <a:cs typeface="Arial"/>
                <a:sym typeface="Arial"/>
              </a:rPr>
              <a:t>Social media promotion enhances SPARKS app visits, for exclusive offers like click and collect, special meals, etc </a:t>
            </a:r>
            <a:endParaRPr sz="1200">
              <a:solidFill>
                <a:srgbClr val="0A0A0A"/>
              </a:solidFill>
              <a:highlight>
                <a:srgbClr val="FFFFFF"/>
              </a:highlight>
              <a:latin typeface="Arial"/>
              <a:ea typeface="Arial"/>
              <a:cs typeface="Arial"/>
              <a:sym typeface="Arial"/>
            </a:endParaRPr>
          </a:p>
          <a:p>
            <a:pPr marL="457200" lvl="0" indent="0" algn="l" rtl="0">
              <a:spcBef>
                <a:spcPts val="1200"/>
              </a:spcBef>
              <a:spcAft>
                <a:spcPts val="1200"/>
              </a:spcAft>
              <a:buNone/>
            </a:pPr>
            <a:endParaRPr sz="1200">
              <a:solidFill>
                <a:srgbClr val="0A0A0A"/>
              </a:solidFill>
              <a:highlight>
                <a:srgbClr val="FFFFFF"/>
              </a:highlight>
              <a:latin typeface="Arial"/>
              <a:ea typeface="Arial"/>
              <a:cs typeface="Arial"/>
              <a:sym typeface="Arial"/>
            </a:endParaRPr>
          </a:p>
        </p:txBody>
      </p:sp>
      <p:pic>
        <p:nvPicPr>
          <p:cNvPr id="152" name="Google Shape;152;p22"/>
          <p:cNvPicPr preferRelativeResize="0"/>
          <p:nvPr/>
        </p:nvPicPr>
        <p:blipFill>
          <a:blip r:embed="rId3">
            <a:alphaModFix/>
          </a:blip>
          <a:stretch>
            <a:fillRect/>
          </a:stretch>
        </p:blipFill>
        <p:spPr>
          <a:xfrm>
            <a:off x="267725" y="498324"/>
            <a:ext cx="1592025" cy="7960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pic>
        <p:nvPicPr>
          <p:cNvPr id="157" name="Google Shape;157;p23" descr="M&amp;S Website " title="Record_2025-12-02-14-16-42_40deb401b9ffe8e1df2f1cc5ba480b12.mp4">
            <a:hlinkClick r:id="rId3"/>
          </p:cNvPr>
          <p:cNvPicPr preferRelativeResize="0"/>
          <p:nvPr/>
        </p:nvPicPr>
        <p:blipFill>
          <a:blip r:embed="rId4">
            <a:alphaModFix/>
          </a:blip>
          <a:stretch>
            <a:fillRect/>
          </a:stretch>
        </p:blipFill>
        <p:spPr>
          <a:xfrm>
            <a:off x="152400" y="757375"/>
            <a:ext cx="2390560" cy="5325649"/>
          </a:xfrm>
          <a:prstGeom prst="rect">
            <a:avLst/>
          </a:prstGeom>
          <a:noFill/>
          <a:ln>
            <a:noFill/>
          </a:ln>
        </p:spPr>
      </p:pic>
      <p:sp>
        <p:nvSpPr>
          <p:cNvPr id="158" name="Google Shape;158;p23"/>
          <p:cNvSpPr txBox="1"/>
          <p:nvPr/>
        </p:nvSpPr>
        <p:spPr>
          <a:xfrm>
            <a:off x="197025" y="4827325"/>
            <a:ext cx="1970400" cy="316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300">
                <a:solidFill>
                  <a:schemeClr val="accent1"/>
                </a:solidFill>
                <a:latin typeface="Lato"/>
                <a:ea typeface="Lato"/>
                <a:cs typeface="Lato"/>
                <a:sym typeface="Lato"/>
              </a:rPr>
              <a:t>M&amp;S Food website </a:t>
            </a:r>
            <a:endParaRPr sz="1300">
              <a:solidFill>
                <a:schemeClr val="accent1"/>
              </a:solidFill>
              <a:latin typeface="Lato"/>
              <a:ea typeface="Lato"/>
              <a:cs typeface="Lato"/>
              <a:sym typeface="Lato"/>
            </a:endParaRPr>
          </a:p>
        </p:txBody>
      </p:sp>
      <p:pic>
        <p:nvPicPr>
          <p:cNvPr id="159" name="Google Shape;159;p23" title="VID-20251202-WA0001.mp4">
            <a:hlinkClick r:id="rId5"/>
          </p:cNvPr>
          <p:cNvPicPr preferRelativeResize="0"/>
          <p:nvPr/>
        </p:nvPicPr>
        <p:blipFill>
          <a:blip r:embed="rId6">
            <a:alphaModFix/>
          </a:blip>
          <a:stretch>
            <a:fillRect/>
          </a:stretch>
        </p:blipFill>
        <p:spPr>
          <a:xfrm>
            <a:off x="2929047" y="846422"/>
            <a:ext cx="2390561" cy="5334698"/>
          </a:xfrm>
          <a:prstGeom prst="rect">
            <a:avLst/>
          </a:prstGeom>
          <a:noFill/>
          <a:ln>
            <a:noFill/>
          </a:ln>
        </p:spPr>
      </p:pic>
      <p:sp>
        <p:nvSpPr>
          <p:cNvPr id="160" name="Google Shape;160;p23"/>
          <p:cNvSpPr txBox="1"/>
          <p:nvPr/>
        </p:nvSpPr>
        <p:spPr>
          <a:xfrm>
            <a:off x="2319825" y="4792975"/>
            <a:ext cx="22566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accent1"/>
                </a:solidFill>
                <a:latin typeface="Lato"/>
                <a:ea typeface="Lato"/>
                <a:cs typeface="Lato"/>
                <a:sym typeface="Lato"/>
              </a:rPr>
              <a:t>M&amp;S Instagram page </a:t>
            </a:r>
            <a:endParaRPr sz="1300">
              <a:solidFill>
                <a:schemeClr val="accent1"/>
              </a:solidFill>
              <a:latin typeface="Lato"/>
              <a:ea typeface="Lato"/>
              <a:cs typeface="Lato"/>
              <a:sym typeface="Lato"/>
            </a:endParaRPr>
          </a:p>
        </p:txBody>
      </p:sp>
      <p:pic>
        <p:nvPicPr>
          <p:cNvPr id="161" name="Google Shape;161;p23" title="Record_2025-12-02-14-23-27_a23b203fd3aafc6dcb84e438dda678b6.mp4">
            <a:hlinkClick r:id="rId7"/>
          </p:cNvPr>
          <p:cNvPicPr preferRelativeResize="0"/>
          <p:nvPr/>
        </p:nvPicPr>
        <p:blipFill>
          <a:blip r:embed="rId8">
            <a:alphaModFix/>
          </a:blip>
          <a:stretch>
            <a:fillRect/>
          </a:stretch>
        </p:blipFill>
        <p:spPr>
          <a:xfrm>
            <a:off x="5964323" y="846424"/>
            <a:ext cx="2595200" cy="5781474"/>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fade">
                                      <p:cBhvr>
                                        <p:cTn id="7" dur="1000"/>
                                        <p:tgtEl>
                                          <p:spTgt spid="15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9"/>
                                        </p:tgtEl>
                                        <p:attrNameLst>
                                          <p:attrName>style.visibility</p:attrName>
                                        </p:attrNameLst>
                                      </p:cBhvr>
                                      <p:to>
                                        <p:strVal val="visible"/>
                                      </p:to>
                                    </p:set>
                                    <p:animEffect transition="in" filter="fade">
                                      <p:cBhvr>
                                        <p:cTn id="12" dur="1000"/>
                                        <p:tgtEl>
                                          <p:spTgt spid="15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1"/>
                                        </p:tgtEl>
                                        <p:attrNameLst>
                                          <p:attrName>style.visibility</p:attrName>
                                        </p:attrNameLst>
                                      </p:cBhvr>
                                      <p:to>
                                        <p:strVal val="visible"/>
                                      </p:to>
                                    </p:set>
                                    <p:animEffect transition="in" filter="fade">
                                      <p:cBhvr>
                                        <p:cTn id="17" dur="1000"/>
                                        <p:tgtEl>
                                          <p:spTgt spid="1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24"/>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Critical analysis (SWOT) </a:t>
            </a:r>
            <a:endParaRPr/>
          </a:p>
        </p:txBody>
      </p:sp>
      <p:pic>
        <p:nvPicPr>
          <p:cNvPr id="167" name="Google Shape;167;p24"/>
          <p:cNvPicPr preferRelativeResize="0"/>
          <p:nvPr/>
        </p:nvPicPr>
        <p:blipFill>
          <a:blip r:embed="rId3">
            <a:alphaModFix/>
          </a:blip>
          <a:stretch>
            <a:fillRect/>
          </a:stretch>
        </p:blipFill>
        <p:spPr>
          <a:xfrm>
            <a:off x="336950" y="463774"/>
            <a:ext cx="1592025" cy="796000"/>
          </a:xfrm>
          <a:prstGeom prst="rect">
            <a:avLst/>
          </a:prstGeom>
          <a:noFill/>
          <a:ln>
            <a:noFill/>
          </a:ln>
        </p:spPr>
      </p:pic>
      <p:graphicFrame>
        <p:nvGraphicFramePr>
          <p:cNvPr id="168" name="Google Shape;168;p24"/>
          <p:cNvGraphicFramePr/>
          <p:nvPr/>
        </p:nvGraphicFramePr>
        <p:xfrm>
          <a:off x="952500" y="2190750"/>
          <a:ext cx="7239000" cy="2499300"/>
        </p:xfrm>
        <a:graphic>
          <a:graphicData uri="http://schemas.openxmlformats.org/drawingml/2006/table">
            <a:tbl>
              <a:tblPr>
                <a:noFill/>
                <a:tableStyleId>{53B711BE-D9EB-4438-9B6D-3607F6B72874}</a:tableStyleId>
              </a:tblPr>
              <a:tblGrid>
                <a:gridCol w="3619500">
                  <a:extLst>
                    <a:ext uri="{9D8B030D-6E8A-4147-A177-3AD203B41FA5}">
                      <a16:colId xmlns:a16="http://schemas.microsoft.com/office/drawing/2014/main" val="20000"/>
                    </a:ext>
                  </a:extLst>
                </a:gridCol>
                <a:gridCol w="3619500">
                  <a:extLst>
                    <a:ext uri="{9D8B030D-6E8A-4147-A177-3AD203B41FA5}">
                      <a16:colId xmlns:a16="http://schemas.microsoft.com/office/drawing/2014/main" val="20001"/>
                    </a:ext>
                  </a:extLst>
                </a:gridCol>
              </a:tblGrid>
              <a:tr h="381000">
                <a:tc>
                  <a:txBody>
                    <a:bodyPr/>
                    <a:lstStyle/>
                    <a:p>
                      <a:pPr marL="0" lvl="0" indent="0" algn="l" rtl="0">
                        <a:spcBef>
                          <a:spcPts val="0"/>
                        </a:spcBef>
                        <a:spcAft>
                          <a:spcPts val="0"/>
                        </a:spcAft>
                        <a:buNone/>
                      </a:pPr>
                      <a:r>
                        <a:rPr lang="en-GB" sz="1000"/>
                        <a:t>Strengths </a:t>
                      </a:r>
                      <a:endParaRPr sz="1000"/>
                    </a:p>
                    <a:p>
                      <a:pPr marL="0" lvl="0" indent="0" algn="l" rtl="0">
                        <a:spcBef>
                          <a:spcPts val="0"/>
                        </a:spcBef>
                        <a:spcAft>
                          <a:spcPts val="0"/>
                        </a:spcAft>
                        <a:buNone/>
                      </a:pPr>
                      <a:endParaRPr sz="1000"/>
                    </a:p>
                    <a:p>
                      <a:pPr marL="457200" lvl="0" indent="-292100" algn="l" rtl="0">
                        <a:spcBef>
                          <a:spcPts val="0"/>
                        </a:spcBef>
                        <a:spcAft>
                          <a:spcPts val="0"/>
                        </a:spcAft>
                        <a:buSzPts val="1000"/>
                        <a:buChar char="●"/>
                      </a:pPr>
                      <a:r>
                        <a:rPr lang="en-GB" sz="1000"/>
                        <a:t>Omnichannel advantage</a:t>
                      </a:r>
                      <a:endParaRPr sz="1000"/>
                    </a:p>
                    <a:p>
                      <a:pPr marL="457200" lvl="0" indent="-292100" algn="l" rtl="0">
                        <a:spcBef>
                          <a:spcPts val="0"/>
                        </a:spcBef>
                        <a:spcAft>
                          <a:spcPts val="0"/>
                        </a:spcAft>
                        <a:buSzPts val="1000"/>
                        <a:buChar char="●"/>
                      </a:pPr>
                      <a:r>
                        <a:rPr lang="en-GB" sz="1000"/>
                        <a:t>Strong online brand recognition and wide customer base </a:t>
                      </a:r>
                      <a:endParaRPr sz="1000"/>
                    </a:p>
                    <a:p>
                      <a:pPr marL="457200" lvl="0" indent="-292100" algn="l" rtl="0">
                        <a:spcBef>
                          <a:spcPts val="0"/>
                        </a:spcBef>
                        <a:spcAft>
                          <a:spcPts val="0"/>
                        </a:spcAft>
                        <a:buSzPts val="1000"/>
                        <a:buChar char="●"/>
                      </a:pPr>
                      <a:r>
                        <a:rPr lang="en-GB" sz="1000"/>
                        <a:t>Strong partnership with Ocado- online food  delivery app </a:t>
                      </a:r>
                      <a:endParaRPr sz="1000"/>
                    </a:p>
                    <a:p>
                      <a:pPr marL="457200" lvl="0" indent="-292100" algn="l" rtl="0">
                        <a:spcBef>
                          <a:spcPts val="0"/>
                        </a:spcBef>
                        <a:spcAft>
                          <a:spcPts val="0"/>
                        </a:spcAft>
                        <a:buSzPts val="1000"/>
                        <a:buChar char="●"/>
                      </a:pPr>
                      <a:r>
                        <a:rPr lang="en-GB" sz="1000"/>
                        <a:t>Quality product and services through online platforms </a:t>
                      </a:r>
                      <a:endParaRPr sz="1000"/>
                    </a:p>
                    <a:p>
                      <a:pPr marL="0" lvl="0" indent="0" algn="l" rtl="0">
                        <a:spcBef>
                          <a:spcPts val="0"/>
                        </a:spcBef>
                        <a:spcAft>
                          <a:spcPts val="0"/>
                        </a:spcAft>
                        <a:buNone/>
                      </a:pPr>
                      <a:endParaRPr sz="1000"/>
                    </a:p>
                    <a:p>
                      <a:pPr marL="0" lvl="0" indent="0" algn="l" rtl="0">
                        <a:spcBef>
                          <a:spcPts val="0"/>
                        </a:spcBef>
                        <a:spcAft>
                          <a:spcPts val="0"/>
                        </a:spcAft>
                        <a:buNone/>
                      </a:pPr>
                      <a:endParaRPr sz="1000"/>
                    </a:p>
                  </a:txBody>
                  <a:tcPr marL="91425" marR="91425" marT="91425" marB="91425">
                    <a:lnL w="9525" cap="flat" cmpd="sng">
                      <a:solidFill>
                        <a:srgbClr val="9E9E9E"/>
                      </a:solidFill>
                      <a:prstDash val="dot"/>
                      <a:round/>
                      <a:headEnd type="none" w="sm" len="sm"/>
                      <a:tailEnd type="none" w="sm" len="sm"/>
                    </a:lnL>
                    <a:lnR w="9525" cap="flat" cmpd="sng">
                      <a:solidFill>
                        <a:srgbClr val="9E9E9E"/>
                      </a:solidFill>
                      <a:prstDash val="dot"/>
                      <a:round/>
                      <a:headEnd type="none" w="sm" len="sm"/>
                      <a:tailEnd type="none" w="sm" len="sm"/>
                    </a:lnR>
                    <a:lnT w="9525" cap="flat" cmpd="sng">
                      <a:solidFill>
                        <a:srgbClr val="9E9E9E"/>
                      </a:solidFill>
                      <a:prstDash val="dot"/>
                      <a:round/>
                      <a:headEnd type="none" w="sm" len="sm"/>
                      <a:tailEnd type="none" w="sm" len="sm"/>
                    </a:lnT>
                    <a:lnB w="9525" cap="flat" cmpd="sng">
                      <a:solidFill>
                        <a:srgbClr val="9E9E9E"/>
                      </a:solidFill>
                      <a:prstDash val="dot"/>
                      <a:round/>
                      <a:headEnd type="none" w="sm" len="sm"/>
                      <a:tailEnd type="none" w="sm" len="sm"/>
                    </a:lnB>
                  </a:tcPr>
                </a:tc>
                <a:tc>
                  <a:txBody>
                    <a:bodyPr/>
                    <a:lstStyle/>
                    <a:p>
                      <a:pPr marL="0" lvl="0" indent="0" algn="l" rtl="0">
                        <a:spcBef>
                          <a:spcPts val="0"/>
                        </a:spcBef>
                        <a:spcAft>
                          <a:spcPts val="0"/>
                        </a:spcAft>
                        <a:buNone/>
                      </a:pPr>
                      <a:r>
                        <a:rPr lang="en-GB" sz="1000"/>
                        <a:t>Opportunities</a:t>
                      </a:r>
                      <a:endParaRPr sz="1000"/>
                    </a:p>
                    <a:p>
                      <a:pPr marL="457200" lvl="0" indent="-292100" algn="l" rtl="0">
                        <a:spcBef>
                          <a:spcPts val="0"/>
                        </a:spcBef>
                        <a:spcAft>
                          <a:spcPts val="0"/>
                        </a:spcAft>
                        <a:buSzPts val="1000"/>
                        <a:buChar char="●"/>
                      </a:pPr>
                      <a:r>
                        <a:rPr lang="en-GB" sz="1000"/>
                        <a:t>Strong brand reputation and existing customer base which can be easily utilised to increase awareness </a:t>
                      </a:r>
                      <a:endParaRPr sz="1000"/>
                    </a:p>
                    <a:p>
                      <a:pPr marL="457200" lvl="0" indent="-292100" algn="l" rtl="0">
                        <a:spcBef>
                          <a:spcPts val="0"/>
                        </a:spcBef>
                        <a:spcAft>
                          <a:spcPts val="0"/>
                        </a:spcAft>
                        <a:buSzPts val="1000"/>
                        <a:buChar char="●"/>
                      </a:pPr>
                      <a:r>
                        <a:rPr lang="en-GB" sz="1000"/>
                        <a:t>Digital data analyse can target the customer more accurately </a:t>
                      </a:r>
                      <a:endParaRPr sz="1000"/>
                    </a:p>
                    <a:p>
                      <a:pPr marL="457200" lvl="0" indent="-292100" algn="l" rtl="0">
                        <a:spcBef>
                          <a:spcPts val="0"/>
                        </a:spcBef>
                        <a:spcAft>
                          <a:spcPts val="0"/>
                        </a:spcAft>
                        <a:buSzPts val="1000"/>
                        <a:buChar char="●"/>
                      </a:pPr>
                      <a:r>
                        <a:rPr lang="en-GB" sz="1000"/>
                        <a:t>M&amp;S Food is effectively utilising Tiktok and create trends and campaign marketing </a:t>
                      </a:r>
                      <a:endParaRPr sz="1000"/>
                    </a:p>
                  </a:txBody>
                  <a:tcPr marL="91425" marR="91425" marT="91425" marB="91425">
                    <a:lnL w="9525" cap="flat" cmpd="sng">
                      <a:solidFill>
                        <a:srgbClr val="9E9E9E"/>
                      </a:solidFill>
                      <a:prstDash val="dot"/>
                      <a:round/>
                      <a:headEnd type="none" w="sm" len="sm"/>
                      <a:tailEnd type="none" w="sm" len="sm"/>
                    </a:lnL>
                    <a:lnR w="9525" cap="flat" cmpd="sng">
                      <a:solidFill>
                        <a:srgbClr val="9E9E9E"/>
                      </a:solidFill>
                      <a:prstDash val="dot"/>
                      <a:round/>
                      <a:headEnd type="none" w="sm" len="sm"/>
                      <a:tailEnd type="none" w="sm" len="sm"/>
                    </a:lnR>
                    <a:lnT w="9525" cap="flat" cmpd="sng">
                      <a:solidFill>
                        <a:srgbClr val="9E9E9E"/>
                      </a:solidFill>
                      <a:prstDash val="dot"/>
                      <a:round/>
                      <a:headEnd type="none" w="sm" len="sm"/>
                      <a:tailEnd type="none" w="sm" len="sm"/>
                    </a:lnT>
                    <a:lnB w="9525" cap="flat" cmpd="sng">
                      <a:solidFill>
                        <a:srgbClr val="9E9E9E"/>
                      </a:solidFill>
                      <a:prstDash val="dot"/>
                      <a:round/>
                      <a:headEnd type="none" w="sm" len="sm"/>
                      <a:tailEnd type="none" w="sm" len="sm"/>
                    </a:lnB>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GB" sz="1000"/>
                        <a:t>Weakness</a:t>
                      </a:r>
                      <a:endParaRPr sz="1000"/>
                    </a:p>
                    <a:p>
                      <a:pPr marL="457200" lvl="0" indent="-292100" algn="l" rtl="0">
                        <a:spcBef>
                          <a:spcPts val="0"/>
                        </a:spcBef>
                        <a:spcAft>
                          <a:spcPts val="0"/>
                        </a:spcAft>
                        <a:buSzPts val="1000"/>
                        <a:buChar char="●"/>
                      </a:pPr>
                      <a:r>
                        <a:rPr lang="en-GB" sz="1000"/>
                        <a:t>Negative reviews may affect potential customers `</a:t>
                      </a:r>
                      <a:endParaRPr sz="1000"/>
                    </a:p>
                    <a:p>
                      <a:pPr marL="457200" lvl="0" indent="-292100" algn="l" rtl="0">
                        <a:spcBef>
                          <a:spcPts val="0"/>
                        </a:spcBef>
                        <a:spcAft>
                          <a:spcPts val="0"/>
                        </a:spcAft>
                        <a:buSzPts val="1000"/>
                        <a:buChar char="●"/>
                      </a:pPr>
                      <a:r>
                        <a:rPr lang="en-GB" sz="1000"/>
                        <a:t>High investment consistently</a:t>
                      </a:r>
                      <a:endParaRPr sz="1000"/>
                    </a:p>
                  </a:txBody>
                  <a:tcPr marL="91425" marR="91425" marT="91425" marB="91425">
                    <a:lnL w="9525" cap="flat" cmpd="sng">
                      <a:solidFill>
                        <a:srgbClr val="9E9E9E"/>
                      </a:solidFill>
                      <a:prstDash val="dot"/>
                      <a:round/>
                      <a:headEnd type="none" w="sm" len="sm"/>
                      <a:tailEnd type="none" w="sm" len="sm"/>
                    </a:lnL>
                    <a:lnR w="9525" cap="flat" cmpd="sng">
                      <a:solidFill>
                        <a:srgbClr val="9E9E9E"/>
                      </a:solidFill>
                      <a:prstDash val="dot"/>
                      <a:round/>
                      <a:headEnd type="none" w="sm" len="sm"/>
                      <a:tailEnd type="none" w="sm" len="sm"/>
                    </a:lnR>
                    <a:lnT w="9525" cap="flat" cmpd="sng">
                      <a:solidFill>
                        <a:srgbClr val="9E9E9E"/>
                      </a:solidFill>
                      <a:prstDash val="dot"/>
                      <a:round/>
                      <a:headEnd type="none" w="sm" len="sm"/>
                      <a:tailEnd type="none" w="sm" len="sm"/>
                    </a:lnT>
                    <a:lnB w="9525" cap="flat" cmpd="sng">
                      <a:solidFill>
                        <a:srgbClr val="9E9E9E"/>
                      </a:solidFill>
                      <a:prstDash val="dot"/>
                      <a:round/>
                      <a:headEnd type="none" w="sm" len="sm"/>
                      <a:tailEnd type="none" w="sm" len="sm"/>
                    </a:lnB>
                  </a:tcPr>
                </a:tc>
                <a:tc>
                  <a:txBody>
                    <a:bodyPr/>
                    <a:lstStyle/>
                    <a:p>
                      <a:pPr marL="0" lvl="0" indent="0" algn="l" rtl="0">
                        <a:spcBef>
                          <a:spcPts val="0"/>
                        </a:spcBef>
                        <a:spcAft>
                          <a:spcPts val="0"/>
                        </a:spcAft>
                        <a:buNone/>
                      </a:pPr>
                      <a:r>
                        <a:rPr lang="en-GB" sz="1000"/>
                        <a:t>Threats </a:t>
                      </a:r>
                      <a:endParaRPr sz="1000"/>
                    </a:p>
                    <a:p>
                      <a:pPr marL="0" lvl="0" indent="0" algn="l" rtl="0">
                        <a:spcBef>
                          <a:spcPts val="0"/>
                        </a:spcBef>
                        <a:spcAft>
                          <a:spcPts val="0"/>
                        </a:spcAft>
                        <a:buNone/>
                      </a:pPr>
                      <a:r>
                        <a:rPr lang="en-GB" sz="1000"/>
                        <a:t>High competition from Waitrose and Aldi</a:t>
                      </a:r>
                      <a:endParaRPr sz="1000"/>
                    </a:p>
                  </a:txBody>
                  <a:tcPr marL="91425" marR="91425" marT="91425" marB="91425">
                    <a:lnL w="9525" cap="flat" cmpd="sng">
                      <a:solidFill>
                        <a:srgbClr val="9E9E9E"/>
                      </a:solidFill>
                      <a:prstDash val="dot"/>
                      <a:round/>
                      <a:headEnd type="none" w="sm" len="sm"/>
                      <a:tailEnd type="none" w="sm" len="sm"/>
                    </a:lnL>
                    <a:lnR w="9525" cap="flat" cmpd="sng">
                      <a:solidFill>
                        <a:srgbClr val="9E9E9E"/>
                      </a:solidFill>
                      <a:prstDash val="dot"/>
                      <a:round/>
                      <a:headEnd type="none" w="sm" len="sm"/>
                      <a:tailEnd type="none" w="sm" len="sm"/>
                    </a:lnR>
                    <a:lnT w="9525" cap="flat" cmpd="sng">
                      <a:solidFill>
                        <a:srgbClr val="9E9E9E"/>
                      </a:solidFill>
                      <a:prstDash val="dot"/>
                      <a:round/>
                      <a:headEnd type="none" w="sm" len="sm"/>
                      <a:tailEnd type="none" w="sm" len="sm"/>
                    </a:lnT>
                    <a:lnB w="9525" cap="flat" cmpd="sng">
                      <a:solidFill>
                        <a:srgbClr val="9E9E9E"/>
                      </a:solidFill>
                      <a:prstDash val="dot"/>
                      <a:round/>
                      <a:headEnd type="none" w="sm" len="sm"/>
                      <a:tailEnd type="none" w="sm" len="sm"/>
                    </a:lnB>
                  </a:tcPr>
                </a:tc>
                <a:extLst>
                  <a:ext uri="{0D108BD9-81ED-4DB2-BD59-A6C34878D82A}">
                    <a16:rowId xmlns:a16="http://schemas.microsoft.com/office/drawing/2014/main" val="10001"/>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25"/>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sustain customer relationship </a:t>
            </a:r>
            <a:endParaRPr/>
          </a:p>
        </p:txBody>
      </p:sp>
      <p:sp>
        <p:nvSpPr>
          <p:cNvPr id="174" name="Google Shape;174;p25"/>
          <p:cNvSpPr txBox="1">
            <a:spLocks noGrp="1"/>
          </p:cNvSpPr>
          <p:nvPr>
            <p:ph type="body" idx="1"/>
          </p:nvPr>
        </p:nvSpPr>
        <p:spPr>
          <a:xfrm>
            <a:off x="729450" y="2078875"/>
            <a:ext cx="5149500" cy="3064500"/>
          </a:xfrm>
          <a:prstGeom prst="rect">
            <a:avLst/>
          </a:prstGeom>
        </p:spPr>
        <p:txBody>
          <a:bodyPr spcFirstLastPara="1" wrap="square" lIns="91425" tIns="91425" rIns="91425" bIns="91425" anchor="t" anchorCtr="0">
            <a:normAutofit fontScale="92500" lnSpcReduction="20000"/>
          </a:bodyPr>
          <a:lstStyle/>
          <a:p>
            <a:pPr marL="457200" lvl="0" indent="-299085" algn="l" rtl="0">
              <a:spcBef>
                <a:spcPts val="0"/>
              </a:spcBef>
              <a:spcAft>
                <a:spcPts val="0"/>
              </a:spcAft>
              <a:buClr>
                <a:srgbClr val="0A0A0A"/>
              </a:buClr>
              <a:buSzPct val="100000"/>
              <a:buFont typeface="Arial"/>
              <a:buChar char="●"/>
            </a:pPr>
            <a:r>
              <a:rPr lang="en-GB" sz="1200">
                <a:solidFill>
                  <a:srgbClr val="0A0A0A"/>
                </a:solidFill>
                <a:latin typeface="Arial"/>
                <a:ea typeface="Arial"/>
                <a:cs typeface="Arial"/>
                <a:sym typeface="Arial"/>
              </a:rPr>
              <a:t>Maintains a dedicated social media page “ As seen on social “ to display products , latest items, viral items on instagram and tiktok , local store updates etc</a:t>
            </a:r>
            <a:endParaRPr sz="1200">
              <a:solidFill>
                <a:srgbClr val="0A0A0A"/>
              </a:solidFill>
              <a:latin typeface="Arial"/>
              <a:ea typeface="Arial"/>
              <a:cs typeface="Arial"/>
              <a:sym typeface="Arial"/>
            </a:endParaRPr>
          </a:p>
          <a:p>
            <a:pPr marL="457200" lvl="0" indent="-299085" algn="l" rtl="0">
              <a:spcBef>
                <a:spcPts val="0"/>
              </a:spcBef>
              <a:spcAft>
                <a:spcPts val="0"/>
              </a:spcAft>
              <a:buClr>
                <a:srgbClr val="0A0A0A"/>
              </a:buClr>
              <a:buSzPct val="100000"/>
              <a:buFont typeface="Arial"/>
              <a:buChar char="●"/>
            </a:pPr>
            <a:r>
              <a:rPr lang="en-GB" sz="1200">
                <a:solidFill>
                  <a:srgbClr val="0A0A0A"/>
                </a:solidFill>
                <a:latin typeface="Arial"/>
                <a:ea typeface="Arial"/>
                <a:cs typeface="Arial"/>
                <a:sym typeface="Arial"/>
              </a:rPr>
              <a:t>Data driven insights generates personalised services example personalised offers through SPARKS loyalty programme. Such as special offers, discounts etc</a:t>
            </a:r>
            <a:endParaRPr sz="1200">
              <a:solidFill>
                <a:srgbClr val="0A0A0A"/>
              </a:solidFill>
              <a:latin typeface="Arial"/>
              <a:ea typeface="Arial"/>
              <a:cs typeface="Arial"/>
              <a:sym typeface="Arial"/>
            </a:endParaRPr>
          </a:p>
          <a:p>
            <a:pPr marL="457200" lvl="0" indent="-299085" algn="l" rtl="0">
              <a:spcBef>
                <a:spcPts val="0"/>
              </a:spcBef>
              <a:spcAft>
                <a:spcPts val="0"/>
              </a:spcAft>
              <a:buClr>
                <a:srgbClr val="0A0A0A"/>
              </a:buClr>
              <a:buSzPct val="100000"/>
              <a:buFont typeface="Arial"/>
              <a:buChar char="●"/>
            </a:pPr>
            <a:r>
              <a:rPr lang="en-GB" sz="1200">
                <a:solidFill>
                  <a:srgbClr val="0A0A0A"/>
                </a:solidFill>
                <a:latin typeface="Arial"/>
                <a:ea typeface="Arial"/>
                <a:cs typeface="Arial"/>
                <a:sym typeface="Arial"/>
              </a:rPr>
              <a:t>Omni channel experience effectively collaborates online and offline communications leads to repeated purchases </a:t>
            </a:r>
            <a:endParaRPr sz="1200">
              <a:solidFill>
                <a:srgbClr val="0A0A0A"/>
              </a:solidFill>
              <a:latin typeface="Arial"/>
              <a:ea typeface="Arial"/>
              <a:cs typeface="Arial"/>
              <a:sym typeface="Arial"/>
            </a:endParaRPr>
          </a:p>
          <a:p>
            <a:pPr marL="457200" lvl="0" indent="-299085" algn="l" rtl="0">
              <a:spcBef>
                <a:spcPts val="0"/>
              </a:spcBef>
              <a:spcAft>
                <a:spcPts val="0"/>
              </a:spcAft>
              <a:buClr>
                <a:srgbClr val="0A0A0A"/>
              </a:buClr>
              <a:buSzPct val="100000"/>
              <a:buFont typeface="Arial"/>
              <a:buChar char="●"/>
            </a:pPr>
            <a:r>
              <a:rPr lang="en-GB" sz="1200">
                <a:solidFill>
                  <a:srgbClr val="0A0A0A"/>
                </a:solidFill>
                <a:latin typeface="Arial"/>
                <a:ea typeface="Arial"/>
                <a:cs typeface="Arial"/>
                <a:sym typeface="Arial"/>
              </a:rPr>
              <a:t>Strong presence in social media example instagram reels for food recipes , product promotion by micro influencers, social media campaigns</a:t>
            </a:r>
            <a:endParaRPr sz="1200">
              <a:solidFill>
                <a:srgbClr val="0A0A0A"/>
              </a:solidFill>
              <a:latin typeface="Arial"/>
              <a:ea typeface="Arial"/>
              <a:cs typeface="Arial"/>
              <a:sym typeface="Arial"/>
            </a:endParaRPr>
          </a:p>
          <a:p>
            <a:pPr marL="457200" lvl="0" indent="-299085" algn="l" rtl="0">
              <a:spcBef>
                <a:spcPts val="0"/>
              </a:spcBef>
              <a:spcAft>
                <a:spcPts val="0"/>
              </a:spcAft>
              <a:buClr>
                <a:srgbClr val="0A0A0A"/>
              </a:buClr>
              <a:buSzPct val="100000"/>
              <a:buFont typeface="Arial"/>
              <a:buChar char="●"/>
            </a:pPr>
            <a:r>
              <a:rPr lang="en-GB" sz="1200">
                <a:solidFill>
                  <a:srgbClr val="0A0A0A"/>
                </a:solidFill>
                <a:latin typeface="Arial"/>
                <a:ea typeface="Arial"/>
                <a:cs typeface="Arial"/>
                <a:sym typeface="Arial"/>
              </a:rPr>
              <a:t>Regular engagement with customers through posts, quick responses to queries, recommendations etc in social media itself (M&amp;S, 2025) </a:t>
            </a:r>
            <a:endParaRPr sz="1200">
              <a:solidFill>
                <a:srgbClr val="0A0A0A"/>
              </a:solidFill>
              <a:latin typeface="Arial"/>
              <a:ea typeface="Arial"/>
              <a:cs typeface="Arial"/>
              <a:sym typeface="Arial"/>
            </a:endParaRPr>
          </a:p>
          <a:p>
            <a:pPr marL="0" lvl="0" indent="0" algn="l" rtl="0">
              <a:spcBef>
                <a:spcPts val="1200"/>
              </a:spcBef>
              <a:spcAft>
                <a:spcPts val="0"/>
              </a:spcAft>
              <a:buNone/>
            </a:pPr>
            <a:endParaRPr sz="1200">
              <a:solidFill>
                <a:srgbClr val="0A0A0A"/>
              </a:solidFill>
              <a:latin typeface="Arial"/>
              <a:ea typeface="Arial"/>
              <a:cs typeface="Arial"/>
              <a:sym typeface="Arial"/>
            </a:endParaRPr>
          </a:p>
          <a:p>
            <a:pPr marL="457200" lvl="0" indent="0" algn="l" rtl="0">
              <a:spcBef>
                <a:spcPts val="1200"/>
              </a:spcBef>
              <a:spcAft>
                <a:spcPts val="1200"/>
              </a:spcAft>
              <a:buNone/>
            </a:pPr>
            <a:endParaRPr/>
          </a:p>
        </p:txBody>
      </p:sp>
      <p:pic>
        <p:nvPicPr>
          <p:cNvPr id="175" name="Google Shape;175;p25"/>
          <p:cNvPicPr preferRelativeResize="0"/>
          <p:nvPr/>
        </p:nvPicPr>
        <p:blipFill>
          <a:blip r:embed="rId3">
            <a:alphaModFix/>
          </a:blip>
          <a:stretch>
            <a:fillRect/>
          </a:stretch>
        </p:blipFill>
        <p:spPr>
          <a:xfrm>
            <a:off x="336950" y="463774"/>
            <a:ext cx="1592025" cy="796000"/>
          </a:xfrm>
          <a:prstGeom prst="rect">
            <a:avLst/>
          </a:prstGeom>
          <a:noFill/>
          <a:ln>
            <a:noFill/>
          </a:ln>
        </p:spPr>
      </p:pic>
      <p:pic>
        <p:nvPicPr>
          <p:cNvPr id="176" name="Google Shape;176;p25"/>
          <p:cNvPicPr preferRelativeResize="0"/>
          <p:nvPr/>
        </p:nvPicPr>
        <p:blipFill>
          <a:blip r:embed="rId4">
            <a:alphaModFix/>
          </a:blip>
          <a:stretch>
            <a:fillRect/>
          </a:stretch>
        </p:blipFill>
        <p:spPr>
          <a:xfrm>
            <a:off x="5878950" y="917975"/>
            <a:ext cx="3265050" cy="32650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26"/>
          <p:cNvSpPr txBox="1">
            <a:spLocks noGrp="1"/>
          </p:cNvSpPr>
          <p:nvPr>
            <p:ph type="title"/>
          </p:nvPr>
        </p:nvSpPr>
        <p:spPr>
          <a:xfrm>
            <a:off x="729450" y="1318650"/>
            <a:ext cx="82653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Enhance customer experience and engagement </a:t>
            </a:r>
            <a:endParaRPr/>
          </a:p>
        </p:txBody>
      </p:sp>
      <p:sp>
        <p:nvSpPr>
          <p:cNvPr id="182" name="Google Shape;182;p26"/>
          <p:cNvSpPr txBox="1">
            <a:spLocks noGrp="1"/>
          </p:cNvSpPr>
          <p:nvPr>
            <p:ph type="body" idx="1"/>
          </p:nvPr>
        </p:nvSpPr>
        <p:spPr>
          <a:xfrm>
            <a:off x="901300" y="2296525"/>
            <a:ext cx="5436000" cy="2261100"/>
          </a:xfrm>
          <a:prstGeom prst="rect">
            <a:avLst/>
          </a:prstGeom>
        </p:spPr>
        <p:txBody>
          <a:bodyPr spcFirstLastPara="1" wrap="square" lIns="91425" tIns="91425" rIns="91425" bIns="91425" anchor="t" anchorCtr="0">
            <a:noAutofit/>
          </a:bodyPr>
          <a:lstStyle/>
          <a:p>
            <a:pPr marL="457200" lvl="0" indent="-304800" algn="just" rtl="0">
              <a:spcBef>
                <a:spcPts val="0"/>
              </a:spcBef>
              <a:spcAft>
                <a:spcPts val="0"/>
              </a:spcAft>
              <a:buClr>
                <a:srgbClr val="0A0A0A"/>
              </a:buClr>
              <a:buSzPts val="1200"/>
              <a:buFont typeface="Arial"/>
              <a:buChar char="●"/>
            </a:pPr>
            <a:r>
              <a:rPr lang="en-GB" sz="1200">
                <a:solidFill>
                  <a:srgbClr val="0A0A0A"/>
                </a:solidFill>
                <a:latin typeface="Arial"/>
                <a:ea typeface="Arial"/>
                <a:cs typeface="Arial"/>
                <a:sym typeface="Arial"/>
              </a:rPr>
              <a:t>Social media trend report reveals that AI customise the experience, improves engagement and saves time ,(Hubspot, 2025) M&amp;S food AI integrated website experience enhance customer experience and engagement. Ai integrated business grow faster.</a:t>
            </a:r>
            <a:endParaRPr sz="1200">
              <a:solidFill>
                <a:srgbClr val="0A0A0A"/>
              </a:solidFill>
              <a:latin typeface="Arial"/>
              <a:ea typeface="Arial"/>
              <a:cs typeface="Arial"/>
              <a:sym typeface="Arial"/>
            </a:endParaRPr>
          </a:p>
          <a:p>
            <a:pPr marL="457200" lvl="0" indent="-304800" algn="just" rtl="0">
              <a:spcBef>
                <a:spcPts val="0"/>
              </a:spcBef>
              <a:spcAft>
                <a:spcPts val="0"/>
              </a:spcAft>
              <a:buClr>
                <a:srgbClr val="0A0A0A"/>
              </a:buClr>
              <a:buSzPts val="1200"/>
              <a:buFont typeface="Arial"/>
              <a:buChar char="●"/>
            </a:pPr>
            <a:r>
              <a:rPr lang="en-GB" sz="1200">
                <a:solidFill>
                  <a:srgbClr val="0A0A0A"/>
                </a:solidFill>
                <a:latin typeface="Arial"/>
                <a:ea typeface="Arial"/>
                <a:cs typeface="Arial"/>
                <a:sym typeface="Arial"/>
              </a:rPr>
              <a:t> M&amp;S Food is effectively utilising AI in supply chain management which enables to track demand and supply, stock management, cost control. </a:t>
            </a:r>
            <a:endParaRPr sz="1200">
              <a:solidFill>
                <a:srgbClr val="0A0A0A"/>
              </a:solidFill>
              <a:latin typeface="Arial"/>
              <a:ea typeface="Arial"/>
              <a:cs typeface="Arial"/>
              <a:sym typeface="Arial"/>
            </a:endParaRPr>
          </a:p>
          <a:p>
            <a:pPr marL="457200" lvl="0" indent="-304800" algn="just" rtl="0">
              <a:spcBef>
                <a:spcPts val="0"/>
              </a:spcBef>
              <a:spcAft>
                <a:spcPts val="0"/>
              </a:spcAft>
              <a:buClr>
                <a:srgbClr val="0A0A0A"/>
              </a:buClr>
              <a:buSzPts val="1200"/>
              <a:buFont typeface="Arial"/>
              <a:buChar char="●"/>
            </a:pPr>
            <a:r>
              <a:rPr lang="en-GB" sz="1200">
                <a:solidFill>
                  <a:srgbClr val="0A0A0A"/>
                </a:solidFill>
                <a:latin typeface="Arial"/>
                <a:ea typeface="Arial"/>
                <a:cs typeface="Arial"/>
                <a:sym typeface="Arial"/>
              </a:rPr>
              <a:t>They use AI tool like wine finder, content automation personalised product description, personalised offers and discounts with the help of AI. The incorporation considerably reduced the burden of staffs </a:t>
            </a:r>
            <a:endParaRPr sz="1200">
              <a:solidFill>
                <a:srgbClr val="0A0A0A"/>
              </a:solidFill>
              <a:latin typeface="Arial"/>
              <a:ea typeface="Arial"/>
              <a:cs typeface="Arial"/>
              <a:sym typeface="Arial"/>
            </a:endParaRPr>
          </a:p>
          <a:p>
            <a:pPr marL="457200" lvl="0" indent="0" algn="l" rtl="0">
              <a:spcBef>
                <a:spcPts val="1200"/>
              </a:spcBef>
              <a:spcAft>
                <a:spcPts val="0"/>
              </a:spcAft>
              <a:buNone/>
            </a:pPr>
            <a:endParaRPr sz="1200">
              <a:solidFill>
                <a:srgbClr val="0A0A0A"/>
              </a:solidFill>
              <a:latin typeface="Arial"/>
              <a:ea typeface="Arial"/>
              <a:cs typeface="Arial"/>
              <a:sym typeface="Arial"/>
            </a:endParaRPr>
          </a:p>
          <a:p>
            <a:pPr marL="0" lvl="0" indent="0" algn="l" rtl="0">
              <a:spcBef>
                <a:spcPts val="1200"/>
              </a:spcBef>
              <a:spcAft>
                <a:spcPts val="1200"/>
              </a:spcAft>
              <a:buNone/>
            </a:pPr>
            <a:endParaRPr sz="1200">
              <a:latin typeface="Arial"/>
              <a:ea typeface="Arial"/>
              <a:cs typeface="Arial"/>
              <a:sym typeface="Arial"/>
            </a:endParaRPr>
          </a:p>
        </p:txBody>
      </p:sp>
      <p:pic>
        <p:nvPicPr>
          <p:cNvPr id="183" name="Google Shape;183;p26"/>
          <p:cNvPicPr preferRelativeResize="0"/>
          <p:nvPr/>
        </p:nvPicPr>
        <p:blipFill>
          <a:blip r:embed="rId3">
            <a:alphaModFix/>
          </a:blip>
          <a:stretch>
            <a:fillRect/>
          </a:stretch>
        </p:blipFill>
        <p:spPr>
          <a:xfrm>
            <a:off x="336950" y="463774"/>
            <a:ext cx="1592025" cy="796000"/>
          </a:xfrm>
          <a:prstGeom prst="rect">
            <a:avLst/>
          </a:prstGeom>
          <a:noFill/>
          <a:ln>
            <a:noFill/>
          </a:ln>
        </p:spPr>
      </p:pic>
      <p:pic>
        <p:nvPicPr>
          <p:cNvPr id="184" name="Google Shape;184;p26"/>
          <p:cNvPicPr preferRelativeResize="0"/>
          <p:nvPr/>
        </p:nvPicPr>
        <p:blipFill>
          <a:blip r:embed="rId4">
            <a:alphaModFix/>
          </a:blip>
          <a:stretch>
            <a:fillRect/>
          </a:stretch>
        </p:blipFill>
        <p:spPr>
          <a:xfrm>
            <a:off x="6489700" y="2006250"/>
            <a:ext cx="2143125" cy="21431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27"/>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Support organisational performance </a:t>
            </a:r>
            <a:endParaRPr/>
          </a:p>
          <a:p>
            <a:pPr marL="0" lvl="0" indent="0" algn="l" rtl="0">
              <a:spcBef>
                <a:spcPts val="0"/>
              </a:spcBef>
              <a:spcAft>
                <a:spcPts val="0"/>
              </a:spcAft>
              <a:buNone/>
            </a:pPr>
            <a:endParaRPr/>
          </a:p>
        </p:txBody>
      </p:sp>
      <p:sp>
        <p:nvSpPr>
          <p:cNvPr id="190" name="Google Shape;190;p27"/>
          <p:cNvSpPr txBox="1">
            <a:spLocks noGrp="1"/>
          </p:cNvSpPr>
          <p:nvPr>
            <p:ph type="body" idx="1"/>
          </p:nvPr>
        </p:nvSpPr>
        <p:spPr>
          <a:xfrm>
            <a:off x="282700" y="1912725"/>
            <a:ext cx="5344200" cy="3281100"/>
          </a:xfrm>
          <a:prstGeom prst="rect">
            <a:avLst/>
          </a:prstGeom>
        </p:spPr>
        <p:txBody>
          <a:bodyPr spcFirstLastPara="1" wrap="square" lIns="91425" tIns="91425" rIns="91425" bIns="91425" anchor="t" anchorCtr="0">
            <a:noAutofit/>
          </a:bodyPr>
          <a:lstStyle/>
          <a:p>
            <a:pPr marL="457200" lvl="0" indent="0" algn="l" rtl="0">
              <a:spcBef>
                <a:spcPts val="0"/>
              </a:spcBef>
              <a:spcAft>
                <a:spcPts val="0"/>
              </a:spcAft>
              <a:buNone/>
            </a:pPr>
            <a:endParaRPr sz="1200">
              <a:latin typeface="Arial"/>
              <a:ea typeface="Arial"/>
              <a:cs typeface="Arial"/>
              <a:sym typeface="Arial"/>
            </a:endParaRPr>
          </a:p>
          <a:p>
            <a:pPr marL="457200" lvl="0" indent="-304800" algn="l" rtl="0">
              <a:spcBef>
                <a:spcPts val="1200"/>
              </a:spcBef>
              <a:spcAft>
                <a:spcPts val="0"/>
              </a:spcAft>
              <a:buClr>
                <a:srgbClr val="0A0A0A"/>
              </a:buClr>
              <a:buSzPts val="1200"/>
              <a:buFont typeface="Arial"/>
              <a:buChar char="●"/>
            </a:pPr>
            <a:r>
              <a:rPr lang="en-GB" sz="1200">
                <a:solidFill>
                  <a:srgbClr val="0A0A0A"/>
                </a:solidFill>
                <a:latin typeface="Arial"/>
                <a:ea typeface="Arial"/>
                <a:cs typeface="Arial"/>
                <a:sym typeface="Arial"/>
              </a:rPr>
              <a:t>Global social media trends report reveals that organisation uses AI achieves better competitive advantage The sales increases as the touchpoints increase through multiple online channels </a:t>
            </a:r>
            <a:endParaRPr sz="1200">
              <a:solidFill>
                <a:srgbClr val="0A0A0A"/>
              </a:solidFill>
              <a:latin typeface="Arial"/>
              <a:ea typeface="Arial"/>
              <a:cs typeface="Arial"/>
              <a:sym typeface="Arial"/>
            </a:endParaRPr>
          </a:p>
          <a:p>
            <a:pPr marL="457200" lvl="0" indent="-304800" algn="l" rtl="0">
              <a:spcBef>
                <a:spcPts val="0"/>
              </a:spcBef>
              <a:spcAft>
                <a:spcPts val="0"/>
              </a:spcAft>
              <a:buClr>
                <a:srgbClr val="0A0A0A"/>
              </a:buClr>
              <a:buSzPts val="1200"/>
              <a:buFont typeface="Arial"/>
              <a:buChar char="●"/>
            </a:pPr>
            <a:r>
              <a:rPr lang="en-GB" sz="1200">
                <a:solidFill>
                  <a:srgbClr val="0A0A0A"/>
                </a:solidFill>
                <a:latin typeface="Arial"/>
                <a:ea typeface="Arial"/>
                <a:cs typeface="Arial"/>
                <a:sym typeface="Arial"/>
              </a:rPr>
              <a:t>The search behaviour is higher which </a:t>
            </a:r>
            <a:endParaRPr sz="1200">
              <a:solidFill>
                <a:srgbClr val="0A0A0A"/>
              </a:solidFill>
              <a:latin typeface="Arial"/>
              <a:ea typeface="Arial"/>
              <a:cs typeface="Arial"/>
              <a:sym typeface="Arial"/>
            </a:endParaRPr>
          </a:p>
          <a:p>
            <a:pPr marL="457200" lvl="0" indent="-304800" algn="l" rtl="0">
              <a:spcBef>
                <a:spcPts val="0"/>
              </a:spcBef>
              <a:spcAft>
                <a:spcPts val="0"/>
              </a:spcAft>
              <a:buClr>
                <a:srgbClr val="0A0A0A"/>
              </a:buClr>
              <a:buSzPts val="1200"/>
              <a:buFont typeface="Arial"/>
              <a:buChar char="●"/>
            </a:pPr>
            <a:r>
              <a:rPr lang="en-GB" sz="1200">
                <a:solidFill>
                  <a:srgbClr val="0A0A0A"/>
                </a:solidFill>
                <a:latin typeface="Arial"/>
                <a:ea typeface="Arial"/>
                <a:cs typeface="Arial"/>
                <a:sym typeface="Arial"/>
              </a:rPr>
              <a:t>Social media trends report 2025 reveals  AI boosts organisational performance and 70-89% companies use the potential of AI to faster the development. It is identified that 89% marketers consider online communities are essential and 93% have already invested on social and digital media platforms to improve the organisational performance. The survey revealed the contents as short videos generates high engagement. In  2025, M&amp;S doubles down its investment on social media especially on  on Tiktok to boost  GenZ customer base (M&amp;S,2025)</a:t>
            </a:r>
            <a:endParaRPr sz="1200">
              <a:solidFill>
                <a:srgbClr val="0A0A0A"/>
              </a:solidFill>
              <a:latin typeface="Arial"/>
              <a:ea typeface="Arial"/>
              <a:cs typeface="Arial"/>
              <a:sym typeface="Arial"/>
            </a:endParaRPr>
          </a:p>
        </p:txBody>
      </p:sp>
      <p:pic>
        <p:nvPicPr>
          <p:cNvPr id="191" name="Google Shape;191;p27"/>
          <p:cNvPicPr preferRelativeResize="0"/>
          <p:nvPr/>
        </p:nvPicPr>
        <p:blipFill>
          <a:blip r:embed="rId3">
            <a:alphaModFix/>
          </a:blip>
          <a:stretch>
            <a:fillRect/>
          </a:stretch>
        </p:blipFill>
        <p:spPr>
          <a:xfrm>
            <a:off x="336950" y="463774"/>
            <a:ext cx="1592025" cy="796000"/>
          </a:xfrm>
          <a:prstGeom prst="rect">
            <a:avLst/>
          </a:prstGeom>
          <a:noFill/>
          <a:ln>
            <a:noFill/>
          </a:ln>
        </p:spPr>
      </p:pic>
      <p:pic>
        <p:nvPicPr>
          <p:cNvPr id="192" name="Google Shape;192;p27"/>
          <p:cNvPicPr preferRelativeResize="0"/>
          <p:nvPr/>
        </p:nvPicPr>
        <p:blipFill>
          <a:blip r:embed="rId4">
            <a:alphaModFix/>
          </a:blip>
          <a:stretch>
            <a:fillRect/>
          </a:stretch>
        </p:blipFill>
        <p:spPr>
          <a:xfrm>
            <a:off x="7440350" y="539950"/>
            <a:ext cx="1600200" cy="28575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28"/>
          <p:cNvSpPr txBox="1"/>
          <p:nvPr/>
        </p:nvSpPr>
        <p:spPr>
          <a:xfrm>
            <a:off x="188475" y="597400"/>
            <a:ext cx="8753506" cy="5586114"/>
          </a:xfrm>
          <a:prstGeom prst="rect">
            <a:avLst/>
          </a:prstGeom>
          <a:noFill/>
          <a:ln>
            <a:noFill/>
          </a:ln>
        </p:spPr>
        <p:txBody>
          <a:bodyPr spcFirstLastPara="1" wrap="square" lIns="91425" tIns="91425" rIns="91425" bIns="91425" anchor="t" anchorCtr="0">
            <a:spAutoFit/>
          </a:bodyPr>
          <a:lstStyle/>
          <a:p>
            <a:pPr marL="457200" lvl="0" indent="0" algn="l" rtl="0">
              <a:lnSpc>
                <a:spcPct val="150000"/>
              </a:lnSpc>
              <a:spcBef>
                <a:spcPts val="1800"/>
              </a:spcBef>
              <a:spcAft>
                <a:spcPts val="0"/>
              </a:spcAft>
              <a:buNone/>
            </a:pPr>
            <a:endParaRPr lang="en-GB" sz="1800" b="1" dirty="0"/>
          </a:p>
          <a:p>
            <a:pPr marL="457200" lvl="0" indent="0" algn="l" rtl="0">
              <a:lnSpc>
                <a:spcPct val="150000"/>
              </a:lnSpc>
              <a:spcBef>
                <a:spcPts val="1800"/>
              </a:spcBef>
              <a:spcAft>
                <a:spcPts val="0"/>
              </a:spcAft>
              <a:buNone/>
            </a:pPr>
            <a:r>
              <a:rPr lang="en-GB" sz="1800" b="1" dirty="0"/>
              <a:t>Reference list</a:t>
            </a:r>
            <a:endParaRPr sz="1800" b="1" dirty="0"/>
          </a:p>
          <a:p>
            <a:pPr marL="457200" lvl="0" indent="-304800" algn="l" rtl="0">
              <a:lnSpc>
                <a:spcPct val="150000"/>
              </a:lnSpc>
              <a:spcBef>
                <a:spcPts val="1800"/>
              </a:spcBef>
              <a:spcAft>
                <a:spcPts val="0"/>
              </a:spcAft>
              <a:buSzPts val="1200"/>
              <a:buAutoNum type="arabicPeriod"/>
            </a:pPr>
            <a:r>
              <a:rPr lang="en-GB" sz="1200" dirty="0"/>
              <a:t>Elena, C.A. (2016). Social Media – A Strategy in Developing Customer Relationship Management. </a:t>
            </a:r>
            <a:r>
              <a:rPr lang="en-GB" sz="1200" i="1" dirty="0"/>
              <a:t>Procedia Economics and Finance</a:t>
            </a:r>
            <a:r>
              <a:rPr lang="en-GB" sz="1200" dirty="0"/>
              <a:t>,  [online] 39(1), pp.785–790.  </a:t>
            </a:r>
            <a:r>
              <a:rPr lang="en-GB" sz="1200" dirty="0" err="1"/>
              <a:t>doi:</a:t>
            </a:r>
            <a:r>
              <a:rPr lang="en-GB" sz="1200" u="sng" dirty="0" err="1">
                <a:solidFill>
                  <a:schemeClr val="hlink"/>
                </a:solidFill>
                <a:hlinkClick r:id="rId3"/>
              </a:rPr>
              <a:t>https</a:t>
            </a:r>
            <a:r>
              <a:rPr lang="en-GB" sz="1200" u="sng" dirty="0">
                <a:solidFill>
                  <a:schemeClr val="hlink"/>
                </a:solidFill>
                <a:hlinkClick r:id="rId3"/>
              </a:rPr>
              <a:t>://doi.org/10.1016/s2212-5671(16)30266-0</a:t>
            </a:r>
            <a:r>
              <a:rPr lang="en-GB" sz="1200" dirty="0"/>
              <a:t>. </a:t>
            </a:r>
            <a:endParaRPr sz="1200" dirty="0"/>
          </a:p>
          <a:p>
            <a:pPr marL="457200" lvl="0" indent="-304800" algn="l" rtl="0">
              <a:lnSpc>
                <a:spcPct val="150000"/>
              </a:lnSpc>
              <a:spcBef>
                <a:spcPts val="0"/>
              </a:spcBef>
              <a:spcAft>
                <a:spcPts val="0"/>
              </a:spcAft>
              <a:buSzPts val="1200"/>
              <a:buAutoNum type="arabicPeriod"/>
            </a:pPr>
            <a:r>
              <a:rPr lang="en-GB" sz="1200" dirty="0" err="1"/>
              <a:t>Hubspot</a:t>
            </a:r>
            <a:r>
              <a:rPr lang="en-GB" sz="1200" dirty="0"/>
              <a:t> (2025). </a:t>
            </a:r>
            <a:r>
              <a:rPr lang="en-GB" sz="1200" i="1" dirty="0"/>
              <a:t>2025 Social Trends Report</a:t>
            </a:r>
            <a:r>
              <a:rPr lang="en-GB" sz="1200" dirty="0"/>
              <a:t>. [online] Hubspot.com. Available at: https://offers.hubspot.com/social-media-trends-report?hubs_signup-url=blog.hubspot.com/marketing/hubspot-blog-social-media-marketing-report&amp;hubs_signup-cta=download-for-free&amp;hubs_post=blog.hubspot.com/marketing/hubspot-blog-social-media-marketing-report&amp;hubs_post-cta=pillar#aistrategy [Accessed 2 Dec. 2025]</a:t>
            </a:r>
            <a:endParaRPr sz="1200" dirty="0"/>
          </a:p>
          <a:p>
            <a:pPr marL="457200" lvl="0" indent="-304800" algn="l" rtl="0">
              <a:lnSpc>
                <a:spcPct val="150000"/>
              </a:lnSpc>
              <a:spcBef>
                <a:spcPts val="0"/>
              </a:spcBef>
              <a:spcAft>
                <a:spcPts val="0"/>
              </a:spcAft>
              <a:buSzPts val="1200"/>
              <a:buAutoNum type="arabicPeriod"/>
            </a:pPr>
            <a:r>
              <a:rPr lang="en-GB" sz="1200" dirty="0"/>
              <a:t>Kotler, P. and Armstrong, G. (2019). </a:t>
            </a:r>
            <a:r>
              <a:rPr lang="en-GB" sz="1200" i="1" dirty="0"/>
              <a:t>Principles of Marketing</a:t>
            </a:r>
            <a:r>
              <a:rPr lang="en-GB" sz="1200" dirty="0"/>
              <a:t>. Pearson UK.</a:t>
            </a:r>
            <a:endParaRPr sz="1200" dirty="0"/>
          </a:p>
          <a:p>
            <a:pPr marL="457200" lvl="0" indent="-304800" algn="l" rtl="0">
              <a:lnSpc>
                <a:spcPct val="150000"/>
              </a:lnSpc>
              <a:spcBef>
                <a:spcPts val="0"/>
              </a:spcBef>
              <a:spcAft>
                <a:spcPts val="0"/>
              </a:spcAft>
              <a:buSzPts val="1200"/>
              <a:buAutoNum type="arabicPeriod"/>
            </a:pPr>
            <a:r>
              <a:rPr lang="en-GB" sz="1200" dirty="0"/>
              <a:t>M&amp;S (2024). </a:t>
            </a:r>
            <a:r>
              <a:rPr lang="en-GB" sz="1200" i="1" dirty="0"/>
              <a:t>Mobile Apps | Static content | M&amp;S</a:t>
            </a:r>
            <a:r>
              <a:rPr lang="en-GB" sz="1200" dirty="0"/>
              <a:t>. [online] www.marksandspencer.com. Available at: </a:t>
            </a:r>
            <a:r>
              <a:rPr lang="en-GB" sz="1200" u="sng" dirty="0">
                <a:solidFill>
                  <a:schemeClr val="hlink"/>
                </a:solidFill>
                <a:hlinkClick r:id="rId4"/>
              </a:rPr>
              <a:t>https://www.marksandspencer.com/c/mobile-apps</a:t>
            </a:r>
            <a:r>
              <a:rPr lang="en-GB" sz="1200" dirty="0"/>
              <a:t>  [Accessed 30 Nov. 2025].</a:t>
            </a:r>
            <a:endParaRPr sz="1200" dirty="0"/>
          </a:p>
          <a:p>
            <a:pPr marL="457200" lvl="0" indent="-304800" algn="l" rtl="0">
              <a:lnSpc>
                <a:spcPct val="150000"/>
              </a:lnSpc>
              <a:spcBef>
                <a:spcPts val="0"/>
              </a:spcBef>
              <a:spcAft>
                <a:spcPts val="0"/>
              </a:spcAft>
              <a:buSzPts val="1200"/>
              <a:buAutoNum type="arabicPeriod"/>
            </a:pPr>
            <a:r>
              <a:rPr lang="en-GB" sz="1200" dirty="0"/>
              <a:t>M&amp;S (2025). </a:t>
            </a:r>
            <a:r>
              <a:rPr lang="en-GB" sz="1200" i="1" dirty="0"/>
              <a:t>Marks &amp; Spencer Announces Landmark £340m Investment In Advanced Automated Food Distribution Centre</a:t>
            </a:r>
            <a:r>
              <a:rPr lang="en-GB" sz="1200" dirty="0"/>
              <a:t>. [online] Marks &amp; Spencer. Available at: </a:t>
            </a:r>
            <a:r>
              <a:rPr lang="en-GB" sz="1200" u="sng" dirty="0">
                <a:solidFill>
                  <a:schemeClr val="hlink"/>
                </a:solidFill>
                <a:hlinkClick r:id="rId5"/>
              </a:rPr>
              <a:t>https://corporate.marksandspencer.com/newsroom/press-releases/marks-spencer-announces-landmark-ps340m-investment-advanced-automated-food</a:t>
            </a:r>
            <a:r>
              <a:rPr lang="en-GB" sz="1200" dirty="0"/>
              <a:t>  [Accessed 30 Nov. 2025].</a:t>
            </a:r>
            <a:endParaRPr sz="1200" dirty="0"/>
          </a:p>
          <a:p>
            <a:pPr marL="457200" lvl="0" indent="-304800" algn="l" rtl="0">
              <a:lnSpc>
                <a:spcPct val="150000"/>
              </a:lnSpc>
              <a:spcBef>
                <a:spcPts val="0"/>
              </a:spcBef>
              <a:spcAft>
                <a:spcPts val="0"/>
              </a:spcAft>
              <a:buSzPts val="1200"/>
              <a:buAutoNum type="arabicPeriod"/>
            </a:pPr>
            <a:r>
              <a:rPr lang="en-GB" sz="1200" dirty="0"/>
              <a:t>Riaz Pitafi, Z. and Mumtaz, T. (2024). Integrating Social Media in CRM: Engaging Customers on Digital Platforms. </a:t>
            </a:r>
            <a:r>
              <a:rPr lang="en-GB" sz="1200" i="1" dirty="0"/>
              <a:t>Business, Management and Economics</a:t>
            </a:r>
            <a:r>
              <a:rPr lang="en-GB" sz="1200" dirty="0"/>
              <a:t>. [online] </a:t>
            </a:r>
            <a:r>
              <a:rPr lang="en-GB" sz="1200" dirty="0" err="1"/>
              <a:t>doi:</a:t>
            </a:r>
            <a:r>
              <a:rPr lang="en-GB" sz="1200" u="sng" dirty="0" err="1">
                <a:solidFill>
                  <a:schemeClr val="hlink"/>
                </a:solidFill>
                <a:hlinkClick r:id="rId6"/>
              </a:rPr>
              <a:t>https</a:t>
            </a:r>
            <a:r>
              <a:rPr lang="en-GB" sz="1200" u="sng" dirty="0">
                <a:solidFill>
                  <a:schemeClr val="hlink"/>
                </a:solidFill>
                <a:hlinkClick r:id="rId6"/>
              </a:rPr>
              <a:t>://doi.org/10.5772/intechopen.114979</a:t>
            </a:r>
            <a:r>
              <a:rPr lang="en-GB" sz="1200" dirty="0"/>
              <a:t> .</a:t>
            </a:r>
            <a:endParaRPr sz="1200" dirty="0"/>
          </a:p>
        </p:txBody>
      </p:sp>
    </p:spTree>
  </p:cSld>
  <p:clrMapOvr>
    <a:masterClrMapping/>
  </p:clrMapOvr>
</p:sld>
</file>

<file path=ppt/theme/theme1.xml><?xml version="1.0" encoding="utf-8"?>
<a:theme xmlns:a="http://schemas.openxmlformats.org/drawingml/2006/main"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1823</Words>
  <Application>Microsoft Office PowerPoint</Application>
  <PresentationFormat>On-screen Show (16:9)</PresentationFormat>
  <Paragraphs>115</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Raleway</vt:lpstr>
      <vt:lpstr>Arial</vt:lpstr>
      <vt:lpstr>Lato</vt:lpstr>
      <vt:lpstr>Streamline</vt:lpstr>
      <vt:lpstr>M&amp;S Food CRM   Digital and Social Media strategies                                                                                                                                                                                                                       Student Name:Eva Rosca                                                                                                               Student Id: 2411522                 </vt:lpstr>
      <vt:lpstr>Customer Relationship Management (CRM)</vt:lpstr>
      <vt:lpstr>Social media within CRM </vt:lpstr>
      <vt:lpstr>Digital Media with in CRM </vt:lpstr>
      <vt:lpstr>Task 2  Digital strategy of M&amp;S Food </vt:lpstr>
      <vt:lpstr>PowerPoint Presentation</vt:lpstr>
      <vt:lpstr>PowerPoint Presentation</vt:lpstr>
      <vt:lpstr>PowerPoint Presentation</vt:lpstr>
      <vt:lpstr>PowerPoint Presentation</vt:lpstr>
      <vt:lpstr>PowerPoint Presentation</vt:lpstr>
      <vt:lpstr>PowerPoint Presentation</vt:lpstr>
      <vt:lpstr>Critical analysis (SWOT) </vt:lpstr>
      <vt:lpstr>sustain customer relationship </vt:lpstr>
      <vt:lpstr>Enhance customer experience and engagement </vt:lpstr>
      <vt:lpstr>Support organisational performance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Rosca Eva</dc:creator>
  <cp:lastModifiedBy>Eva Rosca (2411522)</cp:lastModifiedBy>
  <cp:revision>3</cp:revision>
  <dcterms:modified xsi:type="dcterms:W3CDTF">2025-12-03T19:05:48Z</dcterms:modified>
</cp:coreProperties>
</file>