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4620"/>
  </p:normalViewPr>
  <p:slideViewPr>
    <p:cSldViewPr snapToGrid="0" snapToObjects="1">
      <p:cViewPr>
        <p:scale>
          <a:sx n="98" d="100"/>
          <a:sy n="98" d="100"/>
        </p:scale>
        <p:origin x="1712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C68B2-C42F-9347-9F78-8AEE489EA78D}" type="datetimeFigureOut">
              <a:rPr lang="en-US" smtClean="0"/>
              <a:t>1/14/21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10EAF-4ABD-0B41-9342-62EE96D4EE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066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C68B2-C42F-9347-9F78-8AEE489EA78D}" type="datetimeFigureOut">
              <a:rPr lang="en-US" smtClean="0"/>
              <a:t>1/14/21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10EAF-4ABD-0B41-9342-62EE96D4EE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2550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C68B2-C42F-9347-9F78-8AEE489EA78D}" type="datetimeFigureOut">
              <a:rPr lang="en-US" smtClean="0"/>
              <a:t>1/14/21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10EAF-4ABD-0B41-9342-62EE96D4EE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8790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C68B2-C42F-9347-9F78-8AEE489EA78D}" type="datetimeFigureOut">
              <a:rPr lang="en-US" smtClean="0"/>
              <a:t>1/14/21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10EAF-4ABD-0B41-9342-62EE96D4EE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673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C68B2-C42F-9347-9F78-8AEE489EA78D}" type="datetimeFigureOut">
              <a:rPr lang="en-US" smtClean="0"/>
              <a:t>1/14/21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10EAF-4ABD-0B41-9342-62EE96D4EE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6941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C68B2-C42F-9347-9F78-8AEE489EA78D}" type="datetimeFigureOut">
              <a:rPr lang="en-US" smtClean="0"/>
              <a:t>1/14/21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10EAF-4ABD-0B41-9342-62EE96D4EE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8882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C68B2-C42F-9347-9F78-8AEE489EA78D}" type="datetimeFigureOut">
              <a:rPr lang="en-US" smtClean="0"/>
              <a:t>1/14/21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10EAF-4ABD-0B41-9342-62EE96D4EE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68736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C68B2-C42F-9347-9F78-8AEE489EA78D}" type="datetimeFigureOut">
              <a:rPr lang="en-US" smtClean="0"/>
              <a:t>1/14/21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10EAF-4ABD-0B41-9342-62EE96D4EE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46727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C68B2-C42F-9347-9F78-8AEE489EA78D}" type="datetimeFigureOut">
              <a:rPr lang="en-US" smtClean="0"/>
              <a:t>1/14/21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10EAF-4ABD-0B41-9342-62EE96D4EE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08952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C68B2-C42F-9347-9F78-8AEE489EA78D}" type="datetimeFigureOut">
              <a:rPr lang="en-US" smtClean="0"/>
              <a:t>1/14/21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10EAF-4ABD-0B41-9342-62EE96D4EE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55302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C68B2-C42F-9347-9F78-8AEE489EA78D}" type="datetimeFigureOut">
              <a:rPr lang="en-US" smtClean="0"/>
              <a:t>1/14/21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10EAF-4ABD-0B41-9342-62EE96D4EE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87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DC68B2-C42F-9347-9F78-8AEE489EA78D}" type="datetimeFigureOut">
              <a:rPr lang="en-US" smtClean="0"/>
              <a:t>1/14/21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310EAF-4ABD-0B41-9342-62EE96D4EE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816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3" Type="http://schemas.microsoft.com/office/2007/relationships/hdphoto" Target="../media/hdphoto6.wdp"/><Relationship Id="rId18" Type="http://schemas.openxmlformats.org/officeDocument/2006/relationships/image" Target="../media/image9.png"/><Relationship Id="rId26" Type="http://schemas.openxmlformats.org/officeDocument/2006/relationships/hyperlink" Target="http://www.publicdomainfiles.com/show_file.php?id=13951555816501" TargetMode="External"/><Relationship Id="rId3" Type="http://schemas.microsoft.com/office/2007/relationships/hdphoto" Target="../media/hdphoto1.wdp"/><Relationship Id="rId21" Type="http://schemas.openxmlformats.org/officeDocument/2006/relationships/hyperlink" Target="https://universalcreditsuffer.com/2018/07/17/are-petrol-stations-failing-disabled-customers/comment-page-1/" TargetMode="External"/><Relationship Id="rId34" Type="http://schemas.microsoft.com/office/2007/relationships/hdphoto" Target="../media/hdphoto10.wdp"/><Relationship Id="rId7" Type="http://schemas.microsoft.com/office/2007/relationships/hdphoto" Target="../media/hdphoto3.wdp"/><Relationship Id="rId12" Type="http://schemas.openxmlformats.org/officeDocument/2006/relationships/image" Target="../media/image6.png"/><Relationship Id="rId17" Type="http://schemas.openxmlformats.org/officeDocument/2006/relationships/hyperlink" Target="https://pixabay.com/en/notice-board-notices-post-it-empty-2456210/" TargetMode="External"/><Relationship Id="rId25" Type="http://schemas.openxmlformats.org/officeDocument/2006/relationships/image" Target="../media/image13.png"/><Relationship Id="rId33" Type="http://schemas.openxmlformats.org/officeDocument/2006/relationships/image" Target="../media/image17.png"/><Relationship Id="rId2" Type="http://schemas.openxmlformats.org/officeDocument/2006/relationships/image" Target="../media/image1.png"/><Relationship Id="rId16" Type="http://schemas.openxmlformats.org/officeDocument/2006/relationships/image" Target="../media/image8.png"/><Relationship Id="rId20" Type="http://schemas.openxmlformats.org/officeDocument/2006/relationships/image" Target="../media/image10.gif"/><Relationship Id="rId29" Type="http://schemas.openxmlformats.org/officeDocument/2006/relationships/image" Target="../media/image1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11" Type="http://schemas.microsoft.com/office/2007/relationships/hdphoto" Target="../media/hdphoto5.wdp"/><Relationship Id="rId24" Type="http://schemas.openxmlformats.org/officeDocument/2006/relationships/hyperlink" Target="https://anitarivera106.wordpress.com/2016/04/05/el-bullying/" TargetMode="External"/><Relationship Id="rId32" Type="http://schemas.microsoft.com/office/2007/relationships/hdphoto" Target="../media/hdphoto9.wdp"/><Relationship Id="rId5" Type="http://schemas.microsoft.com/office/2007/relationships/hdphoto" Target="../media/hdphoto2.wdp"/><Relationship Id="rId15" Type="http://schemas.microsoft.com/office/2007/relationships/hdphoto" Target="../media/hdphoto7.wdp"/><Relationship Id="rId23" Type="http://schemas.openxmlformats.org/officeDocument/2006/relationships/image" Target="../media/image12.png"/><Relationship Id="rId28" Type="http://schemas.openxmlformats.org/officeDocument/2006/relationships/hyperlink" Target="http://www.suemarie.info/2017/09/anti-bullying-case-studies.html" TargetMode="External"/><Relationship Id="rId10" Type="http://schemas.openxmlformats.org/officeDocument/2006/relationships/image" Target="../media/image5.png"/><Relationship Id="rId19" Type="http://schemas.openxmlformats.org/officeDocument/2006/relationships/hyperlink" Target="https://www.geeksvgs.com/category/Awareness" TargetMode="External"/><Relationship Id="rId31" Type="http://schemas.openxmlformats.org/officeDocument/2006/relationships/image" Target="../media/image16.png"/><Relationship Id="rId4" Type="http://schemas.openxmlformats.org/officeDocument/2006/relationships/image" Target="../media/image2.png"/><Relationship Id="rId9" Type="http://schemas.microsoft.com/office/2007/relationships/hdphoto" Target="../media/hdphoto4.wdp"/><Relationship Id="rId14" Type="http://schemas.openxmlformats.org/officeDocument/2006/relationships/image" Target="../media/image7.png"/><Relationship Id="rId22" Type="http://schemas.openxmlformats.org/officeDocument/2006/relationships/image" Target="../media/image11.tiff"/><Relationship Id="rId27" Type="http://schemas.openxmlformats.org/officeDocument/2006/relationships/image" Target="../media/image14.png"/><Relationship Id="rId30" Type="http://schemas.microsoft.com/office/2007/relationships/hdphoto" Target="../media/hdphoto8.wdp"/><Relationship Id="rId8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6000">
              <a:schemeClr val="accent2">
                <a:lumMod val="20000"/>
                <a:lumOff val="80000"/>
              </a:schemeClr>
            </a:gs>
            <a:gs pos="54000">
              <a:schemeClr val="accent1">
                <a:lumMod val="40000"/>
                <a:lumOff val="60000"/>
              </a:schemeClr>
            </a:gs>
            <a:gs pos="100000">
              <a:schemeClr val="bg1"/>
            </a:gs>
            <a:gs pos="84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E49BFDE-CFEB-2340-BACB-2DA3DDD44681}"/>
              </a:ext>
            </a:extLst>
          </p:cNvPr>
          <p:cNvSpPr/>
          <p:nvPr/>
        </p:nvSpPr>
        <p:spPr>
          <a:xfrm>
            <a:off x="977759" y="1785076"/>
            <a:ext cx="1345664" cy="1384995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en-US" sz="3600" dirty="0"/>
              <a:t>24% </a:t>
            </a:r>
            <a:r>
              <a:rPr lang="en-US" sz="1600" dirty="0"/>
              <a:t>of bully's have been bullied themselves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82B45FE-4708-AD4D-8277-210128FDCB44}"/>
              </a:ext>
            </a:extLst>
          </p:cNvPr>
          <p:cNvSpPr txBox="1"/>
          <p:nvPr/>
        </p:nvSpPr>
        <p:spPr>
          <a:xfrm>
            <a:off x="7020993" y="1916517"/>
            <a:ext cx="1644226" cy="153888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000" dirty="0"/>
              <a:t>90% </a:t>
            </a:r>
            <a:r>
              <a:rPr lang="en-US" dirty="0"/>
              <a:t>of bullying</a:t>
            </a:r>
          </a:p>
          <a:p>
            <a:r>
              <a:rPr lang="en-US" dirty="0"/>
              <a:t>takes place</a:t>
            </a:r>
          </a:p>
          <a:p>
            <a:r>
              <a:rPr lang="en-US" dirty="0"/>
              <a:t>In school.</a:t>
            </a:r>
          </a:p>
        </p:txBody>
      </p:sp>
      <p:sp>
        <p:nvSpPr>
          <p:cNvPr id="19" name="Right Arrow 18">
            <a:extLst>
              <a:ext uri="{FF2B5EF4-FFF2-40B4-BE49-F238E27FC236}">
                <a16:creationId xmlns:a16="http://schemas.microsoft.com/office/drawing/2014/main" id="{F95C4FFE-5FEF-5945-BC7A-AC80358B1A50}"/>
              </a:ext>
            </a:extLst>
          </p:cNvPr>
          <p:cNvSpPr/>
          <p:nvPr/>
        </p:nvSpPr>
        <p:spPr>
          <a:xfrm rot="16200000" flipV="1">
            <a:off x="3672866" y="2203725"/>
            <a:ext cx="494297" cy="361861"/>
          </a:xfrm>
          <a:prstGeom prst="rightArrow">
            <a:avLst>
              <a:gd name="adj1" fmla="val 14187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Arrow 17">
            <a:extLst>
              <a:ext uri="{FF2B5EF4-FFF2-40B4-BE49-F238E27FC236}">
                <a16:creationId xmlns:a16="http://schemas.microsoft.com/office/drawing/2014/main" id="{3FAB3692-008A-5745-B956-3385BE9DE8D3}"/>
              </a:ext>
            </a:extLst>
          </p:cNvPr>
          <p:cNvSpPr/>
          <p:nvPr/>
        </p:nvSpPr>
        <p:spPr>
          <a:xfrm rot="16200000" flipV="1">
            <a:off x="5257089" y="2280759"/>
            <a:ext cx="453427" cy="226902"/>
          </a:xfrm>
          <a:prstGeom prst="rightArrow">
            <a:avLst>
              <a:gd name="adj1" fmla="val 14187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ight Arrow 19">
            <a:extLst>
              <a:ext uri="{FF2B5EF4-FFF2-40B4-BE49-F238E27FC236}">
                <a16:creationId xmlns:a16="http://schemas.microsoft.com/office/drawing/2014/main" id="{D5907160-9ED7-E745-A499-8D21B2D6DB06}"/>
              </a:ext>
            </a:extLst>
          </p:cNvPr>
          <p:cNvSpPr/>
          <p:nvPr/>
        </p:nvSpPr>
        <p:spPr>
          <a:xfrm rot="14167456" flipV="1">
            <a:off x="2839784" y="2298911"/>
            <a:ext cx="466880" cy="281964"/>
          </a:xfrm>
          <a:prstGeom prst="rightArrow">
            <a:avLst>
              <a:gd name="adj1" fmla="val 14187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ight Arrow 14">
            <a:extLst>
              <a:ext uri="{FF2B5EF4-FFF2-40B4-BE49-F238E27FC236}">
                <a16:creationId xmlns:a16="http://schemas.microsoft.com/office/drawing/2014/main" id="{D7548D66-8849-3E4F-AF46-CE7A665DC9D1}"/>
              </a:ext>
            </a:extLst>
          </p:cNvPr>
          <p:cNvSpPr/>
          <p:nvPr/>
        </p:nvSpPr>
        <p:spPr>
          <a:xfrm rot="18938727" flipV="1">
            <a:off x="6037897" y="2259028"/>
            <a:ext cx="391740" cy="288714"/>
          </a:xfrm>
          <a:prstGeom prst="rightArrow">
            <a:avLst>
              <a:gd name="adj1" fmla="val 6467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334450-5636-4E47-A774-039A662263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9474" l="640" r="98934">
                        <a14:foregroundMark x1="16794" y1="86291" x2="27631" y2="85803"/>
                        <a14:foregroundMark x1="16169" y1="86319" x2="16480" y2="86305"/>
                        <a14:foregroundMark x1="640" y1="87018" x2="3327" y2="86897"/>
                        <a14:foregroundMark x1="23335" y1="91940" x2="16590" y2="93501"/>
                        <a14:foregroundMark x1="7030" y1="99329" x2="7463" y2="99474"/>
                        <a14:foregroundMark x1="66951" y1="40351" x2="66951" y2="40351"/>
                        <a14:foregroundMark x1="86966" y1="94152" x2="98934" y2="93860"/>
                        <a14:foregroundMark x1="73000" y1="94493" x2="78383" y2="94362"/>
                        <a14:foregroundMark x1="17271" y1="39123" x2="17271" y2="39123"/>
                        <a14:backgroundMark x1="35181" y1="60877" x2="35181" y2="60877"/>
                        <a14:backgroundMark x1="35181" y1="68772" x2="35181" y2="68772"/>
                        <a14:backgroundMark x1="32409" y1="65439" x2="32409" y2="65439"/>
                        <a14:backgroundMark x1="33902" y1="65439" x2="44989" y2="74386"/>
                        <a14:backgroundMark x1="42217" y1="44912" x2="40725" y2="67719"/>
                        <a14:backgroundMark x1="80810" y1="55088" x2="93390" y2="49474"/>
                        <a14:backgroundMark x1="40725" y1="65439" x2="54584" y2="50526"/>
                        <a14:backgroundMark x1="51812" y1="59649" x2="54584" y2="76667"/>
                        <a14:backgroundMark x1="640" y1="43684" x2="6183" y2="81228"/>
                        <a14:backgroundMark x1="13006" y1="78947" x2="15778" y2="70000"/>
                        <a14:backgroundMark x1="69723" y1="77895" x2="73987" y2="73333"/>
                        <a14:backgroundMark x1="14499" y1="89298" x2="69510" y2="85789"/>
                        <a14:backgroundMark x1="69510" y1="85789" x2="11940" y2="82456"/>
                        <a14:backgroundMark x1="11940" y1="82456" x2="10235" y2="99474"/>
                        <a14:backgroundMark x1="72495" y1="93860" x2="14925" y2="96140"/>
                        <a14:backgroundMark x1="14925" y1="96140" x2="15778" y2="88070"/>
                        <a14:backgroundMark x1="15778" y1="87018" x2="15778" y2="87018"/>
                        <a14:backgroundMark x1="33902" y1="33509" x2="39446" y2="57368"/>
                        <a14:backgroundMark x1="54584" y1="51754" x2="53092" y2="58596"/>
                        <a14:backgroundMark x1="51812" y1="80175" x2="57356" y2="45965"/>
                        <a14:backgroundMark x1="73987" y1="96140" x2="3412" y2="87018"/>
                        <a14:backgroundMark x1="10235" y1="93860" x2="640" y2="99474"/>
                        <a14:backgroundMark x1="76759" y1="97193" x2="79531" y2="97193"/>
                        <a14:backgroundMark x1="86354" y1="97193" x2="76759" y2="91579"/>
                        <a14:backgroundMark x1="79531" y1="94912" x2="94670" y2="99474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665995" y="839215"/>
            <a:ext cx="881181" cy="107094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4FC9F6F-0B69-4844-97AD-22DD727B956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3" b="99615" l="9826" r="89991">
                        <a14:foregroundMark x1="35445" y1="23507" x2="57392" y2="21580"/>
                        <a14:foregroundMark x1="57392" y1="21580" x2="55739" y2="47784"/>
                        <a14:foregroundMark x1="55739" y1="47784" x2="40404" y2="28420"/>
                        <a14:foregroundMark x1="40404" y1="28420" x2="27548" y2="53179"/>
                        <a14:foregroundMark x1="27548" y1="53179" x2="50230" y2="52890"/>
                        <a14:foregroundMark x1="50230" y1="52890" x2="27916" y2="63873"/>
                        <a14:foregroundMark x1="25388" y1="81678" x2="24059" y2="91040"/>
                        <a14:foregroundMark x1="27462" y1="67073" x2="27191" y2="68981"/>
                        <a14:foregroundMark x1="27916" y1="63873" x2="27794" y2="64734"/>
                        <a14:foregroundMark x1="24059" y1="91040" x2="50505" y2="90848"/>
                        <a14:foregroundMark x1="60875" y1="87315" x2="75666" y2="82274"/>
                        <a14:foregroundMark x1="59900" y1="87647" x2="60666" y2="87386"/>
                        <a14:foregroundMark x1="56997" y1="88636" x2="58987" y2="87958"/>
                        <a14:foregroundMark x1="50505" y1="90848" x2="53774" y2="89734"/>
                        <a14:foregroundMark x1="75666" y1="82274" x2="67952" y2="51445"/>
                        <a14:foregroundMark x1="85692" y1="75043" x2="87144" y2="76975"/>
                        <a14:foregroundMark x1="67952" y1="51445" x2="85612" y2="74936"/>
                        <a14:foregroundMark x1="57944" y1="84205" x2="56015" y2="84682"/>
                        <a14:foregroundMark x1="59319" y1="83864" x2="58009" y2="84188"/>
                        <a14:foregroundMark x1="84823" y1="77550" x2="59390" y2="83847"/>
                        <a14:foregroundMark x1="85946" y1="77272" x2="84967" y2="77514"/>
                        <a14:foregroundMark x1="87144" y1="76975" x2="86310" y2="77181"/>
                        <a14:foregroundMark x1="56015" y1="84682" x2="57851" y2="75145"/>
                        <a14:foregroundMark x1="32691" y1="66570" x2="34894" y2="70520"/>
                        <a14:foregroundMark x1="51699" y1="24855" x2="55096" y2="10983"/>
                        <a14:foregroundMark x1="60606" y1="51927" x2="47750" y2="52601"/>
                        <a14:foregroundMark x1="55096" y1="59249" x2="54454" y2="48651"/>
                        <a14:foregroundMark x1="27640" y1="93642" x2="24885" y2="88343"/>
                        <a14:foregroundMark x1="35445" y1="99615" x2="43893" y2="91715"/>
                        <a14:foregroundMark x1="81910" y1="84393" x2="81359" y2="79094"/>
                        <a14:backgroundMark x1="26538" y1="66570" x2="28742" y2="65222"/>
                        <a14:backgroundMark x1="28191" y1="69171" x2="25987" y2="81792"/>
                        <a14:backgroundMark x1="28742" y1="67148" x2="25987" y2="64547"/>
                        <a14:backgroundMark x1="27089" y1="65222" x2="26538" y2="62524"/>
                        <a14:backgroundMark x1="26538" y1="85067" x2="25987" y2="80443"/>
                        <a14:backgroundMark x1="36639" y1="40077" x2="38843" y2="32081"/>
                        <a14:backgroundMark x1="55647" y1="88343" x2="54454" y2="94316"/>
                        <a14:backgroundMark x1="62351" y1="91040" x2="59504" y2="84393"/>
                        <a14:backgroundMark x1="59504" y1="86994" x2="58402" y2="86994"/>
                        <a14:backgroundMark x1="60055" y1="91040" x2="57851" y2="83719"/>
                        <a14:backgroundMark x1="81904" y1="81189" x2="85767" y2="78420"/>
                        <a14:backgroundMark x1="80257" y1="82370" x2="81295" y2="81626"/>
                        <a14:backgroundMark x1="84665" y1="78420" x2="85767" y2="7447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825271" y="1789220"/>
            <a:ext cx="2180084" cy="1842609"/>
          </a:xfrm>
          <a:prstGeom prst="rect">
            <a:avLst/>
          </a:prstGeom>
          <a:noFill/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1A134BB-C7AA-BA40-A518-E6DE06EEEE0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>
                        <a14:backgroundMark x1="75661" y1="55983" x2="74559" y2="63059"/>
                        <a14:backgroundMark x1="43722" y1="66077" x2="46916" y2="66077"/>
                        <a14:backgroundMark x1="24559" y1="61082" x2="24559" y2="61082"/>
                        <a14:backgroundMark x1="28855" y1="64100" x2="29846" y2="55983"/>
                        <a14:backgroundMark x1="50110" y1="58065" x2="43722" y2="52966"/>
                        <a14:backgroundMark x1="54405" y1="67118" x2="44824" y2="65036"/>
                        <a14:backgroundMark x1="76652" y1="58065" x2="74559" y2="49011"/>
                        <a14:backgroundMark x1="46916" y1="52966" x2="52203" y2="49948"/>
                        <a14:backgroundMark x1="58590" y1="80125" x2="60793" y2="6909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874151" y="860855"/>
            <a:ext cx="1145735" cy="1212612"/>
          </a:xfrm>
          <a:prstGeom prst="rect">
            <a:avLst/>
          </a:prstGeom>
        </p:spPr>
      </p:pic>
      <p:pic>
        <p:nvPicPr>
          <p:cNvPr id="1026" name="Picture 2" descr="Thought Bubble Png Image - Animated Thought Bubble Transparent PNG -  503x395 - Free Download on NicePNG">
            <a:extLst>
              <a:ext uri="{FF2B5EF4-FFF2-40B4-BE49-F238E27FC236}">
                <a16:creationId xmlns:a16="http://schemas.microsoft.com/office/drawing/2014/main" id="{E1FE12DD-59F9-9E41-9B3B-2967A894C0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581" b="90419" l="9934" r="89735">
                        <a14:foregroundMark x1="30795" y1="75449" x2="29801" y2="76048"/>
                        <a14:foregroundMark x1="25000" y1="79042" x2="26490" y2="80838"/>
                        <a14:foregroundMark x1="24503" y1="78443" x2="25000" y2="79042"/>
                        <a14:foregroundMark x1="21523" y1="88623" x2="21523" y2="88623"/>
                        <a14:foregroundMark x1="21854" y1="89820" x2="21854" y2="89820"/>
                        <a14:backgroundMark x1="25828" y1="71856" x2="27753" y2="71421"/>
                        <a14:backgroundMark x1="17550" y1="78443" x2="22848" y2="74251"/>
                        <a14:backgroundMark x1="16887" y1="83234" x2="22264" y2="82423"/>
                        <a14:backgroundMark x1="27967" y1="78213" x2="28477" y2="80240"/>
                        <a14:backgroundMark x1="26821" y1="73653" x2="26938" y2="74117"/>
                        <a14:backgroundMark x1="19205" y1="89222" x2="19205" y2="89222"/>
                        <a14:backgroundMark x1="19205" y1="87425" x2="18212" y2="83832"/>
                        <a14:backgroundMark x1="26821" y1="71257" x2="29801" y2="71257"/>
                        <a14:backgroundMark x1="24341" y1="84657" x2="27815" y2="86228"/>
                        <a14:backgroundMark x1="24503" y1="78443" x2="22185" y2="76647"/>
                        <a14:backgroundMark x1="22848" y1="79042" x2="22848" y2="79042"/>
                        <a14:backgroundMark x1="19868" y1="89820" x2="20199" y2="91018"/>
                        <a14:backgroundMark x1="19537" y1="88623" x2="19868" y2="89820"/>
                        <a14:backgroundMark x1="18874" y1="86228" x2="19537" y2="886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71643">
            <a:off x="-559858" y="234362"/>
            <a:ext cx="3296952" cy="2056173"/>
          </a:xfrm>
          <a:prstGeom prst="rect">
            <a:avLst/>
          </a:prstGeom>
          <a:noFill/>
          <a:effectLst>
            <a:outerShdw blurRad="50800" dist="50800" dir="5400000" algn="ctr" rotWithShape="0">
              <a:srgbClr val="000000">
                <a:alpha val="74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Thought Bubble Png Image - Animated Thought Bubble Transparent PNG -  503x395 - Free Download on NicePNG">
            <a:extLst>
              <a:ext uri="{FF2B5EF4-FFF2-40B4-BE49-F238E27FC236}">
                <a16:creationId xmlns:a16="http://schemas.microsoft.com/office/drawing/2014/main" id="{ECA75135-894D-874D-AF7E-D6B606B4A8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581" b="91018" l="9934" r="89404">
                        <a14:foregroundMark x1="32450" y1="74850" x2="30464" y2="73054"/>
                        <a14:foregroundMark x1="29470" y1="83234" x2="29470" y2="83234"/>
                        <a14:foregroundMark x1="28477" y1="83234" x2="26821" y2="80838"/>
                        <a14:foregroundMark x1="23841" y1="91018" x2="23179" y2="86826"/>
                        <a14:backgroundMark x1="22793" y1="84828" x2="22848" y2="84431"/>
                        <a14:backgroundMark x1="22517" y1="86826" x2="22732" y2="85274"/>
                        <a14:backgroundMark x1="23070" y1="87027" x2="21523" y2="86228"/>
                        <a14:backgroundMark x1="26159" y1="88623" x2="23234" y2="87112"/>
                        <a14:backgroundMark x1="30795" y1="86826" x2="30464" y2="82036"/>
                        <a14:backgroundMark x1="30132" y1="85629" x2="30132" y2="8263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85012" flipH="1">
            <a:off x="7293208" y="213320"/>
            <a:ext cx="3094230" cy="1827122"/>
          </a:xfrm>
          <a:prstGeom prst="rect">
            <a:avLst/>
          </a:prstGeom>
          <a:noFill/>
          <a:effectLst>
            <a:outerShdw blurRad="50800" dist="50800" dir="5400000" algn="ctr" rotWithShape="0">
              <a:srgbClr val="000000">
                <a:alpha val="71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C272F07-D8BA-C94D-ACA9-E35180E36740}"/>
              </a:ext>
            </a:extLst>
          </p:cNvPr>
          <p:cNvSpPr/>
          <p:nvPr/>
        </p:nvSpPr>
        <p:spPr>
          <a:xfrm>
            <a:off x="2204542" y="23863"/>
            <a:ext cx="533163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u="sng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Bullying is wrong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03A08BD-086E-E14D-8253-00F5867ABD06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6974" b="89953" l="9990" r="89907">
                        <a14:foregroundMark x1="61586" y1="9036" x2="48816" y2="6974"/>
                        <a14:foregroundMark x1="89083" y1="13475" x2="62629" y2="9204"/>
                        <a14:foregroundMark x1="69035" y1="18645" x2="84243" y2="27423"/>
                        <a14:foregroundMark x1="65970" y1="16876" x2="66801" y2="17356"/>
                        <a14:foregroundMark x1="48816" y1="6974" x2="59384" y2="13074"/>
                        <a14:foregroundMark x1="84243" y1="27423" x2="83213" y2="22459"/>
                        <a14:foregroundMark x1="15036" y1="9102" x2="16993" y2="17967"/>
                        <a14:foregroundMark x1="16066" y1="54846" x2="18950" y2="41489"/>
                        <a14:backgroundMark x1="60865" y1="9102" x2="61792" y2="22459"/>
                        <a14:backgroundMark x1="64779" y1="11229" x2="63749" y2="21395"/>
                        <a14:backgroundMark x1="69619" y1="20213" x2="66632" y2="16903"/>
                        <a14:backgroundMark x1="58908" y1="44799" x2="66632" y2="80615"/>
                        <a14:backgroundMark x1="35530" y1="36998" x2="34501" y2="8617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057494" y="1023000"/>
            <a:ext cx="1252043" cy="109086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66FE8DD-5309-E446-97DA-B60B73F08A35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6900" b="89887" l="8221" r="89933">
                        <a14:foregroundMark x1="8305" y1="28544" x2="14430" y2="17202"/>
                        <a14:foregroundMark x1="36661" y1="10397" x2="42701" y2="6900"/>
                        <a14:foregroundMark x1="79027" y1="18336" x2="86913" y2="70416"/>
                        <a14:foregroundMark x1="86913" y1="70416" x2="75000" y2="62760"/>
                        <a14:foregroundMark x1="9312" y1="47921" x2="9312" y2="47921"/>
                        <a14:foregroundMark x1="45721" y1="13800" x2="45721" y2="13800"/>
                        <a14:foregroundMark x1="72987" y1="69565" x2="77013" y2="65028"/>
                        <a14:foregroundMark x1="73993" y1="24008" x2="82131" y2="19471"/>
                        <a14:foregroundMark x1="82356" y1="71615" x2="70973" y2="68431"/>
                        <a14:foregroundMark x1="72987" y1="74102" x2="73993" y2="79773"/>
                        <a14:foregroundMark x1="83138" y1="74102" x2="82131" y2="76371"/>
                        <a14:foregroundMark x1="81124" y1="80907" x2="80034" y2="77505"/>
                        <a14:foregroundMark x1="83138" y1="68431" x2="82131" y2="71834"/>
                        <a14:backgroundMark x1="62919" y1="65028" x2="62919" y2="65028"/>
                        <a14:backgroundMark x1="62919" y1="63894" x2="62919" y2="63894"/>
                        <a14:backgroundMark x1="26510" y1="51323" x2="26510" y2="51323"/>
                        <a14:backgroundMark x1="77013" y1="74102" x2="77013" y2="74102"/>
                        <a14:backgroundMark x1="74051" y1="67514" x2="67953" y2="63894"/>
                        <a14:backgroundMark x1="85151" y1="74102" x2="75042" y2="68102"/>
                        <a14:backgroundMark x1="82131" y1="71834" x2="89178" y2="78639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153288" y="877163"/>
            <a:ext cx="1382892" cy="1227432"/>
          </a:xfrm>
          <a:prstGeom prst="rect">
            <a:avLst/>
          </a:prstGeom>
        </p:spPr>
      </p:pic>
      <p:sp>
        <p:nvSpPr>
          <p:cNvPr id="14" name="Title 13">
            <a:extLst>
              <a:ext uri="{FF2B5EF4-FFF2-40B4-BE49-F238E27FC236}">
                <a16:creationId xmlns:a16="http://schemas.microsoft.com/office/drawing/2014/main" id="{F644F297-7A5F-694E-B974-82C495167A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70419" y="2448022"/>
            <a:ext cx="2899350" cy="591457"/>
          </a:xfrm>
          <a:solidFill>
            <a:schemeClr val="accent2">
              <a:lumMod val="60000"/>
              <a:lumOff val="40000"/>
            </a:schemeClr>
          </a:solidFill>
          <a:ln w="76200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en-US" sz="2800" dirty="0"/>
              <a:t>Types of bullying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EBC6BC0-345E-D846-8FA7-CC3555061DC5}"/>
              </a:ext>
            </a:extLst>
          </p:cNvPr>
          <p:cNvSpPr txBox="1"/>
          <p:nvPr/>
        </p:nvSpPr>
        <p:spPr>
          <a:xfrm>
            <a:off x="4947942" y="1860676"/>
            <a:ext cx="1129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Physical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B3E7768-40DD-674C-89F8-923E0B96ADB3}"/>
              </a:ext>
            </a:extLst>
          </p:cNvPr>
          <p:cNvSpPr txBox="1"/>
          <p:nvPr/>
        </p:nvSpPr>
        <p:spPr>
          <a:xfrm>
            <a:off x="3709527" y="1762545"/>
            <a:ext cx="9839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Verbal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BBB2598-FB56-5446-9A19-C331AF2BA13F}"/>
              </a:ext>
            </a:extLst>
          </p:cNvPr>
          <p:cNvSpPr txBox="1"/>
          <p:nvPr/>
        </p:nvSpPr>
        <p:spPr>
          <a:xfrm>
            <a:off x="2174777" y="1860676"/>
            <a:ext cx="1439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Cyber-bulling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5DCFA46-61BE-5642-B0FD-16FED8EBDE22}"/>
              </a:ext>
            </a:extLst>
          </p:cNvPr>
          <p:cNvSpPr txBox="1"/>
          <p:nvPr/>
        </p:nvSpPr>
        <p:spPr>
          <a:xfrm>
            <a:off x="6265679" y="1789220"/>
            <a:ext cx="9371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Social</a:t>
            </a:r>
          </a:p>
        </p:txBody>
      </p:sp>
      <p:pic>
        <p:nvPicPr>
          <p:cNvPr id="28" name="Picture 27" descr="A group of white cell phones&#10;&#10;Description automatically generated with low confidence">
            <a:extLst>
              <a:ext uri="{FF2B5EF4-FFF2-40B4-BE49-F238E27FC236}">
                <a16:creationId xmlns:a16="http://schemas.microsoft.com/office/drawing/2014/main" id="{8381DAB5-FB28-474D-AC3F-E4F1D0522BC2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837473B0-CC2E-450A-ABE3-18F120FF3D39}">
                <a1611:picAttrSrcUrl xmlns:a1611="http://schemas.microsoft.com/office/drawing/2016/11/main" r:id="rId17"/>
              </a:ext>
            </a:extLst>
          </a:blip>
          <a:stretch>
            <a:fillRect/>
          </a:stretch>
        </p:blipFill>
        <p:spPr>
          <a:xfrm>
            <a:off x="1992063" y="3294709"/>
            <a:ext cx="5293982" cy="2119600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A84D046A-EB4C-EF4E-B982-2275EBBB5A69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 rot="20814054">
            <a:off x="2610221" y="3564669"/>
            <a:ext cx="949040" cy="754567"/>
          </a:xfrm>
          <a:prstGeom prst="rect">
            <a:avLst/>
          </a:prstGeom>
        </p:spPr>
      </p:pic>
      <p:pic>
        <p:nvPicPr>
          <p:cNvPr id="33" name="Picture 32" descr="Logo&#10;&#10;Description automatically generated with low confidence">
            <a:extLst>
              <a:ext uri="{FF2B5EF4-FFF2-40B4-BE49-F238E27FC236}">
                <a16:creationId xmlns:a16="http://schemas.microsoft.com/office/drawing/2014/main" id="{81F7F272-A664-6D4F-BB07-1EF0DE4386E9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837473B0-CC2E-450A-ABE3-18F120FF3D39}">
                <a1611:picAttrSrcUrl xmlns:a1611="http://schemas.microsoft.com/office/drawing/2016/11/main" r:id="rId21"/>
              </a:ext>
            </a:extLst>
          </a:blip>
          <a:stretch>
            <a:fillRect/>
          </a:stretch>
        </p:blipFill>
        <p:spPr>
          <a:xfrm rot="502734">
            <a:off x="3171812" y="4320326"/>
            <a:ext cx="1477532" cy="737515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FDE23288-2C40-7547-9BC7-E16D3FC63BC5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 rot="1255539">
            <a:off x="5729011" y="3516525"/>
            <a:ext cx="998003" cy="767985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2829D57F-F431-5241-AC02-9F7618B9385C}"/>
              </a:ext>
            </a:extLst>
          </p:cNvPr>
          <p:cNvSpPr txBox="1"/>
          <p:nvPr/>
        </p:nvSpPr>
        <p:spPr>
          <a:xfrm rot="20432233">
            <a:off x="4457122" y="3754318"/>
            <a:ext cx="9223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The Education Act 2002</a:t>
            </a:r>
          </a:p>
        </p:txBody>
      </p:sp>
      <p:pic>
        <p:nvPicPr>
          <p:cNvPr id="38" name="Picture 37" descr="Icon&#10;&#10;Description automatically generated">
            <a:extLst>
              <a:ext uri="{FF2B5EF4-FFF2-40B4-BE49-F238E27FC236}">
                <a16:creationId xmlns:a16="http://schemas.microsoft.com/office/drawing/2014/main" id="{8F1F729B-235D-C541-BAE6-F2AB0526705D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837473B0-CC2E-450A-ABE3-18F120FF3D39}">
                <a1611:picAttrSrcUrl xmlns:a1611="http://schemas.microsoft.com/office/drawing/2016/11/main" r:id="rId24"/>
              </a:ext>
            </a:extLst>
          </a:blip>
          <a:stretch>
            <a:fillRect/>
          </a:stretch>
        </p:blipFill>
        <p:spPr>
          <a:xfrm rot="19871676">
            <a:off x="2238265" y="4413493"/>
            <a:ext cx="812173" cy="812173"/>
          </a:xfrm>
          <a:prstGeom prst="rect">
            <a:avLst/>
          </a:prstGeom>
        </p:spPr>
      </p:pic>
      <p:pic>
        <p:nvPicPr>
          <p:cNvPr id="41" name="Picture 40" descr="Logo&#10;&#10;Description automatically generated">
            <a:extLst>
              <a:ext uri="{FF2B5EF4-FFF2-40B4-BE49-F238E27FC236}">
                <a16:creationId xmlns:a16="http://schemas.microsoft.com/office/drawing/2014/main" id="{BAF06183-E921-4641-899A-7A5990F9D5D5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837473B0-CC2E-450A-ABE3-18F120FF3D39}">
                <a1611:picAttrSrcUrl xmlns:a1611="http://schemas.microsoft.com/office/drawing/2016/11/main" r:id="rId26"/>
              </a:ext>
            </a:extLst>
          </a:blip>
          <a:stretch>
            <a:fillRect/>
          </a:stretch>
        </p:blipFill>
        <p:spPr>
          <a:xfrm rot="20316856">
            <a:off x="5140399" y="4472885"/>
            <a:ext cx="968756" cy="623508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DFCE4864-AE59-8B40-8645-27A27C5C0F61}"/>
              </a:ext>
            </a:extLst>
          </p:cNvPr>
          <p:cNvSpPr txBox="1"/>
          <p:nvPr/>
        </p:nvSpPr>
        <p:spPr>
          <a:xfrm>
            <a:off x="8267369" y="620476"/>
            <a:ext cx="15088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Why me, ??? </a:t>
            </a:r>
          </a:p>
          <a:p>
            <a:r>
              <a:rPr lang="en-US" dirty="0"/>
              <a:t>Help!!!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61452554-FC6C-C845-A040-D98DAF0B0C0B}"/>
              </a:ext>
            </a:extLst>
          </p:cNvPr>
          <p:cNvSpPr txBox="1"/>
          <p:nvPr/>
        </p:nvSpPr>
        <p:spPr>
          <a:xfrm>
            <a:off x="252994" y="621304"/>
            <a:ext cx="17057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If I feel bad,</a:t>
            </a:r>
          </a:p>
          <a:p>
            <a:r>
              <a:rPr lang="en-US" dirty="0"/>
              <a:t>Everyone else will……</a:t>
            </a:r>
          </a:p>
        </p:txBody>
      </p:sp>
      <p:pic>
        <p:nvPicPr>
          <p:cNvPr id="45" name="Picture 44" descr="Logo&#10;&#10;Description automatically generated">
            <a:extLst>
              <a:ext uri="{FF2B5EF4-FFF2-40B4-BE49-F238E27FC236}">
                <a16:creationId xmlns:a16="http://schemas.microsoft.com/office/drawing/2014/main" id="{90832653-8072-C642-811E-35D62320D7EE}"/>
              </a:ext>
            </a:extLst>
          </p:cNvPr>
          <p:cNvPicPr>
            <a:picLocks noChangeAspect="1"/>
          </p:cNvPicPr>
          <p:nvPr/>
        </p:nvPicPr>
        <p:blipFill>
          <a:blip r:embed="rId27">
            <a:extLst>
              <a:ext uri="{837473B0-CC2E-450A-ABE3-18F120FF3D39}">
                <a1611:picAttrSrcUrl xmlns:a1611="http://schemas.microsoft.com/office/drawing/2016/11/main" r:id="rId28"/>
              </a:ext>
            </a:extLst>
          </a:blip>
          <a:stretch>
            <a:fillRect/>
          </a:stretch>
        </p:blipFill>
        <p:spPr>
          <a:xfrm>
            <a:off x="6328972" y="4448395"/>
            <a:ext cx="672488" cy="672488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2D114FF5-B94C-8146-A265-54F568757056}"/>
              </a:ext>
            </a:extLst>
          </p:cNvPr>
          <p:cNvSpPr/>
          <p:nvPr/>
        </p:nvSpPr>
        <p:spPr>
          <a:xfrm flipH="1">
            <a:off x="3578243" y="3266826"/>
            <a:ext cx="1894931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dirty="0">
                <a:latin typeface="Berlin Sans FB" panose="020F0502020204030204" pitchFamily="34" charset="0"/>
                <a:cs typeface="Berlin Sans FB" panose="020F0502020204030204" pitchFamily="34" charset="0"/>
              </a:rPr>
              <a:t>School policy's</a:t>
            </a:r>
          </a:p>
        </p:txBody>
      </p:sp>
      <p:sp>
        <p:nvSpPr>
          <p:cNvPr id="51" name="Can 50">
            <a:extLst>
              <a:ext uri="{FF2B5EF4-FFF2-40B4-BE49-F238E27FC236}">
                <a16:creationId xmlns:a16="http://schemas.microsoft.com/office/drawing/2014/main" id="{969958A4-182D-2C41-B687-79E66ADA5D96}"/>
              </a:ext>
            </a:extLst>
          </p:cNvPr>
          <p:cNvSpPr/>
          <p:nvPr/>
        </p:nvSpPr>
        <p:spPr>
          <a:xfrm>
            <a:off x="1722346" y="5834051"/>
            <a:ext cx="977806" cy="909338"/>
          </a:xfrm>
          <a:prstGeom prst="can">
            <a:avLst/>
          </a:prstGeom>
          <a:gradFill>
            <a:gsLst>
              <a:gs pos="30000">
                <a:schemeClr val="accent2">
                  <a:lumMod val="40000"/>
                  <a:lumOff val="60000"/>
                  <a:alpha val="80000"/>
                </a:schemeClr>
              </a:gs>
              <a:gs pos="80000">
                <a:schemeClr val="accent1">
                  <a:lumMod val="45000"/>
                  <a:lumOff val="55000"/>
                </a:schemeClr>
              </a:gs>
              <a:gs pos="97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1-1</a:t>
            </a:r>
          </a:p>
          <a:p>
            <a:pPr algn="ctr"/>
            <a:r>
              <a:rPr lang="en-US" dirty="0">
                <a:solidFill>
                  <a:schemeClr val="tx1"/>
                </a:solidFill>
              </a:rPr>
              <a:t>work</a:t>
            </a:r>
          </a:p>
        </p:txBody>
      </p:sp>
      <p:sp>
        <p:nvSpPr>
          <p:cNvPr id="53" name="Can 52">
            <a:extLst>
              <a:ext uri="{FF2B5EF4-FFF2-40B4-BE49-F238E27FC236}">
                <a16:creationId xmlns:a16="http://schemas.microsoft.com/office/drawing/2014/main" id="{C8D3AA57-D78D-0346-8FEB-E51345F35679}"/>
              </a:ext>
            </a:extLst>
          </p:cNvPr>
          <p:cNvSpPr/>
          <p:nvPr/>
        </p:nvSpPr>
        <p:spPr>
          <a:xfrm>
            <a:off x="2826055" y="5872363"/>
            <a:ext cx="977806" cy="856971"/>
          </a:xfrm>
          <a:prstGeom prst="can">
            <a:avLst/>
          </a:prstGeom>
          <a:gradFill>
            <a:gsLst>
              <a:gs pos="30000">
                <a:schemeClr val="accent2">
                  <a:lumMod val="40000"/>
                  <a:lumOff val="60000"/>
                  <a:alpha val="80000"/>
                </a:schemeClr>
              </a:gs>
              <a:gs pos="80000">
                <a:schemeClr val="accent1">
                  <a:lumMod val="45000"/>
                  <a:lumOff val="55000"/>
                </a:schemeClr>
              </a:gs>
              <a:gs pos="97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Buddy</a:t>
            </a:r>
          </a:p>
          <a:p>
            <a:pPr algn="ctr"/>
            <a:r>
              <a:rPr lang="en-US" dirty="0">
                <a:solidFill>
                  <a:schemeClr val="tx1"/>
                </a:solidFill>
              </a:rPr>
              <a:t>system</a:t>
            </a:r>
          </a:p>
        </p:txBody>
      </p:sp>
      <p:sp>
        <p:nvSpPr>
          <p:cNvPr id="54" name="Can 53">
            <a:extLst>
              <a:ext uri="{FF2B5EF4-FFF2-40B4-BE49-F238E27FC236}">
                <a16:creationId xmlns:a16="http://schemas.microsoft.com/office/drawing/2014/main" id="{C959707D-E3C2-AC47-9B91-D39732EF5601}"/>
              </a:ext>
            </a:extLst>
          </p:cNvPr>
          <p:cNvSpPr/>
          <p:nvPr/>
        </p:nvSpPr>
        <p:spPr>
          <a:xfrm>
            <a:off x="5870627" y="5872363"/>
            <a:ext cx="977806" cy="871177"/>
          </a:xfrm>
          <a:prstGeom prst="can">
            <a:avLst/>
          </a:prstGeom>
          <a:gradFill>
            <a:gsLst>
              <a:gs pos="30000">
                <a:schemeClr val="accent2">
                  <a:lumMod val="40000"/>
                  <a:lumOff val="60000"/>
                  <a:alpha val="80000"/>
                </a:schemeClr>
              </a:gs>
              <a:gs pos="80000">
                <a:schemeClr val="accent1">
                  <a:lumMod val="45000"/>
                  <a:lumOff val="55000"/>
                </a:schemeClr>
              </a:gs>
              <a:gs pos="97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Circle time</a:t>
            </a:r>
          </a:p>
        </p:txBody>
      </p:sp>
      <p:sp>
        <p:nvSpPr>
          <p:cNvPr id="55" name="Can 54">
            <a:extLst>
              <a:ext uri="{FF2B5EF4-FFF2-40B4-BE49-F238E27FC236}">
                <a16:creationId xmlns:a16="http://schemas.microsoft.com/office/drawing/2014/main" id="{F54E2391-BAD5-6C4C-A8EF-B425CB5600A4}"/>
              </a:ext>
            </a:extLst>
          </p:cNvPr>
          <p:cNvSpPr/>
          <p:nvPr/>
        </p:nvSpPr>
        <p:spPr>
          <a:xfrm>
            <a:off x="4118024" y="5596490"/>
            <a:ext cx="1485373" cy="1247892"/>
          </a:xfrm>
          <a:prstGeom prst="can">
            <a:avLst/>
          </a:prstGeom>
          <a:gradFill>
            <a:gsLst>
              <a:gs pos="30000">
                <a:schemeClr val="accent2">
                  <a:lumMod val="40000"/>
                  <a:lumOff val="60000"/>
                  <a:alpha val="80000"/>
                </a:schemeClr>
              </a:gs>
              <a:gs pos="80000">
                <a:schemeClr val="accent1">
                  <a:lumMod val="45000"/>
                  <a:lumOff val="55000"/>
                </a:schemeClr>
              </a:gs>
              <a:gs pos="97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A whole school approach</a:t>
            </a:r>
          </a:p>
        </p:txBody>
      </p:sp>
      <p:sp>
        <p:nvSpPr>
          <p:cNvPr id="56" name="Can 55">
            <a:extLst>
              <a:ext uri="{FF2B5EF4-FFF2-40B4-BE49-F238E27FC236}">
                <a16:creationId xmlns:a16="http://schemas.microsoft.com/office/drawing/2014/main" id="{6D264579-3B61-AE47-804A-D0089574963E}"/>
              </a:ext>
            </a:extLst>
          </p:cNvPr>
          <p:cNvSpPr/>
          <p:nvPr/>
        </p:nvSpPr>
        <p:spPr>
          <a:xfrm>
            <a:off x="7001460" y="5990059"/>
            <a:ext cx="879151" cy="753481"/>
          </a:xfrm>
          <a:prstGeom prst="can">
            <a:avLst/>
          </a:prstGeom>
          <a:gradFill>
            <a:gsLst>
              <a:gs pos="30000">
                <a:schemeClr val="accent2">
                  <a:lumMod val="40000"/>
                  <a:lumOff val="60000"/>
                  <a:alpha val="80000"/>
                </a:schemeClr>
              </a:gs>
              <a:gs pos="80000">
                <a:schemeClr val="accent1">
                  <a:lumMod val="45000"/>
                  <a:lumOff val="55000"/>
                </a:schemeClr>
              </a:gs>
              <a:gs pos="97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PSHE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F5BBAF0B-7450-A64C-A59D-4912161780AB}"/>
              </a:ext>
            </a:extLst>
          </p:cNvPr>
          <p:cNvSpPr txBox="1"/>
          <p:nvPr/>
        </p:nvSpPr>
        <p:spPr>
          <a:xfrm>
            <a:off x="252994" y="0"/>
            <a:ext cx="17113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Chalkboard" panose="03050602040202020205" pitchFamily="66" charset="77"/>
              </a:rPr>
              <a:t>The bully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188F28D4-DDEC-244C-AA61-5805569E2A0F}"/>
              </a:ext>
            </a:extLst>
          </p:cNvPr>
          <p:cNvSpPr txBox="1"/>
          <p:nvPr/>
        </p:nvSpPr>
        <p:spPr>
          <a:xfrm>
            <a:off x="7725412" y="-51479"/>
            <a:ext cx="23939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Chalkboard" panose="03050602040202020205" pitchFamily="66" charset="77"/>
              </a:rPr>
              <a:t>The bullied</a:t>
            </a:r>
          </a:p>
        </p:txBody>
      </p:sp>
      <p:sp>
        <p:nvSpPr>
          <p:cNvPr id="58" name="Rounded Rectangle 57">
            <a:extLst>
              <a:ext uri="{FF2B5EF4-FFF2-40B4-BE49-F238E27FC236}">
                <a16:creationId xmlns:a16="http://schemas.microsoft.com/office/drawing/2014/main" id="{6A3FBB18-34A8-2440-9744-E8B9AABB9D9F}"/>
              </a:ext>
            </a:extLst>
          </p:cNvPr>
          <p:cNvSpPr/>
          <p:nvPr/>
        </p:nvSpPr>
        <p:spPr>
          <a:xfrm>
            <a:off x="7240175" y="3685950"/>
            <a:ext cx="2498480" cy="1621658"/>
          </a:xfrm>
          <a:prstGeom prst="roundRect">
            <a:avLst>
              <a:gd name="adj" fmla="val 43671"/>
            </a:avLst>
          </a:prstGeom>
          <a:solidFill>
            <a:schemeClr val="accent5">
              <a:lumMod val="60000"/>
              <a:lumOff val="40000"/>
            </a:schemeClr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b="1" u="sng" dirty="0">
              <a:latin typeface="Chalkboard" panose="03050602040202020205" pitchFamily="66" charset="77"/>
            </a:endParaRPr>
          </a:p>
          <a:p>
            <a:pPr algn="ctr"/>
            <a:endParaRPr lang="en-US" sz="2000" b="1" u="sng" dirty="0">
              <a:latin typeface="Chalkboard" panose="03050602040202020205" pitchFamily="66" charset="77"/>
            </a:endParaRPr>
          </a:p>
          <a:p>
            <a:pPr algn="ctr"/>
            <a:endParaRPr lang="en-US" sz="2000" b="1" u="sng" dirty="0">
              <a:latin typeface="Chalkboard" panose="03050602040202020205" pitchFamily="66" charset="77"/>
            </a:endParaRPr>
          </a:p>
          <a:p>
            <a:pPr algn="ctr"/>
            <a:r>
              <a:rPr lang="en-US" sz="2000" b="1" u="sng" dirty="0">
                <a:solidFill>
                  <a:schemeClr val="tx1"/>
                </a:solidFill>
                <a:latin typeface="Chalkboard" panose="03050602040202020205" pitchFamily="66" charset="77"/>
              </a:rPr>
              <a:t>Signs</a:t>
            </a:r>
            <a:endParaRPr lang="en-US" sz="1200" b="1" u="sng" dirty="0">
              <a:solidFill>
                <a:schemeClr val="tx1"/>
              </a:solidFill>
              <a:latin typeface="Chalkboard" panose="03050602040202020205" pitchFamily="66" charset="77"/>
            </a:endParaRPr>
          </a:p>
          <a:p>
            <a:pPr algn="ctr"/>
            <a:endParaRPr lang="en-US" sz="1200" u="sng" dirty="0">
              <a:latin typeface="Chalkboard" panose="03050602040202020205" pitchFamily="66" charset="77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Chalkboard" panose="03050602040202020205" pitchFamily="66" charset="77"/>
              </a:rPr>
              <a:t>Suicidal thoughts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Chalkboard" panose="03050602040202020205" pitchFamily="66" charset="77"/>
              </a:rPr>
              <a:t>Withdrawn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Chalkboard" panose="03050602040202020205" pitchFamily="66" charset="77"/>
              </a:rPr>
              <a:t>Anxiety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Chalkboard" panose="03050602040202020205" pitchFamily="66" charset="77"/>
              </a:rPr>
              <a:t>Truancy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Chalkboard" panose="03050602040202020205" pitchFamily="66" charset="77"/>
              </a:rPr>
              <a:t>Depression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200" dirty="0">
              <a:solidFill>
                <a:schemeClr val="tx1"/>
              </a:solidFill>
              <a:latin typeface="Chalkboard" panose="03050602040202020205" pitchFamily="66" charset="77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200" dirty="0">
              <a:solidFill>
                <a:schemeClr val="tx1"/>
              </a:solidFill>
              <a:latin typeface="Chalkboard" panose="03050602040202020205" pitchFamily="66" charset="77"/>
            </a:endParaRP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  <p:sp>
        <p:nvSpPr>
          <p:cNvPr id="62" name="Rounded Rectangle 61">
            <a:extLst>
              <a:ext uri="{FF2B5EF4-FFF2-40B4-BE49-F238E27FC236}">
                <a16:creationId xmlns:a16="http://schemas.microsoft.com/office/drawing/2014/main" id="{9FB38729-4D06-FC45-9325-46410F416CD7}"/>
              </a:ext>
            </a:extLst>
          </p:cNvPr>
          <p:cNvSpPr/>
          <p:nvPr/>
        </p:nvSpPr>
        <p:spPr>
          <a:xfrm>
            <a:off x="936" y="3559044"/>
            <a:ext cx="1929156" cy="1517359"/>
          </a:xfrm>
          <a:prstGeom prst="roundRect">
            <a:avLst>
              <a:gd name="adj" fmla="val 37823"/>
            </a:avLst>
          </a:prstGeom>
          <a:solidFill>
            <a:schemeClr val="accent5">
              <a:lumMod val="60000"/>
              <a:lumOff val="40000"/>
            </a:schemeClr>
          </a:solidFill>
          <a:ln w="762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b="1" u="sng" dirty="0">
              <a:latin typeface="Chalkboard" panose="03050602040202020205" pitchFamily="66" charset="77"/>
            </a:endParaRPr>
          </a:p>
          <a:p>
            <a:pPr algn="ctr"/>
            <a:r>
              <a:rPr lang="en-US" sz="2000" b="1" u="sng" dirty="0">
                <a:solidFill>
                  <a:schemeClr val="tx1"/>
                </a:solidFill>
                <a:latin typeface="Chalkboard" panose="03050602040202020205" pitchFamily="66" charset="77"/>
              </a:rPr>
              <a:t>Reasons</a:t>
            </a:r>
          </a:p>
          <a:p>
            <a:pPr algn="ctr"/>
            <a:endParaRPr lang="en-US" sz="1200" b="1" u="sng" dirty="0">
              <a:latin typeface="Chalkboard" panose="03050602040202020205" pitchFamily="66" charset="77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Chalkboard" panose="03050602040202020205" pitchFamily="66" charset="77"/>
              </a:rPr>
              <a:t>Popularity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Chalkboard" panose="03050602040202020205" pitchFamily="66" charset="77"/>
              </a:rPr>
              <a:t>Power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Chalkboard" panose="03050602040202020205" pitchFamily="66" charset="77"/>
              </a:rPr>
              <a:t>Peer Pressure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Chalkboard" panose="03050602040202020205" pitchFamily="66" charset="77"/>
              </a:rPr>
              <a:t>Prejudices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Chalkboard" panose="03050602040202020205" pitchFamily="66" charset="77"/>
              </a:rPr>
              <a:t>Problems</a:t>
            </a:r>
          </a:p>
          <a:p>
            <a:pPr algn="ctr"/>
            <a:endParaRPr lang="en-US" b="1" u="sng" dirty="0"/>
          </a:p>
        </p:txBody>
      </p:sp>
      <p:pic>
        <p:nvPicPr>
          <p:cNvPr id="24" name="Picture 23" descr="Diagram&#10;&#10;Description automatically generated">
            <a:extLst>
              <a:ext uri="{FF2B5EF4-FFF2-40B4-BE49-F238E27FC236}">
                <a16:creationId xmlns:a16="http://schemas.microsoft.com/office/drawing/2014/main" id="{EBD618FC-AAB1-7341-837B-A29C51FAF29A}"/>
              </a:ext>
            </a:extLst>
          </p:cNvPr>
          <p:cNvPicPr>
            <a:picLocks noChangeAspect="1"/>
          </p:cNvPicPr>
          <p:nvPr/>
        </p:nvPicPr>
        <p:blipFill>
          <a:blip r:embed="rId29">
            <a:extLst>
              <a:ext uri="{BEBA8EAE-BF5A-486C-A8C5-ECC9F3942E4B}">
                <a14:imgProps xmlns:a14="http://schemas.microsoft.com/office/drawing/2010/main">
                  <a14:imgLayer r:embed="rId30">
                    <a14:imgEffect>
                      <a14:backgroundRemoval t="8040" b="92952" l="9984" r="89936">
                        <a14:foregroundMark x1="77021" y1="52920" x2="77901" y2="55180"/>
                        <a14:foregroundMark x1="67865" y1="29406" x2="68131" y2="30089"/>
                        <a14:foregroundMark x1="80017" y1="59465" x2="79227" y2="55617"/>
                        <a14:foregroundMark x1="83897" y1="80837" x2="72705" y2="87996"/>
                        <a14:foregroundMark x1="72705" y1="87996" x2="51610" y2="86013"/>
                        <a14:foregroundMark x1="51610" y1="86013" x2="24396" y2="89537"/>
                        <a14:foregroundMark x1="24396" y1="89537" x2="10950" y2="87004"/>
                        <a14:foregroundMark x1="7649" y1="90859" x2="41063" y2="93502"/>
                        <a14:foregroundMark x1="41063" y1="93502" x2="50644" y2="91079"/>
                        <a14:foregroundMark x1="50644" y1="91079" x2="61031" y2="92952"/>
                        <a14:foregroundMark x1="61031" y1="92952" x2="89130" y2="89537"/>
                        <a14:foregroundMark x1="46135" y1="9912" x2="45652" y2="8040"/>
                        <a14:foregroundMark x1="48309" y1="8040" x2="83011" y2="76652"/>
                        <a14:foregroundMark x1="83011" y1="76652" x2="75684" y2="67291"/>
                        <a14:foregroundMark x1="75684" y1="67291" x2="72625" y2="57159"/>
                        <a14:foregroundMark x1="73433" y1="22025" x2="75523" y2="22247"/>
                        <a14:foregroundMark x1="75523" y1="22247" x2="74542" y2="22063"/>
                        <a14:backgroundMark x1="76812" y1="22907" x2="75365" y2="22569"/>
                        <a14:backgroundMark x1="62727" y1="19097" x2="55475" y2="13106"/>
                        <a14:backgroundMark x1="62236" y1="26797" x2="92673" y2="88436"/>
                        <a14:backgroundMark x1="55475" y1="13106" x2="60743" y2="23774"/>
                        <a14:backgroundMark x1="92673" y1="88436" x2="84380" y2="47137"/>
                        <a14:backgroundMark x1="84380" y1="47137" x2="84138" y2="42952"/>
                        <a14:backgroundMark x1="52979" y1="9912" x2="61433" y2="19383"/>
                        <a14:backgroundMark x1="61433" y1="19383" x2="72383" y2="50000"/>
                        <a14:backgroundMark x1="72383" y1="50000" x2="83655" y2="51872"/>
                        <a14:backgroundMark x1="83655" y1="51872" x2="92915" y2="87004"/>
                        <a14:backgroundMark x1="65539" y1="17070" x2="66908" y2="29405"/>
                        <a14:backgroundMark x1="70692" y1="20264" x2="61272" y2="15088"/>
                        <a14:backgroundMark x1="61272" y1="15088" x2="60870" y2="28965"/>
                        <a14:backgroundMark x1="60870" y1="28965" x2="72464" y2="27203"/>
                        <a14:backgroundMark x1="72464" y1="27203" x2="73027" y2="23568"/>
                        <a14:backgroundMark x1="62480" y1="22577" x2="72222" y2="23568"/>
                        <a14:backgroundMark x1="72222" y1="23568" x2="58696" y2="17511"/>
                        <a14:backgroundMark x1="58696" y1="17511" x2="68196" y2="20154"/>
                        <a14:backgroundMark x1="68196" y1="20154" x2="59662" y2="14207"/>
                        <a14:backgroundMark x1="59662" y1="14207" x2="69485" y2="25000"/>
                        <a14:backgroundMark x1="69485" y1="25000" x2="70370" y2="38877"/>
                        <a14:backgroundMark x1="70370" y1="38877" x2="75040" y2="50220"/>
                        <a14:backgroundMark x1="75040" y1="50220" x2="85427" y2="54736"/>
                        <a14:backgroundMark x1="85427" y1="54736" x2="89694" y2="67621"/>
                        <a14:backgroundMark x1="89694" y1="67621" x2="89855" y2="81278"/>
                        <a14:backgroundMark x1="89855" y1="81278" x2="89130" y2="75551"/>
                        <a14:backgroundMark x1="91546" y1="80507" x2="75362" y2="24229"/>
                        <a14:backgroundMark x1="75362" y1="24229" x2="66586" y2="19714"/>
                        <a14:backgroundMark x1="66586" y1="19714" x2="65298" y2="33150"/>
                        <a14:backgroundMark x1="65298" y1="33150" x2="69002" y2="30837"/>
                        <a14:backgroundMark x1="79308" y1="61454" x2="77134" y2="51211"/>
                        <a14:backgroundMark x1="67552" y1="30837" x2="65862" y2="23568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923150" y="5307607"/>
            <a:ext cx="1834345" cy="1338097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F7EA71E3-1955-FA45-AF82-CC925F54D826}"/>
              </a:ext>
            </a:extLst>
          </p:cNvPr>
          <p:cNvPicPr>
            <a:picLocks noChangeAspect="1"/>
          </p:cNvPicPr>
          <p:nvPr/>
        </p:nvPicPr>
        <p:blipFill>
          <a:blip r:embed="rId31">
            <a:extLst>
              <a:ext uri="{BEBA8EAE-BF5A-486C-A8C5-ECC9F3942E4B}">
                <a14:imgProps xmlns:a14="http://schemas.microsoft.com/office/drawing/2010/main">
                  <a14:imgLayer r:embed="rId32">
                    <a14:imgEffect>
                      <a14:backgroundRemoval t="2866" b="94368" l="4253" r="93769">
                        <a14:foregroundMark x1="14738" y1="24704" x2="9990" y2="30040"/>
                        <a14:foregroundMark x1="9990" y1="30040" x2="17112" y2="18577"/>
                        <a14:foregroundMark x1="17112" y1="18577" x2="25915" y2="13043"/>
                        <a14:foregroundMark x1="25915" y1="13043" x2="18694" y2="15415"/>
                        <a14:foregroundMark x1="18694" y1="15415" x2="6825" y2="29051"/>
                        <a14:foregroundMark x1="6825" y1="29051" x2="16716" y2="24209"/>
                        <a14:foregroundMark x1="16716" y1="24209" x2="33432" y2="5534"/>
                        <a14:foregroundMark x1="33432" y1="5534" x2="38378" y2="14229"/>
                        <a14:foregroundMark x1="38378" y1="14229" x2="63007" y2="8992"/>
                        <a14:foregroundMark x1="63007" y1="8992" x2="47478" y2="11265"/>
                        <a14:foregroundMark x1="47478" y1="11265" x2="55786" y2="3458"/>
                        <a14:foregroundMark x1="55786" y1="3458" x2="44016" y2="4447"/>
                        <a14:foregroundMark x1="44016" y1="4447" x2="36499" y2="9486"/>
                        <a14:foregroundMark x1="36499" y1="9486" x2="62823" y2="3155"/>
                        <a14:foregroundMark x1="62833" y1="3132" x2="43422" y2="6719"/>
                        <a14:foregroundMark x1="43422" y1="6719" x2="39070" y2="8893"/>
                        <a14:foregroundMark x1="42829" y1="4249" x2="49951" y2="3953"/>
                        <a14:foregroundMark x1="49951" y1="3953" x2="42433" y2="3953"/>
                        <a14:foregroundMark x1="42433" y1="3953" x2="50742" y2="3063"/>
                        <a14:foregroundMark x1="50742" y1="3063" x2="68150" y2="9486"/>
                        <a14:foregroundMark x1="68150" y1="9486" x2="74382" y2="13340"/>
                        <a14:foregroundMark x1="74382" y1="13340" x2="61622" y2="13241"/>
                        <a14:foregroundMark x1="61622" y1="13241" x2="70129" y2="13043"/>
                        <a14:foregroundMark x1="70129" y1="13043" x2="67062" y2="12055"/>
                        <a14:foregroundMark x1="67062" y1="17391" x2="73393" y2="20652"/>
                        <a14:foregroundMark x1="73393" y1="20652" x2="73591" y2="11957"/>
                        <a14:foregroundMark x1="73591" y1="11957" x2="87933" y2="40613"/>
                        <a14:foregroundMark x1="87933" y1="40613" x2="91098" y2="40909"/>
                        <a14:foregroundMark x1="79130" y1="15119" x2="85559" y2="21443"/>
                        <a14:foregroundMark x1="85559" y1="21443" x2="92779" y2="36166"/>
                        <a14:foregroundMark x1="92779" y1="36166" x2="85757" y2="28162"/>
                        <a14:foregroundMark x1="85757" y1="28162" x2="83976" y2="21344"/>
                        <a14:foregroundMark x1="83976" y1="21344" x2="80415" y2="22727"/>
                        <a14:foregroundMark x1="94461" y1="38439" x2="97329" y2="53162"/>
                        <a14:foregroundMark x1="97329" y1="53162" x2="93373" y2="67391"/>
                        <a14:foregroundMark x1="93373" y1="67391" x2="85460" y2="66107"/>
                        <a14:foregroundMark x1="85460" y1="66107" x2="87636" y2="47826"/>
                        <a14:foregroundMark x1="87636" y1="47826" x2="93373" y2="59684"/>
                        <a14:foregroundMark x1="93373" y1="59684" x2="92087" y2="49111"/>
                        <a14:foregroundMark x1="92087" y1="49111" x2="94065" y2="42885"/>
                        <a14:foregroundMark x1="92285" y1="69170" x2="85559" y2="82510"/>
                        <a14:foregroundMark x1="85559" y1="82510" x2="73195" y2="92688"/>
                        <a14:foregroundMark x1="73195" y1="92688" x2="47082" y2="98419"/>
                        <a14:foregroundMark x1="47082" y1="98419" x2="51335" y2="88340"/>
                        <a14:foregroundMark x1="51335" y1="88340" x2="58754" y2="90415"/>
                        <a14:foregroundMark x1="58754" y1="90415" x2="75767" y2="79941"/>
                        <a14:foregroundMark x1="75767" y1="79941" x2="81207" y2="74308"/>
                        <a14:foregroundMark x1="81207" y1="74308" x2="84866" y2="67688"/>
                        <a14:foregroundMark x1="84866" y1="67688" x2="83185" y2="68577"/>
                        <a14:foregroundMark x1="68645" y1="91700" x2="52028" y2="97826"/>
                        <a14:foregroundMark x1="52028" y1="97826" x2="46192" y2="92688"/>
                        <a14:foregroundMark x1="46192" y1="92688" x2="40752" y2="97925"/>
                        <a14:foregroundMark x1="40752" y1="97925" x2="34520" y2="93676"/>
                        <a14:foregroundMark x1="34520" y1="93676" x2="34520" y2="94565"/>
                        <a14:foregroundMark x1="32740" y1="92984" x2="27399" y2="88439"/>
                        <a14:foregroundMark x1="27399" y1="88439" x2="19782" y2="85079"/>
                        <a14:foregroundMark x1="19782" y1="85079" x2="17606" y2="77569"/>
                        <a14:foregroundMark x1="17606" y1="77569" x2="7023" y2="67984"/>
                        <a14:foregroundMark x1="7023" y1="67984" x2="5045" y2="49704"/>
                        <a14:foregroundMark x1="5045" y1="49704" x2="9298" y2="31917"/>
                        <a14:foregroundMark x1="9298" y1="31917" x2="10584" y2="32905"/>
                        <a14:foregroundMark x1="5143" y1="32016" x2="5143" y2="39328"/>
                        <a14:foregroundMark x1="5143" y1="39328" x2="2275" y2="48320"/>
                        <a14:foregroundMark x1="2275" y1="48320" x2="2868" y2="57016"/>
                        <a14:foregroundMark x1="2868" y1="57016" x2="5440" y2="63933"/>
                        <a14:foregroundMark x1="5440" y1="63933" x2="4253" y2="67885"/>
                        <a14:backgroundMark x1="62413" y1="4051" x2="63106" y2="355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67345" y="5168324"/>
            <a:ext cx="1458523" cy="145996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B88C2DC-D852-474D-8F41-3828ABDF87CB}"/>
              </a:ext>
            </a:extLst>
          </p:cNvPr>
          <p:cNvPicPr>
            <a:picLocks noChangeAspect="1"/>
          </p:cNvPicPr>
          <p:nvPr/>
        </p:nvPicPr>
        <p:blipFill>
          <a:blip r:embed="rId33">
            <a:extLst>
              <a:ext uri="{BEBA8EAE-BF5A-486C-A8C5-ECC9F3942E4B}">
                <a14:imgProps xmlns:a14="http://schemas.microsoft.com/office/drawing/2010/main">
                  <a14:imgLayer r:embed="rId34">
                    <a14:imgEffect>
                      <a14:backgroundRemoval t="3994" b="92971" l="9610" r="89610">
                        <a14:foregroundMark x1="33506" y1="20447" x2="56364" y2="4153"/>
                        <a14:foregroundMark x1="56364" y1="4153" x2="38182" y2="19808"/>
                        <a14:foregroundMark x1="40779" y1="16773" x2="27013" y2="38658"/>
                        <a14:foregroundMark x1="27013" y1="38658" x2="29351" y2="45208"/>
                        <a14:foregroundMark x1="59221" y1="88818" x2="64156" y2="88818"/>
                        <a14:foregroundMark x1="53506" y1="92332" x2="48831" y2="92971"/>
                        <a14:backgroundMark x1="20519" y1="26518" x2="20519" y2="26518"/>
                        <a14:backgroundMark x1="68052" y1="27157" x2="68052" y2="2715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179768" y="2073468"/>
            <a:ext cx="1221399" cy="1629938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C2E5B29E-DA04-0E4F-925E-39D4F468C906}"/>
              </a:ext>
            </a:extLst>
          </p:cNvPr>
          <p:cNvSpPr txBox="1"/>
          <p:nvPr/>
        </p:nvSpPr>
        <p:spPr>
          <a:xfrm>
            <a:off x="744332" y="3298956"/>
            <a:ext cx="90216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(Ellis, 2016)</a:t>
            </a:r>
            <a:endParaRPr lang="en-US" sz="11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F01EA7-4529-7D42-B244-8F1BD3E8832C}"/>
              </a:ext>
            </a:extLst>
          </p:cNvPr>
          <p:cNvSpPr txBox="1"/>
          <p:nvPr/>
        </p:nvSpPr>
        <p:spPr>
          <a:xfrm>
            <a:off x="4019385" y="2158551"/>
            <a:ext cx="135939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b="1" dirty="0"/>
              <a:t>(school bullying, 2021</a:t>
            </a:r>
            <a:r>
              <a:rPr lang="en-US" sz="900" dirty="0"/>
              <a:t>)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DD94DA27-840F-9444-AB5E-773EE46707A4}"/>
              </a:ext>
            </a:extLst>
          </p:cNvPr>
          <p:cNvSpPr txBox="1"/>
          <p:nvPr/>
        </p:nvSpPr>
        <p:spPr>
          <a:xfrm rot="10800000" flipH="1" flipV="1">
            <a:off x="8644127" y="3571805"/>
            <a:ext cx="132235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b="1" dirty="0"/>
              <a:t>(school bullying, 2021</a:t>
            </a:r>
            <a:r>
              <a:rPr lang="en-US" sz="900" dirty="0"/>
              <a:t>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FE11F15-1360-0849-9C3F-963B8D31EE67}"/>
              </a:ext>
            </a:extLst>
          </p:cNvPr>
          <p:cNvSpPr txBox="1"/>
          <p:nvPr/>
        </p:nvSpPr>
        <p:spPr>
          <a:xfrm>
            <a:off x="8805352" y="6541394"/>
            <a:ext cx="110708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(Wagh, 2021)</a:t>
            </a:r>
            <a:endParaRPr lang="en-US" sz="1000" dirty="0"/>
          </a:p>
        </p:txBody>
      </p:sp>
      <p:sp>
        <p:nvSpPr>
          <p:cNvPr id="16" name="Terminator 15">
            <a:extLst>
              <a:ext uri="{FF2B5EF4-FFF2-40B4-BE49-F238E27FC236}">
                <a16:creationId xmlns:a16="http://schemas.microsoft.com/office/drawing/2014/main" id="{BC1E55C6-4DCD-A34B-A5CE-D98384A60C27}"/>
              </a:ext>
            </a:extLst>
          </p:cNvPr>
          <p:cNvSpPr/>
          <p:nvPr/>
        </p:nvSpPr>
        <p:spPr>
          <a:xfrm>
            <a:off x="1528417" y="5401998"/>
            <a:ext cx="2329934" cy="330265"/>
          </a:xfrm>
          <a:prstGeom prst="flowChartTerminator">
            <a:avLst/>
          </a:prstGeom>
          <a:solidFill>
            <a:schemeClr val="accent2">
              <a:lumMod val="60000"/>
              <a:lumOff val="40000"/>
            </a:schemeClr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Interventions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A3B747F-9935-254E-8125-B33A056A2F58}"/>
              </a:ext>
            </a:extLst>
          </p:cNvPr>
          <p:cNvSpPr/>
          <p:nvPr/>
        </p:nvSpPr>
        <p:spPr>
          <a:xfrm rot="10800000" flipV="1">
            <a:off x="111070" y="6520410"/>
            <a:ext cx="1485373" cy="2539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dirty="0">
                <a:solidFill>
                  <a:srgbClr val="000000"/>
                </a:solidFill>
                <a:latin typeface="Open Sans"/>
              </a:rPr>
              <a:t>(Guy-Evans, 2021)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7831659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9000">
              <a:schemeClr val="accent1">
                <a:lumMod val="5000"/>
                <a:lumOff val="95000"/>
              </a:schemeClr>
            </a:gs>
            <a:gs pos="10000">
              <a:schemeClr val="accent2">
                <a:lumMod val="20000"/>
                <a:lumOff val="80000"/>
              </a:schemeClr>
            </a:gs>
            <a:gs pos="66000">
              <a:schemeClr val="accent1">
                <a:lumMod val="40000"/>
                <a:lumOff val="60000"/>
              </a:schemeClr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1671-9A23-7441-994E-2F48C10187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182" y="365128"/>
            <a:ext cx="8590782" cy="357544"/>
          </a:xfrm>
        </p:spPr>
        <p:txBody>
          <a:bodyPr>
            <a:normAutofit/>
          </a:bodyPr>
          <a:lstStyle/>
          <a:p>
            <a:r>
              <a:rPr lang="en-US" sz="1600" dirty="0"/>
              <a:t>Reference list;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A1193D-E54B-4B4E-8172-F300883F5D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741526"/>
            <a:ext cx="8767763" cy="5937916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</a:pPr>
            <a:r>
              <a:rPr lang="en-GB" sz="4000" b="1" dirty="0"/>
              <a:t>Ellis, M., 2016. Victims of bullying most likely to become bullies themselves.  Available at: &lt;https://www.mirror.co.uk/news/uk-news/victims-bullying-most-likely-become-7785034&gt; [Accessed 12 January 2021].</a:t>
            </a:r>
          </a:p>
          <a:p>
            <a:pPr>
              <a:lnSpc>
                <a:spcPct val="170000"/>
              </a:lnSpc>
            </a:pPr>
            <a:r>
              <a:rPr lang="en-GB" sz="4000" b="1" dirty="0"/>
              <a:t>GOV.UK. 2003. </a:t>
            </a:r>
            <a:r>
              <a:rPr lang="en-GB" sz="4000" b="1" i="1" dirty="0"/>
              <a:t>Every Child Matters</a:t>
            </a:r>
            <a:r>
              <a:rPr lang="en-GB" sz="4000" b="1" dirty="0"/>
              <a:t>. Available at: &lt;https://www.gov.uk/government/publications/every-child-matters&gt; [Accessed 3 January 2021].</a:t>
            </a:r>
          </a:p>
          <a:p>
            <a:pPr algn="just">
              <a:lnSpc>
                <a:spcPct val="170000"/>
              </a:lnSpc>
            </a:pPr>
            <a:r>
              <a:rPr lang="en-GB" sz="4000" b="1" dirty="0"/>
              <a:t>Hooper, C., 2012. </a:t>
            </a:r>
            <a:r>
              <a:rPr lang="en-GB" sz="4000" b="1" i="1" dirty="0"/>
              <a:t>Child and Adolescent Mental Health</a:t>
            </a:r>
            <a:r>
              <a:rPr lang="en-GB" sz="4000" b="1" dirty="0"/>
              <a:t>. London: Hodder Arnold.</a:t>
            </a:r>
          </a:p>
          <a:p>
            <a:pPr algn="just">
              <a:lnSpc>
                <a:spcPct val="170000"/>
              </a:lnSpc>
            </a:pPr>
            <a:r>
              <a:rPr lang="en-GB" sz="4000" b="1" dirty="0"/>
              <a:t>Howard, C., Burton, M. and Levermore, D., 2020. </a:t>
            </a:r>
            <a:r>
              <a:rPr lang="en-GB" sz="4000" b="1" i="1" dirty="0"/>
              <a:t>Children's Mental Health and Emotional Well-Being in Primary Schools</a:t>
            </a:r>
            <a:r>
              <a:rPr lang="en-GB" sz="4000" b="1" dirty="0"/>
              <a:t>. 2nd ed. London: Sage Publications Ltd. </a:t>
            </a:r>
          </a:p>
          <a:p>
            <a:pPr algn="just">
              <a:lnSpc>
                <a:spcPct val="170000"/>
              </a:lnSpc>
            </a:pPr>
            <a:r>
              <a:rPr lang="en-GB" sz="4000" b="1" dirty="0"/>
              <a:t>Hwb.gov.wales. 2021. </a:t>
            </a:r>
            <a:r>
              <a:rPr lang="en-GB" sz="4000" b="1" i="1" dirty="0"/>
              <a:t>Curriculum for Wales - Hwb</a:t>
            </a:r>
            <a:r>
              <a:rPr lang="en-GB" sz="4000" b="1" dirty="0"/>
              <a:t>.  Available at: &lt;https://hwb.gov.wales/curriculum-for-wales&gt; [Accessed 4 January 2021]. </a:t>
            </a:r>
          </a:p>
          <a:p>
            <a:pPr algn="just">
              <a:lnSpc>
                <a:spcPct val="170000"/>
              </a:lnSpc>
            </a:pPr>
            <a:r>
              <a:rPr lang="en-GB" sz="4000" b="1" dirty="0"/>
              <a:t>Knowles, G., 2008. </a:t>
            </a:r>
            <a:r>
              <a:rPr lang="en-GB" sz="4000" b="1" i="1" dirty="0"/>
              <a:t>Supporting Inclusive Practice and Ensuring Opportunity Is Equal for All</a:t>
            </a:r>
            <a:r>
              <a:rPr lang="en-GB" sz="4000" b="1" dirty="0"/>
              <a:t>. Abington, Oxon: Routledge.</a:t>
            </a:r>
          </a:p>
          <a:p>
            <a:pPr algn="just">
              <a:lnSpc>
                <a:spcPct val="170000"/>
              </a:lnSpc>
            </a:pPr>
            <a:r>
              <a:rPr lang="en-GB" sz="4000" b="1" dirty="0"/>
              <a:t> Legislation.gov.uk. 2011. </a:t>
            </a:r>
            <a:r>
              <a:rPr lang="en-GB" sz="4000" b="1" i="1" dirty="0"/>
              <a:t>Education Act 2011</a:t>
            </a:r>
            <a:r>
              <a:rPr lang="en-GB" sz="4000" b="1" dirty="0"/>
              <a:t>. Available at: &lt;https://www.legislation.gov.uk/ukpga/2011/21/contents/enacted&gt; [Accessed 3 January 2021].</a:t>
            </a:r>
          </a:p>
          <a:p>
            <a:pPr algn="just">
              <a:lnSpc>
                <a:spcPct val="170000"/>
              </a:lnSpc>
            </a:pPr>
            <a:r>
              <a:rPr lang="en-GB" sz="4000" b="1" dirty="0"/>
              <a:t> Maslow, A., 1943. A Theory of Human Motivation. [Blog] Available at: &lt;https://www.goodtherapy.org/blog/psychpedia/maslow-hierarchy-needs&gt; [Accessed 4 January 2021].</a:t>
            </a:r>
          </a:p>
          <a:p>
            <a:pPr algn="just">
              <a:lnSpc>
                <a:spcPct val="170000"/>
              </a:lnSpc>
            </a:pPr>
            <a:r>
              <a:rPr lang="en-GB" sz="4000" b="1" dirty="0"/>
              <a:t>Pearson, S., 2016. </a:t>
            </a:r>
            <a:r>
              <a:rPr lang="en-GB" sz="4000" b="1" i="1" dirty="0"/>
              <a:t>Rethinking Children and Inclusive Education</a:t>
            </a:r>
            <a:r>
              <a:rPr lang="en-GB" sz="4000" b="1" dirty="0"/>
              <a:t>. London: Bloomsbury Publishing Plc.</a:t>
            </a:r>
          </a:p>
          <a:p>
            <a:pPr algn="just">
              <a:lnSpc>
                <a:spcPct val="170000"/>
              </a:lnSpc>
            </a:pPr>
            <a:r>
              <a:rPr lang="en-GB" sz="4000" b="1" dirty="0"/>
              <a:t>.</a:t>
            </a:r>
            <a:r>
              <a:rPr lang="en-GB" sz="4000" b="1" i="1" dirty="0"/>
              <a:t>School Notice Board</a:t>
            </a:r>
            <a:r>
              <a:rPr lang="en-GB" sz="4000" b="1" dirty="0"/>
              <a:t>. [image] Available at: &lt;https://i.stack.imgur.com/zPohn.png&gt; [Accessed 11 January 2021].</a:t>
            </a:r>
          </a:p>
          <a:p>
            <a:pPr algn="just">
              <a:lnSpc>
                <a:spcPct val="170000"/>
              </a:lnSpc>
            </a:pPr>
            <a:r>
              <a:rPr lang="en-GB" sz="4000" b="1" dirty="0"/>
              <a:t> Unicef UK. 2011. </a:t>
            </a:r>
            <a:r>
              <a:rPr lang="en-GB" sz="4000" b="1" i="1" dirty="0"/>
              <a:t>UN Convention on The Rights of The Child (UNCRC) - Unicef UK</a:t>
            </a:r>
            <a:r>
              <a:rPr lang="en-GB" sz="4000" b="1" dirty="0"/>
              <a:t>. Available at: &lt;https://www.unicef.org.uk/what-we-do/un-convention-child-rights/&gt; [Accessed 3 January 2021].</a:t>
            </a:r>
          </a:p>
          <a:p>
            <a:pPr algn="just">
              <a:lnSpc>
                <a:spcPct val="170000"/>
              </a:lnSpc>
            </a:pPr>
            <a:r>
              <a:rPr lang="en-GB" sz="4000" b="1" dirty="0"/>
              <a:t>Wagh, 2021. </a:t>
            </a:r>
            <a:r>
              <a:rPr lang="en-GB" sz="4000" b="1" i="1" dirty="0"/>
              <a:t>Maslow's Hierarchy Of Needs Theory</a:t>
            </a:r>
            <a:r>
              <a:rPr lang="en-GB" sz="4000" b="1" dirty="0"/>
              <a:t>. [online] Slideshare.net. Available at: &lt;https://www.slideshare.net/sheetalgwagh/maslows-hierarchy-of-needs-theory-70372911&gt; [Accessed 13 January 2021].</a:t>
            </a:r>
          </a:p>
          <a:p>
            <a:pPr algn="just">
              <a:lnSpc>
                <a:spcPct val="170000"/>
              </a:lnSpc>
            </a:pPr>
            <a:r>
              <a:rPr lang="en-GB" sz="4000" b="1" dirty="0"/>
              <a:t>2021. </a:t>
            </a:r>
            <a:r>
              <a:rPr lang="en-GB" sz="4000" b="1" i="1" dirty="0"/>
              <a:t>School Bullying</a:t>
            </a:r>
            <a:r>
              <a:rPr lang="en-GB" sz="4000" b="1" dirty="0"/>
              <a:t>. [image] Available at: &lt;https://www.istockphoto.com/illustrations/bullying-school?page=6&amp;phrase=bullying%20school&amp;sort=best&gt; [Accessed 13 January 2021].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65350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489</TotalTime>
  <Words>551</Words>
  <Application>Microsoft Macintosh PowerPoint</Application>
  <PresentationFormat>A4 Paper (210x297 mm)</PresentationFormat>
  <Paragraphs>66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Arial</vt:lpstr>
      <vt:lpstr>Berlin Sans FB</vt:lpstr>
      <vt:lpstr>Calibri</vt:lpstr>
      <vt:lpstr>Calibri Light</vt:lpstr>
      <vt:lpstr>Chalkboard</vt:lpstr>
      <vt:lpstr>Open Sans</vt:lpstr>
      <vt:lpstr>Office Theme</vt:lpstr>
      <vt:lpstr>Types of bullying</vt:lpstr>
      <vt:lpstr>Reference list;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Tara Culleton</dc:creator>
  <cp:lastModifiedBy>Tara Culleton</cp:lastModifiedBy>
  <cp:revision>39</cp:revision>
  <cp:lastPrinted>2021-01-13T12:26:02Z</cp:lastPrinted>
  <dcterms:created xsi:type="dcterms:W3CDTF">2021-01-11T18:57:38Z</dcterms:created>
  <dcterms:modified xsi:type="dcterms:W3CDTF">2021-01-14T11:32:45Z</dcterms:modified>
</cp:coreProperties>
</file>