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1159" r:id="rId2"/>
    <p:sldId id="1194" r:id="rId3"/>
    <p:sldId id="1108" r:id="rId4"/>
    <p:sldId id="1109" r:id="rId5"/>
    <p:sldId id="1112" r:id="rId6"/>
    <p:sldId id="1197" r:id="rId7"/>
    <p:sldId id="1187" r:id="rId8"/>
    <p:sldId id="1191" r:id="rId9"/>
    <p:sldId id="1193" r:id="rId10"/>
    <p:sldId id="1186" r:id="rId11"/>
    <p:sldId id="1195" r:id="rId12"/>
    <p:sldId id="1115" r:id="rId13"/>
    <p:sldId id="1116" r:id="rId14"/>
    <p:sldId id="1117" r:id="rId15"/>
    <p:sldId id="1118" r:id="rId16"/>
    <p:sldId id="1198" r:id="rId17"/>
    <p:sldId id="1120" r:id="rId18"/>
    <p:sldId id="1129" r:id="rId19"/>
    <p:sldId id="1122" r:id="rId20"/>
    <p:sldId id="1125" r:id="rId21"/>
    <p:sldId id="1124" r:id="rId22"/>
    <p:sldId id="1127" r:id="rId23"/>
    <p:sldId id="1130" r:id="rId24"/>
    <p:sldId id="1132" r:id="rId25"/>
  </p:sldIdLst>
  <p:sldSz cx="9144000" cy="6858000" type="screen4x3"/>
  <p:notesSz cx="9929813" cy="679926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CC"/>
    <a:srgbClr val="FDF7CB"/>
    <a:srgbClr val="99FFCC"/>
    <a:srgbClr val="99FF99"/>
    <a:srgbClr val="95AC82"/>
    <a:srgbClr val="FFFFFF"/>
    <a:srgbClr val="FCCD23"/>
    <a:srgbClr val="E6F0FF"/>
    <a:srgbClr val="437CB5"/>
    <a:srgbClr val="2323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E35BC5-AFF3-4715-9B80-D9AC4149BA63}" v="4" dt="2023-08-16T17:12:01.0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0" autoAdjust="0"/>
    <p:restoredTop sz="78261" autoAdjust="0"/>
  </p:normalViewPr>
  <p:slideViewPr>
    <p:cSldViewPr snapToGrid="0" snapToObjects="1">
      <p:cViewPr>
        <p:scale>
          <a:sx n="91" d="100"/>
          <a:sy n="91" d="100"/>
        </p:scale>
        <p:origin x="324" y="36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3348"/>
    </p:cViewPr>
  </p:sorterViewPr>
  <p:gridSpacing cx="71999" cy="71999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DAE35BC5-AFF3-4715-9B80-D9AC4149BA63}"/>
    <pc:docChg chg="custSel modSld">
      <pc:chgData name="Alissa Flatley" userId="0242edfc-aa31-435e-a161-b1e1fa7a13bd" providerId="ADAL" clId="{DAE35BC5-AFF3-4715-9B80-D9AC4149BA63}" dt="2023-08-16T17:12:03.951" v="16" actId="167"/>
      <pc:docMkLst>
        <pc:docMk/>
      </pc:docMkLst>
      <pc:sldChg chg="addSp delSp modSp mod">
        <pc:chgData name="Alissa Flatley" userId="0242edfc-aa31-435e-a161-b1e1fa7a13bd" providerId="ADAL" clId="{DAE35BC5-AFF3-4715-9B80-D9AC4149BA63}" dt="2023-08-16T17:10:37.908" v="13"/>
        <pc:sldMkLst>
          <pc:docMk/>
          <pc:sldMk cId="3120895235" sldId="1122"/>
        </pc:sldMkLst>
        <pc:picChg chg="del">
          <ac:chgData name="Alissa Flatley" userId="0242edfc-aa31-435e-a161-b1e1fa7a13bd" providerId="ADAL" clId="{DAE35BC5-AFF3-4715-9B80-D9AC4149BA63}" dt="2023-08-16T17:10:37.006" v="12" actId="478"/>
          <ac:picMkLst>
            <pc:docMk/>
            <pc:sldMk cId="3120895235" sldId="1122"/>
            <ac:picMk id="17" creationId="{A764E36F-EDD0-42DD-A7A9-385432693D27}"/>
          </ac:picMkLst>
        </pc:picChg>
        <pc:picChg chg="add del mod">
          <ac:chgData name="Alissa Flatley" userId="0242edfc-aa31-435e-a161-b1e1fa7a13bd" providerId="ADAL" clId="{DAE35BC5-AFF3-4715-9B80-D9AC4149BA63}" dt="2023-08-16T17:10:32.452" v="8" actId="478"/>
          <ac:picMkLst>
            <pc:docMk/>
            <pc:sldMk cId="3120895235" sldId="1122"/>
            <ac:picMk id="19" creationId="{E0A4DDA9-300D-6349-EAAA-F5231D334778}"/>
          </ac:picMkLst>
        </pc:picChg>
        <pc:picChg chg="add del mod">
          <ac:chgData name="Alissa Flatley" userId="0242edfc-aa31-435e-a161-b1e1fa7a13bd" providerId="ADAL" clId="{DAE35BC5-AFF3-4715-9B80-D9AC4149BA63}" dt="2023-08-16T17:10:35.462" v="11" actId="478"/>
          <ac:picMkLst>
            <pc:docMk/>
            <pc:sldMk cId="3120895235" sldId="1122"/>
            <ac:picMk id="21" creationId="{8DF3402A-FAD5-988F-C575-1B9F2FE7C11D}"/>
          </ac:picMkLst>
        </pc:picChg>
        <pc:picChg chg="add mod">
          <ac:chgData name="Alissa Flatley" userId="0242edfc-aa31-435e-a161-b1e1fa7a13bd" providerId="ADAL" clId="{DAE35BC5-AFF3-4715-9B80-D9AC4149BA63}" dt="2023-08-16T17:10:37.908" v="13"/>
          <ac:picMkLst>
            <pc:docMk/>
            <pc:sldMk cId="3120895235" sldId="1122"/>
            <ac:picMk id="22" creationId="{88F0F45E-2275-035F-7E33-5F2695C34FBB}"/>
          </ac:picMkLst>
        </pc:picChg>
        <pc:picChg chg="del">
          <ac:chgData name="Alissa Flatley" userId="0242edfc-aa31-435e-a161-b1e1fa7a13bd" providerId="ADAL" clId="{DAE35BC5-AFF3-4715-9B80-D9AC4149BA63}" dt="2023-08-16T17:10:33.950" v="9" actId="478"/>
          <ac:picMkLst>
            <pc:docMk/>
            <pc:sldMk cId="3120895235" sldId="1122"/>
            <ac:picMk id="39" creationId="{7164D066-715B-4EAE-B475-25D4CC3D5C51}"/>
          </ac:picMkLst>
        </pc:picChg>
      </pc:sldChg>
      <pc:sldChg chg="addSp delSp modSp mod">
        <pc:chgData name="Alissa Flatley" userId="0242edfc-aa31-435e-a161-b1e1fa7a13bd" providerId="ADAL" clId="{DAE35BC5-AFF3-4715-9B80-D9AC4149BA63}" dt="2023-08-16T17:12:03.951" v="16" actId="167"/>
        <pc:sldMkLst>
          <pc:docMk/>
          <pc:sldMk cId="2098483229" sldId="1132"/>
        </pc:sldMkLst>
        <pc:picChg chg="del">
          <ac:chgData name="Alissa Flatley" userId="0242edfc-aa31-435e-a161-b1e1fa7a13bd" providerId="ADAL" clId="{DAE35BC5-AFF3-4715-9B80-D9AC4149BA63}" dt="2023-08-16T17:11:18.038" v="14" actId="478"/>
          <ac:picMkLst>
            <pc:docMk/>
            <pc:sldMk cId="2098483229" sldId="1132"/>
            <ac:picMk id="3" creationId="{00000000-0000-0000-0000-000000000000}"/>
          </ac:picMkLst>
        </pc:picChg>
        <pc:picChg chg="add mod ord">
          <ac:chgData name="Alissa Flatley" userId="0242edfc-aa31-435e-a161-b1e1fa7a13bd" providerId="ADAL" clId="{DAE35BC5-AFF3-4715-9B80-D9AC4149BA63}" dt="2023-08-16T17:12:03.951" v="16" actId="167"/>
          <ac:picMkLst>
            <pc:docMk/>
            <pc:sldMk cId="2098483229" sldId="1132"/>
            <ac:picMk id="5" creationId="{7B02B7BE-51AB-5D97-1F31-81C08022D23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2919" cy="34114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4596" y="1"/>
            <a:ext cx="4302919" cy="34114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3B7E4-A211-450A-B104-EA8E89A190BE}" type="datetimeFigureOut">
              <a:rPr lang="de-DE" smtClean="0"/>
              <a:t>16.08.2023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8121"/>
            <a:ext cx="4302919" cy="34114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4596" y="6458121"/>
            <a:ext cx="4302919" cy="34114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72494-BD2A-427B-89E4-E017B611006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945790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2919" cy="34114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4596" y="1"/>
            <a:ext cx="4302919" cy="34114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6ADBCA-916B-4419-B29D-A189EB9A5B4A}" type="datetimeFigureOut">
              <a:rPr lang="de-DE" smtClean="0"/>
              <a:t>16.08.2023</a:t>
            </a:fld>
            <a:endParaRPr lang="de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433763" y="849313"/>
            <a:ext cx="3062287" cy="2295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982" y="3272145"/>
            <a:ext cx="7943850" cy="267721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8121"/>
            <a:ext cx="4302919" cy="34114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4596" y="6458121"/>
            <a:ext cx="4302919" cy="34114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D06500-57F3-405F-92A5-6DE512B4D68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91205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1"/>
              <a:t>Click to edit Master subtitle style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EE3B30C1-6B2C-4091-8EE7-B735F2CEB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DCAB0A01-2AEB-42BE-AAF6-1D8AA5C3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73D4770B-FC4A-4E5E-86F5-B1668107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7C450-9BC1-46BD-99D2-44FD7CCAC37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59426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EFF7B06D-19B8-4F39-BDD6-AC6957420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09D7D495-5651-4A28-AF54-0F7375DDB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189C313A-0F47-4F4B-8FE9-ECAC89E77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D06DD-8A7C-4B32-A348-2535C1FA2F5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53957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9359E976-39E5-49B4-BFA9-5AA2AC9FD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4CD0C101-DFDE-405E-901F-15D3D0E93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04A9A283-FD89-486B-A25E-9B9B958FC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CB824-58A9-4B77-96CF-502246AD2DA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14936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5" name="Date Placeholder 1027">
            <a:extLst>
              <a:ext uri="{FF2B5EF4-FFF2-40B4-BE49-F238E27FC236}">
                <a16:creationId xmlns:a16="http://schemas.microsoft.com/office/drawing/2014/main" id="{38DB06D0-45BA-4D7B-993C-4AE1652EB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1028">
            <a:extLst>
              <a:ext uri="{FF2B5EF4-FFF2-40B4-BE49-F238E27FC236}">
                <a16:creationId xmlns:a16="http://schemas.microsoft.com/office/drawing/2014/main" id="{C45EAE06-503A-4E22-B170-4106E1568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029">
            <a:extLst>
              <a:ext uri="{FF2B5EF4-FFF2-40B4-BE49-F238E27FC236}">
                <a16:creationId xmlns:a16="http://schemas.microsoft.com/office/drawing/2014/main" id="{0B1AA435-4D8E-437F-A966-697C454DC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DE72B-5845-4032-B525-46AC111DA6E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96136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7" name="Date Placeholder 1027">
            <a:extLst>
              <a:ext uri="{FF2B5EF4-FFF2-40B4-BE49-F238E27FC236}">
                <a16:creationId xmlns:a16="http://schemas.microsoft.com/office/drawing/2014/main" id="{9D75D2D3-68F3-4A3D-BEB2-8E3F5CFB2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Footer Placeholder 1028">
            <a:extLst>
              <a:ext uri="{FF2B5EF4-FFF2-40B4-BE49-F238E27FC236}">
                <a16:creationId xmlns:a16="http://schemas.microsoft.com/office/drawing/2014/main" id="{0B37FE8F-AB3D-48EB-9B93-AB73F3F44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1029">
            <a:extLst>
              <a:ext uri="{FF2B5EF4-FFF2-40B4-BE49-F238E27FC236}">
                <a16:creationId xmlns:a16="http://schemas.microsoft.com/office/drawing/2014/main" id="{C79580D2-E23F-46E0-B3DC-12997F117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BB0FF-9895-44E5-9B61-D57B5365748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4363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Date Placeholder 1027">
            <a:extLst>
              <a:ext uri="{FF2B5EF4-FFF2-40B4-BE49-F238E27FC236}">
                <a16:creationId xmlns:a16="http://schemas.microsoft.com/office/drawing/2014/main" id="{92CBBEB0-B359-4FF3-9D4C-E72BE0C64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Footer Placeholder 1028">
            <a:extLst>
              <a:ext uri="{FF2B5EF4-FFF2-40B4-BE49-F238E27FC236}">
                <a16:creationId xmlns:a16="http://schemas.microsoft.com/office/drawing/2014/main" id="{379DAFF8-01AC-4173-8346-56B7E6E0D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1029">
            <a:extLst>
              <a:ext uri="{FF2B5EF4-FFF2-40B4-BE49-F238E27FC236}">
                <a16:creationId xmlns:a16="http://schemas.microsoft.com/office/drawing/2014/main" id="{9A0FC386-2C2F-4134-BFA3-521E7AA4E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06CE3-2016-43BB-9C6B-A9CAAAC166E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628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027">
            <a:extLst>
              <a:ext uri="{FF2B5EF4-FFF2-40B4-BE49-F238E27FC236}">
                <a16:creationId xmlns:a16="http://schemas.microsoft.com/office/drawing/2014/main" id="{087D47D0-8C58-4ADD-8293-B740DA0D7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Footer Placeholder 1028">
            <a:extLst>
              <a:ext uri="{FF2B5EF4-FFF2-40B4-BE49-F238E27FC236}">
                <a16:creationId xmlns:a16="http://schemas.microsoft.com/office/drawing/2014/main" id="{A2CB302A-177A-4B3E-840A-24AC5B95D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1029">
            <a:extLst>
              <a:ext uri="{FF2B5EF4-FFF2-40B4-BE49-F238E27FC236}">
                <a16:creationId xmlns:a16="http://schemas.microsoft.com/office/drawing/2014/main" id="{595D3AC3-0C5A-4AE5-A480-7A1BCA60A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4FD5C-E568-49F7-A42C-0F4830A49AB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6666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5" name="Date Placeholder 1027">
            <a:extLst>
              <a:ext uri="{FF2B5EF4-FFF2-40B4-BE49-F238E27FC236}">
                <a16:creationId xmlns:a16="http://schemas.microsoft.com/office/drawing/2014/main" id="{5E742E54-F33D-4710-93B6-7726443F9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1028">
            <a:extLst>
              <a:ext uri="{FF2B5EF4-FFF2-40B4-BE49-F238E27FC236}">
                <a16:creationId xmlns:a16="http://schemas.microsoft.com/office/drawing/2014/main" id="{C15A5DAA-8539-449D-9846-B107D53DD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029">
            <a:extLst>
              <a:ext uri="{FF2B5EF4-FFF2-40B4-BE49-F238E27FC236}">
                <a16:creationId xmlns:a16="http://schemas.microsoft.com/office/drawing/2014/main" id="{E7021738-E27A-4F86-AF84-66ED902F5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7AA21-9830-4C2F-A60D-93987749A87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7711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5" name="Date Placeholder 1027">
            <a:extLst>
              <a:ext uri="{FF2B5EF4-FFF2-40B4-BE49-F238E27FC236}">
                <a16:creationId xmlns:a16="http://schemas.microsoft.com/office/drawing/2014/main" id="{F163C1A8-8E95-4CB5-9EBC-E11A21C79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1028">
            <a:extLst>
              <a:ext uri="{FF2B5EF4-FFF2-40B4-BE49-F238E27FC236}">
                <a16:creationId xmlns:a16="http://schemas.microsoft.com/office/drawing/2014/main" id="{00AF615B-483F-4440-AEAD-F57A0CE0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029">
            <a:extLst>
              <a:ext uri="{FF2B5EF4-FFF2-40B4-BE49-F238E27FC236}">
                <a16:creationId xmlns:a16="http://schemas.microsoft.com/office/drawing/2014/main" id="{688B831F-F167-4D46-BAEE-5838F58EF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C7D8A-A440-49E5-8FF0-CE90AD69C8E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78740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7A0416FF-4275-4813-9DEB-D3098AF72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492C6BF7-9F5A-4DD9-9063-DD21CF5BD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A2D01360-AA81-4CE1-A61F-80977AEBF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46640-A4E2-4109-840E-0388CA6B171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48094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C40DA201-0B21-4666-86CF-98EB77212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C1147F3C-A143-491C-A465-59E475B01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40E41003-1271-41BE-98F6-2E7C358D1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7EC7D-B599-41EC-B249-CBE4AD64BE7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68074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3" name="TextBox 2"/>
          <p:cNvSpPr txBox="1"/>
          <p:nvPr userDrawn="1"/>
        </p:nvSpPr>
        <p:spPr>
          <a:xfrm>
            <a:off x="0" y="0"/>
            <a:ext cx="914400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tx2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r"/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028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gradFill flip="none" rotWithShape="1">
          <a:gsLst>
            <a:gs pos="23000">
              <a:schemeClr val="accent1">
                <a:lumMod val="5000"/>
                <a:lumOff val="95000"/>
              </a:schemeClr>
            </a:gs>
            <a:gs pos="99000">
              <a:srgbClr val="002060">
                <a:lumMod val="99000"/>
                <a:lumOff val="1000"/>
                <a:alpha val="75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1026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Date Placeholder 1027">
            <a:extLst>
              <a:ext uri="{FF2B5EF4-FFF2-40B4-BE49-F238E27FC236}">
                <a16:creationId xmlns:a16="http://schemas.microsoft.com/office/drawing/2014/main" id="{A819CC32-FFE5-4BE3-80EC-7A5DC1ABDB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400" noProof="1"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Footer Placeholder 1028">
            <a:extLst>
              <a:ext uri="{FF2B5EF4-FFF2-40B4-BE49-F238E27FC236}">
                <a16:creationId xmlns:a16="http://schemas.microsoft.com/office/drawing/2014/main" id="{925879BE-701F-42A0-9C12-A6E8667A0F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buFont typeface="Arial" panose="020B0604020202020204" pitchFamily="34" charset="0"/>
              <a:buNone/>
              <a:defRPr sz="1400" noProof="1"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Slide Number Placeholder 1029">
            <a:extLst>
              <a:ext uri="{FF2B5EF4-FFF2-40B4-BE49-F238E27FC236}">
                <a16:creationId xmlns:a16="http://schemas.microsoft.com/office/drawing/2014/main" id="{B0291A70-9137-4FF9-B759-F000E13799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400" noProof="1">
                <a:ea typeface="SimSun" panose="02010600030101010101" pitchFamily="2" charset="-122"/>
                <a:cs typeface="+mn-cs"/>
              </a:defRPr>
            </a:lvl1pPr>
          </a:lstStyle>
          <a:p>
            <a:pPr>
              <a:defRPr/>
            </a:pPr>
            <a:fld id="{44D23AE8-3CB1-43D2-B62C-CD3A80EC897B}" type="slidenum">
              <a:rPr lang="en-US" altLang="zh-CN"/>
              <a:pPr>
                <a:defRPr/>
              </a:pPr>
              <a:t>‹#›</a:t>
            </a:fld>
            <a:endParaRPr lang="en-US" altLang="zh-CN">
              <a:cs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 kern="120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1.wdp"/><Relationship Id="rId7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26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53.jpeg"/><Relationship Id="rId7" Type="http://schemas.openxmlformats.org/officeDocument/2006/relationships/image" Target="../media/image56.pn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5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jpg"/><Relationship Id="rId5" Type="http://schemas.openxmlformats.org/officeDocument/2006/relationships/image" Target="../media/image68.jpeg"/><Relationship Id="rId4" Type="http://schemas.openxmlformats.org/officeDocument/2006/relationships/image" Target="../media/image6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jpe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jpeg"/><Relationship Id="rId3" Type="http://schemas.openxmlformats.org/officeDocument/2006/relationships/image" Target="../media/image79.png"/><Relationship Id="rId7" Type="http://schemas.openxmlformats.org/officeDocument/2006/relationships/image" Target="../media/image83.wmf"/><Relationship Id="rId2" Type="http://schemas.openxmlformats.org/officeDocument/2006/relationships/image" Target="../media/image78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2.wmf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/>
          <a:stretch/>
        </p:blipFill>
        <p:spPr>
          <a:xfrm>
            <a:off x="-1" y="0"/>
            <a:ext cx="9144001" cy="685800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54352" y="733804"/>
            <a:ext cx="790664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AU" sz="6600" dirty="0">
                <a:solidFill>
                  <a:schemeClr val="accent5">
                    <a:lumMod val="25000"/>
                  </a:schemeClr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Geochronology</a:t>
            </a:r>
          </a:p>
          <a:p>
            <a:r>
              <a:rPr lang="en-AU" sz="2400" b="1" dirty="0">
                <a:solidFill>
                  <a:schemeClr val="accent5">
                    <a:lumMod val="25000"/>
                  </a:schemeClr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+mn-lt"/>
                <a:cs typeface="Arial" pitchFamily="34" charset="0"/>
              </a:rPr>
              <a:t>A short introduction to dating landscape processes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82008C-FC93-4904-8CB0-C62EA65F4223}"/>
              </a:ext>
            </a:extLst>
          </p:cNvPr>
          <p:cNvSpPr txBox="1"/>
          <p:nvPr/>
        </p:nvSpPr>
        <p:spPr>
          <a:xfrm>
            <a:off x="154352" y="6051330"/>
            <a:ext cx="56861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Dr Alissa Flatley</a:t>
            </a:r>
          </a:p>
          <a:p>
            <a:r>
              <a:rPr lang="en-GB" sz="1800" dirty="0">
                <a:solidFill>
                  <a:schemeClr val="accent5">
                    <a:lumMod val="25000"/>
                  </a:schemeClr>
                </a:solidFill>
              </a:rPr>
              <a:t>ACNA4007 – Physical Landscape and the Geosphere</a:t>
            </a:r>
            <a:endParaRPr lang="en-AU" sz="2000" dirty="0">
              <a:solidFill>
                <a:schemeClr val="accent5">
                  <a:lumMod val="25000"/>
                </a:schemeClr>
              </a:solidFill>
            </a:endParaRPr>
          </a:p>
          <a:p>
            <a:endParaRPr lang="en-AU" dirty="0">
              <a:solidFill>
                <a:srgbClr val="002060"/>
              </a:solidFill>
            </a:endParaRP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E29B8E1-CD6D-437E-4B55-BB827262B0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7511" y="5644511"/>
            <a:ext cx="2382137" cy="1101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33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3" name="Rectangle 111">
            <a:extLst>
              <a:ext uri="{FF2B5EF4-FFF2-40B4-BE49-F238E27FC236}">
                <a16:creationId xmlns:a16="http://schemas.microsoft.com/office/drawing/2014/main" id="{C7336F7B-7038-4227-BCAC-E417CC3F6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" name="TextBox 208">
            <a:extLst>
              <a:ext uri="{FF2B5EF4-FFF2-40B4-BE49-F238E27FC236}">
                <a16:creationId xmlns:a16="http://schemas.microsoft.com/office/drawing/2014/main" id="{8AF4EBDD-8B18-4B6A-B7B8-8841A864F90F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Introduction</a:t>
            </a:r>
          </a:p>
        </p:txBody>
      </p:sp>
      <p:cxnSp>
        <p:nvCxnSpPr>
          <p:cNvPr id="210" name="Straight Connector 209">
            <a:extLst>
              <a:ext uri="{FF2B5EF4-FFF2-40B4-BE49-F238E27FC236}">
                <a16:creationId xmlns:a16="http://schemas.microsoft.com/office/drawing/2014/main" id="{23B96D9F-480B-40BB-A756-9882E96A6A78}"/>
              </a:ext>
            </a:extLst>
          </p:cNvPr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7" name="TextBox 226">
            <a:extLst>
              <a:ext uri="{FF2B5EF4-FFF2-40B4-BE49-F238E27FC236}">
                <a16:creationId xmlns:a16="http://schemas.microsoft.com/office/drawing/2014/main" id="{A458ED2F-22B8-413D-8A29-06618250F5A0}"/>
              </a:ext>
            </a:extLst>
          </p:cNvPr>
          <p:cNvSpPr txBox="1"/>
          <p:nvPr/>
        </p:nvSpPr>
        <p:spPr>
          <a:xfrm>
            <a:off x="231975" y="6088384"/>
            <a:ext cx="5913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Modern landscape processes vs landscape evolution – </a:t>
            </a:r>
            <a:r>
              <a:rPr lang="en-AU" b="1" dirty="0">
                <a:solidFill>
                  <a:schemeClr val="bg1"/>
                </a:solidFill>
              </a:rPr>
              <a:t>rates and dates </a:t>
            </a:r>
            <a:r>
              <a:rPr lang="en-AU" dirty="0">
                <a:solidFill>
                  <a:srgbClr val="002060"/>
                </a:solidFill>
              </a:rPr>
              <a:t>needed…</a:t>
            </a:r>
          </a:p>
        </p:txBody>
      </p:sp>
      <p:grpSp>
        <p:nvGrpSpPr>
          <p:cNvPr id="228" name="Group 227">
            <a:extLst>
              <a:ext uri="{FF2B5EF4-FFF2-40B4-BE49-F238E27FC236}">
                <a16:creationId xmlns:a16="http://schemas.microsoft.com/office/drawing/2014/main" id="{78BFBAE5-0155-4B13-B9AD-C6F00155C72E}"/>
              </a:ext>
            </a:extLst>
          </p:cNvPr>
          <p:cNvGrpSpPr/>
          <p:nvPr/>
        </p:nvGrpSpPr>
        <p:grpSpPr>
          <a:xfrm>
            <a:off x="7759484" y="4910694"/>
            <a:ext cx="1000918" cy="936104"/>
            <a:chOff x="7963570" y="1052736"/>
            <a:chExt cx="1576982" cy="1584176"/>
          </a:xfrm>
        </p:grpSpPr>
        <p:sp>
          <p:nvSpPr>
            <p:cNvPr id="229" name="Rectangle 228">
              <a:extLst>
                <a:ext uri="{FF2B5EF4-FFF2-40B4-BE49-F238E27FC236}">
                  <a16:creationId xmlns:a16="http://schemas.microsoft.com/office/drawing/2014/main" id="{EA195E7C-A205-4E1D-BB19-31DEA3854906}"/>
                </a:ext>
              </a:extLst>
            </p:cNvPr>
            <p:cNvSpPr/>
            <p:nvPr/>
          </p:nvSpPr>
          <p:spPr>
            <a:xfrm>
              <a:off x="7963570" y="1052736"/>
              <a:ext cx="1576982" cy="15841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230" name="Picture 229">
              <a:extLst>
                <a:ext uri="{FF2B5EF4-FFF2-40B4-BE49-F238E27FC236}">
                  <a16:creationId xmlns:a16="http://schemas.microsoft.com/office/drawing/2014/main" id="{2AA20EC4-1151-4C14-A25F-4EC84C3CC4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100392" y="1178384"/>
              <a:ext cx="1287586" cy="1287586"/>
            </a:xfrm>
            <a:prstGeom prst="rect">
              <a:avLst/>
            </a:prstGeom>
          </p:spPr>
        </p:pic>
      </p:grpSp>
      <p:sp>
        <p:nvSpPr>
          <p:cNvPr id="2" name="TextBox 1"/>
          <p:cNvSpPr txBox="1"/>
          <p:nvPr/>
        </p:nvSpPr>
        <p:spPr>
          <a:xfrm>
            <a:off x="7681973" y="5846798"/>
            <a:ext cx="11559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4000" b="1" dirty="0">
                <a:solidFill>
                  <a:schemeClr val="bg1"/>
                </a:solidFill>
              </a:rPr>
              <a:t>???</a:t>
            </a:r>
          </a:p>
        </p:txBody>
      </p:sp>
      <p:pic>
        <p:nvPicPr>
          <p:cNvPr id="4" name="Picture 3" descr="A river with rocks in the water&#10;&#10;Description automatically generated">
            <a:extLst>
              <a:ext uri="{FF2B5EF4-FFF2-40B4-BE49-F238E27FC236}">
                <a16:creationId xmlns:a16="http://schemas.microsoft.com/office/drawing/2014/main" id="{81EB1A12-D8A3-3FB1-FA8E-471B72457E2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6228" y="2373522"/>
            <a:ext cx="2369243" cy="1770732"/>
          </a:xfrm>
          <a:prstGeom prst="rect">
            <a:avLst/>
          </a:prstGeom>
        </p:spPr>
      </p:pic>
      <p:pic>
        <p:nvPicPr>
          <p:cNvPr id="6" name="Picture 5" descr="A beach with cliffs and water&#10;&#10;Description automatically generated with medium confidence">
            <a:extLst>
              <a:ext uri="{FF2B5EF4-FFF2-40B4-BE49-F238E27FC236}">
                <a16:creationId xmlns:a16="http://schemas.microsoft.com/office/drawing/2014/main" id="{A4FC0EFA-9B17-24E7-18E7-8B8E2A21A10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2349" y="499703"/>
            <a:ext cx="2369243" cy="1782321"/>
          </a:xfrm>
          <a:prstGeom prst="rect">
            <a:avLst/>
          </a:prstGeom>
        </p:spPr>
      </p:pic>
      <p:pic>
        <p:nvPicPr>
          <p:cNvPr id="8" name="Picture 7" descr="A close-up of a desert&#10;&#10;Description automatically generated">
            <a:extLst>
              <a:ext uri="{FF2B5EF4-FFF2-40B4-BE49-F238E27FC236}">
                <a16:creationId xmlns:a16="http://schemas.microsoft.com/office/drawing/2014/main" id="{C31DF079-7237-F067-2B1C-42F25862AA7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404" y="2349436"/>
            <a:ext cx="2369243" cy="1779829"/>
          </a:xfrm>
          <a:prstGeom prst="rect">
            <a:avLst/>
          </a:prstGeom>
        </p:spPr>
      </p:pic>
      <p:pic>
        <p:nvPicPr>
          <p:cNvPr id="10" name="Picture 9" descr="A landscape with mountains and text&#10;&#10;Description automatically generated">
            <a:extLst>
              <a:ext uri="{FF2B5EF4-FFF2-40B4-BE49-F238E27FC236}">
                <a16:creationId xmlns:a16="http://schemas.microsoft.com/office/drawing/2014/main" id="{EF6F9B9D-E1F5-C5CF-8A5F-715EF9F11DC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40" y="496256"/>
            <a:ext cx="2397171" cy="1785768"/>
          </a:xfrm>
          <a:prstGeom prst="rect">
            <a:avLst/>
          </a:prstGeom>
        </p:spPr>
      </p:pic>
      <p:pic>
        <p:nvPicPr>
          <p:cNvPr id="12" name="Picture 11" descr="A mountain range with snow on the top&#10;&#10;Description automatically generated">
            <a:extLst>
              <a:ext uri="{FF2B5EF4-FFF2-40B4-BE49-F238E27FC236}">
                <a16:creationId xmlns:a16="http://schemas.microsoft.com/office/drawing/2014/main" id="{15B14C96-7415-E5FF-0F42-2C7D6C0ADE3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713" y="4238325"/>
            <a:ext cx="2369244" cy="1777347"/>
          </a:xfrm>
          <a:prstGeom prst="rect">
            <a:avLst/>
          </a:prstGeom>
        </p:spPr>
      </p:pic>
      <p:pic>
        <p:nvPicPr>
          <p:cNvPr id="14" name="Picture 13" descr="A road leading to a hill&#10;&#10;Description automatically generated">
            <a:extLst>
              <a:ext uri="{FF2B5EF4-FFF2-40B4-BE49-F238E27FC236}">
                <a16:creationId xmlns:a16="http://schemas.microsoft.com/office/drawing/2014/main" id="{18ACBE96-1183-FA9C-FF71-BF422ED7CBD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404" y="4189013"/>
            <a:ext cx="2380855" cy="1776088"/>
          </a:xfrm>
          <a:prstGeom prst="rect">
            <a:avLst/>
          </a:prstGeom>
        </p:spPr>
      </p:pic>
      <p:pic>
        <p:nvPicPr>
          <p:cNvPr id="16" name="Picture 15" descr="A sandy beach with footprints on the water&#10;&#10;Description automatically generated">
            <a:extLst>
              <a:ext uri="{FF2B5EF4-FFF2-40B4-BE49-F238E27FC236}">
                <a16:creationId xmlns:a16="http://schemas.microsoft.com/office/drawing/2014/main" id="{688D9E84-A2A1-77C1-4B7A-4A7C32C7D32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713" y="507670"/>
            <a:ext cx="2369244" cy="1771537"/>
          </a:xfrm>
          <a:prstGeom prst="rect">
            <a:avLst/>
          </a:prstGeom>
        </p:spPr>
      </p:pic>
      <p:pic>
        <p:nvPicPr>
          <p:cNvPr id="20" name="Picture 19" descr="A mountain with snow on it">
            <a:extLst>
              <a:ext uri="{FF2B5EF4-FFF2-40B4-BE49-F238E27FC236}">
                <a16:creationId xmlns:a16="http://schemas.microsoft.com/office/drawing/2014/main" id="{BD3639D6-924C-3F09-D698-0BB11266408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40" y="2344736"/>
            <a:ext cx="2392675" cy="1781566"/>
          </a:xfrm>
          <a:prstGeom prst="rect">
            <a:avLst/>
          </a:prstGeom>
        </p:spPr>
      </p:pic>
      <p:pic>
        <p:nvPicPr>
          <p:cNvPr id="22" name="Picture 21" descr="A ship in the water">
            <a:extLst>
              <a:ext uri="{FF2B5EF4-FFF2-40B4-BE49-F238E27FC236}">
                <a16:creationId xmlns:a16="http://schemas.microsoft.com/office/drawing/2014/main" id="{D24BF380-E220-250F-CBA3-524B9E1D202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72" y="4189013"/>
            <a:ext cx="2404339" cy="1798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05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" descr="D:\Documents\ANTRÄGE_BERICHTE\APPLICATION LECTURER UOW 2012\Presentation Lecturer\catchmentbunt.pn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7207994" cy="5244118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184449" y="5224909"/>
            <a:ext cx="17835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Rocks… </a:t>
            </a:r>
          </a:p>
          <a:p>
            <a:pPr marL="342900" indent="-342900">
              <a:buAutoNum type="arabicPeriod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Weathering</a:t>
            </a:r>
          </a:p>
          <a:p>
            <a:pPr marL="342900" indent="-342900">
              <a:buAutoNum type="arabicPeriod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Erosion </a:t>
            </a:r>
          </a:p>
          <a:p>
            <a:pPr marL="342900" indent="-342900">
              <a:buAutoNum type="arabicPeriod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pPr marL="342900" indent="-342900">
              <a:buAutoNum type="arabicPeriod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Deposition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Introduction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-9968" y="359845"/>
            <a:ext cx="91539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AutoShape 4" descr="data:image/jpeg;base64,/9j/4AAQSkZJRgABAQAAAQABAAD/2wCEAAkGBxMTERUTExMWFRUWFxoYFxgXGBgdFxYbFxYWFxgYFx0YHSggGxolGxgZITEhJiorLi4uFyAzODMsNyotLisBCgoKDg0OGxAQGy4mICYtLS0yKzAvLS0vLSsvLS0tLy0tLS0tLSsvLy0tLS0tLS8tLS0vLS0tLS0tLy0tLS0tK//AABEIAOIA3wMBEQACEQEDEQH/xAAcAAABBQEBAQAAAAAAAAAAAAAAAwQFBgcCAQj/xABLEAACAQMBBQQFCAYIAgsAAAABAgMABBEFBhIhMUEHE1FhIjJxgZEUI0JScqGxwTNigpLR4RU0NUNTsrTxJPAIJVRjZHODoqOzw//EABsBAQACAwEBAAAAAAAAAAAAAAAEBQIDBgEH/8QAPhEAAgEDAQUDCwIFAwQDAAAAAAECAwQRIQUSMUFRYXGxBhMiMjOBkaHB0fAU4SNCUmJyNIKyJKLC8RUlkv/aAAwDAQACEQMRAD8A3GgCgCgCgCgIXafaq0sI+8uZQmfVXnI/kijifbyGeJFAZBtRt9qV8rC2zZQYJXj/AMRLjllh+jB4csHzYVNpWNScd56fUwc0av2fa/8ALtPguCcuU3ZP/MT0X4dMkZHkRUIzLFQBQDW11GGR3SOWN3jOJFVlLITyDgHKn20A6oCN0nXra5aRYJkdonZJFB9JGVip3lPHGQcHkccM0BJUAUAUAUAUAUAUAUAUAUAUAUAUAUAUAUAUAUAhe3kcMbSSusaKMszkBQPMmgMr2h7VJZy0WlR+jya7lXCDziQ8WP2h+zjjW6lQnVenDqYSmo8SnQ6T84Z55GuJ24mWQ5P7IPqjw8Kt6FrCnrxfU0SqOQ7ZamJniZPdjOpdxe3Vi3BJh8ph8N7gsq+0jHDwjNUF5S3Kr6PUkweUa3f3scMbSyuEjQbzMxwABUUyM3k1G/1nPycvY6dnHfYxcXQ5Hux9BPP7zxUAMtmdDh0/X4IbYFUkspA4JJLFZC28xPU7o+HSgNV1G7EMMkrerGjOfYilj+FAfO+ymgPJBHdRzPBeFnkEyHmWcnDjkVPUefUcKA1nYHbR7lms7xBFexDJA9SdP8WP8x/MAC3DUYe9MPex96AGMe+veAHkSuc486Ac0AUAUAUAUAUAUAUAUAUAUAUAUAUAUBEbXarJa2U9xFF3zxJvBM4yARvEnwVctjmd3FAYe4m1Lcur6fvlIDRwJlYI+f0erDkSePQk1Y29rFpSlqRKldp7qJMRAAAAADgABgD2AVYrC0RoycMtZJmaYky1mmZJkXqN01rNb3yAlraUMwHNo29GRfeDj3moO0Ke9T3ly8DdTlrg0K/A1rVDbb2dPsljklA5XM0i70ak9UC/g3iCKY3mjyRhUCqAAAAABgAAYAAHIUBl0uqwRbS79xNHEkdhgNI4Vd5pc4BY43irE48BQD7tP24szpVylvdwSyyII1RJFZiJGVXwFOeCFqAhdnYO7ijjH0EVfgAKA52+UwQw6jFwns5UYH6yOwRo2/VO8PcW8aAyueWS7vpZbokyyDvcgkbhyoUL4BRgAdN0VCr3DUN+HXB0uzNkQlcu3ulq4by1xjh9y1aTtVqlpjubwyoP7u5G+PZvesB5AitcL/8AqXwJlz5Jta0J+6X3X2LbpHbcxfuZ7B2mIwotmD77ceG4eK/Fj5VOhNTWUctdWtS2qOnUxldGn4fXUsmndpapIItTtZNPd/UaQ70Lg8R84AACM8cjA6kcqzI5fIpVZQykMpGQQQQQeRBHMUB3QBQBQBQBQBQBQBQBQBQBQHjKCMHiDzoDBrrSzp2oS2J4Qy5ntT03STvxe1SDw8BnrU+zq/yMiXMP5kPWWrFMjJiTLWSZkmJstZJmSY1u7YOjI3JgVPsIxXskpJxfMzTwPP8Ao/aykE9zYSkLI7ho88N8oCrqM9cAMB4b1c5OLjJxfImJ5WTcJ/VrE9KPtBs9ayuZJbeKRzgFmRSxwMDiR4UBUb7Z60U5W2hBHEYjXh91AO9MNAQXabrSvGmnxnLyMrzY+hGp3gD4MSAfcPEVrq1FTg5Mm7Ps5XdxGlHnx7Fzf5zwig306xXSu3Ix44c85P8AKq6lB1KDiuOTsL+5p2W1I1qnqunj5v8AYtGg7I3d6Q0mbWA+XzzjyH0QR1PwNSqVnCGstWUm0PKK4uMxpehH5v38vd8WbLsZsnbWa4giCkj0nPGR/tMePu5eVSznSyahp8U8ZimjSSNuauoZT7j186A+dNTu3tNRuItJuZre3hbc3d8vEZB64VX4FQcjjk8M5wajV7hUsaZLnZOx53+897dS54zr05cvoT2m9q2qQ4E0MF0B1XMch9pHo/Baxje03x0JFfyZvafqYl3PD+eCz6b212ZwLmC4tj1JXfjHsZfSP7tSI1Iy9VlPXs69D2sGu9PxLjpO2en3OO5vIWJ5LvhX/cbDfdWZGJ4GgCgOJpVRSzMFUDJLEAADqSeQoCB0rbjT7mc28N3E8o+iDgP1+bJGJOA+iTQFhoAoAoAoAoCkdrGzTXdn3sI/4m1PfQkczjBePz3lHLqVWvYycXlHjSawyhaVfLcQpKvJhxHgeTD3HNXVOanFSRWSi4ywxdlramExNlrJMyTEmWskzJMhINFgk1SJJyyLdDu0lQ7rw3C4MTqfEkBcdd7PMAiqv6eJqa5kqjLKwaz2VatcXOnF7iXvmWaSNJN0KzIhAUtjmc54+zOTxMA3EhqY50BUtTHOgM/v9sGJaGzGXGQ0reqnHHog8z5n4GtVWrGmsyJths+te1PN0l3vkiCmUQRO+S8jc2bizu3U558eNVqlK4qpPh9Dt5UKOxrGc4ay4Z5uT4e5ccdOrLzsdspHFuyyLvzkAsz8d0kcQnhjlnnVtGKisI+f1as6snOo22+bNL0u35V6ay0WseBQFY7TtpTZWLGL+sTEQ24HPvH4bw+yMnjwyAOteNpLLPYpyeEYna7D30ceFlgzxO6d/jnictu86pql3b1JZaZ1VnWvrSkqdJxwuWOPe+IwgnbfeKVO7mj9ZfwI8RxHxFY1KSilKLzF8zpNmbUV3mE1uzjxX1XYOa0lsNJ9Nif1o19o4H4itsa9SPBlfX2VZ1vXpr3aP4rDFbITQf1e7uIAOiSsF94zg1vjfVFxwyqreS9pLWDlH35Xz1+ZLaP2ha13oit5/lh6q0Kbq+bOMfEtirGlOU1mUcHH39rQt57tKrv9cLCXvy0/cXq22QudQYSatcGRc5W1hJSBftEYLnz5j6xraV5bdU7P9PngWFrZECeo0QCPGeeVZR48eOQTzzQFI1Taa80GeKC4mGoW0u8Ywci7jVSM5PEOADwyfSIPqgV42lqzKEJTe7FZfREzpPbFZTzpAIbqNnzgyRoB6KluOJCeh6UUk+DMqlGpTeJxa71g0avTWFAFAcSSquN5gMnAyQMk8gPE0Bh+0Gmf0bqjxAYtr3M0Pgkg/Sxj4g+woPGplpUxLcfMjXFPK3kOyKsiCJstepmSYky1mmZpkPtLas8BZDiSIiWMjmGj45HnjNabmG/Ta95tpSxI03sXhK6Jbk82MrH3zyY+4CqMmktqY50BSdpLju4pJPqIzfAE0Bleg24SFeHFvSPnnl92KpbqblUfZofTNg2saFlBpay9J+/h8h7o1t8pvkUcY4PTfwL8lX3Hj7jUyypbsd58/A5vymv1WqqhB5UeP+X7fVmv6Zb8qnHLlt0y3oBxqutW1su9cTxQjp3jqufYCcn3UBkVxqg1TU2ulO9a2gMVtwIDyMAZJMH3Dj03DzFVe0q+7Hza4vwLXZlvvS84+C4d5YoYS3s8apowci7nNRKN2n2SxTWtwvDJaFz4gjKZ9h3qs7dJ0pU13mi2rulfUqreE3uvufD5kHUc7w5dgASeAHE0Sy8I8nNQi5S4LUU2d2ee+AlmcpASd2NOBcA4yx8D/tirqjbQprtPme0ds3F5JxziHKK007evga1s5o8cKBIo1RR0Uc/MnmT5mpBTl00+DAzQDm8ukijeSRgqIpZmPJVUZJPsAoD5c2i2la7upb1wS0p3LePqsSnCg+HifMnxqDcZqy3OS4s6jZG7Y0v1DW9UnpCPPHXub8O0Q0aBo7uCVzmRi+94D5p8KKytqqlJxitEa9t2NSjShWryzUk3notNEu43rU+1XS4m3FnM8nRLdGkLeSsBuE/tVLbS1ZzZHSbdalP/AFLSXQHlJeOIwPMx8GI9jVGne0IcZfDUyUGxncWWtT/1jUY7dTzS0j4+6R8MD7zUGptaK9SPxM1S6kHqfZ3EyM4nuHugAY55ZWZ1ZTvLyxwz7xnhxqGtrVt9N4x0M/NLBLGVtc0mSFx3epWbAleAImjzusOm7IAR4A58BXRU6iklOLI7XJld0DVO/hVyMN6rr1V14MCOnj76vaU1UgpFdUp7rwSZFZmngJstepmSZG6+27bTHwifHt3TisassU5dzNtPWSNZ7PINzSLIf+Hjb95Q351RFge6mOdAZn2nT7ljNjm26g/acZ+7NAUGwt5LnEUHoxIAry9OA9VPE1Ao2uXv1Ph9zrNp7c3aatbR6JJOXdpiP3+HU0jZjRo4IxHGuB1PVj4sepqecmS20e0sWnwB2G/K/CGIc5G8/BRkZPu5mvG0llmUISnJRist8jPNS2v1OZSZbwwJjJS3ATH7Y9L7zUGV7l7sFk6ql5MblPzt1U3Ullpcvf8Asw2C2YWXeu7lTJ3n6NZfSJGeMj73MnHD3nqKi313JPzcXrza8CBaWlKTdTd9F+qnrp1fazTLSyAA4BVHJQMfhyFV8YN6yJ8qijpEdM+OArNywalHPEz3taw0Nsp45uBw8t1gfxqVYzac2v6TXWpRqVKUJLRzS9xSP6I3f0Ujx+Wcr8K3fqd714pnQf8AwnmtbWrKHZnK+H3yJGK4kkS1LK3enG8B6QUcWJ5DkD8DW+3p0py34prBT7Yu7+3pfp604yUuaWHhfBa/c2jRLBUVUUYVQFA8ABgVPOULjpltyoCwRrgYoDHu3/awqiabCcvLh5scwmfQT2swyfJR0avJNJZZnThKc1GKy3y6mZaZp+56b8ZCMeSDoq1TVq296MeHj2s+lbM2Z5j+NW1qNY7IrlGPd+dvd/JuyQt4M3+Rq3WHrMrPKz2NP/J+BrG0+lHR7s6jap/wUxC3kKj9EScCaMDkMniPPz9GTd2yrwxzXA4eMsMu1tcLIiyIwZHAZWHEMCMgiubacXhkgTuFrBnpGXC1pkelL2gEllcpqlsMtGN25j/xoeG9+0oGc+QP0cG12VebkvMz4Ph39Pf495rqQzqiO2lWOG9jvbc5stTG+COSTj1gfqlieIPHeLfVrr7Oruz3XwfiQqsN5D6OSrRxIUoivOsTVwILbR92ymPiAP3mUfnWm4eKTN1HWaN20a37u1hj+pEi/uoB+VU5YkRrkyxozuwVFBLMxwAB1JNAY/qLvq7eiDHYo+d8jDzsuR6APJeJ/wB+AAmrK0RAscahUXgAOX8z50A/1fW4rGDvZPSY8I4x60jdAPLxPT4Aj1Jt4XEzUvLPM11ctvTPyH0Yl6Ig6Afx5kkmoubnzj3Y8PE+hbD2KrWPnqq/iP8A7V9+r9y55U07TGvroWy57pMPOR4dEB8T/PpWMP4NPznN6L7kXbl35+r+kg/RWs34R/PobDbWqxgDA4AAAclA5AVCUcavVlc550jojqSWsZTPYxGk84AJJAAGSTyAHMnyrS5N6I3JJLLMs13WDfXClBi3gJ3CRxlbkW8l8P58LONNW9Np+tLj2L8/Ou3ZdtO8uI1+FOD0/ufZ2L87GE9wxfuoV7yU9ByXzY9BWyhbupq+BYbW2zTs804elPpyXf8AYuGx+zIhPeSHvJ2HpP0A+qngPP8ADlVrGKisI4CtXqVpupUeW+ZfkljgiaWVgkaDLMeQH5ny61kain3HbBMcizshj6Mk78D57i4OP2q0TuKcNGyztdj3lwlKENHzei+/wRUtpNvdVlXD3hjLcFit13M8ejD08e+sKdypvRaLmSbvYkraC35pzloopN59+ngRmnWLAmWVjJM3rMxLEeWTxJ86g3Ny6jwuB1exdjRs4+cqa1H8uxfV/TjIVFL8itVjeWSKGFWkmJJCIMsQEYngPLJ91WFhF5cuRx/lXXpunCkn6Wc47MH1hcQK6MjqGRgVZWGQwIwQQeYIqyOJMs0gNpF7/R8pPyO4YtZSMfUYnLW7E+Z4eZH1jiq2ja7y87Hjz+5tpy5F4mFUbNxG3C1qZ6RdytaWelBmsViMumSnFpeNv2jn1bS6HFRn6KMfR9h+0a6rZt75+nuy9ZfPt+5GqQ3WJ6BfM8ZWUFZomMUqnmHQ4Ofh8c12FvV87Tzz5kGpDDJmOSs3EjyiQ+2ad5BHF/jTxR8P1mz+VQrt4pmduvTN31zV4LSB57iQRxoOJP3BRzLHoBVWTzIrgT6w4nuVaCwBzDbk4efHKSbH0eoHw+sQH164UBVAVQMKAMAAcAAByFAMr3UorSEzTHgOQHrO3RV8/wAKAokk0tzL8puPWPCNPoxL0A8/Oqq6ud70I8Dvdg7FVBK4rL03wXT9/A41C5KL6I3nYhUUc2ZuAGKj0afnJYfDmW+1b9Wdu5r1npFdv7cTUNjtCFlbBDgyv6czfWc8xnwHIfHrXlxW35acOXccZRpNLMtW9W+0lpJahykSoxGsktaZSN0YmabUa+bxzbwti3U/OyD+9I+gp+r59fZjNnQo/p4+cn6z4Lp2swtreW0au5HSlH1pdexfn0zG2UMlw/cWoAVeDy/QjHl4t5fzIl0LVze/UN+1Nuwt4/prPGmmVwXYu3t8XwuOj6JFbDcjGWPF3PrOfM+Hl/vVlwOLbcnl8SzwskUbSSMERBlmPID/AJ6UPDNdY1e61m7S2tYmaIelHEeAIHDvpzyA48B5gDJPHB5lomSae7SanOOeaT4d77Ozn3cbzp/YrKVzcagwbA9GGMBV8QGY5Yfsitat6S5Eqptm9m/aNd2ngMdS7FLmNjLb3kcreE6FeHgGUtx9wr2dCEo7vBdh5b7UuKVfz+d6XDMtf/XuKbqST2rhLyBoCeAb1o2+y65HuqvqWUlrHU66y8paNRqNdbj68V+35qcWUc13OtrZL3krc2+hGvV2PIAePsHEkCvbe0cvSnwMNr+UMKKdK2acv6uKXd1fyXyN62B2Eg02PK/OXDj52dh6TdSq59VM9OuBnNWiSSwjhJzlOTlJ5b5lsr0xMm7Zdr7ILJp08E0kgVZFdAuIXIO44JOcjrw4hiM8a8bXMyjCUs4XAb9nXaLDc2yx3c8cdxHhSZGCiUfRcFuG90I8ePWqC8spQlmCyn8jbCeVqXOUhhkEEHkQcg+8VVyWDYR1wtaZGRAa9pSXMTwyD0WHPqpHJh5g17QryoVFOPINZWDKrW6ltL5luXZnZtyVnJO9/hyhjxIx49K77Zl5GTU16svz5ESpTW72l7jkronEhyiRG02orDLZO4ZlS6SVlXizCMgkKD1Oce+qy/0il2ntGOJMu9ro1xfyrfaqu6o421l9CEdGmB9aQjoffj1RVkkk9UuKAqeqalHCrSynCL8WPRVHUmgM+vbmS7k76ccOUcX0UU+Pix6n+QEGvcfyx+J1OytkJLztdceEX4v6Ll38Efkm7xjdo/Ycr71PCo/nN711nx+Jb/o/Na283T7nmP8A+Xp4Fq7NdJaeX5bNxWLKQcMBm5NJjyHAef2axuZxox83Di9X9iilXq3tXzlV5UdI4WE+3Hb+cDR5Jaq5TJUYjaSWtEpm6MTPtstozKzWsD7qD9PLngB1jU+Pj8PGrK0t9xKrUWv8q+po3XdTdKDxCPrz5JdO/wDOow2b2bkvVAjzBZqcGTHpS4PFY8+/LfHPKralbvO/U1fgRNobYi6f6WzW7TWmecv2fPm+fQ0AW0VvEIoUCIvIDr5k8yT4mpZzwnCyorSyMFVRlmPICgM82n2m+Vt6R7u1Q5jjJ9KUj6bgdPAdPiajVakn6FNa9ehdbPtKEV+ou5JRWqjzl7uOPE2TsT2eFvp4uHXE10e8ckcQmSI0Hgu76WP1zUiMVFYRU1asqs3OXFl8luQtemso20/aPZW+VecMw/u4vTfPgccFP2iKxZtiku8z19or3XZGsrOERQH9NI43t1M82OMKTg4UZJxwPA0SPJSNj2M2Rt9OgEUC8TgySH15WHVj4c8LyGfaTkayfoAoD587UeGuT+cER+4CoN8vRXedT5KyxXqL+36lZmtkb1kU+0DPxqBGpOPBnXVrS3re0gn7ln4nNtYmI5t5pYDz+bdgD7RnjWbuXLSaUu9FZW8mbOfs8x7nnxz4kxa7ValF6zx3K+DruvjwBXHxOa0yoWtTk4vs1RT1/Jq6p60pKXyf2+ZJwdoMJwLiGSA+ON+P95eP3VFqbKm9aUlL5Mpa9CtbvFaDj7tPjwEtsdJh1G3761dJJohkbhBLrzKEDiD1APmOtZ2FapaVNyqmovr16/cjTSksorug7RFoUQK0txkRpGoJaQ/RPD7/AGV31O+iqPpestO8huOTWth9gDbkXt+RLdniic47YdAnQv8ArdOmfWNZUqyqS3pGSSXAn9Uuedaz0pW0GppEjO7bqrzP5DxPlQGWz6i15KZH4RocRx9B+s3i1RLqq4+ijodhWMKrdaeu69F29ReoB1omlo9xMlrHwaQ+kfqIPWY+7+HWtsGoRdWXBeJTbWuHhW0OMuPZH9zYbSBIYkijGERQqjyHj4nzqoqVXKTkyPSpKEVFHEktRpSJMYlF242p3M28L7rkfOSf4anoMfTP3fhZbPsvOfxZrTkuv7Ffe3Sj/Cg8Pm+i+/53KbA9nMk0aTXqmO3HpJDxV5uu/J1C+A5nyHE9AqaUt7mUc7ypKiqC0iuS5vq+r8ORoOrXkUEfEpFGowOSqoHIDoB5VmRSk/0+1zJuWVvLdsDglFIjB/WcjCjzPDzoCbj7Mb6+C/0hcJbwg57iAbzH7bn0d4ePpDyoC6aBsJptjgxW6tIP7yX05M+ILcFP2QKAmbnUKAq+1BW4glt2PCRCpPgSOB9xwfdXjZsjHmzFdi9irjUJmt1UQRQnduZsdQTlR4twPDl1PStapelvN5+hKqXrdFUacVHTVrjLvfHHZ+LbLbaHRdHgFvHcRKF5rGe8ldurSd2Cd8+eOgGAAK2kEim7XjLcQQW1jNieVY1kn9AcWALKi5LAA5PEYHOgNSoAoDAO1pca2361rGfgxH5VCvvUXedL5Lv/AKqa/t+qK1VYd0dpWLNkOB1QzPCKHjSawxjNpqA76ZideIaMlSPZipELifqvVdHqUl7sOyqxc93dfWOny4fIf7B3V9YkajHbRXSz729vfpQA7K26easxB4gNkYq5SSWEfNTVtN7ULO6PduWtZ+RinG7xOOCtyPMYBwT4V6DnXtRSNGkdgqKMknwoCrbN7PyajIt9dqUtEObeFv73H97KPq+A6+zO8Bm2m3nevM2OLSNJ++SfyqBdr0kzrfJ2onSnDo8/FfsO55QiljyFRYxcnhF5XrRo03UnwRdez3RzFEbiQfOz8fNI+ar7+fw8Ki31dN+bjwj4nPW0J1JOvU9aXyXJFmklqrlIsIxKjtjtK0OIIAXuJOChRkpnrgc2PQe/2ztn2TuJb8/VXz/OZA2heq3juQ9Z/L85DbZHTtOsHWa+k+WXxOY7W3Hfbj+MhU7rSg9CeHHmeXUJJLCOXbb1ZfmGt35+bhj06E/TnO/OR4hAMKfJgPbXp4SOl9lForCW8eW+lHHenY92D+rGDjHkSRQF0iEcKBI0VFXgFQBVHsA4CgGdzqFARF1qPnQERdajQEPPffGvEjKUslautlUnlkkZpAspUvGrEIxUYBYDmevvNemJN6RsxBFju4VU+OMt+8eNAOdhrH5ZrD3A4wWCmND0aeQEPjod1cg/snrQGvUAUBgnbGuNaTzs1P8A8sg/Kod77P3nReTH+sf+L8UVaqs70UWsWbY8D2hkFAI3jYjc+Ck/cayprM0u0jXkty3qS6Rb+RY9G1WCGytYXcI3cCX0uAKtI+cHxz0866A+REZt48VxNZEYdHgdweI3gTw8D0qPczcKeYlvsO2p3F2qdVZjh6e4g5bGUBFWUvGjh1hly0ZKnkR9XpjzqLTv/wCtF9deSibbt547JfdfZl5ftdbuXju7QxP3bKjw8Yi26QvosfRHLkT7KnU6sKi9FnLXdhcWssVotdvJ+/gZtpkIRwB9OFX95Jz+Na7+G7GLLXybn/FnHs8H+5M6Fpnyu7CMMww4eXwY/RT39fIGq6rV8xR3/wCaWi+5Pv5u5uFbr1Yay7XyX529DTpJK5+UyVGJA65qzoyQW6GW6mO7FGP8zeCjnx8D0BIlWNlK5nl+quL+i/NCJfXsbaGF6z4L6smNB7D497vtQuHmkbiyR+imSOILH0mHs3a62EIwioxWEjkpzlOTlJ5bNM0PZ61s13baCOIdSq+k32mPpN7yayMR9LcAUBHXOoUBEXWo+dAQmp6ykalpHVF8WIA++gKXqPaDb5Kxb87eEanHxOOHmM1jKSjq2baVCpWe7Ti2+xZIOTbO431L22EdgoVW3pSTywOufDFYQrwnLdiyXc7LubakqtaOE3jis9eBZ9D1i0nxuTLvfUc7rjyw3P3ZraV5aUgRF3ndVX6zMAPiTigIK51l71zZaV8454TXPHubdTwJDfSfGcY92egGn7KbPRWFrHbQj0UHFjzdjxZ28yfgMDkKAl6AKAwjtrU/0zAehswPhNMT+IqJeez95f8Ak08Xv+1/QqVVR9AO1rFmyPA6oZhQCV1FvIyjhvKR8RisoS3ZJ9GR7qk61CdNcZRa+KwJTahE0EVve2+73SCNLiLJwoPAkcx+eTwFXVOvCpwZ8yvdlXVp7SOnVar48vfgebQ3cMl3bi3ZWjjtAq7p4D02G6fAgY4HjWq99l7yx8mFm9/2v6HNVB9EOXQEYIBB5g8qJtPKMJwjOLjJZT5Mi5tH3W34G3G8DxU+XlUuN1lbtRZXzKGtsJU5+espbkunGL7Oz59iHGyevtZMYbhMRyNvb4GSGIAySPWXhy5isb22V1HfpPVLgc3TdfZ9Rwuo4Unne469c8/Eu2sa0sSIUHeySkLDGnEys2MYxzHEcfPzqltbOpcVNzglx7P3LK6vKdvT3+LfDt/Yv/ZxsT8jVrm5Ie9mHzjcxEp/uo/IcMkc8eAFdfSpRpQUILRHIVasqs3Ob1ZcpbgCthrI651CgILVdcjiUtJIqL4uwA++gKHqvabb5K26yXDfqAhM+bMOXmAaxlOMfWZvoW1au92lFvuRWL7abUJ+TJbL4IN5/ex4e8YqJO+gvV1L+18l7mprWagvi/lp8yI/otS29KzzN9aRix++ok7ypLhodFbeTllR1knJ9v2WF8cj2NAowAAPADAqM228su6dOFOO7BJLotBfRYt/UtPU/wDao2/cIb8qnWC9Js5Xysl/Bpx7X8l+5vmu7GWF4Sbi1idjzfG7If20w331ZnDEJb9kekIwYWmcdGllK+8F8H30BcNPsIoIxHDGkSDkqKFUe4UA5oAoAoDEe3JcajZnxgkHwbP51Gu1/CZeeTssX0V1T8Ck1UH0M9oenQavMGal1Oq8MwoDw0PGsjaGwjV99V3SRg45ccdPdWyVaco7rZBo7NtqNbz1OOHjGnDly4cuQ6rWTwoAoDiWMMMMAQehr2MnF5Rrq0oVYuFRJp8mMtNtpLS5iuoCHaFt5I5M7uOJ3Qc+JPx+M+lerhJe84++8l5YcreWekX06J9/X483tGg9qlrcqRKRazKMtHKwA4DJKOcBh8Dw5VYxkpLKORq0Z0puFRNNcmQ20Pa3ZRZEbNcMOkYwnvduGPMZr01lKv8AbvUrr9GFtYz1xl8e1h94AqNUuqcO1l1ZbBu7nXG7Hq/ouP07SGGmBm35ned/rSMW/E/jmoFS8qS4aHWWfk5aUNZrffbw+H3yPUQAYAAHgOVRW23ll7CEYR3YJJdFodUMwoAoB9sgudY08f8AeOf3YyasLBet7jjfK2WlJf5fQ+kasjiwoAoAoAoAoDE+3lcX1gx6xzD4Y/jUe69k/wA5lvsKSjf02+3/AIso9U59ICgCgPQa8wZKWDsGvDYnk9oehQBQBQBQBQBQDLVrVXjbeUEhSVPUEDPOt1CpKE1h8yr2tZ0ri2m5xTai2nzTx1GeztmndLJugsc8Tx5MRw8K3XdWe+450K7ydsbf9LCvurfedXrwbWnT3EzUM6UKAKAKAKA8Y8KIxk8IkthhnW9P9s3/ANLmrGw/m931OM8reNH/AHf+J9HVYnHBQBQBQBQBQGL/APSAUG507PUT/wD5VpuHimyz2NFSvaafDL8GZ38lx6rFfwqp85nisn0D9Go60pOPzQd46+sN4eI/hTdjLgeedr0vaRyuq+wrFMG5GsZRa4kilXhUXos7rE2noND1PB2GrHBsUsntDIKAKAKAKAKATuB6DfZP4VlD1kabhZozXY/AZ6D/AFdPf/mNbrr2r/ORW7BX/wBfT9//ACZIVHLgKAKAKAKA5c16jXN6YJXs/wD7csPZP/p5KsbDhI4zysfpUe5/Q+jKsDkAoAoAoAoAoDIO3+Ib+nP1Ekq5+0sZ/KtNx7KRZbHeL6l3mdkVSn07GDyh4JS24PHkfEc6zjNoj1bWE3ng+qE+8ZPWG8PEc/fWW7GXDQ0+drUfaLej1XH3i6OCMg5rW01xJcKkZrMXk6rwzFBWJuXA9oehQBQBQBQCc/qt7D+Fex9ZGmv7KXc/AaaH/V4/YfxNbrr2siv2H/oKXc/Fj+tBbBQBQBQHhNDxvCEiazI7eWTPZ7/bth7J/wDTy1YWHCRyHlX61Luf0Poyp5yIUAUAUAUAUBC7VbL22oQ9zcoWAOVZTh0bGN5T4+RyPEUBje0vZrf2WXgze2444HC4QfZ+njh6uSfAVEq2cJax0Z0Nh5RXFDEKvpx7eK9/3+KKna3aSZCnDD1lPBlPUEVXVKU6b9JHZWW0Le8jmjLXmno17vtoLVrJgUAhJb8cqd0/cfbWxT5S1IlS1136T3X8mCXHHDjdP3GjhziIXWHuVVh/JjpTWlk+L0OqGYUAUAUAUAncH0G9h/CsoesjTcPFKfc/Aa6H+gj9n5mttz7WRX7D/wBBS7vqx9WgtgoAoAoeZwJMc1kkaJSyzyvTEmez3+3bD2T/AOnlqwseEjkPKv16Xc/ofRlTzkgoAoAoAoAoAoAoCo7ZdnlnqHpupinHqzxcH8t7o49vHwIrxpNYZlCcoSUoPDXNaGNbTbMXumkm5TvrfPC5iGQOPDvF5oeXlx4E1Aq2XOn8DrNn+UzWIXayv6lx965+74MjYnVhvKQQeoqvknF4kjsKU4VoKdOSafNHWKGWGcSICMEZr1NrVGupTjNbskIqGj5ekv3is3uz7GRoqrbcPSh81+fmB1HIGGQa1OLTwyfTqxqR3os7rw2BQBQBQCN6fm3+y34Gs6frrvRFvXi2qP8Atl4MQ0YfMR/ZrO59rIi7GWLGl3D2tJaBQBQCbtWSRonLOhzXpgFATPZ7/bth7J/9PLVhYcJHI+VfrUu5/Q+jKnnIhQBQBQBQBQBQBQBQHLoCCCAQRgg8QQeYPlQGV7Y9kSsWn01hBIeLQN+gk+z/AIZ+7l6vOtdSlGosSRNstoV7Oe9Sl3rk+9fjMvaR45TBcRtBOvNHGM+ankwPQjn0zzqqrWsqevFHe7M25QvMQfoz6de5/Tj4i9Ri8CgG8lvx3k4H7jWyM9MSIVS2al5yi8P5M9huM8Dwbw/hXkoY1XAzo3Km9ySxLp9hesCUFAeE0PG0llja/f5mT7Df5TW2kv4ke9EC/nm0rP8Asl4M80kfMx/ZH4Ur+0l3nmyViypf4od1qLEKA5c0RhN4QizAczis0skaUlFZk8CJuh9EFvZyrZ5vroRXeRbxTi5eB5mQ9FX76eghm6lyS+ZP9nAYa5Ybxzwn/wBPJU2ya9LBzHlNGonS8486P6H0fU45YKAKAKAKAKAKAKAKAKAKAgtrNkrXUIu7uI8kZ3JFwJIyeqN06cDkHAyDQJ4MM2s2Uu9LbMuZ7UnC3CjimeAEw6HpnkfHPAQK9mpaw49Dq9leUk6WKd1rH+rmu/r495HRyBgCCCDyI5VWtNPDO3p1IVIqcHlPmdV4bBKaANz59D1FZRm4mitbxqrXjyfNCSTFTh/c3Q+2snFS1j8CPCvOk9yt7pcvf+fcdVrJwlIeNZI0VHljXUD8zJ9g/hW2l7SPeQdoPFnW/wAX4C2mD5mP7C/5RWFb2ku9kjZixZ0v8I+CHNayceE0PG0tWMpLkscIM+fQVuVNJZkVdS7lUlu0Vnt5Atr1c7x+6vXU5R0PI2ib3qr3n8hcDFayWkksI9oekxsCf+u9P/8AX/071PsP5vccl5V8aPdL6H0bVgcgFAFAFAFAFAFAFAFAFAFAFAcTRKylWUMrAgggEEHgQQeYoDGtueyt4C1zpgLKTvSWmfiYPx3fhngtaa1CNVa8epZ7O2rWsZehrF8Yvg/s+345M+tbsODjII4Mp4Mp6giqirSlTeJH0Gy2hSu6e/RfeuaHKtmtTRYRkmeOoIweIom1qhOEZrdktBqSY/NPvX+VbtKneV7c7Tth81+3539qwIyONYtY0NsZqa3kxvqh+Yk+zWyh7WJC2o8WNV9g7slxGg8FUfcK1VHmbfaywso7ttTj0jHwR1NKFGT/AL1jGLk8I2Vq0KUd6Q2ZWf1uC/V/jW1NQ4cepBlCpca1NI/0/f8APgLKoHAcKwbySIxUVhLQ9oZBQCU9wiDLMF9prKMJS9VGivc0aCzVkl3k72aRyT6vZyxRStFEZd+XcbuxmJhxbGBx4cfEVZWlGVNPe5nGeUG0aF5KCotvdzrjHHHv5dD6NqWc6FAFAFAFAFAFAFAFAFAFAFAFAFAZ/wBoXZrHek3FsRBeAev9CbH0ZQOvTexnxzgYxnCM1iRvtrmrb1FUpPDRi7iSOVoJ4zDcJ60bdfNTyIPPIz7+dVNeg6Xajv8AZm1qd8serU5rr2r7cvmKB6j4LlVGuJ47Zr1LBjOe8NXiKneTl1X+FbVJS0l8SvnSlRe/S4c4/Yb6tMDbOR+qP/cK2UItVlnt8CJtavGezakov+n/AJIftNuKo5tgYHuqOo70m+RbyrqjSjHjLCwjiOI53m4t9w9leuWmI8DVTpPe85U1l8l3fn3FqxJAAUPUm+AhdXSR4BOWPAKoyzE8gBWynSnU9VEK9v7ezWastei1b931eEWrZ3s21G8w8uLKE/XG9Ow8k4bv7RBHnVhTs4R9bU5C88orirpR9BfF/Hl7viaZs72WabakN3PyiT/EuDvnPPIXG4MdDjPnUpJLRFBOcpvek8vqXVVAGAMAcgOQr0xPaAKAKAKAKAKAKAKAKAKAKAKAKAKAKAq+3exMGpQ7r/NzJ+imUenGfP6yZ5r8MHjXjSejMoylBqUXhrmYLqdhcWk/yW8UJLzRx+jmXoyHr93sB4VWXFs6fpR4eB3WyNtRusUq2lTk+Uv38eXQTqIX4V6eEVr8YERbllgD59alWsm6mCh2/SjG1c1plpPt5kpbQY4nix6+HkKiTnnRcC/trfc9OesnzO2HGvEZyWGcsQASTgDmTyFepZ0RhKSinKTwlxb5Ejsxs5d6k2LVe7gBw9zIDu+YjHN2/wCSRzqfRs+dT4HJ7S8pHrTtOH9X2X1fwNp2N7P7PTxvRp3k59aeXBkOee70QeQ95NT0ktEclOcpycpPLfNlsr0xCgCgCgCgCgCgCgCgCgCgCgCgCgCgCgCgCgCgITa7Ze31C3ME6+aOPXjboyH8uRoE8Hz3rmkT2Fx8lu+JPGGYepMv5N4jmM+YJrbm23fShw6HbbG22q2KFw/S5S69j7ej59/FAioR0rWCM2hPzSjxkX8DUq09d9xReUL/AOlius14MmqhHUDe9uUjXec4H3nyFZ04Sm92JDvbqja0/O1nhfN9iLvsJ2YyXZW51AGODnHbcQz+DTdVH6vM+XW4o28aa7ep872ntareyxwhyj9X1f4ja7a3SNFSNVRFACqoAVQOQAHACt5UitAFAFAFAFAFAFAFAFAFAFAFAFAFAFAFAFAFAFAFAFAQ21ezUGoW7W9wuVPFWHrRt0dD0I+8ZB4GgPnnWNJnsLg2l1xPOGX6MydCP1vEePxNZc2+76ceB3GxNs+fSt679Pk+vY+3x7+MLtAPRjHjIPwP8axtPWk+w3eUC/hUovnUXg/uSd5dLGu8fYAObHoBUalSlUluovL69pWdJ1Kj7lzb6I07s07NirJfaguZuDQwEejB1DODzk5HH0fbjduaVKNOOEfM7/aFW9q+cqPuXJL849TWK2kEKAKAKAKAKAKAKAKAKAKAKAKAKAKAKAKAKAKAKAKAKAKAKAgtstlodRtmgmGDzjkA9KJ+jL+Y6ih6m08o+YNrLae1nW2ukIkhfJYerInDdkQ9QQD+eDkCLG33HLd5ovK+2XcU6Kq8YSy31Wmvfxya72TbBlmXUr1PSPG1hblGvMSsPrnmPDnzxu7aNJU44RC2ltCpe1nUlw5Lovv1Zr9bSvCgCgCgCgCgCgCgCgCgCgCgCgCgCgCgCgCgCgCgCgCgCgCgCgCgM/7ULGKSfTi8aOflSLllUndLpleI5HwoDQKAKAKAKAKAKAKAKAKAKAKAKAKA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4" name="AutoShape 6" descr="data:image/jpeg;base64,/9j/4AAQSkZJRgABAQAAAQABAAD/2wCEAAkGBxMTERUTExMWFRUWFxoYFxgXGBgdFxYbFxYWFxgYFx0YHSggGxolGxgZITEhJiorLi4uFyAzODMsNyotLisBCgoKDg0OGxAQGy4mICYtLS0yKzAvLS0vLSsvLS0tLy0tLS0tLSsvLy0tLS0tLS8tLS0vLS0tLS0tLy0tLS0tK//AABEIAOIA3wMBEQACEQEDEQH/xAAcAAABBQEBAQAAAAAAAAAAAAAAAwQFBgcCAQj/xABLEAACAQMBBQQFCAYIAgsAAAABAgMABBEFBhIhMUEHE1FhIjJxgZEUI0JScqGxwTNigpLR4RU0NUNTsrTxJPAIJVRjZHODoqOzw//EABsBAQACAwEBAAAAAAAAAAAAAAAEBQIDBgEH/8QAPhEAAgEDAQUDCwIFAwQDAAAAAAECAwQRIQUSMUFRYXGxBhMiMjOBkaHB0fAU4SNCUmJyNIKyJKLC8RUlkv/aAAwDAQACEQMRAD8A3GgCgCgCgCgIXafaq0sI+8uZQmfVXnI/kijifbyGeJFAZBtRt9qV8rC2zZQYJXj/AMRLjllh+jB4csHzYVNpWNScd56fUwc0av2fa/8ALtPguCcuU3ZP/MT0X4dMkZHkRUIzLFQBQDW11GGR3SOWN3jOJFVlLITyDgHKn20A6oCN0nXra5aRYJkdonZJFB9JGVip3lPHGQcHkccM0BJUAUAUAUAUAUAUAUAUAUAUAUAUAUAUAUAUAUAhe3kcMbSSusaKMszkBQPMmgMr2h7VJZy0WlR+jya7lXCDziQ8WP2h+zjjW6lQnVenDqYSmo8SnQ6T84Z55GuJ24mWQ5P7IPqjw8Kt6FrCnrxfU0SqOQ7ZamJniZPdjOpdxe3Vi3BJh8ph8N7gsq+0jHDwjNUF5S3Kr6PUkweUa3f3scMbSyuEjQbzMxwABUUyM3k1G/1nPycvY6dnHfYxcXQ5Hux9BPP7zxUAMtmdDh0/X4IbYFUkspA4JJLFZC28xPU7o+HSgNV1G7EMMkrerGjOfYilj+FAfO+ymgPJBHdRzPBeFnkEyHmWcnDjkVPUefUcKA1nYHbR7lms7xBFexDJA9SdP8WP8x/MAC3DUYe9MPex96AGMe+veAHkSuc486Ac0AUAUAUAUAUAUAUAUAUAUAUAUAUAUBEbXarJa2U9xFF3zxJvBM4yARvEnwVctjmd3FAYe4m1Lcur6fvlIDRwJlYI+f0erDkSePQk1Y29rFpSlqRKldp7qJMRAAAAADgABgD2AVYrC0RoycMtZJmaYky1mmZJkXqN01rNb3yAlraUMwHNo29GRfeDj3moO0Ke9T3ly8DdTlrg0K/A1rVDbb2dPsljklA5XM0i70ak9UC/g3iCKY3mjyRhUCqAAAAABgAAYAAHIUBl0uqwRbS79xNHEkdhgNI4Vd5pc4BY43irE48BQD7tP24szpVylvdwSyyII1RJFZiJGVXwFOeCFqAhdnYO7ijjH0EVfgAKA52+UwQw6jFwns5UYH6yOwRo2/VO8PcW8aAyueWS7vpZbokyyDvcgkbhyoUL4BRgAdN0VCr3DUN+HXB0uzNkQlcu3ulq4by1xjh9y1aTtVqlpjubwyoP7u5G+PZvesB5AitcL/8AqXwJlz5Jta0J+6X3X2LbpHbcxfuZ7B2mIwotmD77ceG4eK/Fj5VOhNTWUctdWtS2qOnUxldGn4fXUsmndpapIItTtZNPd/UaQ70Lg8R84AACM8cjA6kcqzI5fIpVZQykMpGQQQQQeRBHMUB3QBQBQBQBQBQBQBQBQBQBQHjKCMHiDzoDBrrSzp2oS2J4Qy5ntT03STvxe1SDw8BnrU+zq/yMiXMP5kPWWrFMjJiTLWSZkmJstZJmSY1u7YOjI3JgVPsIxXskpJxfMzTwPP8Ao/aykE9zYSkLI7ho88N8oCrqM9cAMB4b1c5OLjJxfImJ5WTcJ/VrE9KPtBs9ayuZJbeKRzgFmRSxwMDiR4UBUb7Z60U5W2hBHEYjXh91AO9MNAQXabrSvGmnxnLyMrzY+hGp3gD4MSAfcPEVrq1FTg5Mm7Ps5XdxGlHnx7Fzf5zwig306xXSu3Ix44c85P8AKq6lB1KDiuOTsL+5p2W1I1qnqunj5v8AYtGg7I3d6Q0mbWA+XzzjyH0QR1PwNSqVnCGstWUm0PKK4uMxpehH5v38vd8WbLsZsnbWa4giCkj0nPGR/tMePu5eVSznSyahp8U8ZimjSSNuauoZT7j186A+dNTu3tNRuItJuZre3hbc3d8vEZB64VX4FQcjjk8M5wajV7hUsaZLnZOx53+897dS54zr05cvoT2m9q2qQ4E0MF0B1XMch9pHo/Baxje03x0JFfyZvafqYl3PD+eCz6b212ZwLmC4tj1JXfjHsZfSP7tSI1Iy9VlPXs69D2sGu9PxLjpO2en3OO5vIWJ5LvhX/cbDfdWZGJ4GgCgOJpVRSzMFUDJLEAADqSeQoCB0rbjT7mc28N3E8o+iDgP1+bJGJOA+iTQFhoAoAoAoAoCkdrGzTXdn3sI/4m1PfQkczjBePz3lHLqVWvYycXlHjSawyhaVfLcQpKvJhxHgeTD3HNXVOanFSRWSi4ywxdlramExNlrJMyTEmWskzJMhINFgk1SJJyyLdDu0lQ7rw3C4MTqfEkBcdd7PMAiqv6eJqa5kqjLKwaz2VatcXOnF7iXvmWaSNJN0KzIhAUtjmc54+zOTxMA3EhqY50BUtTHOgM/v9sGJaGzGXGQ0reqnHHog8z5n4GtVWrGmsyJths+te1PN0l3vkiCmUQRO+S8jc2bizu3U558eNVqlK4qpPh9Dt5UKOxrGc4ay4Z5uT4e5ccdOrLzsdspHFuyyLvzkAsz8d0kcQnhjlnnVtGKisI+f1as6snOo22+bNL0u35V6ay0WseBQFY7TtpTZWLGL+sTEQ24HPvH4bw+yMnjwyAOteNpLLPYpyeEYna7D30ceFlgzxO6d/jnictu86pql3b1JZaZ1VnWvrSkqdJxwuWOPe+IwgnbfeKVO7mj9ZfwI8RxHxFY1KSilKLzF8zpNmbUV3mE1uzjxX1XYOa0lsNJ9Nif1o19o4H4itsa9SPBlfX2VZ1vXpr3aP4rDFbITQf1e7uIAOiSsF94zg1vjfVFxwyqreS9pLWDlH35Xz1+ZLaP2ha13oit5/lh6q0Kbq+bOMfEtirGlOU1mUcHH39rQt57tKrv9cLCXvy0/cXq22QudQYSatcGRc5W1hJSBftEYLnz5j6xraV5bdU7P9PngWFrZECeo0QCPGeeVZR48eOQTzzQFI1Taa80GeKC4mGoW0u8Ywci7jVSM5PEOADwyfSIPqgV42lqzKEJTe7FZfREzpPbFZTzpAIbqNnzgyRoB6KluOJCeh6UUk+DMqlGpTeJxa71g0avTWFAFAcSSquN5gMnAyQMk8gPE0Bh+0Gmf0bqjxAYtr3M0Pgkg/Sxj4g+woPGplpUxLcfMjXFPK3kOyKsiCJstepmSYky1mmZpkPtLas8BZDiSIiWMjmGj45HnjNabmG/Ta95tpSxI03sXhK6Jbk82MrH3zyY+4CqMmktqY50BSdpLju4pJPqIzfAE0Bleg24SFeHFvSPnnl92KpbqblUfZofTNg2saFlBpay9J+/h8h7o1t8pvkUcY4PTfwL8lX3Hj7jUyypbsd58/A5vymv1WqqhB5UeP+X7fVmv6Zb8qnHLlt0y3oBxqutW1su9cTxQjp3jqufYCcn3UBkVxqg1TU2ulO9a2gMVtwIDyMAZJMH3Dj03DzFVe0q+7Hza4vwLXZlvvS84+C4d5YoYS3s8apowci7nNRKN2n2SxTWtwvDJaFz4gjKZ9h3qs7dJ0pU13mi2rulfUqreE3uvufD5kHUc7w5dgASeAHE0Sy8I8nNQi5S4LUU2d2ee+AlmcpASd2NOBcA4yx8D/tirqjbQprtPme0ds3F5JxziHKK007evga1s5o8cKBIo1RR0Uc/MnmT5mpBTl00+DAzQDm8ukijeSRgqIpZmPJVUZJPsAoD5c2i2la7upb1wS0p3LePqsSnCg+HifMnxqDcZqy3OS4s6jZG7Y0v1DW9UnpCPPHXub8O0Q0aBo7uCVzmRi+94D5p8KKytqqlJxitEa9t2NSjShWryzUk3notNEu43rU+1XS4m3FnM8nRLdGkLeSsBuE/tVLbS1ZzZHSbdalP/AFLSXQHlJeOIwPMx8GI9jVGne0IcZfDUyUGxncWWtT/1jUY7dTzS0j4+6R8MD7zUGptaK9SPxM1S6kHqfZ3EyM4nuHugAY55ZWZ1ZTvLyxwz7xnhxqGtrVt9N4x0M/NLBLGVtc0mSFx3epWbAleAImjzusOm7IAR4A58BXRU6iklOLI7XJld0DVO/hVyMN6rr1V14MCOnj76vaU1UgpFdUp7rwSZFZmngJstepmSZG6+27bTHwifHt3TisassU5dzNtPWSNZ7PINzSLIf+Hjb95Q351RFge6mOdAZn2nT7ljNjm26g/acZ+7NAUGwt5LnEUHoxIAry9OA9VPE1Ao2uXv1Ph9zrNp7c3aatbR6JJOXdpiP3+HU0jZjRo4IxHGuB1PVj4sepqecmS20e0sWnwB2G/K/CGIc5G8/BRkZPu5mvG0llmUISnJRist8jPNS2v1OZSZbwwJjJS3ATH7Y9L7zUGV7l7sFk6ql5MblPzt1U3Ullpcvf8Asw2C2YWXeu7lTJ3n6NZfSJGeMj73MnHD3nqKi313JPzcXrza8CBaWlKTdTd9F+qnrp1fazTLSyAA4BVHJQMfhyFV8YN6yJ8qijpEdM+OArNywalHPEz3taw0Nsp45uBw8t1gfxqVYzac2v6TXWpRqVKUJLRzS9xSP6I3f0Ujx+Wcr8K3fqd714pnQf8AwnmtbWrKHZnK+H3yJGK4kkS1LK3enG8B6QUcWJ5DkD8DW+3p0py34prBT7Yu7+3pfp604yUuaWHhfBa/c2jRLBUVUUYVQFA8ABgVPOULjpltyoCwRrgYoDHu3/awqiabCcvLh5scwmfQT2swyfJR0avJNJZZnThKc1GKy3y6mZaZp+56b8ZCMeSDoq1TVq296MeHj2s+lbM2Z5j+NW1qNY7IrlGPd+dvd/JuyQt4M3+Rq3WHrMrPKz2NP/J+BrG0+lHR7s6jap/wUxC3kKj9EScCaMDkMniPPz9GTd2yrwxzXA4eMsMu1tcLIiyIwZHAZWHEMCMgiubacXhkgTuFrBnpGXC1pkelL2gEllcpqlsMtGN25j/xoeG9+0oGc+QP0cG12VebkvMz4Ph39Pf495rqQzqiO2lWOG9jvbc5stTG+COSTj1gfqlieIPHeLfVrr7Oruz3XwfiQqsN5D6OSrRxIUoivOsTVwILbR92ymPiAP3mUfnWm4eKTN1HWaN20a37u1hj+pEi/uoB+VU5YkRrkyxozuwVFBLMxwAB1JNAY/qLvq7eiDHYo+d8jDzsuR6APJeJ/wB+AAmrK0RAscahUXgAOX8z50A/1fW4rGDvZPSY8I4x60jdAPLxPT4Aj1Jt4XEzUvLPM11ctvTPyH0Yl6Ig6Afx5kkmoubnzj3Y8PE+hbD2KrWPnqq/iP8A7V9+r9y55U07TGvroWy57pMPOR4dEB8T/PpWMP4NPznN6L7kXbl35+r+kg/RWs34R/PobDbWqxgDA4AAAclA5AVCUcavVlc550jojqSWsZTPYxGk84AJJAAGSTyAHMnyrS5N6I3JJLLMs13WDfXClBi3gJ3CRxlbkW8l8P58LONNW9Np+tLj2L8/Ou3ZdtO8uI1+FOD0/ufZ2L87GE9wxfuoV7yU9ByXzY9BWyhbupq+BYbW2zTs804elPpyXf8AYuGx+zIhPeSHvJ2HpP0A+qngPP8ADlVrGKisI4CtXqVpupUeW+ZfkljgiaWVgkaDLMeQH5ny61kain3HbBMcizshj6Mk78D57i4OP2q0TuKcNGyztdj3lwlKENHzei+/wRUtpNvdVlXD3hjLcFit13M8ejD08e+sKdypvRaLmSbvYkraC35pzloopN59+ngRmnWLAmWVjJM3rMxLEeWTxJ86g3Ny6jwuB1exdjRs4+cqa1H8uxfV/TjIVFL8itVjeWSKGFWkmJJCIMsQEYngPLJ91WFhF5cuRx/lXXpunCkn6Wc47MH1hcQK6MjqGRgVZWGQwIwQQeYIqyOJMs0gNpF7/R8pPyO4YtZSMfUYnLW7E+Z4eZH1jiq2ja7y87Hjz+5tpy5F4mFUbNxG3C1qZ6RdytaWelBmsViMumSnFpeNv2jn1bS6HFRn6KMfR9h+0a6rZt75+nuy9ZfPt+5GqQ3WJ6BfM8ZWUFZomMUqnmHQ4Ofh8c12FvV87Tzz5kGpDDJmOSs3EjyiQ+2ad5BHF/jTxR8P1mz+VQrt4pmduvTN31zV4LSB57iQRxoOJP3BRzLHoBVWTzIrgT6w4nuVaCwBzDbk4efHKSbH0eoHw+sQH164UBVAVQMKAMAAcAAByFAMr3UorSEzTHgOQHrO3RV8/wAKAokk0tzL8puPWPCNPoxL0A8/Oqq6ud70I8Dvdg7FVBK4rL03wXT9/A41C5KL6I3nYhUUc2ZuAGKj0afnJYfDmW+1b9Wdu5r1npFdv7cTUNjtCFlbBDgyv6czfWc8xnwHIfHrXlxW35acOXccZRpNLMtW9W+0lpJahykSoxGsktaZSN0YmabUa+bxzbwti3U/OyD+9I+gp+r59fZjNnQo/p4+cn6z4Lp2swtreW0au5HSlH1pdexfn0zG2UMlw/cWoAVeDy/QjHl4t5fzIl0LVze/UN+1Nuwt4/prPGmmVwXYu3t8XwuOj6JFbDcjGWPF3PrOfM+Hl/vVlwOLbcnl8SzwskUbSSMERBlmPID/AJ6UPDNdY1e61m7S2tYmaIelHEeAIHDvpzyA48B5gDJPHB5lomSae7SanOOeaT4d77Ozn3cbzp/YrKVzcagwbA9GGMBV8QGY5Yfsitat6S5Eqptm9m/aNd2ngMdS7FLmNjLb3kcreE6FeHgGUtx9wr2dCEo7vBdh5b7UuKVfz+d6XDMtf/XuKbqST2rhLyBoCeAb1o2+y65HuqvqWUlrHU66y8paNRqNdbj68V+35qcWUc13OtrZL3krc2+hGvV2PIAePsHEkCvbe0cvSnwMNr+UMKKdK2acv6uKXd1fyXyN62B2Eg02PK/OXDj52dh6TdSq59VM9OuBnNWiSSwjhJzlOTlJ5b5lsr0xMm7Zdr7ILJp08E0kgVZFdAuIXIO44JOcjrw4hiM8a8bXMyjCUs4XAb9nXaLDc2yx3c8cdxHhSZGCiUfRcFuG90I8ePWqC8spQlmCyn8jbCeVqXOUhhkEEHkQcg+8VVyWDYR1wtaZGRAa9pSXMTwyD0WHPqpHJh5g17QryoVFOPINZWDKrW6ltL5luXZnZtyVnJO9/hyhjxIx49K77Zl5GTU16svz5ESpTW72l7jkronEhyiRG02orDLZO4ZlS6SVlXizCMgkKD1Oce+qy/0il2ntGOJMu9ro1xfyrfaqu6o421l9CEdGmB9aQjoffj1RVkkk9UuKAqeqalHCrSynCL8WPRVHUmgM+vbmS7k76ccOUcX0UU+Pix6n+QEGvcfyx+J1OytkJLztdceEX4v6Ll38Efkm7xjdo/Ycr71PCo/nN711nx+Jb/o/Na283T7nmP8A+Xp4Fq7NdJaeX5bNxWLKQcMBm5NJjyHAef2axuZxox83Di9X9iilXq3tXzlV5UdI4WE+3Hb+cDR5Jaq5TJUYjaSWtEpm6MTPtstozKzWsD7qD9PLngB1jU+Pj8PGrK0t9xKrUWv8q+po3XdTdKDxCPrz5JdO/wDOow2b2bkvVAjzBZqcGTHpS4PFY8+/LfHPKralbvO/U1fgRNobYi6f6WzW7TWmecv2fPm+fQ0AW0VvEIoUCIvIDr5k8yT4mpZzwnCyorSyMFVRlmPICgM82n2m+Vt6R7u1Q5jjJ9KUj6bgdPAdPiajVakn6FNa9ehdbPtKEV+ou5JRWqjzl7uOPE2TsT2eFvp4uHXE10e8ckcQmSI0Hgu76WP1zUiMVFYRU1asqs3OXFl8luQtemso20/aPZW+VecMw/u4vTfPgccFP2iKxZtiku8z19or3XZGsrOERQH9NI43t1M82OMKTg4UZJxwPA0SPJSNj2M2Rt9OgEUC8TgySH15WHVj4c8LyGfaTkayfoAoD587UeGuT+cER+4CoN8vRXedT5KyxXqL+36lZmtkb1kU+0DPxqBGpOPBnXVrS3re0gn7ln4nNtYmI5t5pYDz+bdgD7RnjWbuXLSaUu9FZW8mbOfs8x7nnxz4kxa7ValF6zx3K+DruvjwBXHxOa0yoWtTk4vs1RT1/Jq6p60pKXyf2+ZJwdoMJwLiGSA+ON+P95eP3VFqbKm9aUlL5Mpa9CtbvFaDj7tPjwEtsdJh1G3761dJJohkbhBLrzKEDiD1APmOtZ2FapaVNyqmovr16/cjTSksorug7RFoUQK0txkRpGoJaQ/RPD7/AGV31O+iqPpestO8huOTWth9gDbkXt+RLdniic47YdAnQv8ArdOmfWNZUqyqS3pGSSXAn9Uuedaz0pW0GppEjO7bqrzP5DxPlQGWz6i15KZH4RocRx9B+s3i1RLqq4+ijodhWMKrdaeu69F29ReoB1omlo9xMlrHwaQ+kfqIPWY+7+HWtsGoRdWXBeJTbWuHhW0OMuPZH9zYbSBIYkijGERQqjyHj4nzqoqVXKTkyPSpKEVFHEktRpSJMYlF242p3M28L7rkfOSf4anoMfTP3fhZbPsvOfxZrTkuv7Ffe3Sj/Cg8Pm+i+/53KbA9nMk0aTXqmO3HpJDxV5uu/J1C+A5nyHE9AqaUt7mUc7ypKiqC0iuS5vq+r8ORoOrXkUEfEpFGowOSqoHIDoB5VmRSk/0+1zJuWVvLdsDglFIjB/WcjCjzPDzoCbj7Mb6+C/0hcJbwg57iAbzH7bn0d4ePpDyoC6aBsJptjgxW6tIP7yX05M+ILcFP2QKAmbnUKAq+1BW4glt2PCRCpPgSOB9xwfdXjZsjHmzFdi9irjUJmt1UQRQnduZsdQTlR4twPDl1PStapelvN5+hKqXrdFUacVHTVrjLvfHHZ+LbLbaHRdHgFvHcRKF5rGe8ldurSd2Cd8+eOgGAAK2kEim7XjLcQQW1jNieVY1kn9AcWALKi5LAA5PEYHOgNSoAoDAO1pca2361rGfgxH5VCvvUXedL5Lv/AKqa/t+qK1VYd0dpWLNkOB1QzPCKHjSawxjNpqA76ZideIaMlSPZipELifqvVdHqUl7sOyqxc93dfWOny4fIf7B3V9YkajHbRXSz729vfpQA7K26easxB4gNkYq5SSWEfNTVtN7ULO6PduWtZ+RinG7xOOCtyPMYBwT4V6DnXtRSNGkdgqKMknwoCrbN7PyajIt9dqUtEObeFv73H97KPq+A6+zO8Bm2m3nevM2OLSNJ++SfyqBdr0kzrfJ2onSnDo8/FfsO55QiljyFRYxcnhF5XrRo03UnwRdez3RzFEbiQfOz8fNI+ar7+fw8Ki31dN+bjwj4nPW0J1JOvU9aXyXJFmklqrlIsIxKjtjtK0OIIAXuJOChRkpnrgc2PQe/2ztn2TuJb8/VXz/OZA2heq3juQ9Z/L85DbZHTtOsHWa+k+WXxOY7W3Hfbj+MhU7rSg9CeHHmeXUJJLCOXbb1ZfmGt35+bhj06E/TnO/OR4hAMKfJgPbXp4SOl9lForCW8eW+lHHenY92D+rGDjHkSRQF0iEcKBI0VFXgFQBVHsA4CgGdzqFARF1qPnQERdajQEPPffGvEjKUslautlUnlkkZpAspUvGrEIxUYBYDmevvNemJN6RsxBFju4VU+OMt+8eNAOdhrH5ZrD3A4wWCmND0aeQEPjod1cg/snrQGvUAUBgnbGuNaTzs1P8A8sg/Kod77P3nReTH+sf+L8UVaqs70UWsWbY8D2hkFAI3jYjc+Ck/cayprM0u0jXkty3qS6Rb+RY9G1WCGytYXcI3cCX0uAKtI+cHxz0866A+REZt48VxNZEYdHgdweI3gTw8D0qPczcKeYlvsO2p3F2qdVZjh6e4g5bGUBFWUvGjh1hly0ZKnkR9XpjzqLTv/wCtF9deSibbt547JfdfZl5ftdbuXju7QxP3bKjw8Yi26QvosfRHLkT7KnU6sKi9FnLXdhcWssVotdvJ+/gZtpkIRwB9OFX95Jz+Na7+G7GLLXybn/FnHs8H+5M6Fpnyu7CMMww4eXwY/RT39fIGq6rV8xR3/wCaWi+5Pv5u5uFbr1Yay7XyX529DTpJK5+UyVGJA65qzoyQW6GW6mO7FGP8zeCjnx8D0BIlWNlK5nl+quL+i/NCJfXsbaGF6z4L6smNB7D497vtQuHmkbiyR+imSOILH0mHs3a62EIwioxWEjkpzlOTlJ5bNM0PZ61s13baCOIdSq+k32mPpN7yayMR9LcAUBHXOoUBEXWo+dAQmp6ykalpHVF8WIA++gKXqPaDb5Kxb87eEanHxOOHmM1jKSjq2baVCpWe7Ti2+xZIOTbO431L22EdgoVW3pSTywOufDFYQrwnLdiyXc7LubakqtaOE3jis9eBZ9D1i0nxuTLvfUc7rjyw3P3ZraV5aUgRF3ndVX6zMAPiTigIK51l71zZaV8454TXPHubdTwJDfSfGcY92egGn7KbPRWFrHbQj0UHFjzdjxZ28yfgMDkKAl6AKAwjtrU/0zAehswPhNMT+IqJeez95f8Ak08Xv+1/QqVVR9AO1rFmyPA6oZhQCV1FvIyjhvKR8RisoS3ZJ9GR7qk61CdNcZRa+KwJTahE0EVve2+73SCNLiLJwoPAkcx+eTwFXVOvCpwZ8yvdlXVp7SOnVar48vfgebQ3cMl3bi3ZWjjtAq7p4D02G6fAgY4HjWq99l7yx8mFm9/2v6HNVB9EOXQEYIBB5g8qJtPKMJwjOLjJZT5Mi5tH3W34G3G8DxU+XlUuN1lbtRZXzKGtsJU5+espbkunGL7Oz59iHGyevtZMYbhMRyNvb4GSGIAySPWXhy5isb22V1HfpPVLgc3TdfZ9Rwuo4Unne469c8/Eu2sa0sSIUHeySkLDGnEys2MYxzHEcfPzqltbOpcVNzglx7P3LK6vKdvT3+LfDt/Yv/ZxsT8jVrm5Ie9mHzjcxEp/uo/IcMkc8eAFdfSpRpQUILRHIVasqs3Ob1ZcpbgCthrI651CgILVdcjiUtJIqL4uwA++gKHqvabb5K26yXDfqAhM+bMOXmAaxlOMfWZvoW1au92lFvuRWL7abUJ+TJbL4IN5/ex4e8YqJO+gvV1L+18l7mprWagvi/lp8yI/otS29KzzN9aRix++ok7ypLhodFbeTllR1knJ9v2WF8cj2NAowAAPADAqM228su6dOFOO7BJLotBfRYt/UtPU/wDao2/cIb8qnWC9Js5Xysl/Bpx7X8l+5vmu7GWF4Sbi1idjzfG7If20w331ZnDEJb9kekIwYWmcdGllK+8F8H30BcNPsIoIxHDGkSDkqKFUe4UA5oAoAoDEe3JcajZnxgkHwbP51Gu1/CZeeTssX0V1T8Ck1UH0M9oenQavMGal1Oq8MwoDw0PGsjaGwjV99V3SRg45ccdPdWyVaco7rZBo7NtqNbz1OOHjGnDly4cuQ6rWTwoAoDiWMMMMAQehr2MnF5Rrq0oVYuFRJp8mMtNtpLS5iuoCHaFt5I5M7uOJ3Qc+JPx+M+lerhJe84++8l5YcreWekX06J9/X483tGg9qlrcqRKRazKMtHKwA4DJKOcBh8Dw5VYxkpLKORq0Z0puFRNNcmQ20Pa3ZRZEbNcMOkYwnvduGPMZr01lKv8AbvUrr9GFtYz1xl8e1h94AqNUuqcO1l1ZbBu7nXG7Hq/ouP07SGGmBm35ned/rSMW/E/jmoFS8qS4aHWWfk5aUNZrffbw+H3yPUQAYAAHgOVRW23ll7CEYR3YJJdFodUMwoAoB9sgudY08f8AeOf3YyasLBet7jjfK2WlJf5fQ+kasjiwoAoAoAoAoDE+3lcX1gx6xzD4Y/jUe69k/wA5lvsKSjf02+3/AIso9U59ICgCgPQa8wZKWDsGvDYnk9oehQBQBQBQBQBQDLVrVXjbeUEhSVPUEDPOt1CpKE1h8yr2tZ0ri2m5xTai2nzTx1GeztmndLJugsc8Tx5MRw8K3XdWe+450K7ydsbf9LCvurfedXrwbWnT3EzUM6UKAKAKAKA8Y8KIxk8IkthhnW9P9s3/ANLmrGw/m931OM8reNH/AHf+J9HVYnHBQBQBQBQBQGL/APSAUG507PUT/wD5VpuHimyz2NFSvaafDL8GZ38lx6rFfwqp85nisn0D9Go60pOPzQd46+sN4eI/hTdjLgeedr0vaRyuq+wrFMG5GsZRa4kilXhUXos7rE2noND1PB2GrHBsUsntDIKAKAKAKAKATuB6DfZP4VlD1kabhZozXY/AZ6D/AFdPf/mNbrr2r/ORW7BX/wBfT9//ACZIVHLgKAKAKAKA5c16jXN6YJXs/wD7csPZP/p5KsbDhI4zysfpUe5/Q+jKsDkAoAoAoAoAoDIO3+Ib+nP1Ekq5+0sZ/KtNx7KRZbHeL6l3mdkVSn07GDyh4JS24PHkfEc6zjNoj1bWE3ng+qE+8ZPWG8PEc/fWW7GXDQ0+drUfaLej1XH3i6OCMg5rW01xJcKkZrMXk6rwzFBWJuXA9oehQBQBQBQCc/qt7D+Fex9ZGmv7KXc/AaaH/V4/YfxNbrr2siv2H/oKXc/Fj+tBbBQBQBQHhNDxvCEiazI7eWTPZ7/bth7J/wDTy1YWHCRyHlX61Luf0Poyp5yIUAUAUAUAUBC7VbL22oQ9zcoWAOVZTh0bGN5T4+RyPEUBje0vZrf2WXgze2444HC4QfZ+njh6uSfAVEq2cJax0Z0Nh5RXFDEKvpx7eK9/3+KKna3aSZCnDD1lPBlPUEVXVKU6b9JHZWW0Le8jmjLXmno17vtoLVrJgUAhJb8cqd0/cfbWxT5S1IlS1136T3X8mCXHHDjdP3GjhziIXWHuVVh/JjpTWlk+L0OqGYUAUAUAUAncH0G9h/CsoesjTcPFKfc/Aa6H+gj9n5mttz7WRX7D/wBBS7vqx9WgtgoAoAoeZwJMc1kkaJSyzyvTEmez3+3bD2T/AOnlqwseEjkPKv16Xc/ofRlTzkgoAoAoAoAoAoAoCo7ZdnlnqHpupinHqzxcH8t7o49vHwIrxpNYZlCcoSUoPDXNaGNbTbMXumkm5TvrfPC5iGQOPDvF5oeXlx4E1Aq2XOn8DrNn+UzWIXayv6lx965+74MjYnVhvKQQeoqvknF4kjsKU4VoKdOSafNHWKGWGcSICMEZr1NrVGupTjNbskIqGj5ekv3is3uz7GRoqrbcPSh81+fmB1HIGGQa1OLTwyfTqxqR3os7rw2BQBQBQCN6fm3+y34Gs6frrvRFvXi2qP8Atl4MQ0YfMR/ZrO59rIi7GWLGl3D2tJaBQBQCbtWSRonLOhzXpgFATPZ7/bth7J/9PLVhYcJHI+VfrUu5/Q+jKnnIhQBQBQBQBQBQBQBQHLoCCCAQRgg8QQeYPlQGV7Y9kSsWn01hBIeLQN+gk+z/AIZ+7l6vOtdSlGosSRNstoV7Oe9Sl3rk+9fjMvaR45TBcRtBOvNHGM+ankwPQjn0zzqqrWsqevFHe7M25QvMQfoz6de5/Tj4i9Ri8CgG8lvx3k4H7jWyM9MSIVS2al5yi8P5M9huM8Dwbw/hXkoY1XAzo3Km9ySxLp9hesCUFAeE0PG0llja/f5mT7Df5TW2kv4ke9EC/nm0rP8Asl4M80kfMx/ZH4Ur+0l3nmyViypf4od1qLEKA5c0RhN4QizAczis0skaUlFZk8CJuh9EFvZyrZ5vroRXeRbxTi5eB5mQ9FX76eghm6lyS+ZP9nAYa5Ybxzwn/wBPJU2ya9LBzHlNGonS8486P6H0fU45YKAKAKAKAKAKAKAKAKAKAgtrNkrXUIu7uI8kZ3JFwJIyeqN06cDkHAyDQJ4MM2s2Uu9LbMuZ7UnC3CjimeAEw6HpnkfHPAQK9mpaw49Dq9leUk6WKd1rH+rmu/r495HRyBgCCCDyI5VWtNPDO3p1IVIqcHlPmdV4bBKaANz59D1FZRm4mitbxqrXjyfNCSTFTh/c3Q+2snFS1j8CPCvOk9yt7pcvf+fcdVrJwlIeNZI0VHljXUD8zJ9g/hW2l7SPeQdoPFnW/wAX4C2mD5mP7C/5RWFb2ku9kjZixZ0v8I+CHNayceE0PG0tWMpLkscIM+fQVuVNJZkVdS7lUlu0Vnt5Atr1c7x+6vXU5R0PI2ib3qr3n8hcDFayWkksI9oekxsCf+u9P/8AX/071PsP5vccl5V8aPdL6H0bVgcgFAFAFAFAFAFAFAFAFAFAFAcTRKylWUMrAgggEEHgQQeYoDGtueyt4C1zpgLKTvSWmfiYPx3fhngtaa1CNVa8epZ7O2rWsZehrF8Yvg/s+345M+tbsODjII4Mp4Mp6giqirSlTeJH0Gy2hSu6e/RfeuaHKtmtTRYRkmeOoIweIom1qhOEZrdktBqSY/NPvX+VbtKneV7c7Tth81+3539qwIyONYtY0NsZqa3kxvqh+Yk+zWyh7WJC2o8WNV9g7slxGg8FUfcK1VHmbfaywso7ttTj0jHwR1NKFGT/AL1jGLk8I2Vq0KUd6Q2ZWf1uC/V/jW1NQ4cepBlCpca1NI/0/f8APgLKoHAcKwbySIxUVhLQ9oZBQCU9wiDLMF9prKMJS9VGivc0aCzVkl3k72aRyT6vZyxRStFEZd+XcbuxmJhxbGBx4cfEVZWlGVNPe5nGeUG0aF5KCotvdzrjHHHv5dD6NqWc6FAFAFAFAFAFAFAFAFAFAFAFAFAZ/wBoXZrHek3FsRBeAev9CbH0ZQOvTexnxzgYxnCM1iRvtrmrb1FUpPDRi7iSOVoJ4zDcJ60bdfNTyIPPIz7+dVNeg6Xajv8AZm1qd8serU5rr2r7cvmKB6j4LlVGuJ47Zr1LBjOe8NXiKneTl1X+FbVJS0l8SvnSlRe/S4c4/Yb6tMDbOR+qP/cK2UItVlnt8CJtavGezakov+n/AJIftNuKo5tgYHuqOo70m+RbyrqjSjHjLCwjiOI53m4t9w9leuWmI8DVTpPe85U1l8l3fn3FqxJAAUPUm+AhdXSR4BOWPAKoyzE8gBWynSnU9VEK9v7ezWastei1b931eEWrZ3s21G8w8uLKE/XG9Ow8k4bv7RBHnVhTs4R9bU5C88orirpR9BfF/Hl7viaZs72WabakN3PyiT/EuDvnPPIXG4MdDjPnUpJLRFBOcpvek8vqXVVAGAMAcgOQr0xPaAKAKAKAKAKAKAKAKAKAKAKAKAKAKAq+3exMGpQ7r/NzJ+imUenGfP6yZ5r8MHjXjSejMoylBqUXhrmYLqdhcWk/yW8UJLzRx+jmXoyHr93sB4VWXFs6fpR4eB3WyNtRusUq2lTk+Uv38eXQTqIX4V6eEVr8YERbllgD59alWsm6mCh2/SjG1c1plpPt5kpbQY4nix6+HkKiTnnRcC/trfc9OesnzO2HGvEZyWGcsQASTgDmTyFepZ0RhKSinKTwlxb5Ejsxs5d6k2LVe7gBw9zIDu+YjHN2/wCSRzqfRs+dT4HJ7S8pHrTtOH9X2X1fwNp2N7P7PTxvRp3k59aeXBkOee70QeQ95NT0ktEclOcpycpPLfNlsr0xCgCgCgCgCgCgCgCgCgCgCgCgCgCgCgCgCgCgITa7Ze31C3ME6+aOPXjboyH8uRoE8Hz3rmkT2Fx8lu+JPGGYepMv5N4jmM+YJrbm23fShw6HbbG22q2KFw/S5S69j7ej59/FAioR0rWCM2hPzSjxkX8DUq09d9xReUL/AOlius14MmqhHUDe9uUjXec4H3nyFZ04Sm92JDvbqja0/O1nhfN9iLvsJ2YyXZW51AGODnHbcQz+DTdVH6vM+XW4o28aa7ep872ntareyxwhyj9X1f4ja7a3SNFSNVRFACqoAVQOQAHACt5UitAFAFAFAFAFAFAFAFAFAFAFAFAFAFAFAFAFAFAFAFAQ21ezUGoW7W9wuVPFWHrRt0dD0I+8ZB4GgPnnWNJnsLg2l1xPOGX6MydCP1vEePxNZc2+76ceB3GxNs+fSt679Pk+vY+3x7+MLtAPRjHjIPwP8axtPWk+w3eUC/hUovnUXg/uSd5dLGu8fYAObHoBUalSlUluovL69pWdJ1Kj7lzb6I07s07NirJfaguZuDQwEejB1DODzk5HH0fbjduaVKNOOEfM7/aFW9q+cqPuXJL849TWK2kEKAKAKAKAKAKAKAKAKAKAKAKAKAKAKAKAKAKAKAKAKAKAKAgtstlodRtmgmGDzjkA9KJ+jL+Y6ih6m08o+YNrLae1nW2ukIkhfJYerInDdkQ9QQD+eDkCLG33HLd5ovK+2XcU6Kq8YSy31Wmvfxya72TbBlmXUr1PSPG1hblGvMSsPrnmPDnzxu7aNJU44RC2ltCpe1nUlw5Lovv1Zr9bSvCgCgCgCgCgCgCgCgCgCgCgCgCgCgCgCgCgCgCgCgCgCgCgCgCgM/7ULGKSfTi8aOflSLllUndLpleI5HwoDQKAKAKAKAKAKAKAKAKAKAKAKAK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grpSp>
        <p:nvGrpSpPr>
          <p:cNvPr id="12" name="Group 11"/>
          <p:cNvGrpSpPr/>
          <p:nvPr/>
        </p:nvGrpSpPr>
        <p:grpSpPr>
          <a:xfrm>
            <a:off x="7259299" y="4541560"/>
            <a:ext cx="1749537" cy="2124963"/>
            <a:chOff x="7259299" y="4541560"/>
            <a:chExt cx="1749537" cy="2124963"/>
          </a:xfrm>
        </p:grpSpPr>
        <p:pic>
          <p:nvPicPr>
            <p:cNvPr id="2056" name="Picture 8" descr="Free Tool Box Cliparts, Download Free Clip Art, Free Clip Art on ...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3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20624" y="5770830"/>
              <a:ext cx="879948" cy="8956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Down Arrow 9"/>
            <p:cNvSpPr/>
            <p:nvPr/>
          </p:nvSpPr>
          <p:spPr>
            <a:xfrm>
              <a:off x="7851754" y="4541560"/>
              <a:ext cx="564629" cy="427832"/>
            </a:xfrm>
            <a:prstGeom prst="down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259299" y="5015951"/>
              <a:ext cx="174953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002060"/>
                  </a:solidFill>
                </a:rPr>
                <a:t>geochronology toolbox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76EE916-D9B0-44C0-A890-1AE80180B125}"/>
              </a:ext>
            </a:extLst>
          </p:cNvPr>
          <p:cNvGrpSpPr/>
          <p:nvPr/>
        </p:nvGrpSpPr>
        <p:grpSpPr>
          <a:xfrm>
            <a:off x="3786188" y="3587102"/>
            <a:ext cx="3745917" cy="3130691"/>
            <a:chOff x="3786188" y="3587102"/>
            <a:chExt cx="3745917" cy="3130691"/>
          </a:xfrm>
        </p:grpSpPr>
        <p:grpSp>
          <p:nvGrpSpPr>
            <p:cNvPr id="22" name="Group 21"/>
            <p:cNvGrpSpPr/>
            <p:nvPr/>
          </p:nvGrpSpPr>
          <p:grpSpPr>
            <a:xfrm>
              <a:off x="6531187" y="3587102"/>
              <a:ext cx="1000918" cy="936104"/>
              <a:chOff x="7963570" y="1052736"/>
              <a:chExt cx="1576982" cy="1584176"/>
            </a:xfrm>
          </p:grpSpPr>
          <p:sp>
            <p:nvSpPr>
              <p:cNvPr id="23" name="Rectangle 22"/>
              <p:cNvSpPr/>
              <p:nvPr/>
            </p:nvSpPr>
            <p:spPr>
              <a:xfrm>
                <a:off x="7963570" y="1052736"/>
                <a:ext cx="1576982" cy="158417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24" name="Picture 23"/>
              <p:cNvPicPr>
                <a:picLocks noChangeAspect="1"/>
              </p:cNvPicPr>
              <p:nvPr/>
            </p:nvPicPr>
            <p:blipFill>
              <a:blip r:embed="rId6" cstate="screen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100392" y="1178384"/>
                <a:ext cx="1287586" cy="1287586"/>
              </a:xfrm>
              <a:prstGeom prst="rect">
                <a:avLst/>
              </a:prstGeom>
            </p:spPr>
          </p:pic>
        </p:grpSp>
        <p:pic>
          <p:nvPicPr>
            <p:cNvPr id="31" name="Picture 3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786188" y="4651405"/>
              <a:ext cx="3235401" cy="2066388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3919031" y="5001389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b="1" dirty="0">
                  <a:solidFill>
                    <a:srgbClr val="002060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5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FCCEF41-555A-4C7C-8997-8025BA7AA72B}"/>
              </a:ext>
            </a:extLst>
          </p:cNvPr>
          <p:cNvGrpSpPr/>
          <p:nvPr/>
        </p:nvGrpSpPr>
        <p:grpSpPr>
          <a:xfrm>
            <a:off x="199424" y="2153840"/>
            <a:ext cx="3719607" cy="2961763"/>
            <a:chOff x="199424" y="2153840"/>
            <a:chExt cx="3719607" cy="2961763"/>
          </a:xfrm>
        </p:grpSpPr>
        <p:pic>
          <p:nvPicPr>
            <p:cNvPr id="30" name="Picture 29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99424" y="2153840"/>
              <a:ext cx="3393993" cy="2961763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FBA5463-0DD9-40C4-83B9-11152BF64377}"/>
                </a:ext>
              </a:extLst>
            </p:cNvPr>
            <p:cNvSpPr txBox="1"/>
            <p:nvPr/>
          </p:nvSpPr>
          <p:spPr>
            <a:xfrm>
              <a:off x="934018" y="3202382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b="1" dirty="0">
                  <a:solidFill>
                    <a:schemeClr val="bg1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grpSp>
          <p:nvGrpSpPr>
            <p:cNvPr id="36" name="Group 35"/>
            <p:cNvGrpSpPr/>
            <p:nvPr/>
          </p:nvGrpSpPr>
          <p:grpSpPr>
            <a:xfrm>
              <a:off x="2918113" y="3392680"/>
              <a:ext cx="1000918" cy="936104"/>
              <a:chOff x="7963570" y="1052736"/>
              <a:chExt cx="1576982" cy="1584176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7963570" y="1052736"/>
                <a:ext cx="1576982" cy="158417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38" name="Picture 37"/>
              <p:cNvPicPr>
                <a:picLocks noChangeAspect="1"/>
              </p:cNvPicPr>
              <p:nvPr/>
            </p:nvPicPr>
            <p:blipFill>
              <a:blip r:embed="rId6" cstate="screen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100392" y="1178384"/>
                <a:ext cx="1287586" cy="1287586"/>
              </a:xfrm>
              <a:prstGeom prst="rect">
                <a:avLst/>
              </a:prstGeom>
            </p:spPr>
          </p:pic>
        </p:grp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02F7155-D45F-41E6-99C4-60789A20D655}"/>
              </a:ext>
            </a:extLst>
          </p:cNvPr>
          <p:cNvGrpSpPr/>
          <p:nvPr/>
        </p:nvGrpSpPr>
        <p:grpSpPr>
          <a:xfrm>
            <a:off x="5960759" y="801360"/>
            <a:ext cx="2969009" cy="2295299"/>
            <a:chOff x="5960759" y="801360"/>
            <a:chExt cx="2969009" cy="229529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960759" y="801360"/>
              <a:ext cx="2969009" cy="2024047"/>
            </a:xfrm>
            <a:prstGeom prst="rect">
              <a:avLst/>
            </a:prstGeom>
          </p:spPr>
        </p:pic>
        <p:sp>
          <p:nvSpPr>
            <p:cNvPr id="35" name="TextBox 34"/>
            <p:cNvSpPr txBox="1"/>
            <p:nvPr/>
          </p:nvSpPr>
          <p:spPr>
            <a:xfrm>
              <a:off x="8155593" y="2015491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b="1" dirty="0">
                  <a:solidFill>
                    <a:schemeClr val="bg1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4</a:t>
              </a:r>
            </a:p>
          </p:txBody>
        </p:sp>
        <p:grpSp>
          <p:nvGrpSpPr>
            <p:cNvPr id="39" name="Group 38"/>
            <p:cNvGrpSpPr/>
            <p:nvPr/>
          </p:nvGrpSpPr>
          <p:grpSpPr>
            <a:xfrm>
              <a:off x="6334336" y="2160555"/>
              <a:ext cx="1000918" cy="936104"/>
              <a:chOff x="8767731" y="2304777"/>
              <a:chExt cx="1576982" cy="1584176"/>
            </a:xfrm>
          </p:grpSpPr>
          <p:sp>
            <p:nvSpPr>
              <p:cNvPr id="40" name="Rectangle 39"/>
              <p:cNvSpPr/>
              <p:nvPr/>
            </p:nvSpPr>
            <p:spPr>
              <a:xfrm>
                <a:off x="8767731" y="2304777"/>
                <a:ext cx="1576982" cy="158417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41" name="Picture 40"/>
              <p:cNvPicPr>
                <a:picLocks noChangeAspect="1"/>
              </p:cNvPicPr>
              <p:nvPr/>
            </p:nvPicPr>
            <p:blipFill>
              <a:blip r:embed="rId6" cstate="screen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854042" y="2501580"/>
                <a:ext cx="1287586" cy="1287586"/>
              </a:xfrm>
              <a:prstGeom prst="rect">
                <a:avLst/>
              </a:prstGeom>
            </p:spPr>
          </p:pic>
        </p:grp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333DD89-B1CB-4B8D-A3BC-900262D2AA38}"/>
              </a:ext>
            </a:extLst>
          </p:cNvPr>
          <p:cNvGrpSpPr/>
          <p:nvPr/>
        </p:nvGrpSpPr>
        <p:grpSpPr>
          <a:xfrm>
            <a:off x="2806639" y="71831"/>
            <a:ext cx="2920453" cy="2611058"/>
            <a:chOff x="2806639" y="71831"/>
            <a:chExt cx="2920453" cy="261105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98C4AD8-7E44-421A-8959-501C7A6446BA}"/>
                </a:ext>
              </a:extLst>
            </p:cNvPr>
            <p:cNvGrpSpPr/>
            <p:nvPr/>
          </p:nvGrpSpPr>
          <p:grpSpPr>
            <a:xfrm>
              <a:off x="2806639" y="71831"/>
              <a:ext cx="2895400" cy="2148761"/>
              <a:chOff x="2806639" y="71831"/>
              <a:chExt cx="2895400" cy="2148761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806639" y="71831"/>
                <a:ext cx="2895400" cy="2148761"/>
              </a:xfrm>
              <a:prstGeom prst="rect">
                <a:avLst/>
              </a:prstGeom>
            </p:spPr>
          </p:pic>
          <p:sp>
            <p:nvSpPr>
              <p:cNvPr id="33" name="TextBox 32"/>
              <p:cNvSpPr txBox="1"/>
              <p:nvPr/>
            </p:nvSpPr>
            <p:spPr>
              <a:xfrm>
                <a:off x="2921080" y="863979"/>
                <a:ext cx="561372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400" b="1" dirty="0">
                    <a:solidFill>
                      <a:schemeClr val="bg1"/>
                    </a:solidFill>
                    <a:latin typeface="Arial Black" panose="020B0A04020102020204" pitchFamily="34" charset="0"/>
                    <a:cs typeface="Arial" panose="020B0604020202020204" pitchFamily="34" charset="0"/>
                  </a:rPr>
                  <a:t>3</a:t>
                </a:r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F70A59D2-F694-4C12-B591-8A525D01C94B}"/>
                </a:ext>
              </a:extLst>
            </p:cNvPr>
            <p:cNvGrpSpPr/>
            <p:nvPr/>
          </p:nvGrpSpPr>
          <p:grpSpPr>
            <a:xfrm>
              <a:off x="4726174" y="1746785"/>
              <a:ext cx="1000918" cy="936104"/>
              <a:chOff x="7963570" y="1052736"/>
              <a:chExt cx="1576982" cy="1584176"/>
            </a:xfrm>
          </p:grpSpPr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F2E4AA11-7185-46F3-9F0C-4FA237A9A68D}"/>
                  </a:ext>
                </a:extLst>
              </p:cNvPr>
              <p:cNvSpPr/>
              <p:nvPr/>
            </p:nvSpPr>
            <p:spPr>
              <a:xfrm>
                <a:off x="7963570" y="1052736"/>
                <a:ext cx="1576982" cy="158417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50" name="Picture 49">
                <a:extLst>
                  <a:ext uri="{FF2B5EF4-FFF2-40B4-BE49-F238E27FC236}">
                    <a16:creationId xmlns:a16="http://schemas.microsoft.com/office/drawing/2014/main" id="{C1CF1FFD-4C00-4A65-9B6B-A638C89CC3E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screen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100392" y="1178384"/>
                <a:ext cx="1287586" cy="1287586"/>
              </a:xfrm>
              <a:prstGeom prst="rect">
                <a:avLst/>
              </a:prstGeom>
            </p:spPr>
          </p:pic>
        </p:grp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881863A-CF7B-4FA0-A4B8-F8640C49CF9C}"/>
              </a:ext>
            </a:extLst>
          </p:cNvPr>
          <p:cNvGrpSpPr/>
          <p:nvPr/>
        </p:nvGrpSpPr>
        <p:grpSpPr>
          <a:xfrm>
            <a:off x="194036" y="678160"/>
            <a:ext cx="4057488" cy="1511993"/>
            <a:chOff x="194036" y="678160"/>
            <a:chExt cx="4057488" cy="1511993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5F63DB12-4536-40F4-A8F7-556D467A8574}"/>
                </a:ext>
              </a:extLst>
            </p:cNvPr>
            <p:cNvGrpSpPr/>
            <p:nvPr/>
          </p:nvGrpSpPr>
          <p:grpSpPr>
            <a:xfrm>
              <a:off x="760554" y="678160"/>
              <a:ext cx="1000918" cy="936104"/>
              <a:chOff x="7963570" y="1052736"/>
              <a:chExt cx="1576982" cy="1584176"/>
            </a:xfrm>
          </p:grpSpPr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0DE1C6EB-4653-4227-9801-F0EDED8C1487}"/>
                  </a:ext>
                </a:extLst>
              </p:cNvPr>
              <p:cNvSpPr/>
              <p:nvPr/>
            </p:nvSpPr>
            <p:spPr>
              <a:xfrm>
                <a:off x="7963570" y="1052736"/>
                <a:ext cx="1576982" cy="158417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9A902868-BD2E-4351-BB1B-31D92CA6DD4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screen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8100392" y="1178384"/>
                <a:ext cx="1287586" cy="1287586"/>
              </a:xfrm>
              <a:prstGeom prst="rect">
                <a:avLst/>
              </a:prstGeom>
            </p:spPr>
          </p:pic>
        </p:grp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71BBE9BF-5A65-43D4-990F-03DAEA89C2BB}"/>
                </a:ext>
              </a:extLst>
            </p:cNvPr>
            <p:cNvSpPr txBox="1"/>
            <p:nvPr/>
          </p:nvSpPr>
          <p:spPr>
            <a:xfrm>
              <a:off x="194036" y="1420712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b="1" dirty="0">
                  <a:solidFill>
                    <a:srgbClr val="002060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3C778005-5B67-4195-82A1-7C67BB868CB2}"/>
                </a:ext>
              </a:extLst>
            </p:cNvPr>
            <p:cNvSpPr txBox="1"/>
            <p:nvPr/>
          </p:nvSpPr>
          <p:spPr>
            <a:xfrm>
              <a:off x="857530" y="1751267"/>
              <a:ext cx="3393994" cy="3154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AU" sz="1450" dirty="0">
                  <a:solidFill>
                    <a:schemeClr val="accent5">
                      <a:lumMod val="25000"/>
                    </a:schemeClr>
                  </a:solidFill>
                </a:rPr>
                <a:t>How fast and when are rocks forming?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9272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dating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620713"/>
            <a:ext cx="7775575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663575" y="712788"/>
            <a:ext cx="5437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e-CH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1…</a:t>
            </a:r>
            <a:endParaRPr lang="de-DE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663575" y="3808413"/>
            <a:ext cx="5437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e-CH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2…</a:t>
            </a:r>
            <a:endParaRPr lang="de-DE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Introduction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947688" y="2341442"/>
            <a:ext cx="1238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absolute numbers</a:t>
            </a:r>
          </a:p>
        </p:txBody>
      </p:sp>
    </p:spTree>
    <p:extLst>
      <p:ext uri="{BB962C8B-B14F-4D97-AF65-F5344CB8AC3E}">
        <p14:creationId xmlns:p14="http://schemas.microsoft.com/office/powerpoint/2010/main" val="341371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3163"/>
          <a:stretch/>
        </p:blipFill>
        <p:spPr>
          <a:xfrm>
            <a:off x="310483" y="3818569"/>
            <a:ext cx="4989629" cy="288779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Introduction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5152"/>
          <a:stretch/>
        </p:blipFill>
        <p:spPr>
          <a:xfrm>
            <a:off x="263433" y="359845"/>
            <a:ext cx="7031279" cy="18574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0038" y="3033353"/>
            <a:ext cx="62579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good is the date – how large is the error... ? (accuracy vs precision)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11105" y="2171506"/>
            <a:ext cx="6764223" cy="830998"/>
            <a:chOff x="411105" y="2733850"/>
            <a:chExt cx="6764223" cy="830998"/>
          </a:xfrm>
        </p:grpSpPr>
        <p:sp>
          <p:nvSpPr>
            <p:cNvPr id="2" name="TextBox 1"/>
            <p:cNvSpPr txBox="1"/>
            <p:nvPr/>
          </p:nvSpPr>
          <p:spPr>
            <a:xfrm>
              <a:off x="5682252" y="2737834"/>
              <a:ext cx="14930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600" dirty="0">
                  <a:solidFill>
                    <a:schemeClr val="accent5">
                      <a:lumMod val="25000"/>
                    </a:schemeClr>
                  </a:solidFill>
                </a:rPr>
                <a:t>accurate and precise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11105" y="2733851"/>
              <a:ext cx="149307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600" dirty="0">
                  <a:solidFill>
                    <a:schemeClr val="accent5">
                      <a:lumMod val="25000"/>
                    </a:schemeClr>
                  </a:solidFill>
                </a:rPr>
                <a:t>neither accurate nor precise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926352" y="2733851"/>
              <a:ext cx="14930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600" dirty="0">
                  <a:solidFill>
                    <a:schemeClr val="accent5">
                      <a:lumMod val="25000"/>
                    </a:schemeClr>
                  </a:solidFill>
                </a:rPr>
                <a:t>not accurate but precise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2019333" y="2733850"/>
              <a:ext cx="14930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600" dirty="0">
                  <a:solidFill>
                    <a:schemeClr val="accent5">
                      <a:lumMod val="25000"/>
                    </a:schemeClr>
                  </a:solidFill>
                </a:rPr>
                <a:t>accurate but not precise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5537524" y="3902707"/>
            <a:ext cx="22929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good is the record (temporal resolution)...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5537524" y="5402923"/>
            <a:ext cx="31233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my timescale covered...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6840747" y="175179"/>
            <a:ext cx="2084885" cy="4364663"/>
            <a:chOff x="6782592" y="2151467"/>
            <a:chExt cx="2084885" cy="4364663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654179" y="2151467"/>
              <a:ext cx="1213298" cy="4364663"/>
            </a:xfrm>
            <a:prstGeom prst="rect">
              <a:avLst/>
            </a:prstGeom>
          </p:spPr>
        </p:pic>
        <p:sp>
          <p:nvSpPr>
            <p:cNvPr id="20" name="Right Arrow 19"/>
            <p:cNvSpPr/>
            <p:nvPr/>
          </p:nvSpPr>
          <p:spPr>
            <a:xfrm>
              <a:off x="6782592" y="4978792"/>
              <a:ext cx="603084" cy="560205"/>
            </a:xfrm>
            <a:prstGeom prst="rightArrow">
              <a:avLst/>
            </a:prstGeom>
            <a:noFill/>
            <a:ln w="952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067774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de-DE" sz="24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327626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332B1A-D436-4EDF-883A-384A78D0D6CF}"/>
              </a:ext>
            </a:extLst>
          </p:cNvPr>
          <p:cNvSpPr/>
          <p:nvPr/>
        </p:nvSpPr>
        <p:spPr>
          <a:xfrm>
            <a:off x="108048" y="484426"/>
            <a:ext cx="4232982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Fission tracks produced by </a:t>
            </a:r>
            <a:r>
              <a:rPr lang="en-US" b="1" dirty="0">
                <a:solidFill>
                  <a:srgbClr val="002060"/>
                </a:solidFill>
              </a:rPr>
              <a:t>alpha particle emission </a:t>
            </a:r>
            <a:r>
              <a:rPr lang="en-US" dirty="0">
                <a:solidFill>
                  <a:srgbClr val="002060"/>
                </a:solidFill>
              </a:rPr>
              <a:t>during radioactive decay (e.g. U, </a:t>
            </a:r>
            <a:r>
              <a:rPr lang="en-US" dirty="0" err="1">
                <a:solidFill>
                  <a:srgbClr val="002060"/>
                </a:solidFill>
              </a:rPr>
              <a:t>Th</a:t>
            </a:r>
            <a:r>
              <a:rPr lang="en-US" dirty="0">
                <a:solidFill>
                  <a:srgbClr val="002060"/>
                </a:solidFill>
              </a:rPr>
              <a:t>, K)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Deep below the surface in warm temperature fission tracks rapidly anneal (fade away)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39116D-82F5-41B4-848D-FE0CFCCD85C0}"/>
              </a:ext>
            </a:extLst>
          </p:cNvPr>
          <p:cNvSpPr/>
          <p:nvPr/>
        </p:nvSpPr>
        <p:spPr>
          <a:xfrm>
            <a:off x="129457" y="5039767"/>
            <a:ext cx="410485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+mj-lt"/>
              </a:rPr>
              <a:t>Crystal moves above </a:t>
            </a:r>
            <a:r>
              <a:rPr lang="en-AU" dirty="0">
                <a:solidFill>
                  <a:srgbClr val="002060"/>
                </a:solidFill>
                <a:latin typeface="+mj-lt"/>
              </a:rPr>
              <a:t>the closure temperature </a:t>
            </a:r>
            <a:r>
              <a:rPr lang="en-US" dirty="0">
                <a:solidFill>
                  <a:srgbClr val="002060"/>
                </a:solidFill>
                <a:latin typeface="+mj-lt"/>
              </a:rPr>
              <a:t>range, fission tracks cease to a</a:t>
            </a:r>
            <a:r>
              <a:rPr lang="en-AU" dirty="0" err="1">
                <a:solidFill>
                  <a:srgbClr val="002060"/>
                </a:solidFill>
                <a:latin typeface="+mj-lt"/>
              </a:rPr>
              <a:t>nneal</a:t>
            </a:r>
            <a:r>
              <a:rPr lang="en-AU" dirty="0">
                <a:solidFill>
                  <a:srgbClr val="002060"/>
                </a:solidFill>
                <a:latin typeface="+mj-lt"/>
              </a:rPr>
              <a:t> – accumulate…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1 – Rock Uplift &amp; Erosion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6D6BE9-282C-4530-9912-73DF73737D1D}"/>
              </a:ext>
            </a:extLst>
          </p:cNvPr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36CD6FD4-D7C8-4C43-8094-B91758FF0315}"/>
              </a:ext>
            </a:extLst>
          </p:cNvPr>
          <p:cNvGrpSpPr/>
          <p:nvPr/>
        </p:nvGrpSpPr>
        <p:grpSpPr>
          <a:xfrm>
            <a:off x="138034" y="1804594"/>
            <a:ext cx="8856662" cy="4204254"/>
            <a:chOff x="138034" y="1804594"/>
            <a:chExt cx="8856662" cy="4204254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111FF17-64AE-4004-BAA8-A96C82B155C2}"/>
                </a:ext>
              </a:extLst>
            </p:cNvPr>
            <p:cNvGrpSpPr/>
            <p:nvPr/>
          </p:nvGrpSpPr>
          <p:grpSpPr>
            <a:xfrm>
              <a:off x="138034" y="1804594"/>
              <a:ext cx="8856662" cy="4204254"/>
              <a:chOff x="138034" y="1804594"/>
              <a:chExt cx="8856662" cy="4204254"/>
            </a:xfrm>
          </p:grpSpPr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AEF7A650-C1B5-4095-A015-2B95CFA17FA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25000"/>
                        </a14:imgEffect>
                      </a14:imgLayer>
                    </a14:imgProps>
                  </a:ext>
                </a:extLst>
              </a:blip>
              <a:srcRect t="1972"/>
              <a:stretch/>
            </p:blipFill>
            <p:spPr>
              <a:xfrm>
                <a:off x="4374180" y="1804594"/>
                <a:ext cx="4620516" cy="4204254"/>
              </a:xfrm>
              <a:prstGeom prst="rect">
                <a:avLst/>
              </a:prstGeom>
            </p:spPr>
          </p:pic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E0443C76-F789-4F98-B5DA-D380C4194888}"/>
                  </a:ext>
                </a:extLst>
              </p:cNvPr>
              <p:cNvSpPr/>
              <p:nvPr/>
            </p:nvSpPr>
            <p:spPr>
              <a:xfrm>
                <a:off x="138035" y="3732396"/>
                <a:ext cx="4096279" cy="12003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002060"/>
                    </a:solidFill>
                  </a:rPr>
                  <a:t>Minimum temperature of the annealing zone varies by element and mineral for different elements and different minerals</a:t>
                </a:r>
                <a:endParaRPr lang="en-AU" dirty="0">
                  <a:solidFill>
                    <a:srgbClr val="002060"/>
                  </a:solidFill>
                </a:endParaRPr>
              </a:p>
            </p:txBody>
          </p:sp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04EA265E-B441-4F33-9286-59CB490DCD59}"/>
                  </a:ext>
                </a:extLst>
              </p:cNvPr>
              <p:cNvSpPr/>
              <p:nvPr/>
            </p:nvSpPr>
            <p:spPr>
              <a:xfrm>
                <a:off x="138034" y="2486443"/>
                <a:ext cx="4202995" cy="12003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dirty="0">
                    <a:solidFill>
                      <a:srgbClr val="002060"/>
                    </a:solidFill>
                    <a:latin typeface="+mj-lt"/>
                  </a:rPr>
                  <a:t>Uplift and exhumation – rock cools, the crystal enters </a:t>
                </a:r>
                <a:r>
                  <a:rPr lang="en-AU" b="1" dirty="0">
                    <a:solidFill>
                      <a:srgbClr val="002060"/>
                    </a:solidFill>
                    <a:latin typeface="+mj-lt"/>
                  </a:rPr>
                  <a:t>closure temperature range, </a:t>
                </a:r>
                <a:r>
                  <a:rPr lang="en-AU" dirty="0">
                    <a:solidFill>
                      <a:srgbClr val="002060"/>
                    </a:solidFill>
                    <a:latin typeface="+mj-lt"/>
                  </a:rPr>
                  <a:t>fission tracks </a:t>
                </a:r>
                <a:r>
                  <a:rPr lang="en-US" dirty="0">
                    <a:solidFill>
                      <a:srgbClr val="002060"/>
                    </a:solidFill>
                    <a:latin typeface="+mj-lt"/>
                  </a:rPr>
                  <a:t>anneal more slowly than at </a:t>
                </a:r>
                <a:r>
                  <a:rPr lang="en-AU" dirty="0">
                    <a:solidFill>
                      <a:srgbClr val="002060"/>
                    </a:solidFill>
                    <a:latin typeface="+mj-lt"/>
                  </a:rPr>
                  <a:t>depth </a:t>
                </a:r>
              </a:p>
            </p:txBody>
          </p:sp>
        </p:grpSp>
        <p:sp>
          <p:nvSpPr>
            <p:cNvPr id="6" name="Down Arrow 5"/>
            <p:cNvSpPr/>
            <p:nvPr/>
          </p:nvSpPr>
          <p:spPr>
            <a:xfrm>
              <a:off x="6562332" y="3932119"/>
              <a:ext cx="493625" cy="500332"/>
            </a:xfrm>
            <a:prstGeom prst="down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Down Arrow 14"/>
            <p:cNvSpPr/>
            <p:nvPr/>
          </p:nvSpPr>
          <p:spPr>
            <a:xfrm rot="10800000">
              <a:off x="6573419" y="5430638"/>
              <a:ext cx="493625" cy="500332"/>
            </a:xfrm>
            <a:prstGeom prst="downArrow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43332B1A-D436-4EDF-883A-384A78D0D6CF}"/>
              </a:ext>
            </a:extLst>
          </p:cNvPr>
          <p:cNvSpPr/>
          <p:nvPr/>
        </p:nvSpPr>
        <p:spPr>
          <a:xfrm>
            <a:off x="6393937" y="1834845"/>
            <a:ext cx="2499897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Thermochronology</a:t>
            </a:r>
            <a:r>
              <a:rPr lang="en-US" dirty="0">
                <a:solidFill>
                  <a:srgbClr val="002060"/>
                </a:solidFill>
              </a:rPr>
              <a:t>…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37FA4C4-C4B3-4EF6-9308-5E833B8706F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90"/>
          <a:stretch/>
        </p:blipFill>
        <p:spPr>
          <a:xfrm>
            <a:off x="4375480" y="260335"/>
            <a:ext cx="2401616" cy="144474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48004" y="6139338"/>
            <a:ext cx="8847992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The fission track or radiometric age of the crystal reflects the time it took erosion to remove the depth of rock overlying the closure </a:t>
            </a:r>
            <a:r>
              <a:rPr lang="en-AU" dirty="0">
                <a:solidFill>
                  <a:srgbClr val="002060"/>
                </a:solidFill>
              </a:rPr>
              <a:t>temperature range</a:t>
            </a:r>
          </a:p>
        </p:txBody>
      </p:sp>
      <p:pic>
        <p:nvPicPr>
          <p:cNvPr id="10" name="Picture 9" descr="A landscape with mountains and text&#10;&#10;Description automatically generated">
            <a:extLst>
              <a:ext uri="{FF2B5EF4-FFF2-40B4-BE49-F238E27FC236}">
                <a16:creationId xmlns:a16="http://schemas.microsoft.com/office/drawing/2014/main" id="{0C8DE41A-34FC-7761-7DB3-13E6DE91DB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3537" y="179562"/>
            <a:ext cx="2022741" cy="150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33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99" y="554555"/>
            <a:ext cx="3962400" cy="5943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004" y="2768953"/>
            <a:ext cx="5580769" cy="36036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7F114E-3A1E-455C-A34B-EB120D94D780}"/>
              </a:ext>
            </a:extLst>
          </p:cNvPr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0B2CAAC3-A0C5-414C-B5E1-2D34743330F5}"/>
              </a:ext>
            </a:extLst>
          </p:cNvPr>
          <p:cNvGrpSpPr/>
          <p:nvPr/>
        </p:nvGrpSpPr>
        <p:grpSpPr>
          <a:xfrm>
            <a:off x="148004" y="1073014"/>
            <a:ext cx="6581708" cy="5619850"/>
            <a:chOff x="148004" y="1073014"/>
            <a:chExt cx="6581708" cy="561985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EF6DD8B7-55CE-400F-8E7A-AC5FB955001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25565" t="26899" b="31825"/>
            <a:stretch/>
          </p:blipFill>
          <p:spPr>
            <a:xfrm>
              <a:off x="174921" y="4965368"/>
              <a:ext cx="4153755" cy="1727496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0A09726-A7FA-4EC0-9C59-D8963B497684}"/>
                </a:ext>
              </a:extLst>
            </p:cNvPr>
            <p:cNvSpPr/>
            <p:nvPr/>
          </p:nvSpPr>
          <p:spPr>
            <a:xfrm>
              <a:off x="148004" y="1073014"/>
              <a:ext cx="6581708" cy="1831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Potassium is common element in minerals (e.g. micas, clay minerals, tephra, and evaporates), decays to 40Ar (at known rate)</a:t>
              </a:r>
            </a:p>
            <a:p>
              <a:pPr marL="285750" indent="-28575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In these minerals, decay product 40Ar escapes the liquid (molten) rock, but starts to accumulate when rock solidifies (recrystallizes) 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ED0E93A2-4D48-4FFA-BD3C-ACD892E39700}"/>
              </a:ext>
            </a:extLst>
          </p:cNvPr>
          <p:cNvSpPr/>
          <p:nvPr/>
        </p:nvSpPr>
        <p:spPr>
          <a:xfrm>
            <a:off x="4951584" y="5250051"/>
            <a:ext cx="3852259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Variation: </a:t>
            </a:r>
            <a:r>
              <a:rPr lang="en-US" dirty="0">
                <a:solidFill>
                  <a:srgbClr val="002060"/>
                </a:solidFill>
              </a:rPr>
              <a:t>in the 40Ar/39Ar method, K is indirectly measured by the artificial generation of the 39Ar isotope from K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911EE7-B242-4508-9A33-240E581888B5}"/>
              </a:ext>
            </a:extLst>
          </p:cNvPr>
          <p:cNvSpPr/>
          <p:nvPr/>
        </p:nvSpPr>
        <p:spPr>
          <a:xfrm>
            <a:off x="148002" y="551982"/>
            <a:ext cx="68393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Dating volcanic rock…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4921" y="3242208"/>
            <a:ext cx="8847993" cy="127727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Time since recrystallization is calculated by measuring the ratio of the amount of 40Ar accumulated in mineral to the amount of potassium (40K)  remaining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Long half-life of 40 K allows the method to be used to calculate the absolute age of samples older than a few thousand years (to billions!)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1 – Rock Formation (Volcanic)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832491" y="561469"/>
            <a:ext cx="368883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Potassium (K)-Argon (</a:t>
            </a:r>
            <a:r>
              <a:rPr lang="en-US" dirty="0" err="1">
                <a:solidFill>
                  <a:srgbClr val="002060"/>
                </a:solidFill>
              </a:rPr>
              <a:t>Ar</a:t>
            </a:r>
            <a:r>
              <a:rPr lang="en-US" dirty="0">
                <a:solidFill>
                  <a:srgbClr val="002060"/>
                </a:solidFill>
              </a:rPr>
              <a:t>) method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15" name="Picture 14" descr="A landscape with mountains and text&#10;&#10;Description automatically generated">
            <a:extLst>
              <a:ext uri="{FF2B5EF4-FFF2-40B4-BE49-F238E27FC236}">
                <a16:creationId xmlns:a16="http://schemas.microsoft.com/office/drawing/2014/main" id="{AB784983-31A4-F146-150D-884CC5031CA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3537" y="179562"/>
            <a:ext cx="2022741" cy="150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74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F9CFA20-AABA-4A7E-8812-BE9AE7C651D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929333" y="4641649"/>
            <a:ext cx="2889847" cy="210826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00050" indent="-400050">
              <a:spcAft>
                <a:spcPts val="600"/>
              </a:spcAft>
              <a:buAutoNum type="romanLcParenBoth"/>
            </a:pPr>
            <a:r>
              <a:rPr lang="en-US" dirty="0">
                <a:solidFill>
                  <a:srgbClr val="002060"/>
                </a:solidFill>
              </a:rPr>
              <a:t>determines polarity from declination and inclination of magnetic minerals in rocks (or sediment) and </a:t>
            </a:r>
          </a:p>
          <a:p>
            <a:pPr marL="400050" indent="-400050">
              <a:buAutoNum type="romanLcParenBoth"/>
            </a:pPr>
            <a:r>
              <a:rPr lang="en-US" dirty="0">
                <a:solidFill>
                  <a:srgbClr val="002060"/>
                </a:solidFill>
              </a:rPr>
              <a:t>matches this against known pattern</a:t>
            </a:r>
            <a:endParaRPr lang="de-DE" dirty="0">
              <a:solidFill>
                <a:srgbClr val="002060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A2BB9F-6947-433F-837A-A8DA0B136EB9}"/>
              </a:ext>
            </a:extLst>
          </p:cNvPr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4927C082-0229-49B7-BCF6-2C0F9EFFFB42}"/>
              </a:ext>
            </a:extLst>
          </p:cNvPr>
          <p:cNvSpPr/>
          <p:nvPr/>
        </p:nvSpPr>
        <p:spPr>
          <a:xfrm>
            <a:off x="2195737" y="1835531"/>
            <a:ext cx="680026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Earth’s magnetic field and polarity changes at irregular intervals over time (flips from north to south pole); 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48285" y="652607"/>
            <a:ext cx="22143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Dating volcanic eruptions and rocks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0C91F12-977E-4E5E-BDAE-A4E68B523D7A}"/>
              </a:ext>
            </a:extLst>
          </p:cNvPr>
          <p:cNvGrpSpPr/>
          <p:nvPr/>
        </p:nvGrpSpPr>
        <p:grpSpPr>
          <a:xfrm>
            <a:off x="148003" y="564541"/>
            <a:ext cx="8847993" cy="6200683"/>
            <a:chOff x="148003" y="564541"/>
            <a:chExt cx="8847993" cy="6200683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8003" y="564541"/>
              <a:ext cx="2047734" cy="6200683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4" name="Rectangle 3"/>
            <p:cNvSpPr/>
            <p:nvPr/>
          </p:nvSpPr>
          <p:spPr>
            <a:xfrm>
              <a:off x="2195737" y="2627158"/>
              <a:ext cx="6800259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The age and pattern of these ‘reversals’ is known (from the study of sea floor spreading zones)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1 – Rock Formation (Volcanic) 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0" t="7726" r="5719" b="5503"/>
          <a:stretch/>
        </p:blipFill>
        <p:spPr>
          <a:xfrm>
            <a:off x="4635584" y="123515"/>
            <a:ext cx="2118283" cy="1561382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8A8E60BF-B287-4E65-8DE1-59AD90E2587F}"/>
              </a:ext>
            </a:extLst>
          </p:cNvPr>
          <p:cNvGrpSpPr/>
          <p:nvPr/>
        </p:nvGrpSpPr>
        <p:grpSpPr>
          <a:xfrm>
            <a:off x="2491744" y="3448872"/>
            <a:ext cx="6504252" cy="3284161"/>
            <a:chOff x="2491744" y="3448872"/>
            <a:chExt cx="6504252" cy="3284161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8396" b="31345"/>
            <a:stretch/>
          </p:blipFill>
          <p:spPr>
            <a:xfrm>
              <a:off x="6901870" y="3451990"/>
              <a:ext cx="2094126" cy="3281043"/>
            </a:xfrm>
            <a:prstGeom prst="rect">
              <a:avLst/>
            </a:prstGeom>
          </p:spPr>
        </p:pic>
        <p:sp>
          <p:nvSpPr>
            <p:cNvPr id="15" name="Rectangle 14"/>
            <p:cNvSpPr/>
            <p:nvPr/>
          </p:nvSpPr>
          <p:spPr>
            <a:xfrm>
              <a:off x="2491744" y="3448872"/>
              <a:ext cx="4410126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Magnetization (alignment parallel to the ambient geomagnetic field) during lava cooling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4314294" y="4178253"/>
              <a:ext cx="2598788" cy="369332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none"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dirty="0" err="1">
                  <a:solidFill>
                    <a:srgbClr val="002060"/>
                  </a:solidFill>
                </a:rPr>
                <a:t>Magnetostratigraphy</a:t>
              </a:r>
              <a:r>
                <a:rPr lang="en-US" dirty="0">
                  <a:solidFill>
                    <a:srgbClr val="002060"/>
                  </a:solidFill>
                </a:rPr>
                <a:t>…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794E3731-34E3-47CA-A73A-013533FFBA9E}"/>
              </a:ext>
            </a:extLst>
          </p:cNvPr>
          <p:cNvGrpSpPr/>
          <p:nvPr/>
        </p:nvGrpSpPr>
        <p:grpSpPr>
          <a:xfrm>
            <a:off x="2298419" y="4818652"/>
            <a:ext cx="1528231" cy="1946572"/>
            <a:chOff x="2298419" y="4818652"/>
            <a:chExt cx="1528231" cy="1946572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484" t="72233" r="30913" b="1233"/>
            <a:stretch/>
          </p:blipFill>
          <p:spPr>
            <a:xfrm>
              <a:off x="2401102" y="4818652"/>
              <a:ext cx="1380227" cy="1268084"/>
            </a:xfrm>
            <a:prstGeom prst="rect">
              <a:avLst/>
            </a:prstGeom>
          </p:spPr>
        </p:pic>
        <p:sp>
          <p:nvSpPr>
            <p:cNvPr id="20" name="TextBox 19"/>
            <p:cNvSpPr txBox="1"/>
            <p:nvPr/>
          </p:nvSpPr>
          <p:spPr>
            <a:xfrm>
              <a:off x="2298419" y="6118893"/>
              <a:ext cx="152823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Also works for sediment</a:t>
              </a:r>
            </a:p>
          </p:txBody>
        </p:sp>
      </p:grpSp>
      <p:pic>
        <p:nvPicPr>
          <p:cNvPr id="13" name="Picture 12" descr="A landscape with mountains and text&#10;&#10;Description automatically generated">
            <a:extLst>
              <a:ext uri="{FF2B5EF4-FFF2-40B4-BE49-F238E27FC236}">
                <a16:creationId xmlns:a16="http://schemas.microsoft.com/office/drawing/2014/main" id="{58AFB0B2-B713-2D4E-CB8F-3EF533B8889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3537" y="179562"/>
            <a:ext cx="2022741" cy="150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27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79413" y="2470007"/>
            <a:ext cx="33477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dirty="0">
                <a:solidFill>
                  <a:srgbClr val="002060"/>
                </a:solidFill>
              </a:rPr>
              <a:t>Then, </a:t>
            </a:r>
            <a:r>
              <a:rPr lang="en-US" baseline="30000" dirty="0">
                <a:solidFill>
                  <a:srgbClr val="002060"/>
                </a:solidFill>
              </a:rPr>
              <a:t>234</a:t>
            </a:r>
            <a:r>
              <a:rPr lang="en-US" dirty="0">
                <a:solidFill>
                  <a:srgbClr val="002060"/>
                </a:solidFill>
              </a:rPr>
              <a:t>U in the sample (half-life 245 </a:t>
            </a:r>
            <a:r>
              <a:rPr lang="en-US" dirty="0" err="1">
                <a:solidFill>
                  <a:srgbClr val="002060"/>
                </a:solidFill>
              </a:rPr>
              <a:t>ka</a:t>
            </a:r>
            <a:r>
              <a:rPr lang="en-US" dirty="0">
                <a:solidFill>
                  <a:srgbClr val="002060"/>
                </a:solidFill>
              </a:rPr>
              <a:t>) slowly decays to </a:t>
            </a:r>
            <a:r>
              <a:rPr lang="en-US" baseline="30000" dirty="0">
                <a:solidFill>
                  <a:srgbClr val="002060"/>
                </a:solidFill>
              </a:rPr>
              <a:t>230</a:t>
            </a:r>
            <a:r>
              <a:rPr lang="en-US" dirty="0">
                <a:solidFill>
                  <a:srgbClr val="002060"/>
                </a:solidFill>
              </a:rPr>
              <a:t>Th</a:t>
            </a:r>
          </a:p>
          <a:p>
            <a:pPr marL="342900" indent="-342900">
              <a:buFont typeface="+mj-lt"/>
              <a:buAutoNum type="arabicPeriod" startAt="2"/>
            </a:pPr>
            <a:endParaRPr lang="en-US" sz="1000" dirty="0">
              <a:solidFill>
                <a:srgbClr val="002060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460056" y="1967644"/>
            <a:ext cx="2553950" cy="1981505"/>
            <a:chOff x="5571351" y="1305235"/>
            <a:chExt cx="2553950" cy="198150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/>
            <a:srcRect r="29081"/>
            <a:stretch/>
          </p:blipFill>
          <p:spPr>
            <a:xfrm>
              <a:off x="5571351" y="1305235"/>
              <a:ext cx="2494348" cy="1981505"/>
            </a:xfrm>
            <a:prstGeom prst="rect">
              <a:avLst/>
            </a:prstGeom>
          </p:spPr>
        </p:pic>
        <p:sp>
          <p:nvSpPr>
            <p:cNvPr id="8" name="Rectangle 7"/>
            <p:cNvSpPr/>
            <p:nvPr/>
          </p:nvSpPr>
          <p:spPr>
            <a:xfrm>
              <a:off x="5571351" y="1332217"/>
              <a:ext cx="2440091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en-US" sz="1600" dirty="0">
                  <a:solidFill>
                    <a:schemeClr val="bg1"/>
                  </a:solidFill>
                </a:rPr>
                <a:t>in natural water:</a:t>
              </a:r>
            </a:p>
            <a:p>
              <a:pPr algn="r"/>
              <a:r>
                <a:rPr lang="en-US" sz="1600" dirty="0" err="1">
                  <a:solidFill>
                    <a:schemeClr val="bg1"/>
                  </a:solidFill>
                </a:rPr>
                <a:t>Th</a:t>
              </a:r>
              <a:r>
                <a:rPr lang="en-US" sz="1600" dirty="0">
                  <a:solidFill>
                    <a:schemeClr val="bg1"/>
                  </a:solidFill>
                </a:rPr>
                <a:t> not soluble, U soluble</a:t>
              </a:r>
              <a:endParaRPr lang="de-DE" sz="1600" dirty="0">
                <a:solidFill>
                  <a:schemeClr val="bg1"/>
                </a:solidFill>
              </a:endParaRPr>
            </a:p>
          </p:txBody>
        </p:sp>
        <p:sp>
          <p:nvSpPr>
            <p:cNvPr id="9" name="Down Arrow 8"/>
            <p:cNvSpPr/>
            <p:nvPr/>
          </p:nvSpPr>
          <p:spPr>
            <a:xfrm>
              <a:off x="6562098" y="1978717"/>
              <a:ext cx="434502" cy="369651"/>
            </a:xfrm>
            <a:prstGeom prst="downArrow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622278" y="2548076"/>
              <a:ext cx="2503023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400" dirty="0">
                  <a:solidFill>
                    <a:schemeClr val="bg1"/>
                  </a:solidFill>
                </a:rPr>
                <a:t>1. chemical precipitates (e.g. </a:t>
              </a:r>
              <a:r>
                <a:rPr lang="en-US" sz="1400" dirty="0" err="1">
                  <a:solidFill>
                    <a:schemeClr val="bg1"/>
                  </a:solidFill>
                </a:rPr>
                <a:t>speleo</a:t>
              </a:r>
              <a:r>
                <a:rPr lang="en-US" sz="1400" dirty="0">
                  <a:solidFill>
                    <a:schemeClr val="bg1"/>
                  </a:solidFill>
                </a:rPr>
                <a:t>) contain traces of U, but no </a:t>
              </a:r>
              <a:r>
                <a:rPr lang="en-US" sz="1400" dirty="0" err="1">
                  <a:solidFill>
                    <a:schemeClr val="bg1"/>
                  </a:solidFill>
                </a:rPr>
                <a:t>Th</a:t>
              </a:r>
              <a:r>
                <a:rPr lang="en-US" sz="1400" dirty="0">
                  <a:solidFill>
                    <a:schemeClr val="bg1"/>
                  </a:solidFill>
                </a:rPr>
                <a:t>…</a:t>
              </a:r>
              <a:endParaRPr lang="de-DE" sz="1400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14" name="Straight Connector 13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metadata.berkeley.edu-U238chain.pn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6" r="12948"/>
          <a:stretch/>
        </p:blipFill>
        <p:spPr>
          <a:xfrm>
            <a:off x="248632" y="437876"/>
            <a:ext cx="2695474" cy="4560844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3142416" y="405387"/>
            <a:ext cx="385418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secular equilibrium</a:t>
            </a:r>
          </a:p>
          <a:p>
            <a:r>
              <a:rPr lang="en-US" dirty="0">
                <a:solidFill>
                  <a:srgbClr val="002060"/>
                </a:solidFill>
              </a:rPr>
              <a:t>With time, daughter remains ~ constant (i.e. creation ~ decay): activity of the daughter becomes equal to that of the parent isotope…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378987" y="1092822"/>
            <a:ext cx="1095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daughter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378987" y="355366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parent</a:t>
            </a:r>
            <a:endParaRPr lang="de-DE" dirty="0">
              <a:solidFill>
                <a:srgbClr val="002060"/>
              </a:solidFill>
            </a:endParaRPr>
          </a:p>
        </p:txBody>
      </p:sp>
      <p:cxnSp>
        <p:nvCxnSpPr>
          <p:cNvPr id="20" name="Straight Arrow Connector 19"/>
          <p:cNvCxnSpPr/>
          <p:nvPr/>
        </p:nvCxnSpPr>
        <p:spPr>
          <a:xfrm>
            <a:off x="1798332" y="758389"/>
            <a:ext cx="0" cy="334433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1792011" y="1492732"/>
            <a:ext cx="0" cy="775121"/>
          </a:xfrm>
          <a:prstGeom prst="straightConnector1">
            <a:avLst/>
          </a:prstGeom>
          <a:ln>
            <a:solidFill>
              <a:srgbClr val="00206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-516882" y="4998720"/>
            <a:ext cx="4274562" cy="973763"/>
            <a:chOff x="-516882" y="4998720"/>
            <a:chExt cx="4274562" cy="973763"/>
          </a:xfrm>
        </p:grpSpPr>
        <p:sp>
          <p:nvSpPr>
            <p:cNvPr id="23" name="Rectangle 22"/>
            <p:cNvSpPr/>
            <p:nvPr/>
          </p:nvSpPr>
          <p:spPr>
            <a:xfrm>
              <a:off x="-516882" y="5049153"/>
              <a:ext cx="4274562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dirty="0">
                  <a:solidFill>
                    <a:srgbClr val="002060"/>
                  </a:solidFill>
                </a:rPr>
                <a:t># of </a:t>
              </a:r>
              <a:r>
                <a:rPr lang="en-US" baseline="30000" dirty="0">
                  <a:solidFill>
                    <a:srgbClr val="002060"/>
                  </a:solidFill>
                </a:rPr>
                <a:t>230</a:t>
              </a:r>
              <a:r>
                <a:rPr lang="en-US" dirty="0">
                  <a:solidFill>
                    <a:srgbClr val="002060"/>
                  </a:solidFill>
                </a:rPr>
                <a:t>Th decays p/</a:t>
              </a:r>
              <a:r>
                <a:rPr lang="en-US" dirty="0" err="1">
                  <a:solidFill>
                    <a:srgbClr val="002060"/>
                  </a:solidFill>
                </a:rPr>
                <a:t>yr</a:t>
              </a:r>
              <a:endParaRPr lang="en-US" dirty="0">
                <a:solidFill>
                  <a:srgbClr val="002060"/>
                </a:solidFill>
              </a:endParaRPr>
            </a:p>
            <a:p>
              <a:pPr algn="ctr"/>
              <a:r>
                <a:rPr lang="en-US" dirty="0">
                  <a:solidFill>
                    <a:srgbClr val="002060"/>
                  </a:solidFill>
                </a:rPr>
                <a:t>= number of </a:t>
              </a:r>
              <a:r>
                <a:rPr lang="en-US" baseline="30000" dirty="0">
                  <a:solidFill>
                    <a:srgbClr val="002060"/>
                  </a:solidFill>
                </a:rPr>
                <a:t>230</a:t>
              </a:r>
              <a:r>
                <a:rPr lang="en-US" dirty="0">
                  <a:solidFill>
                    <a:srgbClr val="002060"/>
                  </a:solidFill>
                </a:rPr>
                <a:t>Th produced </a:t>
              </a:r>
            </a:p>
            <a:p>
              <a:pPr algn="ctr"/>
              <a:r>
                <a:rPr lang="en-US" dirty="0">
                  <a:solidFill>
                    <a:srgbClr val="002060"/>
                  </a:solidFill>
                </a:rPr>
                <a:t>= number of </a:t>
              </a:r>
              <a:r>
                <a:rPr lang="en-US" baseline="30000" dirty="0">
                  <a:solidFill>
                    <a:srgbClr val="002060"/>
                  </a:solidFill>
                </a:rPr>
                <a:t>234</a:t>
              </a:r>
              <a:r>
                <a:rPr lang="en-US" dirty="0">
                  <a:solidFill>
                    <a:srgbClr val="002060"/>
                  </a:solidFill>
                </a:rPr>
                <a:t>U decays p/</a:t>
              </a:r>
              <a:r>
                <a:rPr lang="en-US" dirty="0" err="1">
                  <a:solidFill>
                    <a:srgbClr val="002060"/>
                  </a:solidFill>
                </a:rPr>
                <a:t>yr</a:t>
              </a:r>
              <a:endParaRPr lang="en-US" dirty="0">
                <a:solidFill>
                  <a:srgbClr val="002060"/>
                </a:solidFill>
              </a:endParaRPr>
            </a:p>
          </p:txBody>
        </p:sp>
        <p:sp>
          <p:nvSpPr>
            <p:cNvPr id="24" name="Freeform 23"/>
            <p:cNvSpPr/>
            <p:nvPr/>
          </p:nvSpPr>
          <p:spPr>
            <a:xfrm>
              <a:off x="2987040" y="4998720"/>
              <a:ext cx="457200" cy="160020"/>
            </a:xfrm>
            <a:custGeom>
              <a:avLst/>
              <a:gdLst>
                <a:gd name="connsiteX0" fmla="*/ 457200 w 457200"/>
                <a:gd name="connsiteY0" fmla="*/ 0 h 160020"/>
                <a:gd name="connsiteX1" fmla="*/ 198120 w 457200"/>
                <a:gd name="connsiteY1" fmla="*/ 30480 h 160020"/>
                <a:gd name="connsiteX2" fmla="*/ 0 w 457200"/>
                <a:gd name="connsiteY2" fmla="*/ 160020 h 16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160020">
                  <a:moveTo>
                    <a:pt x="457200" y="0"/>
                  </a:moveTo>
                  <a:cubicBezTo>
                    <a:pt x="365760" y="1905"/>
                    <a:pt x="274320" y="3810"/>
                    <a:pt x="198120" y="30480"/>
                  </a:cubicBezTo>
                  <a:cubicBezTo>
                    <a:pt x="121920" y="57150"/>
                    <a:pt x="60960" y="108585"/>
                    <a:pt x="0" y="160020"/>
                  </a:cubicBezTo>
                </a:path>
              </a:pathLst>
            </a:custGeom>
            <a:noFill/>
            <a:ln w="9525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1023120" y="5421299"/>
            <a:ext cx="7990886" cy="1200329"/>
            <a:chOff x="1023120" y="5421299"/>
            <a:chExt cx="7990886" cy="1200329"/>
          </a:xfrm>
        </p:grpSpPr>
        <p:sp>
          <p:nvSpPr>
            <p:cNvPr id="11" name="Rectangle 10"/>
            <p:cNvSpPr/>
            <p:nvPr/>
          </p:nvSpPr>
          <p:spPr>
            <a:xfrm>
              <a:off x="1023120" y="6148171"/>
              <a:ext cx="119455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baseline="30000" dirty="0">
                  <a:solidFill>
                    <a:srgbClr val="FF0000"/>
                  </a:solidFill>
                </a:rPr>
                <a:t>230</a:t>
              </a:r>
              <a:r>
                <a:rPr lang="de-DE" dirty="0">
                  <a:solidFill>
                    <a:srgbClr val="FF0000"/>
                  </a:solidFill>
                </a:rPr>
                <a:t>Th/</a:t>
              </a:r>
              <a:r>
                <a:rPr lang="de-DE" baseline="30000" dirty="0">
                  <a:solidFill>
                    <a:srgbClr val="FF0000"/>
                  </a:solidFill>
                </a:rPr>
                <a:t>234</a:t>
              </a:r>
              <a:r>
                <a:rPr lang="de-DE" dirty="0">
                  <a:solidFill>
                    <a:srgbClr val="FF0000"/>
                  </a:solidFill>
                </a:rPr>
                <a:t>U</a:t>
              </a:r>
            </a:p>
          </p:txBody>
        </p:sp>
        <p:sp>
          <p:nvSpPr>
            <p:cNvPr id="25" name="Freeform 24"/>
            <p:cNvSpPr/>
            <p:nvPr/>
          </p:nvSpPr>
          <p:spPr>
            <a:xfrm rot="21154083" flipV="1">
              <a:off x="2801642" y="6322017"/>
              <a:ext cx="643380" cy="45719"/>
            </a:xfrm>
            <a:custGeom>
              <a:avLst/>
              <a:gdLst>
                <a:gd name="connsiteX0" fmla="*/ 457200 w 457200"/>
                <a:gd name="connsiteY0" fmla="*/ 0 h 160020"/>
                <a:gd name="connsiteX1" fmla="*/ 198120 w 457200"/>
                <a:gd name="connsiteY1" fmla="*/ 30480 h 160020"/>
                <a:gd name="connsiteX2" fmla="*/ 0 w 457200"/>
                <a:gd name="connsiteY2" fmla="*/ 160020 h 160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160020">
                  <a:moveTo>
                    <a:pt x="457200" y="0"/>
                  </a:moveTo>
                  <a:cubicBezTo>
                    <a:pt x="365760" y="1905"/>
                    <a:pt x="274320" y="3810"/>
                    <a:pt x="198120" y="30480"/>
                  </a:cubicBezTo>
                  <a:cubicBezTo>
                    <a:pt x="121920" y="57150"/>
                    <a:pt x="60960" y="108585"/>
                    <a:pt x="0" y="160020"/>
                  </a:cubicBezTo>
                </a:path>
              </a:pathLst>
            </a:custGeom>
            <a:noFill/>
            <a:ln w="9525">
              <a:solidFill>
                <a:srgbClr val="FF000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Rectangle 4"/>
            <p:cNvSpPr/>
            <p:nvPr/>
          </p:nvSpPr>
          <p:spPr>
            <a:xfrm>
              <a:off x="3176113" y="5421299"/>
              <a:ext cx="5837893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 startAt="4"/>
              </a:pPr>
              <a:r>
                <a:rPr lang="en-US" dirty="0">
                  <a:solidFill>
                    <a:srgbClr val="002060"/>
                  </a:solidFill>
                </a:rPr>
                <a:t>U/</a:t>
              </a:r>
              <a:r>
                <a:rPr lang="en-US" dirty="0" err="1">
                  <a:solidFill>
                    <a:srgbClr val="002060"/>
                  </a:solidFill>
                </a:rPr>
                <a:t>Th</a:t>
              </a:r>
              <a:r>
                <a:rPr lang="en-US" dirty="0">
                  <a:solidFill>
                    <a:srgbClr val="002060"/>
                  </a:solidFill>
                </a:rPr>
                <a:t> technique does not measure accumulation of a stable end-member decay product, but calculates an age from the </a:t>
              </a:r>
              <a:r>
                <a:rPr lang="en-US" b="1" dirty="0">
                  <a:solidFill>
                    <a:srgbClr val="FF0000"/>
                  </a:solidFill>
                </a:rPr>
                <a:t>degree to which secular equilibrium</a:t>
              </a:r>
              <a:r>
                <a:rPr lang="en-US" dirty="0">
                  <a:solidFill>
                    <a:srgbClr val="FF0000"/>
                  </a:solidFill>
                </a:rPr>
                <a:t> </a:t>
              </a:r>
              <a:r>
                <a:rPr lang="en-US" dirty="0">
                  <a:solidFill>
                    <a:srgbClr val="002060"/>
                  </a:solidFill>
                </a:rPr>
                <a:t>has been reached (restored)</a:t>
              </a:r>
              <a:endParaRPr lang="de-DE" dirty="0">
                <a:solidFill>
                  <a:srgbClr val="002060"/>
                </a:solidFill>
              </a:endParaRPr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1 – Rock Formation (Carbonate)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094750" y="1978717"/>
            <a:ext cx="2454518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U-series (U/Th dating)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192299" y="4049879"/>
            <a:ext cx="583789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US" baseline="30000" dirty="0">
                <a:solidFill>
                  <a:srgbClr val="002060"/>
                </a:solidFill>
              </a:rPr>
              <a:t>230</a:t>
            </a:r>
            <a:r>
              <a:rPr lang="en-US" dirty="0">
                <a:solidFill>
                  <a:srgbClr val="002060"/>
                </a:solidFill>
              </a:rPr>
              <a:t>Th is itself radioactive (half-life 75 </a:t>
            </a:r>
            <a:r>
              <a:rPr lang="en-US" dirty="0" err="1">
                <a:solidFill>
                  <a:srgbClr val="002060"/>
                </a:solidFill>
              </a:rPr>
              <a:t>ka</a:t>
            </a:r>
            <a:r>
              <a:rPr lang="en-US" dirty="0">
                <a:solidFill>
                  <a:srgbClr val="002060"/>
                </a:solidFill>
              </a:rPr>
              <a:t>), so instead of accumulating indefinitely (as </a:t>
            </a:r>
            <a:r>
              <a:rPr lang="en-US" dirty="0" err="1">
                <a:solidFill>
                  <a:srgbClr val="002060"/>
                </a:solidFill>
              </a:rPr>
              <a:t>e.g</a:t>
            </a:r>
            <a:r>
              <a:rPr lang="en-US" dirty="0">
                <a:solidFill>
                  <a:srgbClr val="002060"/>
                </a:solidFill>
              </a:rPr>
              <a:t> in the uranium–lead system), </a:t>
            </a:r>
            <a:r>
              <a:rPr lang="en-US" baseline="30000" dirty="0">
                <a:solidFill>
                  <a:srgbClr val="002060"/>
                </a:solidFill>
              </a:rPr>
              <a:t>230</a:t>
            </a:r>
            <a:r>
              <a:rPr lang="en-US" dirty="0">
                <a:solidFill>
                  <a:srgbClr val="002060"/>
                </a:solidFill>
              </a:rPr>
              <a:t>Th instead approaches </a:t>
            </a:r>
            <a:r>
              <a:rPr lang="en-US" b="1" dirty="0">
                <a:solidFill>
                  <a:srgbClr val="002060"/>
                </a:solidFill>
              </a:rPr>
              <a:t>secular equilibrium </a:t>
            </a:r>
            <a:r>
              <a:rPr lang="en-US" dirty="0">
                <a:solidFill>
                  <a:srgbClr val="002060"/>
                </a:solidFill>
              </a:rPr>
              <a:t>with its radioactive parent </a:t>
            </a:r>
            <a:r>
              <a:rPr lang="en-US" baseline="30000" dirty="0">
                <a:solidFill>
                  <a:srgbClr val="002060"/>
                </a:solidFill>
              </a:rPr>
              <a:t>234</a:t>
            </a:r>
            <a:r>
              <a:rPr lang="en-US" dirty="0">
                <a:solidFill>
                  <a:srgbClr val="002060"/>
                </a:solidFill>
              </a:rPr>
              <a:t>U</a:t>
            </a:r>
          </a:p>
          <a:p>
            <a:pPr marL="342900" indent="-342900">
              <a:buFont typeface="+mj-lt"/>
              <a:buAutoNum type="arabicPeriod" startAt="3"/>
            </a:pPr>
            <a:endParaRPr lang="en-US" sz="1200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endParaRPr lang="en-US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22" name="Picture 21" descr="A cover of a book&#10;&#10;Description automatically generated">
            <a:extLst>
              <a:ext uri="{FF2B5EF4-FFF2-40B4-BE49-F238E27FC236}">
                <a16:creationId xmlns:a16="http://schemas.microsoft.com/office/drawing/2014/main" id="{C37902FE-7006-56D3-8115-A5CDFAE4313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928" y="220054"/>
            <a:ext cx="2011566" cy="150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273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55" r="60916"/>
          <a:stretch/>
        </p:blipFill>
        <p:spPr>
          <a:xfrm>
            <a:off x="176996" y="978386"/>
            <a:ext cx="3108493" cy="538630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C109876-13FD-4324-9092-AC1DDDEF0FC2}"/>
              </a:ext>
            </a:extLst>
          </p:cNvPr>
          <p:cNvSpPr/>
          <p:nvPr/>
        </p:nvSpPr>
        <p:spPr>
          <a:xfrm>
            <a:off x="5933041" y="2136335"/>
            <a:ext cx="317792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Minerals contain U and </a:t>
            </a:r>
            <a:r>
              <a:rPr lang="en-US" dirty="0" err="1">
                <a:solidFill>
                  <a:srgbClr val="002060"/>
                </a:solidFill>
              </a:rPr>
              <a:t>Th</a:t>
            </a:r>
            <a:r>
              <a:rPr lang="en-US" dirty="0">
                <a:solidFill>
                  <a:srgbClr val="002060"/>
                </a:solidFill>
              </a:rPr>
              <a:t> that decay to </a:t>
            </a:r>
            <a:r>
              <a:rPr lang="en-US" dirty="0" err="1">
                <a:solidFill>
                  <a:srgbClr val="002060"/>
                </a:solidFill>
              </a:rPr>
              <a:t>Pb</a:t>
            </a:r>
            <a:r>
              <a:rPr lang="en-US" dirty="0">
                <a:solidFill>
                  <a:srgbClr val="002060"/>
                </a:solidFill>
              </a:rPr>
              <a:t> (through distinct radioactive decay series)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670017-01DA-4020-89E8-46BE38E23C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0171" y="2255903"/>
            <a:ext cx="2208754" cy="220875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5C2053D-59BA-4BEB-99C4-7CB6E689F09C}"/>
              </a:ext>
            </a:extLst>
          </p:cNvPr>
          <p:cNvGrpSpPr/>
          <p:nvPr/>
        </p:nvGrpSpPr>
        <p:grpSpPr>
          <a:xfrm>
            <a:off x="5930581" y="3335638"/>
            <a:ext cx="3065415" cy="2473708"/>
            <a:chOff x="5930581" y="3335638"/>
            <a:chExt cx="3065415" cy="2473708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47419C9-84B3-48D8-AAD2-61BD5FE796B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21901" y="4570624"/>
              <a:ext cx="1823885" cy="1238722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0B3F208-5AA2-4A19-8739-9B7E49783A2B}"/>
                </a:ext>
              </a:extLst>
            </p:cNvPr>
            <p:cNvSpPr/>
            <p:nvPr/>
          </p:nvSpPr>
          <p:spPr>
            <a:xfrm>
              <a:off x="5930581" y="3335638"/>
              <a:ext cx="3065415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Alpha decay - atomic nucleus emits an alpha particle (i.e. helium nucleus)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53AD3E-5C1C-4EDC-8491-451152CD513E}"/>
              </a:ext>
            </a:extLst>
          </p:cNvPr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90056" y="1857623"/>
            <a:ext cx="2659032" cy="0"/>
          </a:xfrm>
          <a:prstGeom prst="line">
            <a:avLst/>
          </a:prstGeom>
          <a:ln w="15875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457DAA03-0AA1-4CF4-8F4B-47666A33EB07}"/>
              </a:ext>
            </a:extLst>
          </p:cNvPr>
          <p:cNvGrpSpPr/>
          <p:nvPr/>
        </p:nvGrpSpPr>
        <p:grpSpPr>
          <a:xfrm>
            <a:off x="231557" y="2593766"/>
            <a:ext cx="2817531" cy="2426854"/>
            <a:chOff x="231557" y="2593766"/>
            <a:chExt cx="2817531" cy="2426854"/>
          </a:xfrm>
        </p:grpSpPr>
        <p:sp>
          <p:nvSpPr>
            <p:cNvPr id="23" name="Down Arrow 22"/>
            <p:cNvSpPr/>
            <p:nvPr/>
          </p:nvSpPr>
          <p:spPr>
            <a:xfrm>
              <a:off x="728824" y="2593766"/>
              <a:ext cx="885751" cy="741872"/>
            </a:xfrm>
            <a:prstGeom prst="downArrow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231557" y="3889234"/>
              <a:ext cx="276603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chemeClr val="bg1"/>
                  </a:solidFill>
                </a:rPr>
                <a:t>Weathering front advances downprofile over time</a:t>
              </a:r>
            </a:p>
          </p:txBody>
        </p:sp>
        <p:cxnSp>
          <p:nvCxnSpPr>
            <p:cNvPr id="25" name="Straight Connector 24"/>
            <p:cNvCxnSpPr/>
            <p:nvPr/>
          </p:nvCxnSpPr>
          <p:spPr>
            <a:xfrm>
              <a:off x="390056" y="5020620"/>
              <a:ext cx="2659032" cy="0"/>
            </a:xfrm>
            <a:prstGeom prst="line">
              <a:avLst/>
            </a:prstGeom>
            <a:ln w="15875">
              <a:solidFill>
                <a:schemeClr val="bg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109CD7EC-2049-493C-84DB-0B9FE36177A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0780"/>
          <a:stretch/>
        </p:blipFill>
        <p:spPr>
          <a:xfrm>
            <a:off x="2918197" y="114691"/>
            <a:ext cx="1524408" cy="2202253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347F5D8-5A11-4385-9219-48056286C643}"/>
              </a:ext>
            </a:extLst>
          </p:cNvPr>
          <p:cNvSpPr/>
          <p:nvPr/>
        </p:nvSpPr>
        <p:spPr>
          <a:xfrm>
            <a:off x="4442604" y="476470"/>
            <a:ext cx="243510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Weathering leads to formation of clays and Fe oxy-hydroxides (e.g. goethite and hematite)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47F5D8-5A11-4385-9219-48056286C643}"/>
              </a:ext>
            </a:extLst>
          </p:cNvPr>
          <p:cNvSpPr/>
          <p:nvPr/>
        </p:nvSpPr>
        <p:spPr>
          <a:xfrm>
            <a:off x="92582" y="485478"/>
            <a:ext cx="2736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How to date weathering?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1BFD468-C03B-4CC7-BD6E-196823F2FD5B}"/>
              </a:ext>
            </a:extLst>
          </p:cNvPr>
          <p:cNvGrpSpPr/>
          <p:nvPr/>
        </p:nvGrpSpPr>
        <p:grpSpPr>
          <a:xfrm>
            <a:off x="3431027" y="4570624"/>
            <a:ext cx="5564969" cy="2117231"/>
            <a:chOff x="3431027" y="4570624"/>
            <a:chExt cx="5564969" cy="2117231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7935026-7138-4CCC-AC60-A3783285BE5C}"/>
                </a:ext>
              </a:extLst>
            </p:cNvPr>
            <p:cNvSpPr/>
            <p:nvPr/>
          </p:nvSpPr>
          <p:spPr>
            <a:xfrm>
              <a:off x="3433207" y="6041524"/>
              <a:ext cx="5562789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… measures He relative to U and </a:t>
              </a:r>
              <a:r>
                <a:rPr lang="en-US" dirty="0" err="1">
                  <a:solidFill>
                    <a:srgbClr val="002060"/>
                  </a:solidFill>
                </a:rPr>
                <a:t>Th</a:t>
              </a:r>
              <a:r>
                <a:rPr lang="en-US" dirty="0">
                  <a:solidFill>
                    <a:srgbClr val="002060"/>
                  </a:solidFill>
                </a:rPr>
                <a:t> to calculate “weathering age”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3433207" y="4570624"/>
              <a:ext cx="3208105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He accumulates in mineral after the time of mineral formation (by weathering)</a:t>
              </a: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3431027" y="5602263"/>
              <a:ext cx="2307042" cy="369332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non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(U–</a:t>
              </a:r>
              <a:r>
                <a:rPr lang="en-US" dirty="0" err="1">
                  <a:solidFill>
                    <a:srgbClr val="002060"/>
                  </a:solidFill>
                </a:rPr>
                <a:t>Th</a:t>
              </a:r>
              <a:r>
                <a:rPr lang="en-US" dirty="0">
                  <a:solidFill>
                    <a:srgbClr val="002060"/>
                  </a:solidFill>
                </a:rPr>
                <a:t>)/He dating </a:t>
              </a:r>
              <a:endParaRPr lang="de-DE" dirty="0"/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2 – Weathering... </a:t>
            </a:r>
          </a:p>
        </p:txBody>
      </p:sp>
      <p:pic>
        <p:nvPicPr>
          <p:cNvPr id="10" name="Picture 9" descr="A close-up of a wave&#10;&#10;Description automatically generated">
            <a:extLst>
              <a:ext uri="{FF2B5EF4-FFF2-40B4-BE49-F238E27FC236}">
                <a16:creationId xmlns:a16="http://schemas.microsoft.com/office/drawing/2014/main" id="{D64BF754-0FB1-8D97-AA02-4B8BE98E7E1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928" y="234297"/>
            <a:ext cx="2023850" cy="151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07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henne\Desktop\Cosmo Lecture\cosmo1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64805" y="637489"/>
            <a:ext cx="2664296" cy="5676994"/>
          </a:xfrm>
          <a:prstGeom prst="rect">
            <a:avLst/>
          </a:prstGeom>
          <a:noFill/>
        </p:spPr>
      </p:pic>
      <p:pic>
        <p:nvPicPr>
          <p:cNvPr id="7" name="Picture 2" descr="http://www.wissensnetz.org/seiten/themenseiten/kosmische_strahlung/KosmischeStrahlung_NAS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/>
          <a:stretch/>
        </p:blipFill>
        <p:spPr bwMode="auto">
          <a:xfrm>
            <a:off x="480829" y="3466460"/>
            <a:ext cx="2232248" cy="2585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134388" y="1022237"/>
            <a:ext cx="30949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  <a:latin typeface="ArialMT"/>
              </a:rPr>
              <a:t>Primary cosmic rays </a:t>
            </a:r>
            <a:r>
              <a:rPr lang="en-GB" dirty="0">
                <a:solidFill>
                  <a:srgbClr val="002060"/>
                </a:solidFill>
                <a:latin typeface="ArialMT"/>
              </a:rPr>
              <a:t>(protons) interact with atomic nuclei in the upper atmosphere and produce neutrons (</a:t>
            </a:r>
            <a:r>
              <a:rPr lang="en-GB" b="1" dirty="0">
                <a:solidFill>
                  <a:srgbClr val="002060"/>
                </a:solidFill>
                <a:latin typeface="ArialMT"/>
              </a:rPr>
              <a:t>secondary cosmic rays</a:t>
            </a:r>
            <a:r>
              <a:rPr lang="en-GB" dirty="0">
                <a:solidFill>
                  <a:srgbClr val="002060"/>
                </a:solidFill>
                <a:latin typeface="ArialMT"/>
              </a:rPr>
              <a:t>)…</a:t>
            </a:r>
            <a:endParaRPr lang="de-DE" b="1" dirty="0">
              <a:solidFill>
                <a:srgbClr val="002060"/>
              </a:solidFill>
              <a:latin typeface="ArialMT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645410" y="764997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Nuclear cascade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255703" y="4037498"/>
            <a:ext cx="2913757" cy="2415836"/>
            <a:chOff x="3314426" y="4144054"/>
            <a:chExt cx="2913757" cy="2415836"/>
          </a:xfrm>
        </p:grpSpPr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9996" t="65781" r="26667" b="1409"/>
            <a:stretch/>
          </p:blipFill>
          <p:spPr>
            <a:xfrm>
              <a:off x="3314426" y="4144054"/>
              <a:ext cx="2913757" cy="2415836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>
            <a:xfrm>
              <a:off x="5658013" y="4210279"/>
              <a:ext cx="46679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>
                  <a:solidFill>
                    <a:srgbClr val="002060"/>
                  </a:solidFill>
                  <a:latin typeface="ArialMT"/>
                </a:rPr>
                <a:t>(2)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6341039" y="4915642"/>
            <a:ext cx="2491016" cy="1661357"/>
            <a:chOff x="6399762" y="5022198"/>
            <a:chExt cx="2491016" cy="1661357"/>
          </a:xfrm>
        </p:grpSpPr>
        <p:pic>
          <p:nvPicPr>
            <p:cNvPr id="19" name="Picture 2" descr="http://web2.ges.gla.ac.uk/%7Edfabel/CN_images/Cosmo03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930750" y="5022198"/>
              <a:ext cx="1960028" cy="1661357"/>
            </a:xfrm>
            <a:prstGeom prst="rect">
              <a:avLst/>
            </a:prstGeom>
            <a:noFill/>
            <a:ln w="12700">
              <a:noFill/>
            </a:ln>
          </p:spPr>
        </p:pic>
        <p:sp>
          <p:nvSpPr>
            <p:cNvPr id="23" name="Right Arrow 22"/>
            <p:cNvSpPr/>
            <p:nvPr/>
          </p:nvSpPr>
          <p:spPr>
            <a:xfrm>
              <a:off x="6399762" y="5661248"/>
              <a:ext cx="359408" cy="659680"/>
            </a:xfrm>
            <a:prstGeom prst="rightArrow">
              <a:avLst/>
            </a:prstGeom>
            <a:noFill/>
            <a:ln w="63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</p:grpSp>
      <p:sp>
        <p:nvSpPr>
          <p:cNvPr id="26" name="Rectangle 25"/>
          <p:cNvSpPr/>
          <p:nvPr/>
        </p:nvSpPr>
        <p:spPr>
          <a:xfrm>
            <a:off x="3134387" y="603317"/>
            <a:ext cx="3595321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MT"/>
              </a:rPr>
              <a:t>Cosmogenic Nuclide Dating…</a:t>
            </a:r>
            <a:endParaRPr lang="de-DE" dirty="0">
              <a:solidFill>
                <a:srgbClr val="002060"/>
              </a:solidFill>
              <a:latin typeface="ArialMT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3 – Erosional Processes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F41B7D-BD52-4064-80DB-4EE582FA4FA0}"/>
              </a:ext>
            </a:extLst>
          </p:cNvPr>
          <p:cNvGrpSpPr/>
          <p:nvPr/>
        </p:nvGrpSpPr>
        <p:grpSpPr>
          <a:xfrm>
            <a:off x="3134388" y="1807954"/>
            <a:ext cx="5740821" cy="3004818"/>
            <a:chOff x="3134388" y="1807954"/>
            <a:chExt cx="5740821" cy="300481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82EA002-38D7-43F4-8580-5A803651B2A5}"/>
                </a:ext>
              </a:extLst>
            </p:cNvPr>
            <p:cNvGrpSpPr/>
            <p:nvPr/>
          </p:nvGrpSpPr>
          <p:grpSpPr>
            <a:xfrm>
              <a:off x="3134388" y="1807954"/>
              <a:ext cx="5740821" cy="3004818"/>
              <a:chOff x="3134388" y="1807954"/>
              <a:chExt cx="5740821" cy="3004818"/>
            </a:xfrm>
          </p:grpSpPr>
          <p:pic>
            <p:nvPicPr>
              <p:cNvPr id="16" name="Picture 15"/>
              <p:cNvPicPr>
                <a:picLocks noChangeAspect="1"/>
              </p:cNvPicPr>
              <p:nvPr/>
            </p:nvPicPr>
            <p:blipFill rotWithShape="1">
              <a:blip r:embed="rId6"/>
              <a:srcRect l="2395"/>
              <a:stretch/>
            </p:blipFill>
            <p:spPr>
              <a:xfrm>
                <a:off x="6133380" y="1807954"/>
                <a:ext cx="2741829" cy="3004818"/>
              </a:xfrm>
              <a:prstGeom prst="rect">
                <a:avLst/>
              </a:prstGeom>
            </p:spPr>
          </p:pic>
          <p:sp>
            <p:nvSpPr>
              <p:cNvPr id="15" name="Rectangle 14"/>
              <p:cNvSpPr/>
              <p:nvPr/>
            </p:nvSpPr>
            <p:spPr>
              <a:xfrm>
                <a:off x="3134388" y="2951724"/>
                <a:ext cx="2526372" cy="92333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>
                    <a:solidFill>
                      <a:srgbClr val="002060"/>
                    </a:solidFill>
                    <a:latin typeface="ArialMT"/>
                  </a:rPr>
                  <a:t>which interact with atmosphere (1) and Earth surface (2)</a:t>
                </a:r>
              </a:p>
            </p:txBody>
          </p:sp>
        </p:grp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1F02777A-2E50-401C-BD3E-C058C78360C8}"/>
                </a:ext>
              </a:extLst>
            </p:cNvPr>
            <p:cNvSpPr/>
            <p:nvPr/>
          </p:nvSpPr>
          <p:spPr>
            <a:xfrm>
              <a:off x="6428174" y="3058335"/>
              <a:ext cx="706767" cy="504056"/>
            </a:xfrm>
            <a:prstGeom prst="ellipse">
              <a:avLst/>
            </a:prstGeom>
            <a:noFill/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263CBAA-7A16-49C3-9635-B68BF490F295}"/>
                </a:ext>
              </a:extLst>
            </p:cNvPr>
            <p:cNvSpPr/>
            <p:nvPr/>
          </p:nvSpPr>
          <p:spPr>
            <a:xfrm>
              <a:off x="8352183" y="4258775"/>
              <a:ext cx="46679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>
                  <a:solidFill>
                    <a:srgbClr val="002060"/>
                  </a:solidFill>
                  <a:latin typeface="ArialMT"/>
                </a:rPr>
                <a:t>(1)</a:t>
              </a: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4A835254-4E49-4FF3-84CD-8585BBF24196}"/>
                </a:ext>
              </a:extLst>
            </p:cNvPr>
            <p:cNvSpPr/>
            <p:nvPr/>
          </p:nvSpPr>
          <p:spPr>
            <a:xfrm>
              <a:off x="7333807" y="3418926"/>
              <a:ext cx="706767" cy="457070"/>
            </a:xfrm>
            <a:prstGeom prst="ellipse">
              <a:avLst/>
            </a:prstGeom>
            <a:noFill/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pic>
        <p:nvPicPr>
          <p:cNvPr id="12" name="Picture 11" descr="A mountain range with snow on the top&#10;&#10;Description automatically generated">
            <a:extLst>
              <a:ext uri="{FF2B5EF4-FFF2-40B4-BE49-F238E27FC236}">
                <a16:creationId xmlns:a16="http://schemas.microsoft.com/office/drawing/2014/main" id="{2CB1B2D3-96A4-FD9D-946F-6067742F46D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2027" y="220360"/>
            <a:ext cx="2020930" cy="151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53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3625" y="1047943"/>
            <a:ext cx="7931285" cy="50713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" name="Group 1"/>
          <p:cNvGrpSpPr/>
          <p:nvPr/>
        </p:nvGrpSpPr>
        <p:grpSpPr>
          <a:xfrm>
            <a:off x="707079" y="1151838"/>
            <a:ext cx="7704856" cy="4896544"/>
            <a:chOff x="539552" y="908720"/>
            <a:chExt cx="8064896" cy="5400600"/>
          </a:xfrm>
        </p:grpSpPr>
        <p:pic>
          <p:nvPicPr>
            <p:cNvPr id="73730" name="Picture 2"/>
            <p:cNvPicPr>
              <a:picLocks noChangeAspect="1" noChangeArrowheads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39552" y="908720"/>
              <a:ext cx="1963511" cy="33843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" name="Picture 2"/>
            <p:cNvPicPr>
              <a:picLocks noChangeAspect="1" noChangeArrowheads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673803" y="908720"/>
              <a:ext cx="5930645" cy="33843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39552" y="4653136"/>
              <a:ext cx="1963511" cy="1656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7"/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673803" y="4653136"/>
              <a:ext cx="5930645" cy="1656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9" name="Rectangle 8"/>
          <p:cNvSpPr/>
          <p:nvPr/>
        </p:nvSpPr>
        <p:spPr>
          <a:xfrm>
            <a:off x="4578997" y="659639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AU" sz="1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Ivy-Ochs et al. 2008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1712640" y="6166413"/>
            <a:ext cx="4931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In-situ (terrestrial cosmogenic nuclides)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3 – Erosional Processes</a:t>
            </a:r>
          </a:p>
        </p:txBody>
      </p:sp>
      <p:pic>
        <p:nvPicPr>
          <p:cNvPr id="10" name="Picture 9" descr="A mountain range with snow on the top&#10;&#10;Description automatically generated">
            <a:extLst>
              <a:ext uri="{FF2B5EF4-FFF2-40B4-BE49-F238E27FC236}">
                <a16:creationId xmlns:a16="http://schemas.microsoft.com/office/drawing/2014/main" id="{CFC77F9A-9B0F-A1BF-36F4-B3D64C9396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2027" y="220360"/>
            <a:ext cx="2020930" cy="151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54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386" y="2641832"/>
            <a:ext cx="5391023" cy="4035099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211386" y="701740"/>
            <a:ext cx="2198688" cy="4419600"/>
            <a:chOff x="1763961" y="824880"/>
            <a:chExt cx="2198688" cy="4419600"/>
          </a:xfrm>
        </p:grpSpPr>
        <p:grpSp>
          <p:nvGrpSpPr>
            <p:cNvPr id="2" name="Group 3"/>
            <p:cNvGrpSpPr>
              <a:grpSpLocks/>
            </p:cNvGrpSpPr>
            <p:nvPr/>
          </p:nvGrpSpPr>
          <p:grpSpPr bwMode="auto">
            <a:xfrm>
              <a:off x="1763961" y="824880"/>
              <a:ext cx="2198688" cy="3657600"/>
              <a:chOff x="1918" y="528"/>
              <a:chExt cx="1385" cy="2304"/>
            </a:xfrm>
          </p:grpSpPr>
          <p:grpSp>
            <p:nvGrpSpPr>
              <p:cNvPr id="3" name="Group 4"/>
              <p:cNvGrpSpPr>
                <a:grpSpLocks/>
              </p:cNvGrpSpPr>
              <p:nvPr/>
            </p:nvGrpSpPr>
            <p:grpSpPr bwMode="auto">
              <a:xfrm>
                <a:off x="1962" y="528"/>
                <a:ext cx="1341" cy="672"/>
                <a:chOff x="1186" y="863"/>
                <a:chExt cx="1341" cy="1297"/>
              </a:xfrm>
            </p:grpSpPr>
            <p:sp>
              <p:nvSpPr>
                <p:cNvPr id="88069" name="Line 5"/>
                <p:cNvSpPr>
                  <a:spLocks noChangeShapeType="1"/>
                </p:cNvSpPr>
                <p:nvPr/>
              </p:nvSpPr>
              <p:spPr bwMode="auto">
                <a:xfrm flipH="1">
                  <a:off x="2096" y="1824"/>
                  <a:ext cx="48" cy="336"/>
                </a:xfrm>
                <a:prstGeom prst="line">
                  <a:avLst/>
                </a:prstGeom>
                <a:noFill/>
                <a:ln w="38100" cap="sq">
                  <a:solidFill>
                    <a:schemeClr val="tx2"/>
                  </a:solidFill>
                  <a:round/>
                  <a:headEnd type="none" w="sm" len="sm"/>
                  <a:tailEnd type="triangle" w="med" len="lg"/>
                </a:ln>
                <a:effectLst/>
              </p:spPr>
              <p:txBody>
                <a:bodyPr wrap="none"/>
                <a:lstStyle/>
                <a:p>
                  <a:endParaRPr lang="en-AU"/>
                </a:p>
              </p:txBody>
            </p:sp>
            <p:sp>
              <p:nvSpPr>
                <p:cNvPr id="88070" name="Text Box 6"/>
                <p:cNvSpPr txBox="1">
                  <a:spLocks noChangeArrowheads="1"/>
                </p:cNvSpPr>
                <p:nvPr/>
              </p:nvSpPr>
              <p:spPr bwMode="auto">
                <a:xfrm>
                  <a:off x="1186" y="863"/>
                  <a:ext cx="800" cy="1010"/>
                </a:xfrm>
                <a:prstGeom prst="rect">
                  <a:avLst/>
                </a:prstGeom>
                <a:noFill/>
                <a:ln w="12700" cap="sq">
                  <a:noFill/>
                  <a:miter lim="800000"/>
                  <a:headEnd type="none" w="sm" len="sm"/>
                  <a:tailEnd type="none" w="sm" len="sm"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>
                    <a:lnSpc>
                      <a:spcPct val="80000"/>
                    </a:lnSpc>
                  </a:pPr>
                  <a:r>
                    <a:rPr lang="de-DE" sz="2000" dirty="0">
                      <a:solidFill>
                        <a:srgbClr val="00206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Primary</a:t>
                  </a:r>
                </a:p>
                <a:p>
                  <a:pPr algn="ctr">
                    <a:lnSpc>
                      <a:spcPct val="80000"/>
                    </a:lnSpc>
                  </a:pPr>
                  <a:r>
                    <a:rPr lang="de-DE" sz="2000" dirty="0">
                      <a:solidFill>
                        <a:srgbClr val="00206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Cosmic</a:t>
                  </a:r>
                </a:p>
                <a:p>
                  <a:pPr algn="ctr">
                    <a:lnSpc>
                      <a:spcPct val="80000"/>
                    </a:lnSpc>
                  </a:pPr>
                  <a:r>
                    <a:rPr lang="de-DE" sz="2000" dirty="0">
                      <a:solidFill>
                        <a:srgbClr val="00206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Radiation</a:t>
                  </a:r>
                  <a:endParaRPr lang="en-GB" sz="20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88071" name="Freeform 7"/>
                <p:cNvSpPr>
                  <a:spLocks/>
                </p:cNvSpPr>
                <p:nvPr/>
              </p:nvSpPr>
              <p:spPr bwMode="auto">
                <a:xfrm>
                  <a:off x="2103" y="863"/>
                  <a:ext cx="424" cy="959"/>
                </a:xfrm>
                <a:custGeom>
                  <a:avLst/>
                  <a:gdLst/>
                  <a:ahLst/>
                  <a:cxnLst>
                    <a:cxn ang="0">
                      <a:pos x="40" y="0"/>
                    </a:cxn>
                    <a:cxn ang="0">
                      <a:pos x="376" y="144"/>
                    </a:cxn>
                    <a:cxn ang="0">
                      <a:pos x="136" y="384"/>
                    </a:cxn>
                    <a:cxn ang="0">
                      <a:pos x="40" y="240"/>
                    </a:cxn>
                    <a:cxn ang="0">
                      <a:pos x="376" y="288"/>
                    </a:cxn>
                    <a:cxn ang="0">
                      <a:pos x="328" y="768"/>
                    </a:cxn>
                    <a:cxn ang="0">
                      <a:pos x="88" y="816"/>
                    </a:cxn>
                    <a:cxn ang="0">
                      <a:pos x="40" y="960"/>
                    </a:cxn>
                  </a:cxnLst>
                  <a:rect l="0" t="0" r="r" b="b"/>
                  <a:pathLst>
                    <a:path w="424" h="960">
                      <a:moveTo>
                        <a:pt x="40" y="0"/>
                      </a:moveTo>
                      <a:cubicBezTo>
                        <a:pt x="200" y="40"/>
                        <a:pt x="360" y="80"/>
                        <a:pt x="376" y="144"/>
                      </a:cubicBezTo>
                      <a:cubicBezTo>
                        <a:pt x="392" y="208"/>
                        <a:pt x="192" y="368"/>
                        <a:pt x="136" y="384"/>
                      </a:cubicBezTo>
                      <a:cubicBezTo>
                        <a:pt x="80" y="400"/>
                        <a:pt x="0" y="256"/>
                        <a:pt x="40" y="240"/>
                      </a:cubicBezTo>
                      <a:cubicBezTo>
                        <a:pt x="80" y="224"/>
                        <a:pt x="328" y="200"/>
                        <a:pt x="376" y="288"/>
                      </a:cubicBezTo>
                      <a:cubicBezTo>
                        <a:pt x="424" y="376"/>
                        <a:pt x="376" y="680"/>
                        <a:pt x="328" y="768"/>
                      </a:cubicBezTo>
                      <a:cubicBezTo>
                        <a:pt x="280" y="856"/>
                        <a:pt x="136" y="784"/>
                        <a:pt x="88" y="816"/>
                      </a:cubicBezTo>
                      <a:cubicBezTo>
                        <a:pt x="40" y="848"/>
                        <a:pt x="48" y="936"/>
                        <a:pt x="40" y="960"/>
                      </a:cubicBezTo>
                    </a:path>
                  </a:pathLst>
                </a:custGeom>
                <a:noFill/>
                <a:ln w="38100" cap="sq" cmpd="sng">
                  <a:solidFill>
                    <a:schemeClr val="tx2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 wrap="none"/>
                <a:lstStyle/>
                <a:p>
                  <a:endParaRPr lang="en-AU"/>
                </a:p>
              </p:txBody>
            </p:sp>
          </p:grpSp>
          <p:grpSp>
            <p:nvGrpSpPr>
              <p:cNvPr id="4" name="Group 8"/>
              <p:cNvGrpSpPr>
                <a:grpSpLocks/>
              </p:cNvGrpSpPr>
              <p:nvPr/>
            </p:nvGrpSpPr>
            <p:grpSpPr bwMode="auto">
              <a:xfrm>
                <a:off x="1918" y="1248"/>
                <a:ext cx="974" cy="1584"/>
                <a:chOff x="1690" y="864"/>
                <a:chExt cx="974" cy="1056"/>
              </a:xfrm>
            </p:grpSpPr>
            <p:sp>
              <p:nvSpPr>
                <p:cNvPr id="88073" name="Line 9"/>
                <p:cNvSpPr>
                  <a:spLocks noChangeShapeType="1"/>
                </p:cNvSpPr>
                <p:nvPr/>
              </p:nvSpPr>
              <p:spPr bwMode="auto">
                <a:xfrm flipH="1">
                  <a:off x="2568" y="1694"/>
                  <a:ext cx="0" cy="226"/>
                </a:xfrm>
                <a:prstGeom prst="line">
                  <a:avLst/>
                </a:prstGeom>
                <a:noFill/>
                <a:ln w="38100" cap="sq">
                  <a:solidFill>
                    <a:srgbClr val="FF0000"/>
                  </a:solidFill>
                  <a:round/>
                  <a:headEnd type="none" w="sm" len="sm"/>
                  <a:tailEnd type="triangle" w="med" len="lg"/>
                </a:ln>
                <a:effectLst/>
              </p:spPr>
              <p:txBody>
                <a:bodyPr wrap="none"/>
                <a:lstStyle/>
                <a:p>
                  <a:endParaRPr lang="en-AU"/>
                </a:p>
              </p:txBody>
            </p:sp>
            <p:sp>
              <p:nvSpPr>
                <p:cNvPr id="88074" name="Line 10"/>
                <p:cNvSpPr>
                  <a:spLocks noChangeShapeType="1"/>
                </p:cNvSpPr>
                <p:nvPr/>
              </p:nvSpPr>
              <p:spPr bwMode="auto">
                <a:xfrm flipH="1">
                  <a:off x="2616" y="864"/>
                  <a:ext cx="48" cy="339"/>
                </a:xfrm>
                <a:prstGeom prst="line">
                  <a:avLst/>
                </a:prstGeom>
                <a:noFill/>
                <a:ln w="38100" cap="sq">
                  <a:solidFill>
                    <a:srgbClr val="FF0000"/>
                  </a:solidFill>
                  <a:round/>
                  <a:headEnd type="none" w="sm" len="sm"/>
                  <a:tailEnd type="none" w="sm" len="sm"/>
                </a:ln>
                <a:effectLst/>
              </p:spPr>
              <p:txBody>
                <a:bodyPr wrap="none"/>
                <a:lstStyle/>
                <a:p>
                  <a:endParaRPr lang="en-AU"/>
                </a:p>
              </p:txBody>
            </p:sp>
            <p:sp>
              <p:nvSpPr>
                <p:cNvPr id="88075" name="Line 11"/>
                <p:cNvSpPr>
                  <a:spLocks noChangeShapeType="1"/>
                </p:cNvSpPr>
                <p:nvPr/>
              </p:nvSpPr>
              <p:spPr bwMode="auto">
                <a:xfrm flipH="1">
                  <a:off x="2568" y="1241"/>
                  <a:ext cx="48" cy="415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prstDash val="dash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 wrap="none"/>
                <a:lstStyle/>
                <a:p>
                  <a:endParaRPr lang="en-AU"/>
                </a:p>
              </p:txBody>
            </p:sp>
            <p:sp>
              <p:nvSpPr>
                <p:cNvPr id="88076" name="Text Box 12"/>
                <p:cNvSpPr txBox="1">
                  <a:spLocks noChangeArrowheads="1"/>
                </p:cNvSpPr>
                <p:nvPr/>
              </p:nvSpPr>
              <p:spPr bwMode="auto">
                <a:xfrm>
                  <a:off x="1690" y="881"/>
                  <a:ext cx="889" cy="349"/>
                </a:xfrm>
                <a:prstGeom prst="rect">
                  <a:avLst/>
                </a:prstGeom>
                <a:noFill/>
                <a:ln w="12700" cap="sq">
                  <a:noFill/>
                  <a:miter lim="800000"/>
                  <a:headEnd type="none" w="sm" len="sm"/>
                  <a:tailEnd type="none" w="sm" len="sm"/>
                </a:ln>
                <a:effectLst/>
              </p:spPr>
              <p:txBody>
                <a:bodyPr wrap="none">
                  <a:spAutoFit/>
                </a:bodyPr>
                <a:lstStyle/>
                <a:p>
                  <a:pPr algn="ctr">
                    <a:lnSpc>
                      <a:spcPct val="80000"/>
                    </a:lnSpc>
                  </a:pPr>
                  <a:r>
                    <a:rPr lang="de-DE" sz="2000" dirty="0">
                      <a:solidFill>
                        <a:srgbClr val="00206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Secondary</a:t>
                  </a:r>
                </a:p>
                <a:p>
                  <a:pPr algn="ctr">
                    <a:lnSpc>
                      <a:spcPct val="80000"/>
                    </a:lnSpc>
                  </a:pPr>
                  <a:r>
                    <a:rPr lang="de-DE" sz="2000" dirty="0">
                      <a:solidFill>
                        <a:srgbClr val="00206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Cosmic</a:t>
                  </a:r>
                </a:p>
                <a:p>
                  <a:pPr algn="ctr">
                    <a:lnSpc>
                      <a:spcPct val="80000"/>
                    </a:lnSpc>
                  </a:pPr>
                  <a:r>
                    <a:rPr lang="de-DE" sz="2000" dirty="0">
                      <a:solidFill>
                        <a:srgbClr val="002060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Radiation</a:t>
                  </a:r>
                  <a:endParaRPr lang="en-GB" sz="20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  <p:sp>
          <p:nvSpPr>
            <p:cNvPr id="88079" name="AutoShape 15"/>
            <p:cNvSpPr>
              <a:spLocks noChangeAspect="1" noChangeArrowheads="1"/>
            </p:cNvSpPr>
            <p:nvPr/>
          </p:nvSpPr>
          <p:spPr bwMode="auto">
            <a:xfrm>
              <a:off x="2859336" y="4711080"/>
              <a:ext cx="533400" cy="533400"/>
            </a:xfrm>
            <a:prstGeom prst="irregularSeal1">
              <a:avLst/>
            </a:prstGeom>
            <a:solidFill>
              <a:srgbClr val="FFFF00"/>
            </a:solidFill>
            <a:ln w="12700" cap="sq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algn="ctr"/>
              <a:r>
                <a:rPr lang="de-DE" sz="1400" b="1">
                  <a:solidFill>
                    <a:schemeClr val="bg2"/>
                  </a:solidFill>
                  <a:latin typeface="Times New Roman" pitchFamily="18" charset="0"/>
                </a:rPr>
                <a:t>TCN</a:t>
              </a:r>
              <a:endParaRPr lang="en-GB" sz="1400" b="1">
                <a:solidFill>
                  <a:schemeClr val="bg2"/>
                </a:solidFill>
                <a:latin typeface="Times New Roman" pitchFamily="18" charset="0"/>
              </a:endParaRPr>
            </a:p>
          </p:txBody>
        </p:sp>
      </p:grpSp>
      <p:cxnSp>
        <p:nvCxnSpPr>
          <p:cNvPr id="28" name="Straight Connector 27"/>
          <p:cNvCxnSpPr/>
          <p:nvPr/>
        </p:nvCxnSpPr>
        <p:spPr>
          <a:xfrm>
            <a:off x="-9968" y="359845"/>
            <a:ext cx="91539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4" descr="http://2.bp.blogspot.com/_zza0f2t6X9w/TF8WZ3JR8AI/AAAAAAAAAAU/hQm3SrgFVqM/s1600/DSCN0592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641497" y="482613"/>
            <a:ext cx="2031555" cy="186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271CC71-D991-4ABD-9194-56489CCC0002}"/>
              </a:ext>
            </a:extLst>
          </p:cNvPr>
          <p:cNvGrpSpPr/>
          <p:nvPr/>
        </p:nvGrpSpPr>
        <p:grpSpPr>
          <a:xfrm>
            <a:off x="5438437" y="3730354"/>
            <a:ext cx="3502325" cy="2781972"/>
            <a:chOff x="5438437" y="3730354"/>
            <a:chExt cx="3502325" cy="2781972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4"/>
            <a:srcRect l="1316" r="14788"/>
            <a:stretch/>
          </p:blipFill>
          <p:spPr>
            <a:xfrm>
              <a:off x="5438437" y="3730354"/>
              <a:ext cx="3502325" cy="2781972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5522235" y="3730690"/>
              <a:ext cx="340417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Also works for other types of bedrock erosion (e.g. fluvial)</a:t>
              </a:r>
            </a:p>
          </p:txBody>
        </p:sp>
      </p:grpSp>
      <p:sp>
        <p:nvSpPr>
          <p:cNvPr id="29" name="TextBox 28"/>
          <p:cNvSpPr txBox="1"/>
          <p:nvPr/>
        </p:nvSpPr>
        <p:spPr>
          <a:xfrm>
            <a:off x="734424" y="6245378"/>
            <a:ext cx="3404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Glacial bedrock erosion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444350-4E35-4204-B3BC-D3273B82E265}"/>
              </a:ext>
            </a:extLst>
          </p:cNvPr>
          <p:cNvGrpSpPr/>
          <p:nvPr/>
        </p:nvGrpSpPr>
        <p:grpSpPr>
          <a:xfrm>
            <a:off x="936873" y="142377"/>
            <a:ext cx="8126468" cy="5595266"/>
            <a:chOff x="936873" y="142377"/>
            <a:chExt cx="8126468" cy="5595266"/>
          </a:xfrm>
        </p:grpSpPr>
        <p:grpSp>
          <p:nvGrpSpPr>
            <p:cNvPr id="6" name="Group 5"/>
            <p:cNvGrpSpPr/>
            <p:nvPr/>
          </p:nvGrpSpPr>
          <p:grpSpPr>
            <a:xfrm>
              <a:off x="936873" y="2385114"/>
              <a:ext cx="8126467" cy="3352529"/>
              <a:chOff x="936873" y="2385114"/>
              <a:chExt cx="8126467" cy="3352529"/>
            </a:xfrm>
          </p:grpSpPr>
          <p:graphicFrame>
            <p:nvGraphicFramePr>
              <p:cNvPr id="88080" name="Object 16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69248564"/>
                  </p:ext>
                </p:extLst>
              </p:nvPr>
            </p:nvGraphicFramePr>
            <p:xfrm>
              <a:off x="936873" y="5305843"/>
              <a:ext cx="1417638" cy="43180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Formel" r:id="rId5" imgW="583920" imgH="177480" progId="Equation.3">
                      <p:embed/>
                    </p:oleObj>
                  </mc:Choice>
                  <mc:Fallback>
                    <p:oleObj name="Formel" r:id="rId5" imgW="583920" imgH="177480" progId="Equation.3">
                      <p:embed/>
                      <p:pic>
                        <p:nvPicPr>
                          <p:cNvPr id="88080" name="Object 16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936873" y="5305843"/>
                            <a:ext cx="1417638" cy="431800"/>
                          </a:xfrm>
                          <a:prstGeom prst="rect">
                            <a:avLst/>
                          </a:prstGeom>
                          <a:solidFill>
                            <a:schemeClr val="bg2"/>
                          </a:solidFill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3" name="TextBox 22"/>
              <p:cNvSpPr txBox="1"/>
              <p:nvPr/>
            </p:nvSpPr>
            <p:spPr>
              <a:xfrm>
                <a:off x="5602409" y="2385114"/>
                <a:ext cx="3460931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0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Nuclide concentration (N) </a:t>
                </a:r>
                <a:r>
                  <a:rPr lang="en-GB" sz="16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“how much is in the mineral?”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0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Production rate (P) </a:t>
                </a:r>
                <a:r>
                  <a:rPr lang="en-GB" sz="16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“how fast has it accumulated?”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52439" y="142377"/>
              <a:ext cx="1877270" cy="184480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Rectangle 9"/>
            <p:cNvSpPr/>
            <p:nvPr/>
          </p:nvSpPr>
          <p:spPr>
            <a:xfrm>
              <a:off x="4673053" y="2019387"/>
              <a:ext cx="4390288" cy="40011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Surface Exposure Dating (with TCN):</a:t>
              </a:r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2175956" y="2534574"/>
            <a:ext cx="2501662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chemeClr val="bg1"/>
                </a:solidFill>
              </a:rPr>
              <a:t>Erosion exposes new bedrock surface 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3 – Erosional Processes</a:t>
            </a:r>
          </a:p>
        </p:txBody>
      </p:sp>
      <p:pic>
        <p:nvPicPr>
          <p:cNvPr id="15" name="Picture 14" descr="A river with rocks in the water&#10;&#10;Description automatically generated">
            <a:extLst>
              <a:ext uri="{FF2B5EF4-FFF2-40B4-BE49-F238E27FC236}">
                <a16:creationId xmlns:a16="http://schemas.microsoft.com/office/drawing/2014/main" id="{FAF86BAA-3067-EE31-7A69-1253E0F778B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8760" y="102400"/>
            <a:ext cx="2144396" cy="160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8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1943" y="1283174"/>
            <a:ext cx="7306908" cy="5387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70811" y="467567"/>
            <a:ext cx="6916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works for freshly exposed bedrock surfaces via other, non-erosive events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500332" y="2156913"/>
            <a:ext cx="1216325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rockfalls</a:t>
            </a:r>
            <a:endParaRPr lang="de-DE" dirty="0"/>
          </a:p>
        </p:txBody>
      </p:sp>
      <p:sp>
        <p:nvSpPr>
          <p:cNvPr id="8" name="Rectangle 7"/>
          <p:cNvSpPr/>
          <p:nvPr/>
        </p:nvSpPr>
        <p:spPr>
          <a:xfrm>
            <a:off x="7323826" y="2288801"/>
            <a:ext cx="147511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lava flows</a:t>
            </a:r>
            <a:endParaRPr lang="de-DE" dirty="0"/>
          </a:p>
        </p:txBody>
      </p:sp>
      <p:sp>
        <p:nvSpPr>
          <p:cNvPr id="11" name="Rectangle 10"/>
          <p:cNvSpPr/>
          <p:nvPr/>
        </p:nvSpPr>
        <p:spPr>
          <a:xfrm>
            <a:off x="311851" y="5193428"/>
            <a:ext cx="2122098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glacial moraines</a:t>
            </a:r>
            <a:endParaRPr lang="de-DE" dirty="0"/>
          </a:p>
        </p:txBody>
      </p:sp>
      <p:sp>
        <p:nvSpPr>
          <p:cNvPr id="12" name="Rectangle 11"/>
          <p:cNvSpPr/>
          <p:nvPr/>
        </p:nvSpPr>
        <p:spPr>
          <a:xfrm>
            <a:off x="7258450" y="5087035"/>
            <a:ext cx="1605868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fault scarps</a:t>
            </a:r>
            <a:endParaRPr lang="de-DE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3 – Erosional and Exposure Dating</a:t>
            </a:r>
          </a:p>
        </p:txBody>
      </p:sp>
    </p:spTree>
    <p:extLst>
      <p:ext uri="{BB962C8B-B14F-4D97-AF65-F5344CB8AC3E}">
        <p14:creationId xmlns:p14="http://schemas.microsoft.com/office/powerpoint/2010/main" val="35678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de-DE" sz="24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3745468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21099" y="485705"/>
            <a:ext cx="7927740" cy="5460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Straight Connector 14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7D2D52DC-34DF-4389-B490-707CA539CFE2}"/>
              </a:ext>
            </a:extLst>
          </p:cNvPr>
          <p:cNvGrpSpPr/>
          <p:nvPr/>
        </p:nvGrpSpPr>
        <p:grpSpPr>
          <a:xfrm>
            <a:off x="0" y="1821886"/>
            <a:ext cx="8995996" cy="4804167"/>
            <a:chOff x="0" y="1821886"/>
            <a:chExt cx="8995996" cy="4804167"/>
          </a:xfrm>
        </p:grpSpPr>
        <p:sp>
          <p:nvSpPr>
            <p:cNvPr id="12" name="Rectangle 11"/>
            <p:cNvSpPr/>
            <p:nvPr/>
          </p:nvSpPr>
          <p:spPr>
            <a:xfrm>
              <a:off x="0" y="5979722"/>
              <a:ext cx="8646855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 well-mixed stream sediment, the average nuclide concentration yields the (spatially) averaged (hillslope) </a:t>
              </a:r>
              <a:r>
                <a:rPr lang="en-GB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denudation rate in the watershed</a:t>
              </a:r>
            </a:p>
          </p:txBody>
        </p:sp>
        <p:pic>
          <p:nvPicPr>
            <p:cNvPr id="7" name="Picture 6" descr="C:\Users\henne\Desktop\China April 2012\Guo-An Zhangjiajie\120411\DSC08238.JPG"/>
            <p:cNvPicPr/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1356" y="1821886"/>
              <a:ext cx="2104640" cy="29790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" name="TextBox 1"/>
          <p:cNvSpPr txBox="1"/>
          <p:nvPr/>
        </p:nvSpPr>
        <p:spPr>
          <a:xfrm>
            <a:off x="7120352" y="6256721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...Representative?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54014" y="607857"/>
            <a:ext cx="3163019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(Hillslope) erosion and catchment denudation fast = low TCN accumulation in top soil, and thus in sediment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224601" y="5039743"/>
            <a:ext cx="468482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(Hillslope) erosion and catchment denudation slow = high TCN accumulation in top soil, and thus in sediment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3 – Erosional and Denudation Rates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567015" y="4127176"/>
            <a:ext cx="2172699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Denudation Rates with TNCs</a:t>
            </a:r>
          </a:p>
        </p:txBody>
      </p:sp>
      <p:pic>
        <p:nvPicPr>
          <p:cNvPr id="6" name="Picture 5" descr="A road leading to a hill&#10;&#10;Description automatically generated">
            <a:extLst>
              <a:ext uri="{FF2B5EF4-FFF2-40B4-BE49-F238E27FC236}">
                <a16:creationId xmlns:a16="http://schemas.microsoft.com/office/drawing/2014/main" id="{783BE34C-88FE-2747-5AD2-EEC94D9509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713" y="126699"/>
            <a:ext cx="2115831" cy="1578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73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" descr="recoil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62" t="2621" r="2062" b="1689"/>
          <a:stretch/>
        </p:blipFill>
        <p:spPr bwMode="auto">
          <a:xfrm>
            <a:off x="375452" y="648669"/>
            <a:ext cx="3851491" cy="302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319792" y="3950672"/>
            <a:ext cx="433457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aseline="30000" dirty="0">
                <a:solidFill>
                  <a:srgbClr val="002060"/>
                </a:solidFill>
              </a:rPr>
              <a:t>238</a:t>
            </a:r>
            <a:r>
              <a:rPr lang="en-AU" dirty="0">
                <a:solidFill>
                  <a:srgbClr val="002060"/>
                </a:solidFill>
              </a:rPr>
              <a:t>U vs </a:t>
            </a:r>
            <a:r>
              <a:rPr lang="en-AU" baseline="30000" dirty="0">
                <a:solidFill>
                  <a:srgbClr val="002060"/>
                </a:solidFill>
              </a:rPr>
              <a:t>234</a:t>
            </a:r>
            <a:r>
              <a:rPr lang="en-AU" dirty="0">
                <a:solidFill>
                  <a:srgbClr val="002060"/>
                </a:solidFill>
              </a:rPr>
              <a:t>U determines </a:t>
            </a:r>
            <a:r>
              <a:rPr lang="en-AU" b="1" dirty="0">
                <a:solidFill>
                  <a:srgbClr val="002060"/>
                </a:solidFill>
              </a:rPr>
              <a:t>comminution age</a:t>
            </a:r>
            <a:r>
              <a:rPr lang="en-AU" dirty="0">
                <a:solidFill>
                  <a:srgbClr val="002060"/>
                </a:solidFill>
              </a:rPr>
              <a:t>, i.e. the formation of fine-grained sediments by chemical or physical weathering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313207" y="2461341"/>
            <a:ext cx="479529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Comminution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reduction of solid materials from one average particle size to a smaller average particle size, by crushing, grinding, and other processes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86B7146-8828-449B-9DE0-2C8B4AE3A7E9}"/>
              </a:ext>
            </a:extLst>
          </p:cNvPr>
          <p:cNvGrpSpPr/>
          <p:nvPr/>
        </p:nvGrpSpPr>
        <p:grpSpPr>
          <a:xfrm>
            <a:off x="2687904" y="654846"/>
            <a:ext cx="5679719" cy="1772487"/>
            <a:chOff x="2687904" y="654846"/>
            <a:chExt cx="5679719" cy="1772487"/>
          </a:xfrm>
        </p:grpSpPr>
        <p:grpSp>
          <p:nvGrpSpPr>
            <p:cNvPr id="5" name="Group 4"/>
            <p:cNvGrpSpPr/>
            <p:nvPr/>
          </p:nvGrpSpPr>
          <p:grpSpPr>
            <a:xfrm>
              <a:off x="2687904" y="654846"/>
              <a:ext cx="4189809" cy="1200329"/>
              <a:chOff x="2687904" y="666789"/>
              <a:chExt cx="4189809" cy="1200329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4313207" y="666789"/>
                <a:ext cx="2564506" cy="12003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AU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Recoil effect (relative depletion of </a:t>
                </a:r>
                <a:r>
                  <a:rPr lang="en-AU" baseline="300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234</a:t>
                </a:r>
                <a:r>
                  <a:rPr lang="en-AU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U) negligible for larger particles, but</a:t>
                </a:r>
              </a:p>
            </p:txBody>
          </p:sp>
          <p:sp>
            <p:nvSpPr>
              <p:cNvPr id="2" name="Oval 1"/>
              <p:cNvSpPr/>
              <p:nvPr/>
            </p:nvSpPr>
            <p:spPr>
              <a:xfrm>
                <a:off x="2687904" y="876645"/>
                <a:ext cx="944880" cy="96012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15" name="Rectangle 14"/>
            <p:cNvSpPr/>
            <p:nvPr/>
          </p:nvSpPr>
          <p:spPr>
            <a:xfrm>
              <a:off x="4610146" y="1781002"/>
              <a:ext cx="375747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</a:rPr>
                <a:t>becomes measurable for particles &lt; 20 µm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4 – Sediment Transport Rates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79F2EBD-120A-4D27-85A2-EB0F2170454B}"/>
              </a:ext>
            </a:extLst>
          </p:cNvPr>
          <p:cNvGrpSpPr/>
          <p:nvPr/>
        </p:nvGrpSpPr>
        <p:grpSpPr>
          <a:xfrm>
            <a:off x="291631" y="3933147"/>
            <a:ext cx="8531304" cy="2792649"/>
            <a:chOff x="291631" y="3933147"/>
            <a:chExt cx="8531304" cy="2792649"/>
          </a:xfrm>
        </p:grpSpPr>
        <p:grpSp>
          <p:nvGrpSpPr>
            <p:cNvPr id="13" name="Group 12"/>
            <p:cNvGrpSpPr/>
            <p:nvPr/>
          </p:nvGrpSpPr>
          <p:grpSpPr>
            <a:xfrm>
              <a:off x="291631" y="3933147"/>
              <a:ext cx="8531304" cy="2792649"/>
              <a:chOff x="291631" y="3933147"/>
              <a:chExt cx="8531304" cy="2792649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932490" y="3933147"/>
                <a:ext cx="3890445" cy="2622320"/>
              </a:xfrm>
              <a:prstGeom prst="rect">
                <a:avLst/>
              </a:prstGeom>
            </p:spPr>
          </p:pic>
          <p:cxnSp>
            <p:nvCxnSpPr>
              <p:cNvPr id="6" name="Straight Connector 5"/>
              <p:cNvCxnSpPr/>
              <p:nvPr/>
            </p:nvCxnSpPr>
            <p:spPr>
              <a:xfrm flipV="1">
                <a:off x="5136969" y="4462911"/>
                <a:ext cx="0" cy="1571113"/>
              </a:xfrm>
              <a:prstGeom prst="line">
                <a:avLst/>
              </a:prstGeom>
              <a:ln w="15875">
                <a:solidFill>
                  <a:srgbClr val="FF0000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Rectangle 6"/>
              <p:cNvSpPr/>
              <p:nvPr/>
            </p:nvSpPr>
            <p:spPr>
              <a:xfrm>
                <a:off x="291631" y="5248468"/>
                <a:ext cx="2868714" cy="147732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AU" dirty="0">
                    <a:solidFill>
                      <a:srgbClr val="002060"/>
                    </a:solidFill>
                  </a:rPr>
                  <a:t>Combination with depositional chronologies = residence and transport times</a:t>
                </a:r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2980010" y="5354157"/>
              <a:ext cx="2293636" cy="646331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Comminution dating</a:t>
              </a:r>
            </a:p>
            <a:p>
              <a:pPr algn="ctr"/>
              <a:r>
                <a:rPr lang="en-AU" dirty="0">
                  <a:solidFill>
                    <a:srgbClr val="002060"/>
                  </a:solidFill>
                </a:rPr>
                <a:t>approach</a:t>
              </a: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22" name="Picture 21" descr="Aerial view of a river&#10;&#10;Description automatically generated">
            <a:extLst>
              <a:ext uri="{FF2B5EF4-FFF2-40B4-BE49-F238E27FC236}">
                <a16:creationId xmlns:a16="http://schemas.microsoft.com/office/drawing/2014/main" id="{97F0A166-DB20-8A0F-FBB7-930D5BDDA8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633" y="117312"/>
            <a:ext cx="2129362" cy="158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39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13071" y="586459"/>
            <a:ext cx="611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aseline="30000" dirty="0">
                <a:solidFill>
                  <a:srgbClr val="002060"/>
                </a:solidFill>
              </a:rPr>
              <a:t>14</a:t>
            </a:r>
            <a:r>
              <a:rPr lang="de-DE" dirty="0">
                <a:solidFill>
                  <a:srgbClr val="002060"/>
                </a:solidFill>
              </a:rPr>
              <a:t>C production in the atmosphere (cosmogenic)</a:t>
            </a:r>
          </a:p>
        </p:txBody>
      </p:sp>
      <p:pic>
        <p:nvPicPr>
          <p:cNvPr id="18" name="Picture 2" descr="carbon_cosmic_radiation_connection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1043134" y="1049590"/>
            <a:ext cx="5977560" cy="152872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F26E0F3E-7C9C-4F9F-ADA2-11B7BC2A7FFB}"/>
              </a:ext>
            </a:extLst>
          </p:cNvPr>
          <p:cNvGrpSpPr/>
          <p:nvPr/>
        </p:nvGrpSpPr>
        <p:grpSpPr>
          <a:xfrm>
            <a:off x="144514" y="2395424"/>
            <a:ext cx="4904593" cy="3998684"/>
            <a:chOff x="144514" y="2395424"/>
            <a:chExt cx="4904593" cy="3998684"/>
          </a:xfrm>
        </p:grpSpPr>
        <p:grpSp>
          <p:nvGrpSpPr>
            <p:cNvPr id="16" name="Group 15"/>
            <p:cNvGrpSpPr/>
            <p:nvPr/>
          </p:nvGrpSpPr>
          <p:grpSpPr>
            <a:xfrm>
              <a:off x="144514" y="2395424"/>
              <a:ext cx="4904593" cy="3998684"/>
              <a:chOff x="354610" y="2505633"/>
              <a:chExt cx="5550944" cy="4249656"/>
            </a:xfrm>
          </p:grpSpPr>
          <p:grpSp>
            <p:nvGrpSpPr>
              <p:cNvPr id="3" name="Group 2"/>
              <p:cNvGrpSpPr/>
              <p:nvPr/>
            </p:nvGrpSpPr>
            <p:grpSpPr>
              <a:xfrm>
                <a:off x="354610" y="2505633"/>
                <a:ext cx="5550944" cy="4249656"/>
                <a:chOff x="354610" y="2505633"/>
                <a:chExt cx="5550944" cy="4249656"/>
              </a:xfrm>
            </p:grpSpPr>
            <p:pic>
              <p:nvPicPr>
                <p:cNvPr id="51206" name="Picture 5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54610" y="2505633"/>
                  <a:ext cx="5550944" cy="42496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51207" name="Text Box 6"/>
                <p:cNvSpPr txBox="1">
                  <a:spLocks noChangeArrowheads="1"/>
                </p:cNvSpPr>
                <p:nvPr/>
              </p:nvSpPr>
              <p:spPr bwMode="auto">
                <a:xfrm>
                  <a:off x="1062266" y="4706015"/>
                  <a:ext cx="3178069" cy="1864434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anose="020B0604020202020204" pitchFamily="34" charset="0"/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anose="020B0604020202020204" pitchFamily="34" charset="0"/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anose="020B0604020202020204" pitchFamily="34" charset="0"/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buFont typeface="Arial" panose="020B0604020202020204" pitchFamily="34" charset="0"/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endParaRPr lang="sv-SE" altLang="en-US" dirty="0">
                    <a:solidFill>
                      <a:srgbClr val="002060"/>
                    </a:solidFill>
                  </a:endParaRPr>
                </a:p>
                <a:p>
                  <a:r>
                    <a:rPr lang="sv-SE" altLang="en-US" b="1" dirty="0">
                      <a:solidFill>
                        <a:srgbClr val="002060"/>
                      </a:solidFill>
                    </a:rPr>
                    <a:t>Half life</a:t>
                  </a:r>
                  <a:r>
                    <a:rPr lang="sv-SE" altLang="en-US" dirty="0">
                      <a:solidFill>
                        <a:srgbClr val="002060"/>
                      </a:solidFill>
                    </a:rPr>
                    <a:t>: </a:t>
                  </a:r>
                </a:p>
                <a:p>
                  <a:r>
                    <a:rPr lang="sv-SE" altLang="en-US" dirty="0">
                      <a:solidFill>
                        <a:srgbClr val="002060"/>
                      </a:solidFill>
                    </a:rPr>
                    <a:t>Period after which half of the radioactive isotopes have decayed</a:t>
                  </a:r>
                </a:p>
                <a:p>
                  <a:endParaRPr lang="sv-SE" altLang="en-US" dirty="0">
                    <a:solidFill>
                      <a:srgbClr val="002060"/>
                    </a:solidFill>
                  </a:endParaRPr>
                </a:p>
              </p:txBody>
            </p:sp>
          </p:grpSp>
          <p:sp>
            <p:nvSpPr>
              <p:cNvPr id="4" name="TextBox 3"/>
              <p:cNvSpPr txBox="1"/>
              <p:nvPr/>
            </p:nvSpPr>
            <p:spPr>
              <a:xfrm>
                <a:off x="3677055" y="3060970"/>
                <a:ext cx="52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baseline="30000" dirty="0"/>
                  <a:t>14</a:t>
                </a:r>
                <a:r>
                  <a:rPr lang="de-DE" dirty="0"/>
                  <a:t>C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>
                <a:off x="3686028" y="4538797"/>
                <a:ext cx="52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baseline="30000" dirty="0"/>
                  <a:t>14</a:t>
                </a:r>
                <a:r>
                  <a:rPr lang="de-DE" dirty="0"/>
                  <a:t>N</a:t>
                </a:r>
              </a:p>
            </p:txBody>
          </p:sp>
        </p:grpSp>
        <p:sp>
          <p:nvSpPr>
            <p:cNvPr id="8" name="Rectangle 7"/>
            <p:cNvSpPr/>
            <p:nvPr/>
          </p:nvSpPr>
          <p:spPr>
            <a:xfrm>
              <a:off x="1332077" y="2684380"/>
              <a:ext cx="198624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sv-SE" altLang="en-US" dirty="0">
                  <a:solidFill>
                    <a:srgbClr val="002060"/>
                  </a:solidFill>
                </a:rPr>
                <a:t>exponential decay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452CF5D-D761-4065-B98B-DD3C4753EAC4}"/>
              </a:ext>
            </a:extLst>
          </p:cNvPr>
          <p:cNvGrpSpPr/>
          <p:nvPr/>
        </p:nvGrpSpPr>
        <p:grpSpPr>
          <a:xfrm>
            <a:off x="1969541" y="2758506"/>
            <a:ext cx="3134256" cy="3989992"/>
            <a:chOff x="1969541" y="2758506"/>
            <a:chExt cx="3134256" cy="3989992"/>
          </a:xfrm>
        </p:grpSpPr>
        <p:grpSp>
          <p:nvGrpSpPr>
            <p:cNvPr id="14" name="Group 13"/>
            <p:cNvGrpSpPr/>
            <p:nvPr/>
          </p:nvGrpSpPr>
          <p:grpSpPr>
            <a:xfrm>
              <a:off x="4202635" y="2758506"/>
              <a:ext cx="774807" cy="3662389"/>
              <a:chOff x="4991425" y="2719558"/>
              <a:chExt cx="774807" cy="3662389"/>
            </a:xfrm>
          </p:grpSpPr>
          <p:cxnSp>
            <p:nvCxnSpPr>
              <p:cNvPr id="6" name="Straight Arrow Connector 5"/>
              <p:cNvCxnSpPr/>
              <p:nvPr/>
            </p:nvCxnSpPr>
            <p:spPr>
              <a:xfrm>
                <a:off x="5699149" y="2879016"/>
                <a:ext cx="0" cy="2354413"/>
              </a:xfrm>
              <a:prstGeom prst="straightConnector1">
                <a:avLst/>
              </a:prstGeom>
              <a:ln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 rot="5400000">
                <a:off x="3933443" y="3777540"/>
                <a:ext cx="276229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de-DE" baseline="30000" dirty="0">
                    <a:solidFill>
                      <a:srgbClr val="002060"/>
                    </a:solidFill>
                  </a:rPr>
                  <a:t>14</a:t>
                </a:r>
                <a:r>
                  <a:rPr lang="de-DE" dirty="0">
                    <a:solidFill>
                      <a:srgbClr val="002060"/>
                    </a:solidFill>
                  </a:rPr>
                  <a:t>C Depletion in sample </a:t>
                </a:r>
              </a:p>
              <a:p>
                <a:pPr algn="ctr"/>
                <a:r>
                  <a:rPr lang="de-DE" dirty="0">
                    <a:solidFill>
                      <a:srgbClr val="002060"/>
                    </a:solidFill>
                  </a:rPr>
                  <a:t>(relative to stable C)</a:t>
                </a:r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5637756" y="5517084"/>
                <a:ext cx="128476" cy="864863"/>
              </a:xfrm>
              <a:prstGeom prst="line">
                <a:avLst/>
              </a:prstGeom>
              <a:ln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Rectangle 19"/>
            <p:cNvSpPr/>
            <p:nvPr/>
          </p:nvSpPr>
          <p:spPr>
            <a:xfrm>
              <a:off x="1969541" y="6379166"/>
              <a:ext cx="3134256" cy="369332"/>
            </a:xfrm>
            <a:prstGeom prst="rect">
              <a:avLst/>
            </a:prstGeom>
            <a:solidFill>
              <a:schemeClr val="accent5">
                <a:lumMod val="90000"/>
              </a:schemeClr>
            </a:solidFill>
          </p:spPr>
          <p:txBody>
            <a:bodyPr wrap="none">
              <a:spAutoFit/>
            </a:bodyPr>
            <a:lstStyle/>
            <a:p>
              <a:pPr algn="r"/>
              <a:r>
                <a:rPr lang="sv-SE" altLang="en-US" dirty="0">
                  <a:solidFill>
                    <a:srgbClr val="002060"/>
                  </a:solidFill>
                </a:rPr>
                <a:t>Radiocarbon Dating and Age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114C744-FE42-4125-BF94-A7471C971135}"/>
              </a:ext>
            </a:extLst>
          </p:cNvPr>
          <p:cNvGrpSpPr/>
          <p:nvPr/>
        </p:nvGrpSpPr>
        <p:grpSpPr>
          <a:xfrm>
            <a:off x="5230152" y="2210758"/>
            <a:ext cx="3941697" cy="4517962"/>
            <a:chOff x="5230152" y="2210758"/>
            <a:chExt cx="3941697" cy="4517962"/>
          </a:xfrm>
        </p:grpSpPr>
        <p:pic>
          <p:nvPicPr>
            <p:cNvPr id="23" name="Picture 22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5260" r="13444" b="36896"/>
            <a:stretch/>
          </p:blipFill>
          <p:spPr>
            <a:xfrm>
              <a:off x="5230241" y="2672117"/>
              <a:ext cx="3656936" cy="1071747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226" t="14130" r="26415" b="50381"/>
            <a:stretch/>
          </p:blipFill>
          <p:spPr>
            <a:xfrm>
              <a:off x="5230242" y="3809253"/>
              <a:ext cx="3656936" cy="1445037"/>
            </a:xfrm>
            <a:prstGeom prst="rect">
              <a:avLst/>
            </a:prstGeom>
          </p:spPr>
        </p:pic>
        <p:sp>
          <p:nvSpPr>
            <p:cNvPr id="25" name="TextBox 24"/>
            <p:cNvSpPr txBox="1"/>
            <p:nvPr/>
          </p:nvSpPr>
          <p:spPr>
            <a:xfrm>
              <a:off x="7231895" y="2210758"/>
              <a:ext cx="19399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What is dated?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230241" y="3354279"/>
              <a:ext cx="27751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Organic (peat) deposits...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230152" y="4855203"/>
              <a:ext cx="33137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Charcoal or shell (in sediment)</a:t>
              </a:r>
            </a:p>
          </p:txBody>
        </p:sp>
        <p:cxnSp>
          <p:nvCxnSpPr>
            <p:cNvPr id="28" name="Straight Connector 27"/>
            <p:cNvCxnSpPr/>
            <p:nvPr/>
          </p:nvCxnSpPr>
          <p:spPr>
            <a:xfrm flipH="1">
              <a:off x="7815532" y="4389898"/>
              <a:ext cx="386340" cy="320998"/>
            </a:xfrm>
            <a:prstGeom prst="line">
              <a:avLst/>
            </a:prstGeom>
            <a:ln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201" name="Picture 51200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2775" b="22109"/>
            <a:stretch/>
          </p:blipFill>
          <p:spPr>
            <a:xfrm>
              <a:off x="5230242" y="5364755"/>
              <a:ext cx="3656934" cy="1363965"/>
            </a:xfrm>
            <a:prstGeom prst="rect">
              <a:avLst/>
            </a:prstGeom>
          </p:spPr>
        </p:pic>
        <p:sp>
          <p:nvSpPr>
            <p:cNvPr id="36" name="TextBox 35"/>
            <p:cNvSpPr txBox="1"/>
            <p:nvPr/>
          </p:nvSpPr>
          <p:spPr>
            <a:xfrm>
              <a:off x="5230152" y="6335874"/>
              <a:ext cx="25186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In-situ organic remains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5 – Depositional Ages</a:t>
            </a:r>
          </a:p>
        </p:txBody>
      </p:sp>
      <p:pic>
        <p:nvPicPr>
          <p:cNvPr id="22" name="Picture 21" descr="A landscape with a river&#10;&#10;Description automatically generated">
            <a:extLst>
              <a:ext uri="{FF2B5EF4-FFF2-40B4-BE49-F238E27FC236}">
                <a16:creationId xmlns:a16="http://schemas.microsoft.com/office/drawing/2014/main" id="{88F0F45E-2275-035F-7E33-5F2695C34F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499" y="116374"/>
            <a:ext cx="2122496" cy="158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895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05" b="704"/>
          <a:stretch/>
        </p:blipFill>
        <p:spPr>
          <a:xfrm>
            <a:off x="392604" y="1486531"/>
            <a:ext cx="6480720" cy="5077839"/>
          </a:xfrm>
          <a:prstGeom prst="rect">
            <a:avLst/>
          </a:prstGeom>
        </p:spPr>
      </p:pic>
      <p:cxnSp>
        <p:nvCxnSpPr>
          <p:cNvPr id="11" name="Straight Connector 10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3188884" y="5258532"/>
            <a:ext cx="2969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Sample (for example...)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789415" y="2398562"/>
            <a:ext cx="1909497" cy="1236770"/>
            <a:chOff x="1723467" y="2417184"/>
            <a:chExt cx="1909497" cy="1236770"/>
          </a:xfrm>
        </p:grpSpPr>
        <p:sp>
          <p:nvSpPr>
            <p:cNvPr id="2" name="TextBox 1"/>
            <p:cNvSpPr txBox="1"/>
            <p:nvPr/>
          </p:nvSpPr>
          <p:spPr>
            <a:xfrm>
              <a:off x="2873732" y="3007623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600" b="1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723467" y="2417184"/>
              <a:ext cx="190949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Cosmic dose</a:t>
              </a:r>
              <a:endPara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139061" y="775813"/>
            <a:ext cx="64498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Sample deposition and burial... and then?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05583" y="2888653"/>
            <a:ext cx="19883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1 + 2 = </a:t>
            </a:r>
            <a:r>
              <a:rPr lang="de-DE" sz="2000" b="1" dirty="0">
                <a:solidFill>
                  <a:srgbClr val="FF0000"/>
                </a:solidFill>
              </a:rPr>
              <a:t>signal build-up </a:t>
            </a:r>
            <a:r>
              <a:rPr lang="de-DE" sz="2000" dirty="0">
                <a:solidFill>
                  <a:srgbClr val="002060"/>
                </a:solidFill>
              </a:rPr>
              <a:t>during burial (electrons trapped in chrystal lattice)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2623227" y="1702796"/>
            <a:ext cx="5915259" cy="1998976"/>
            <a:chOff x="2623227" y="1702796"/>
            <a:chExt cx="5915259" cy="1998976"/>
          </a:xfrm>
        </p:grpSpPr>
        <p:grpSp>
          <p:nvGrpSpPr>
            <p:cNvPr id="13" name="Group 12"/>
            <p:cNvGrpSpPr/>
            <p:nvPr/>
          </p:nvGrpSpPr>
          <p:grpSpPr>
            <a:xfrm>
              <a:off x="2623227" y="2398562"/>
              <a:ext cx="4400143" cy="1303210"/>
              <a:chOff x="3557279" y="2417184"/>
              <a:chExt cx="4400143" cy="1303210"/>
            </a:xfrm>
          </p:grpSpPr>
          <p:sp>
            <p:nvSpPr>
              <p:cNvPr id="4" name="TextBox 3"/>
              <p:cNvSpPr txBox="1"/>
              <p:nvPr/>
            </p:nvSpPr>
            <p:spPr>
              <a:xfrm>
                <a:off x="3557279" y="3074063"/>
                <a:ext cx="4400143" cy="64633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de-DE" b="1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Environmental radiation dose </a:t>
                </a:r>
                <a:r>
                  <a:rPr lang="de-DE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(natural radioactivity from U, Th and K)</a:t>
                </a:r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7092293" y="2417184"/>
                <a:ext cx="49244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3600" b="1" dirty="0">
                    <a:solidFill>
                      <a:srgbClr val="002060"/>
                    </a:solidFill>
                    <a:latin typeface="Arial Black" panose="020B0A04020102020204" pitchFamily="34" charset="0"/>
                  </a:rPr>
                  <a:t>2</a:t>
                </a:r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7533083" y="2250787"/>
              <a:ext cx="10054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feldspar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6018179" y="2398562"/>
              <a:ext cx="1374842" cy="73783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7439049" y="1702796"/>
              <a:ext cx="82586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quartz</a:t>
              </a:r>
            </a:p>
          </p:txBody>
        </p:sp>
        <p:cxnSp>
          <p:nvCxnSpPr>
            <p:cNvPr id="18" name="Straight Connector 17"/>
            <p:cNvCxnSpPr/>
            <p:nvPr/>
          </p:nvCxnSpPr>
          <p:spPr>
            <a:xfrm>
              <a:off x="6335949" y="1914740"/>
              <a:ext cx="1058800" cy="0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/>
          <p:cNvSpPr/>
          <p:nvPr/>
        </p:nvSpPr>
        <p:spPr>
          <a:xfrm>
            <a:off x="392604" y="4802245"/>
            <a:ext cx="6480720" cy="1777750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0" name="Straight Connector 19"/>
          <p:cNvCxnSpPr/>
          <p:nvPr/>
        </p:nvCxnSpPr>
        <p:spPr>
          <a:xfrm>
            <a:off x="453911" y="1175923"/>
            <a:ext cx="157882" cy="3626322"/>
          </a:xfrm>
          <a:prstGeom prst="line">
            <a:avLst/>
          </a:prstGeom>
          <a:ln w="95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5 – Depositional Ages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133032" y="5627864"/>
            <a:ext cx="1805504" cy="646331"/>
          </a:xfrm>
          <a:prstGeom prst="rect">
            <a:avLst/>
          </a:prstGeom>
          <a:solidFill>
            <a:schemeClr val="accent5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Luminescence dating</a:t>
            </a:r>
          </a:p>
        </p:txBody>
      </p:sp>
      <p:pic>
        <p:nvPicPr>
          <p:cNvPr id="10" name="Picture 9" descr="Aerial view of a river&#10;&#10;Description automatically generated">
            <a:extLst>
              <a:ext uri="{FF2B5EF4-FFF2-40B4-BE49-F238E27FC236}">
                <a16:creationId xmlns:a16="http://schemas.microsoft.com/office/drawing/2014/main" id="{0EFC136C-1AC3-D302-2674-CE26045E51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633" y="117312"/>
            <a:ext cx="2129362" cy="158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57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3000">
              <a:schemeClr val="accent1">
                <a:lumMod val="5000"/>
                <a:lumOff val="95000"/>
              </a:schemeClr>
            </a:gs>
            <a:gs pos="99000">
              <a:srgbClr val="6699C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Box 25"/>
          <p:cNvSpPr txBox="1">
            <a:spLocks noChangeArrowheads="1"/>
          </p:cNvSpPr>
          <p:nvPr/>
        </p:nvSpPr>
        <p:spPr bwMode="auto">
          <a:xfrm>
            <a:off x="2649365" y="524966"/>
            <a:ext cx="4545066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000" b="1" dirty="0">
                <a:solidFill>
                  <a:srgbClr val="002060"/>
                </a:solidFill>
                <a:latin typeface="Arial" panose="020B0604020202020204" pitchFamily="34" charset="0"/>
              </a:rPr>
              <a:t>Exposure to light (sunlight) = 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Signal bleaching </a:t>
            </a:r>
            <a:r>
              <a:rPr lang="en-GB" altLang="en-US" sz="2000" dirty="0">
                <a:solidFill>
                  <a:srgbClr val="002060"/>
                </a:solidFill>
                <a:latin typeface="Arial" panose="020B0604020202020204" pitchFamily="34" charset="0"/>
              </a:rPr>
              <a:t>(</a:t>
            </a: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</a:rPr>
              <a:t>electrons released) during transport</a:t>
            </a:r>
            <a:endParaRPr lang="en-GB" altLang="en-US" sz="20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5060092" y="1790788"/>
            <a:ext cx="3902326" cy="2762084"/>
            <a:chOff x="4961106" y="1368459"/>
            <a:chExt cx="4001312" cy="2934601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61106" y="1368459"/>
              <a:ext cx="4001312" cy="2934601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5980909" y="2404080"/>
              <a:ext cx="1392794" cy="804420"/>
            </a:xfrm>
            <a:prstGeom prst="rect">
              <a:avLst/>
            </a:prstGeom>
            <a:solidFill>
              <a:srgbClr val="FDF7CB"/>
            </a:solidFill>
          </p:spPr>
          <p:txBody>
            <a:bodyPr wrap="square">
              <a:spAutoFit/>
            </a:bodyPr>
            <a:lstStyle/>
            <a:p>
              <a:pPr eaLnBrk="1" hangingPunct="1">
                <a:lnSpc>
                  <a:spcPct val="120000"/>
                </a:lnSpc>
              </a:pPr>
              <a:r>
                <a:rPr lang="en-GB" altLang="en-US" dirty="0">
                  <a:solidFill>
                    <a:srgbClr val="002060"/>
                  </a:solidFill>
                </a:rPr>
                <a:t>… or in the laboratory</a:t>
              </a:r>
            </a:p>
          </p:txBody>
        </p:sp>
      </p:grpSp>
      <p:sp>
        <p:nvSpPr>
          <p:cNvPr id="19" name="Rectangle 15"/>
          <p:cNvSpPr>
            <a:spLocks noChangeArrowheads="1"/>
          </p:cNvSpPr>
          <p:nvPr/>
        </p:nvSpPr>
        <p:spPr bwMode="auto">
          <a:xfrm>
            <a:off x="6370794" y="6002439"/>
            <a:ext cx="264834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long did it take to get to the measured level of energy in the battery (mineral)?</a:t>
            </a:r>
            <a:endParaRPr lang="sv-SE" altLang="en-US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/>
          <a:srcRect l="9233" r="10069"/>
          <a:stretch/>
        </p:blipFill>
        <p:spPr>
          <a:xfrm>
            <a:off x="168599" y="560276"/>
            <a:ext cx="2432649" cy="2001804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/>
          <a:srcRect t="11617" b="17391"/>
          <a:stretch/>
        </p:blipFill>
        <p:spPr>
          <a:xfrm>
            <a:off x="1418502" y="1755972"/>
            <a:ext cx="3412140" cy="161488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549" y="2668341"/>
            <a:ext cx="2707197" cy="1862710"/>
          </a:xfrm>
          <a:prstGeom prst="rect">
            <a:avLst/>
          </a:prstGeom>
        </p:spPr>
      </p:pic>
      <p:sp>
        <p:nvSpPr>
          <p:cNvPr id="23" name="Rectangle 22"/>
          <p:cNvSpPr/>
          <p:nvPr/>
        </p:nvSpPr>
        <p:spPr>
          <a:xfrm>
            <a:off x="260240" y="560276"/>
            <a:ext cx="19287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Aeolian transport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649364" y="1808149"/>
            <a:ext cx="176202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River  transport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260240" y="4161719"/>
            <a:ext cx="250581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Alluvial / mass wasting</a:t>
            </a:r>
            <a:endParaRPr lang="de-DE" dirty="0">
              <a:solidFill>
                <a:schemeClr val="bg1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6370793" y="4719889"/>
            <a:ext cx="2743199" cy="1207498"/>
            <a:chOff x="6370793" y="4719889"/>
            <a:chExt cx="2743199" cy="1207498"/>
          </a:xfrm>
        </p:grpSpPr>
        <p:sp>
          <p:nvSpPr>
            <p:cNvPr id="17" name="Rectangle 13"/>
            <p:cNvSpPr>
              <a:spLocks noChangeArrowheads="1"/>
            </p:cNvSpPr>
            <p:nvPr/>
          </p:nvSpPr>
          <p:spPr bwMode="auto">
            <a:xfrm>
              <a:off x="6376282" y="4719889"/>
              <a:ext cx="2300630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GB" altLang="en-US" sz="12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1. How much energy is stored?</a:t>
              </a:r>
              <a:endParaRPr lang="sv-SE" alt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ectangle 14"/>
            <p:cNvSpPr>
              <a:spLocks noChangeArrowheads="1"/>
            </p:cNvSpPr>
            <p:nvPr/>
          </p:nvSpPr>
          <p:spPr bwMode="auto">
            <a:xfrm>
              <a:off x="6370793" y="5175833"/>
              <a:ext cx="274319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GB" altLang="en-US" sz="12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2. How much energy charged per time?</a:t>
              </a:r>
              <a:endParaRPr lang="sv-SE" altLang="en-U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Down Arrow 25"/>
            <p:cNvSpPr/>
            <p:nvPr/>
          </p:nvSpPr>
          <p:spPr>
            <a:xfrm>
              <a:off x="7272223" y="5591332"/>
              <a:ext cx="516390" cy="336055"/>
            </a:xfrm>
            <a:prstGeom prst="down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159549" y="3927099"/>
            <a:ext cx="6079124" cy="2788667"/>
            <a:chOff x="159549" y="3927099"/>
            <a:chExt cx="6079124" cy="2788667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 rotWithShape="1">
            <a:blip r:embed="rId6" cstate="print"/>
            <a:srcRect t="7410" r="2084" b="7654"/>
            <a:stretch/>
          </p:blipFill>
          <p:spPr bwMode="auto">
            <a:xfrm>
              <a:off x="159549" y="4659133"/>
              <a:ext cx="6079124" cy="2056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6" name="Rectangle 4"/>
            <p:cNvSpPr>
              <a:spLocks noChangeArrowheads="1"/>
            </p:cNvSpPr>
            <p:nvPr/>
          </p:nvSpPr>
          <p:spPr bwMode="auto">
            <a:xfrm>
              <a:off x="2995503" y="3927099"/>
              <a:ext cx="224446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GB" altLang="en-US" sz="18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Mineral ≈ battery (analogy) </a:t>
              </a:r>
              <a:endParaRPr lang="sv-SE" altLang="en-US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" name="TextBox 1"/>
            <p:cNvSpPr txBox="1"/>
            <p:nvPr/>
          </p:nvSpPr>
          <p:spPr>
            <a:xfrm>
              <a:off x="2649364" y="5321909"/>
              <a:ext cx="130035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400" dirty="0">
                  <a:solidFill>
                    <a:srgbClr val="002060"/>
                  </a:solidFill>
                </a:rPr>
                <a:t>Previous slide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673807" y="5283555"/>
              <a:ext cx="94128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400" dirty="0">
                  <a:solidFill>
                    <a:srgbClr val="002060"/>
                  </a:solidFill>
                </a:rPr>
                <a:t>This slide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5 – Depositional Ages</a:t>
            </a:r>
          </a:p>
        </p:txBody>
      </p:sp>
      <p:pic>
        <p:nvPicPr>
          <p:cNvPr id="11" name="Picture 10" descr="A close-up of a desert&#10;&#10;Description automatically generated">
            <a:extLst>
              <a:ext uri="{FF2B5EF4-FFF2-40B4-BE49-F238E27FC236}">
                <a16:creationId xmlns:a16="http://schemas.microsoft.com/office/drawing/2014/main" id="{0D0F0B48-F871-96A8-DB71-F05403FB58F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986" y="98095"/>
            <a:ext cx="2128095" cy="159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86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2C5BC98-83CC-49BD-8A04-5F716982B9EF}"/>
              </a:ext>
            </a:extLst>
          </p:cNvPr>
          <p:cNvGrpSpPr/>
          <p:nvPr/>
        </p:nvGrpSpPr>
        <p:grpSpPr>
          <a:xfrm>
            <a:off x="125717" y="3048549"/>
            <a:ext cx="8612110" cy="3431338"/>
            <a:chOff x="125717" y="3048549"/>
            <a:chExt cx="8612110" cy="3431338"/>
          </a:xfrm>
        </p:grpSpPr>
        <p:grpSp>
          <p:nvGrpSpPr>
            <p:cNvPr id="7" name="Group 6"/>
            <p:cNvGrpSpPr/>
            <p:nvPr/>
          </p:nvGrpSpPr>
          <p:grpSpPr>
            <a:xfrm>
              <a:off x="360708" y="3186389"/>
              <a:ext cx="8377119" cy="3293498"/>
              <a:chOff x="266921" y="3087267"/>
              <a:chExt cx="8377119" cy="3293498"/>
            </a:xfrm>
          </p:grpSpPr>
          <p:pic>
            <p:nvPicPr>
              <p:cNvPr id="20" name="Picture 5"/>
              <p:cNvPicPr>
                <a:picLocks noChangeAspect="1" noChangeArrowheads="1"/>
              </p:cNvPicPr>
              <p:nvPr/>
            </p:nvPicPr>
            <p:blipFill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r="7576"/>
              <a:stretch>
                <a:fillRect/>
              </a:stretch>
            </p:blipFill>
            <p:spPr bwMode="auto">
              <a:xfrm>
                <a:off x="266921" y="3108995"/>
                <a:ext cx="4392488" cy="327177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pic>
            <p:nvPicPr>
              <p:cNvPr id="21" name="Picture 6"/>
              <p:cNvPicPr>
                <a:picLocks noChangeAspect="1" noChangeArrowheads="1"/>
              </p:cNvPicPr>
              <p:nvPr/>
            </p:nvPicPr>
            <p:blipFill rotWithShape="1"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t="-4567"/>
              <a:stretch/>
            </p:blipFill>
            <p:spPr bwMode="auto">
              <a:xfrm>
                <a:off x="4930016" y="3087267"/>
                <a:ext cx="3714024" cy="297917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pic>
          <p:nvPicPr>
            <p:cNvPr id="30" name="Picture 5" descr="C:\Users\henne\Desktop\Multi-grain_discs.jpg"/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43957" t="9991" r="11589" b="8541"/>
            <a:stretch/>
          </p:blipFill>
          <p:spPr bwMode="auto">
            <a:xfrm>
              <a:off x="125717" y="3048549"/>
              <a:ext cx="1449238" cy="199270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</p:pic>
      </p:grpSp>
      <p:cxnSp>
        <p:nvCxnSpPr>
          <p:cNvPr id="23" name="Straight Connector 22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4304048" y="1069786"/>
            <a:ext cx="4728491" cy="1946678"/>
            <a:chOff x="4304048" y="591853"/>
            <a:chExt cx="4728491" cy="1946678"/>
          </a:xfrm>
        </p:grpSpPr>
        <p:sp>
          <p:nvSpPr>
            <p:cNvPr id="2" name="Text Box 6"/>
            <p:cNvSpPr txBox="1">
              <a:spLocks noChangeArrowheads="1"/>
            </p:cNvSpPr>
            <p:nvPr/>
          </p:nvSpPr>
          <p:spPr bwMode="auto">
            <a:xfrm>
              <a:off x="7505518" y="1491442"/>
              <a:ext cx="1527021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de-DE" altLang="en-US" dirty="0">
                  <a:solidFill>
                    <a:srgbClr val="002060"/>
                  </a:solidFill>
                  <a:latin typeface="Arial" panose="020B0604020202020204" pitchFamily="34" charset="0"/>
                </a:rPr>
                <a:t>= Age </a:t>
              </a:r>
              <a:r>
                <a:rPr lang="de-DE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(a) </a:t>
              </a:r>
              <a:endParaRPr lang="en-AU" alt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" name="Text Box 7"/>
            <p:cNvSpPr txBox="1">
              <a:spLocks noChangeArrowheads="1"/>
            </p:cNvSpPr>
            <p:nvPr/>
          </p:nvSpPr>
          <p:spPr bwMode="auto">
            <a:xfrm>
              <a:off x="4565290" y="1234025"/>
              <a:ext cx="2940228" cy="9787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 eaLnBrk="1" hangingPunct="1">
                <a:lnSpc>
                  <a:spcPct val="120000"/>
                </a:lnSpc>
              </a:pPr>
              <a:r>
                <a:rPr lang="en-GB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Absorbed</a:t>
              </a:r>
              <a:r>
                <a:rPr lang="de-DE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dose</a:t>
              </a:r>
              <a:r>
                <a:rPr lang="de-DE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(Gy)</a:t>
              </a:r>
            </a:p>
            <a:p>
              <a:pPr algn="ctr" eaLnBrk="1" hangingPunct="1">
                <a:lnSpc>
                  <a:spcPct val="120000"/>
                </a:lnSpc>
              </a:pPr>
              <a:r>
                <a:rPr lang="de-DE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Dose rate (Gy a</a:t>
              </a:r>
              <a:r>
                <a:rPr lang="de-DE" altLang="en-US" baseline="30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-1</a:t>
              </a:r>
              <a:r>
                <a:rPr lang="de-DE" alt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lang="en-AU" alt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Line 8"/>
            <p:cNvSpPr>
              <a:spLocks noChangeShapeType="1"/>
            </p:cNvSpPr>
            <p:nvPr/>
          </p:nvSpPr>
          <p:spPr bwMode="auto">
            <a:xfrm flipV="1">
              <a:off x="4458192" y="1747183"/>
              <a:ext cx="3047325" cy="1191"/>
            </a:xfrm>
            <a:prstGeom prst="line">
              <a:avLst/>
            </a:prstGeom>
            <a:noFill/>
            <a:ln w="28575">
              <a:solidFill>
                <a:srgbClr val="00206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 sz="135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ectangle 5"/>
            <p:cNvSpPr>
              <a:spLocks noChangeArrowheads="1"/>
            </p:cNvSpPr>
            <p:nvPr/>
          </p:nvSpPr>
          <p:spPr bwMode="auto">
            <a:xfrm>
              <a:off x="4304048" y="131260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GB" altLang="en-US" sz="18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  <a:endParaRPr lang="sv-SE" altLang="en-US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Rectangle 17"/>
            <p:cNvSpPr>
              <a:spLocks noChangeArrowheads="1"/>
            </p:cNvSpPr>
            <p:nvPr/>
          </p:nvSpPr>
          <p:spPr bwMode="auto">
            <a:xfrm>
              <a:off x="4346503" y="1747185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r>
                <a:rPr lang="en-GB" altLang="en-US" sz="180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endParaRPr lang="sv-SE" altLang="en-US" sz="1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751056" y="2182953"/>
              <a:ext cx="3154158" cy="355578"/>
              <a:chOff x="4564595" y="2069948"/>
              <a:chExt cx="3154158" cy="355578"/>
            </a:xfrm>
          </p:grpSpPr>
          <p:sp>
            <p:nvSpPr>
              <p:cNvPr id="15" name="Rectangle 14"/>
              <p:cNvSpPr>
                <a:spLocks noChangeArrowheads="1"/>
              </p:cNvSpPr>
              <p:nvPr/>
            </p:nvSpPr>
            <p:spPr bwMode="auto">
              <a:xfrm>
                <a:off x="4975554" y="2148527"/>
                <a:ext cx="2743199" cy="2769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GB" altLang="en-US" sz="12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How much energy charged per time?</a:t>
                </a:r>
                <a:endParaRPr lang="sv-SE" altLang="en-US" sz="12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6" name="Straight Arrow Connector 5"/>
              <p:cNvCxnSpPr/>
              <p:nvPr/>
            </p:nvCxnSpPr>
            <p:spPr>
              <a:xfrm flipH="1" flipV="1">
                <a:off x="4564595" y="2069948"/>
                <a:ext cx="284348" cy="217078"/>
              </a:xfrm>
              <a:prstGeom prst="straightConnector1">
                <a:avLst/>
              </a:prstGeom>
              <a:ln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Group 7"/>
            <p:cNvGrpSpPr/>
            <p:nvPr/>
          </p:nvGrpSpPr>
          <p:grpSpPr>
            <a:xfrm>
              <a:off x="4428106" y="591853"/>
              <a:ext cx="2129109" cy="690952"/>
              <a:chOff x="3241645" y="478848"/>
              <a:chExt cx="2129109" cy="690952"/>
            </a:xfrm>
          </p:grpSpPr>
          <p:sp>
            <p:nvSpPr>
              <p:cNvPr id="14" name="Rectangle 13"/>
              <p:cNvSpPr>
                <a:spLocks noChangeArrowheads="1"/>
              </p:cNvSpPr>
              <p:nvPr/>
            </p:nvSpPr>
            <p:spPr bwMode="auto">
              <a:xfrm>
                <a:off x="3241645" y="478848"/>
                <a:ext cx="2129109" cy="2769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GB" altLang="en-US" sz="1200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How much energy is stored?</a:t>
                </a:r>
                <a:endParaRPr lang="sv-SE" altLang="en-US" sz="12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cxnSp>
            <p:nvCxnSpPr>
              <p:cNvPr id="17" name="Straight Arrow Connector 16"/>
              <p:cNvCxnSpPr/>
              <p:nvPr/>
            </p:nvCxnSpPr>
            <p:spPr>
              <a:xfrm>
                <a:off x="4535412" y="835331"/>
                <a:ext cx="58366" cy="334469"/>
              </a:xfrm>
              <a:prstGeom prst="straightConnector1">
                <a:avLst/>
              </a:prstGeom>
              <a:ln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4" name="Picture 2" descr="D:\Bilder\FLINDERS_09\Flinders_ (979)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6921" y="448574"/>
            <a:ext cx="3394232" cy="2315791"/>
          </a:xfrm>
          <a:prstGeom prst="rect">
            <a:avLst/>
          </a:prstGeom>
          <a:noFill/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741" r="9084"/>
          <a:stretch>
            <a:fillRect/>
          </a:stretch>
        </p:blipFill>
        <p:spPr bwMode="auto">
          <a:xfrm>
            <a:off x="2258353" y="838550"/>
            <a:ext cx="1912230" cy="2085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TextBox 25"/>
          <p:cNvSpPr txBox="1"/>
          <p:nvPr/>
        </p:nvSpPr>
        <p:spPr>
          <a:xfrm>
            <a:off x="2320068" y="2521098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radiation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66921" y="2420065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signal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442664" y="6067677"/>
            <a:ext cx="212262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Luminescence lab</a:t>
            </a:r>
          </a:p>
        </p:txBody>
      </p:sp>
      <p:pic>
        <p:nvPicPr>
          <p:cNvPr id="29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717" y="5386461"/>
            <a:ext cx="2132636" cy="136161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5 – Depositional Ages</a:t>
            </a:r>
          </a:p>
        </p:txBody>
      </p:sp>
      <p:pic>
        <p:nvPicPr>
          <p:cNvPr id="16" name="Picture 15" descr="A close-up of a desert&#10;&#10;Description automatically generated">
            <a:extLst>
              <a:ext uri="{FF2B5EF4-FFF2-40B4-BE49-F238E27FC236}">
                <a16:creationId xmlns:a16="http://schemas.microsoft.com/office/drawing/2014/main" id="{CB19022E-022F-2D41-2478-728E8E5DA7E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986" y="98095"/>
            <a:ext cx="2128095" cy="159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08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544" y="501384"/>
            <a:ext cx="8435280" cy="5674314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761670" y="783906"/>
            <a:ext cx="8262967" cy="5869644"/>
            <a:chOff x="761670" y="783906"/>
            <a:chExt cx="8262967" cy="5869644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61670" y="783906"/>
              <a:ext cx="2736304" cy="2645094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2327893" y="6253440"/>
              <a:ext cx="6696744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de-DE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Australian Antique Bottle Forum</a:t>
              </a:r>
            </a:p>
          </p:txBody>
        </p:sp>
      </p:grpSp>
      <p:cxnSp>
        <p:nvCxnSpPr>
          <p:cNvPr id="7" name="Straight Connector 6"/>
          <p:cNvCxnSpPr/>
          <p:nvPr/>
        </p:nvCxnSpPr>
        <p:spPr>
          <a:xfrm>
            <a:off x="-9968" y="359845"/>
            <a:ext cx="911847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56D8CCAD-2F86-4429-B211-06DE9FB88416}"/>
              </a:ext>
            </a:extLst>
          </p:cNvPr>
          <p:cNvSpPr txBox="1"/>
          <p:nvPr/>
        </p:nvSpPr>
        <p:spPr>
          <a:xfrm>
            <a:off x="-9968" y="-9487"/>
            <a:ext cx="915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 dirty="0">
                <a:solidFill>
                  <a:srgbClr val="002060"/>
                </a:solidFill>
                <a:latin typeface="Arial Narrow" panose="020B0606020202030204" pitchFamily="34" charset="0"/>
              </a:rPr>
              <a:t>5 – Depositional Ages</a:t>
            </a:r>
          </a:p>
        </p:txBody>
      </p:sp>
      <p:pic>
        <p:nvPicPr>
          <p:cNvPr id="6" name="Picture 5" descr="Aerial view of a river&#10;&#10;Description automatically generated">
            <a:extLst>
              <a:ext uri="{FF2B5EF4-FFF2-40B4-BE49-F238E27FC236}">
                <a16:creationId xmlns:a16="http://schemas.microsoft.com/office/drawing/2014/main" id="{4B7F25F3-3787-939C-1754-82CD5BCB8C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633" y="117312"/>
            <a:ext cx="2129362" cy="158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4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B02B7BE-51AB-5D97-1F31-81C08022D2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/>
          <a:stretch/>
        </p:blipFill>
        <p:spPr>
          <a:xfrm>
            <a:off x="-1" y="0"/>
            <a:ext cx="9144001" cy="685800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A5AA-F709-4A65-B368-CA2322AE1632}" type="slidenum">
              <a:rPr lang="en-AU" smtClean="0"/>
              <a:pPr/>
              <a:t>24</a:t>
            </a:fld>
            <a:endParaRPr lang="en-AU"/>
          </a:p>
        </p:txBody>
      </p:sp>
      <p:sp>
        <p:nvSpPr>
          <p:cNvPr id="4" name="TextBox 3"/>
          <p:cNvSpPr txBox="1"/>
          <p:nvPr/>
        </p:nvSpPr>
        <p:spPr>
          <a:xfrm>
            <a:off x="404322" y="326759"/>
            <a:ext cx="862928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  <a:r>
              <a:rPr lang="de-DE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much !</a:t>
            </a:r>
          </a:p>
          <a:p>
            <a:pPr algn="ctr"/>
            <a:r>
              <a:rPr lang="de-DE" sz="2000" dirty="0">
                <a:solidFill>
                  <a:srgbClr val="002060"/>
                </a:solidFill>
              </a:rPr>
              <a:t>(a dry topic?? Hugely important in learning about Earth surface processes)</a:t>
            </a:r>
          </a:p>
        </p:txBody>
      </p:sp>
    </p:spTree>
    <p:extLst>
      <p:ext uri="{BB962C8B-B14F-4D97-AF65-F5344CB8AC3E}">
        <p14:creationId xmlns:p14="http://schemas.microsoft.com/office/powerpoint/2010/main" val="2098483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7DB6EF"/>
      </a:accent1>
      <a:accent2>
        <a:srgbClr val="C0504D"/>
      </a:accent2>
      <a:accent3>
        <a:srgbClr val="FFFFFF"/>
      </a:accent3>
      <a:accent4>
        <a:srgbClr val="000000"/>
      </a:accent4>
      <a:accent5>
        <a:srgbClr val="C0D7F5"/>
      </a:accent5>
      <a:accent6>
        <a:srgbClr val="AC4744"/>
      </a:accent6>
      <a:hlink>
        <a:srgbClr val="0066CC"/>
      </a:hlink>
      <a:folHlink>
        <a:srgbClr val="800080"/>
      </a:folHlink>
    </a:clrScheme>
    <a:fontScheme name="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DB6EF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FD7F6"/>
        </a:accent5>
        <a:accent6>
          <a:srgbClr val="AE4845"/>
        </a:accent6>
        <a:hlink>
          <a:srgbClr val="0066CC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Pages>0</Pages>
  <Words>1347</Words>
  <Characters>0</Characters>
  <Application>Microsoft Office PowerPoint</Application>
  <PresentationFormat>On-screen Show (4:3)</PresentationFormat>
  <Lines>0</Lines>
  <Paragraphs>184</Paragraphs>
  <Slides>24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ArialMT</vt:lpstr>
      <vt:lpstr>Arial</vt:lpstr>
      <vt:lpstr>Arial Black</vt:lpstr>
      <vt:lpstr>Arial Narrow</vt:lpstr>
      <vt:lpstr>Calibri</vt:lpstr>
      <vt:lpstr>Times New Roman</vt:lpstr>
      <vt:lpstr>Default Design</vt:lpstr>
      <vt:lpstr>Formel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subject/>
  <dc:creator>Alissa Flatley</dc:creator>
  <cp:keywords/>
  <dc:description/>
  <cp:lastModifiedBy>Alissa Flatley</cp:lastModifiedBy>
  <cp:revision>572</cp:revision>
  <cp:lastPrinted>2018-04-23T07:08:05Z</cp:lastPrinted>
  <dcterms:created xsi:type="dcterms:W3CDTF">2013-11-15T06:11:31Z</dcterms:created>
  <dcterms:modified xsi:type="dcterms:W3CDTF">2023-08-16T17:12:08Z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1033-10.2.0.5978</vt:lpwstr>
  </property>
</Properties>
</file>