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handoutMasterIdLst>
    <p:handoutMasterId r:id="rId14"/>
  </p:handoutMasterIdLst>
  <p:sldIdLst>
    <p:sldId id="256" r:id="rId2"/>
    <p:sldId id="257" r:id="rId3"/>
    <p:sldId id="258" r:id="rId4"/>
    <p:sldId id="259" r:id="rId5"/>
    <p:sldId id="260" r:id="rId6"/>
    <p:sldId id="261" r:id="rId7"/>
    <p:sldId id="262" r:id="rId8"/>
    <p:sldId id="263" r:id="rId9"/>
    <p:sldId id="265" r:id="rId10"/>
    <p:sldId id="264" r:id="rId11"/>
    <p:sldId id="266" r:id="rId1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1092"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5A905A92-02D9-4360-A7AE-3597D41BFB15}" type="datetimeFigureOut">
              <a:rPr lang="en-GB" smtClean="0"/>
              <a:pPr/>
              <a:t>07/02/2013</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47D0372B-59FD-41AC-83A4-F1BD37F48E1C}"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98B66B0-D3AB-42E1-92ED-12E53B768E3B}" type="datetimeFigureOut">
              <a:rPr lang="en-GB" smtClean="0"/>
              <a:pPr/>
              <a:t>07/02/2013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F2D8813-B8DD-4796-91E3-62B12B8B0F2A}"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2D8813-B8DD-4796-91E3-62B12B8B0F2A}"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2D8813-B8DD-4796-91E3-62B12B8B0F2A}" type="slidenum">
              <a:rPr lang="en-GB" smtClean="0"/>
              <a:pPr/>
              <a:t>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1C8983C-9E9C-4F1C-AD6E-194516D1B81E}" type="datetimeFigureOut">
              <a:rPr lang="en-GB" smtClean="0"/>
              <a:pPr/>
              <a:t>07/02/2013</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7511F96-8B74-40DC-BC67-3BD0A65BF59A}"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1C8983C-9E9C-4F1C-AD6E-194516D1B81E}" type="datetimeFigureOut">
              <a:rPr lang="en-GB" smtClean="0"/>
              <a:pPr/>
              <a:t>07/02/2013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97511F96-8B74-40DC-BC67-3BD0A65BF59A}"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C1C8983C-9E9C-4F1C-AD6E-194516D1B81E}" type="datetimeFigureOut">
              <a:rPr lang="en-GB" smtClean="0"/>
              <a:pPr/>
              <a:t>07/02/2013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97511F96-8B74-40DC-BC67-3BD0A65BF59A}"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1C8983C-9E9C-4F1C-AD6E-194516D1B81E}" type="datetimeFigureOut">
              <a:rPr lang="en-GB" smtClean="0"/>
              <a:pPr/>
              <a:t>07/02/2013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97511F96-8B74-40DC-BC67-3BD0A65BF59A}"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1C8983C-9E9C-4F1C-AD6E-194516D1B81E}" type="datetimeFigureOut">
              <a:rPr lang="en-GB" smtClean="0"/>
              <a:pPr/>
              <a:t>07/02/2013</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97511F96-8B74-40DC-BC67-3BD0A65BF59A}"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C1C8983C-9E9C-4F1C-AD6E-194516D1B81E}" type="datetimeFigureOut">
              <a:rPr lang="en-GB" smtClean="0"/>
              <a:pPr/>
              <a:t>07/02/2013</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97511F96-8B74-40DC-BC67-3BD0A65BF59A}"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C1C8983C-9E9C-4F1C-AD6E-194516D1B81E}" type="datetimeFigureOut">
              <a:rPr lang="en-GB" smtClean="0"/>
              <a:pPr/>
              <a:t>07/02/2013</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97511F96-8B74-40DC-BC67-3BD0A65BF59A}"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C1C8983C-9E9C-4F1C-AD6E-194516D1B81E}" type="datetimeFigureOut">
              <a:rPr lang="en-GB" smtClean="0"/>
              <a:pPr/>
              <a:t>07/02/2013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97511F96-8B74-40DC-BC67-3BD0A65BF59A}"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1C8983C-9E9C-4F1C-AD6E-194516D1B81E}" type="datetimeFigureOut">
              <a:rPr lang="en-GB" smtClean="0"/>
              <a:pPr/>
              <a:t>07/02/2013</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7511F96-8B74-40DC-BC67-3BD0A65BF59A}"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1C8983C-9E9C-4F1C-AD6E-194516D1B81E}" type="datetimeFigureOut">
              <a:rPr lang="en-GB" smtClean="0"/>
              <a:pPr/>
              <a:t>07/02/2013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97511F96-8B74-40DC-BC67-3BD0A65BF59A}"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1C8983C-9E9C-4F1C-AD6E-194516D1B81E}" type="datetimeFigureOut">
              <a:rPr lang="en-GB" smtClean="0"/>
              <a:pPr/>
              <a:t>07/02/2013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97511F96-8B74-40DC-BC67-3BD0A65BF59A}"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1C8983C-9E9C-4F1C-AD6E-194516D1B81E}" type="datetimeFigureOut">
              <a:rPr lang="en-GB" smtClean="0"/>
              <a:pPr/>
              <a:t>07/02/2013</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7511F96-8B74-40DC-BC67-3BD0A65BF59A}"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Human &amp; Organisational Management</a:t>
            </a:r>
            <a:endParaRPr lang="en-GB" dirty="0"/>
          </a:p>
        </p:txBody>
      </p:sp>
      <p:sp>
        <p:nvSpPr>
          <p:cNvPr id="3" name="Subtitle 2"/>
          <p:cNvSpPr>
            <a:spLocks noGrp="1"/>
          </p:cNvSpPr>
          <p:nvPr>
            <p:ph type="subTitle" idx="1"/>
          </p:nvPr>
        </p:nvSpPr>
        <p:spPr/>
        <p:txBody>
          <a:bodyPr/>
          <a:lstStyle/>
          <a:p>
            <a:r>
              <a:rPr lang="en-GB" dirty="0" smtClean="0"/>
              <a:t>Ffion Thomas</a:t>
            </a:r>
            <a:endParaRPr lang="en-GB" dirty="0"/>
          </a:p>
        </p:txBody>
      </p:sp>
      <p:pic>
        <p:nvPicPr>
          <p:cNvPr id="1026" name="Picture 2" descr="home logo UWTSDSM"/>
          <p:cNvPicPr>
            <a:picLocks noChangeAspect="1" noChangeArrowheads="1"/>
          </p:cNvPicPr>
          <p:nvPr/>
        </p:nvPicPr>
        <p:blipFill>
          <a:blip r:embed="rId3" cstate="print"/>
          <a:srcRect/>
          <a:stretch>
            <a:fillRect/>
          </a:stretch>
        </p:blipFill>
        <p:spPr bwMode="auto">
          <a:xfrm>
            <a:off x="467544" y="548680"/>
            <a:ext cx="3048000" cy="762000"/>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This is a 10 credit module  </a:t>
            </a:r>
          </a:p>
          <a:p>
            <a:r>
              <a:rPr lang="en-GB" dirty="0" smtClean="0"/>
              <a:t>Will be taught from now through till May 2013.</a:t>
            </a:r>
            <a:endParaRPr lang="en-GB" dirty="0"/>
          </a:p>
        </p:txBody>
      </p:sp>
      <p:sp>
        <p:nvSpPr>
          <p:cNvPr id="2" name="Title 1"/>
          <p:cNvSpPr>
            <a:spLocks noGrp="1"/>
          </p:cNvSpPr>
          <p:nvPr>
            <p:ph type="title"/>
          </p:nvPr>
        </p:nvSpPr>
        <p:spPr/>
        <p:txBody>
          <a:bodyPr/>
          <a:lstStyle/>
          <a:p>
            <a:r>
              <a:rPr lang="en-GB" dirty="0" smtClean="0"/>
              <a:t>Module Value and Duration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ox(in)">
                                      <p:cBhvr>
                                        <p:cTn id="12" dur="500"/>
                                        <p:tgtEl>
                                          <p:spTgt spid="3">
                                            <p:txEl>
                                              <p:pRg st="0" end="0"/>
                                            </p:txEl>
                                          </p:spTgt>
                                        </p:tgtEl>
                                      </p:cBhvr>
                                    </p:animEffect>
                                  </p:childTnLst>
                                </p:cTn>
                              </p:par>
                              <p:par>
                                <p:cTn id="13" presetID="4" presetClass="entr" presetSubtype="16"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ox(in)">
                                      <p:cBhvr>
                                        <p:cTn id="15"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ctr"/>
            <a:r>
              <a:rPr lang="en-GB" dirty="0" smtClean="0"/>
              <a:t>The purpose of this module is to encourage you to critically evaluate the role of the contemporary manager in the realisation of individual and organisational potential through relationships with the organisation’s stakeholders</a:t>
            </a:r>
            <a:endParaRPr lang="en-GB" dirty="0"/>
          </a:p>
        </p:txBody>
      </p:sp>
      <p:sp>
        <p:nvSpPr>
          <p:cNvPr id="2" name="Title 1"/>
          <p:cNvSpPr>
            <a:spLocks noGrp="1"/>
          </p:cNvSpPr>
          <p:nvPr>
            <p:ph type="title"/>
          </p:nvPr>
        </p:nvSpPr>
        <p:spPr/>
        <p:txBody>
          <a:bodyPr/>
          <a:lstStyle/>
          <a:p>
            <a:pPr algn="ctr"/>
            <a:r>
              <a:rPr lang="en-GB" dirty="0" smtClean="0"/>
              <a:t>Module Aim</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Upon successful completion of this module, you will be able to:</a:t>
            </a:r>
          </a:p>
          <a:p>
            <a:pPr marL="514350" indent="-514350">
              <a:buFont typeface="+mj-lt"/>
              <a:buAutoNum type="arabicPeriod"/>
            </a:pPr>
            <a:r>
              <a:rPr lang="en-GB" dirty="0" smtClean="0"/>
              <a:t>Critically evaluate the role of the contemporary manager and the effects of alternative styles of management, leadership and motivation on individual, group and/or organisational performance </a:t>
            </a:r>
            <a:endParaRPr lang="en-GB" dirty="0"/>
          </a:p>
        </p:txBody>
      </p:sp>
      <p:sp>
        <p:nvSpPr>
          <p:cNvPr id="2" name="Title 1"/>
          <p:cNvSpPr>
            <a:spLocks noGrp="1"/>
          </p:cNvSpPr>
          <p:nvPr>
            <p:ph type="title"/>
          </p:nvPr>
        </p:nvSpPr>
        <p:spPr/>
        <p:txBody>
          <a:bodyPr/>
          <a:lstStyle/>
          <a:p>
            <a:r>
              <a:rPr lang="en-GB" dirty="0" smtClean="0"/>
              <a:t>Learning Outcome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heckerboard(across)">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514350" indent="-514350">
              <a:buNone/>
            </a:pPr>
            <a:r>
              <a:rPr lang="en-GB" dirty="0" smtClean="0"/>
              <a:t>2. Analyse the principal forms of organisational structure and culture and the main effects on those who work within them.</a:t>
            </a:r>
            <a:endParaRPr lang="en-GB" dirty="0"/>
          </a:p>
        </p:txBody>
      </p:sp>
      <p:sp>
        <p:nvSpPr>
          <p:cNvPr id="2" name="Title 1"/>
          <p:cNvSpPr>
            <a:spLocks noGrp="1"/>
          </p:cNvSpPr>
          <p:nvPr>
            <p:ph type="title"/>
          </p:nvPr>
        </p:nvSpPr>
        <p:spPr/>
        <p:txBody>
          <a:bodyPr/>
          <a:lstStyle/>
          <a:p>
            <a:r>
              <a:rPr lang="en-GB" dirty="0" smtClean="0"/>
              <a:t>Learning Outcome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Indicative content</a:t>
            </a:r>
          </a:p>
          <a:p>
            <a:pPr>
              <a:buFont typeface="Courier New" pitchFamily="49" charset="0"/>
              <a:buChar char="o"/>
            </a:pPr>
            <a:r>
              <a:rPr lang="en-GB" dirty="0" smtClean="0"/>
              <a:t>The role of the contemporary manager</a:t>
            </a:r>
          </a:p>
          <a:p>
            <a:pPr>
              <a:buFont typeface="Courier New" pitchFamily="49" charset="0"/>
              <a:buChar char="o"/>
            </a:pPr>
            <a:r>
              <a:rPr lang="en-GB" dirty="0" smtClean="0"/>
              <a:t>Managing individuals and groups within the work organisation</a:t>
            </a:r>
          </a:p>
          <a:p>
            <a:pPr>
              <a:buFont typeface="Courier New" pitchFamily="49" charset="0"/>
              <a:buChar char="o"/>
            </a:pPr>
            <a:r>
              <a:rPr lang="en-GB" dirty="0" smtClean="0"/>
              <a:t>Developing leaders and followers to promote effective management of change</a:t>
            </a:r>
          </a:p>
          <a:p>
            <a:pPr>
              <a:buFont typeface="Courier New" pitchFamily="49" charset="0"/>
              <a:buChar char="o"/>
            </a:pPr>
            <a:r>
              <a:rPr lang="en-GB" dirty="0" smtClean="0"/>
              <a:t>Designing and developing  appropriate structures and cultures to improve organisational effectiveness</a:t>
            </a:r>
            <a:endParaRPr lang="en-GB" dirty="0"/>
          </a:p>
        </p:txBody>
      </p:sp>
      <p:sp>
        <p:nvSpPr>
          <p:cNvPr id="2" name="Title 1"/>
          <p:cNvSpPr>
            <a:spLocks noGrp="1"/>
          </p:cNvSpPr>
          <p:nvPr>
            <p:ph type="title"/>
          </p:nvPr>
        </p:nvSpPr>
        <p:spPr/>
        <p:txBody>
          <a:bodyPr>
            <a:normAutofit fontScale="90000"/>
          </a:bodyPr>
          <a:lstStyle/>
          <a:p>
            <a:r>
              <a:rPr lang="en-GB" dirty="0" smtClean="0"/>
              <a:t>How will you meet the learning outcome?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linds(horizontal)">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t>The nature of work and managing new working patterns to promote sustainable organisational and individual efficiency and effectiveness</a:t>
            </a:r>
          </a:p>
          <a:p>
            <a:r>
              <a:rPr lang="en-GB" dirty="0" smtClean="0"/>
              <a:t>Human Resource Management strategies that promote innovation, success and prosperity for the betterment of the organisations, its employees and customers</a:t>
            </a:r>
          </a:p>
          <a:p>
            <a:r>
              <a:rPr lang="en-GB" dirty="0" smtClean="0"/>
              <a:t>Ethical considerations, equal opps and managing diversity to achieve  a balanced, productive and motivated workforce.</a:t>
            </a:r>
            <a:endParaRPr lang="en-GB" dirty="0"/>
          </a:p>
        </p:txBody>
      </p:sp>
      <p:sp>
        <p:nvSpPr>
          <p:cNvPr id="2" name="Title 1"/>
          <p:cNvSpPr>
            <a:spLocks noGrp="1"/>
          </p:cNvSpPr>
          <p:nvPr>
            <p:ph type="title"/>
          </p:nvPr>
        </p:nvSpPr>
        <p:spPr/>
        <p:txBody>
          <a:bodyPr>
            <a:normAutofit fontScale="90000"/>
          </a:bodyPr>
          <a:lstStyle/>
          <a:p>
            <a:pPr algn="ctr"/>
            <a:r>
              <a:rPr lang="en-GB" dirty="0" smtClean="0"/>
              <a:t>How will you meet the learning outcome?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mode of assessment is one 3000 word assignment which has a 100% weighting.</a:t>
            </a:r>
          </a:p>
          <a:p>
            <a:r>
              <a:rPr lang="en-GB" dirty="0" smtClean="0"/>
              <a:t>The assignment tests your theoretical understanding and application of concepts. </a:t>
            </a:r>
            <a:endParaRPr lang="en-GB" dirty="0"/>
          </a:p>
          <a:p>
            <a:r>
              <a:rPr lang="en-GB" dirty="0" smtClean="0"/>
              <a:t>The assignment will demand a rigorous review of appropriate literature and will tend to focus on practical application realities/ possibilities for a company or group of companies.</a:t>
            </a:r>
          </a:p>
          <a:p>
            <a:endParaRPr lang="en-GB" dirty="0"/>
          </a:p>
        </p:txBody>
      </p:sp>
      <p:sp>
        <p:nvSpPr>
          <p:cNvPr id="2" name="Title 1"/>
          <p:cNvSpPr>
            <a:spLocks noGrp="1"/>
          </p:cNvSpPr>
          <p:nvPr>
            <p:ph type="title"/>
          </p:nvPr>
        </p:nvSpPr>
        <p:spPr/>
        <p:txBody>
          <a:bodyPr/>
          <a:lstStyle/>
          <a:p>
            <a:r>
              <a:rPr lang="en-GB" dirty="0" smtClean="0"/>
              <a:t>How will you be assessed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Journals</a:t>
            </a:r>
          </a:p>
          <a:p>
            <a:r>
              <a:rPr lang="en-GB" dirty="0" smtClean="0"/>
              <a:t>British Journal of Industrial Relations</a:t>
            </a:r>
          </a:p>
          <a:p>
            <a:r>
              <a:rPr lang="en-GB" dirty="0" smtClean="0"/>
              <a:t>British Journal of Management</a:t>
            </a:r>
          </a:p>
          <a:p>
            <a:r>
              <a:rPr lang="en-GB" dirty="0" smtClean="0"/>
              <a:t>Harvard Business Review</a:t>
            </a:r>
          </a:p>
          <a:p>
            <a:r>
              <a:rPr lang="en-GB" dirty="0" smtClean="0"/>
              <a:t>Human Relations</a:t>
            </a:r>
          </a:p>
          <a:p>
            <a:r>
              <a:rPr lang="en-GB" dirty="0" smtClean="0"/>
              <a:t>People Management</a:t>
            </a:r>
          </a:p>
          <a:p>
            <a:r>
              <a:rPr lang="en-GB" dirty="0" smtClean="0"/>
              <a:t>Personnel Today</a:t>
            </a:r>
          </a:p>
          <a:p>
            <a:endParaRPr lang="en-GB" dirty="0"/>
          </a:p>
        </p:txBody>
      </p:sp>
      <p:sp>
        <p:nvSpPr>
          <p:cNvPr id="2" name="Title 1"/>
          <p:cNvSpPr>
            <a:spLocks noGrp="1"/>
          </p:cNvSpPr>
          <p:nvPr>
            <p:ph type="title"/>
          </p:nvPr>
        </p:nvSpPr>
        <p:spPr/>
        <p:txBody>
          <a:bodyPr>
            <a:normAutofit fontScale="90000"/>
          </a:bodyPr>
          <a:lstStyle/>
          <a:p>
            <a:r>
              <a:rPr lang="en-GB" dirty="0" smtClean="0"/>
              <a:t>Sources which will aid you with your study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linds(horizontal)">
                                      <p:cBhvr>
                                        <p:cTn id="21" dur="500"/>
                                        <p:tgtEl>
                                          <p:spTgt spid="3">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linds(horizontal)">
                                      <p:cBhvr>
                                        <p:cTn id="24" dur="500"/>
                                        <p:tgtEl>
                                          <p:spTgt spid="3">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linds(horizontal)">
                                      <p:cBhvr>
                                        <p:cTn id="27" dur="500"/>
                                        <p:tgtEl>
                                          <p:spTgt spid="3">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blinds(horizontal)">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Robbins, S.P (2007) 12</a:t>
            </a:r>
            <a:r>
              <a:rPr lang="en-GB" baseline="30000" dirty="0" smtClean="0"/>
              <a:t>th</a:t>
            </a:r>
            <a:r>
              <a:rPr lang="en-GB" dirty="0" smtClean="0"/>
              <a:t> Edition, </a:t>
            </a:r>
            <a:r>
              <a:rPr lang="en-GB" i="1" dirty="0" smtClean="0"/>
              <a:t>Organisational Behaviour, International Edition, </a:t>
            </a:r>
            <a:r>
              <a:rPr lang="en-GB" dirty="0" smtClean="0"/>
              <a:t>New Jersey: Prentice Hall</a:t>
            </a:r>
          </a:p>
          <a:p>
            <a:r>
              <a:rPr lang="en-GB" dirty="0" smtClean="0"/>
              <a:t>Adair, J. (2003) </a:t>
            </a:r>
            <a:r>
              <a:rPr lang="en-GB" i="1" dirty="0" smtClean="0"/>
              <a:t>Effective Strategic Leadership, </a:t>
            </a:r>
            <a:r>
              <a:rPr lang="en-GB" dirty="0" smtClean="0"/>
              <a:t>Great Britain :Macmillan</a:t>
            </a:r>
          </a:p>
          <a:p>
            <a:r>
              <a:rPr lang="en-GB" dirty="0" smtClean="0"/>
              <a:t>Buchanan,D. &amp; Huczynski, A. (2004) 5</a:t>
            </a:r>
            <a:r>
              <a:rPr lang="en-GB" baseline="30000" dirty="0" smtClean="0"/>
              <a:t>th</a:t>
            </a:r>
            <a:r>
              <a:rPr lang="en-GB" dirty="0" smtClean="0"/>
              <a:t> Edition </a:t>
            </a:r>
            <a:r>
              <a:rPr lang="en-GB" i="1" dirty="0" smtClean="0"/>
              <a:t>Organisational Behaviour, </a:t>
            </a:r>
            <a:r>
              <a:rPr lang="en-GB" dirty="0" smtClean="0"/>
              <a:t>FT/Prentice Hall: Harlow</a:t>
            </a:r>
            <a:endParaRPr lang="en-GB" dirty="0"/>
          </a:p>
        </p:txBody>
      </p:sp>
      <p:sp>
        <p:nvSpPr>
          <p:cNvPr id="2" name="Title 1"/>
          <p:cNvSpPr>
            <a:spLocks noGrp="1"/>
          </p:cNvSpPr>
          <p:nvPr>
            <p:ph type="title"/>
          </p:nvPr>
        </p:nvSpPr>
        <p:spPr/>
        <p:txBody>
          <a:bodyPr>
            <a:normAutofit fontScale="90000"/>
          </a:bodyPr>
          <a:lstStyle/>
          <a:p>
            <a:r>
              <a:rPr lang="en-GB" dirty="0" smtClean="0"/>
              <a:t>Sources which will aid you with your study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ctr">
              <a:buNone/>
            </a:pPr>
            <a:r>
              <a:rPr lang="en-GB" sz="6000" dirty="0" smtClean="0"/>
              <a:t>Any questions?</a:t>
            </a:r>
            <a:endParaRPr lang="en-GB" sz="6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ustom 1">
      <a:dk1>
        <a:sysClr val="windowText" lastClr="000000"/>
      </a:dk1>
      <a:lt1>
        <a:sysClr val="window" lastClr="FFFFFF"/>
      </a:lt1>
      <a:dk2>
        <a:srgbClr val="464646"/>
      </a:dk2>
      <a:lt2>
        <a:srgbClr val="DEF5FA"/>
      </a:lt2>
      <a:accent1>
        <a:srgbClr val="DA1F28"/>
      </a:accent1>
      <a:accent2>
        <a:srgbClr val="DA1F28"/>
      </a:accent2>
      <a:accent3>
        <a:srgbClr val="92D050"/>
      </a:accent3>
      <a:accent4>
        <a:srgbClr val="000000"/>
      </a:accent4>
      <a:accent5>
        <a:srgbClr val="000000"/>
      </a:accent5>
      <a:accent6>
        <a:srgbClr val="FF0000"/>
      </a:accent6>
      <a:hlink>
        <a:srgbClr val="92D050"/>
      </a:hlink>
      <a:folHlink>
        <a:srgbClr val="FF000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93</TotalTime>
  <Words>393</Words>
  <Application>Microsoft Office PowerPoint</Application>
  <PresentationFormat>On-screen Show (4:3)</PresentationFormat>
  <Paragraphs>41</Paragraphs>
  <Slides>11</Slides>
  <Notes>2</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Concourse</vt:lpstr>
      <vt:lpstr>Human &amp; Organisational Management</vt:lpstr>
      <vt:lpstr>Module Value and Duration </vt:lpstr>
      <vt:lpstr>Module Aim</vt:lpstr>
      <vt:lpstr>Learning Outcome</vt:lpstr>
      <vt:lpstr>Learning Outcome</vt:lpstr>
      <vt:lpstr>How will you meet the learning outcome? </vt:lpstr>
      <vt:lpstr>How will you meet the learning outcome?</vt:lpstr>
      <vt:lpstr>How will you be assessed ?</vt:lpstr>
      <vt:lpstr>Sources which will aid you with your study</vt:lpstr>
      <vt:lpstr>Sources which will aid you with your study</vt:lpstr>
      <vt:lpstr>Slide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&amp; Organisational Management</dc:title>
  <dc:creator>kevlar</dc:creator>
  <cp:lastModifiedBy>sc-ft</cp:lastModifiedBy>
  <cp:revision>14</cp:revision>
  <dcterms:created xsi:type="dcterms:W3CDTF">2013-01-28T19:45:14Z</dcterms:created>
  <dcterms:modified xsi:type="dcterms:W3CDTF">2013-02-07T08:35:59Z</dcterms:modified>
</cp:coreProperties>
</file>