
<file path=[Content_Types].xml><?xml version="1.0" encoding="utf-8"?>
<Types xmlns="http://schemas.openxmlformats.org/package/2006/content-types">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72" r:id="rId5"/>
    <p:sldId id="258" r:id="rId6"/>
    <p:sldId id="259" r:id="rId7"/>
    <p:sldId id="260" r:id="rId8"/>
    <p:sldId id="262" r:id="rId9"/>
    <p:sldId id="263" r:id="rId10"/>
    <p:sldId id="264" r:id="rId11"/>
    <p:sldId id="265" r:id="rId12"/>
    <p:sldId id="266" r:id="rId13"/>
    <p:sldId id="261" r:id="rId14"/>
    <p:sldId id="267" r:id="rId15"/>
    <p:sldId id="269" r:id="rId16"/>
    <p:sldId id="270" r:id="rId1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D9D9"/>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p:cViewPr varScale="1">
        <p:scale>
          <a:sx n="99" d="100"/>
          <a:sy n="99" d="100"/>
        </p:scale>
        <p:origin x="84" y="582"/>
      </p:cViewPr>
      <p:guideLst>
        <p:guide orient="horz" pos="2186"/>
        <p:guide pos="3850"/>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0" Type="http://schemas.openxmlformats.org/officeDocument/2006/relationships/tableStyles" Target="tableStyles.xml"/><Relationship Id="rId2" Type="http://schemas.openxmlformats.org/officeDocument/2006/relationships/theme" Target="theme/theme1.xml"/><Relationship Id="rId19" Type="http://schemas.openxmlformats.org/officeDocument/2006/relationships/viewProps" Target="viewProps.xml"/><Relationship Id="rId18" Type="http://schemas.openxmlformats.org/officeDocument/2006/relationships/presProps" Target="presProps.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dirty="0">
                <a:sym typeface="+mn-ea"/>
              </a:rPr>
              <a:t>单击此处编辑母版标题样式</a:t>
            </a:r>
            <a:endParaRPr dirty="0">
              <a:sym typeface="+mn-ea"/>
            </a:endParaRPr>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330" y="1555115"/>
            <a:ext cx="5233035" cy="4608195"/>
          </a:xfrm>
        </p:spPr>
        <p:txBody>
          <a:bodyPr vert="horz" lIns="90000" tIns="46800" rIns="90000" bIns="46800" rtlCol="0">
            <a:normAutofit/>
          </a:bodyPr>
          <a:lstStyle>
            <a:lvl1pPr>
              <a:buNone/>
              <a:defRPr sz="1600"/>
            </a:lvl1pPr>
          </a:lstStyle>
          <a:p>
            <a:pPr lvl="0"/>
            <a:endParaRPr dirty="0">
              <a:sym typeface="+mn-ea"/>
            </a:endParaRPr>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dirty="0">
                <a:sym typeface="+mn-ea"/>
              </a:rPr>
              <a:t>单击此处编辑母版文本样式</a:t>
            </a:r>
            <a:endParaRPr dirty="0">
              <a:sym typeface="+mn-ea"/>
            </a:endParaRP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dirty="0">
                <a:sym typeface="+mn-ea"/>
              </a:rPr>
              <a:t>单击此处编辑标题</a:t>
            </a:r>
            <a:endParaRPr dirty="0">
              <a:sym typeface="+mn-ea"/>
            </a:endParaRPr>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a:sym typeface="+mn-ea"/>
              </a:rPr>
              <a:t>单击此处编辑标题</a:t>
            </a:r>
            <a:endParaRPr>
              <a:sym typeface="+mn-ea"/>
            </a:endParaRPr>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9D9D9"/>
            </a:gs>
          </a:gsLst>
          <a:lin ang="5400000" scaled="0"/>
        </a:gra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latin typeface="Arial" panose="020B0604020202020204" pitchFamily="34" charset="0"/>
                <a:ea typeface="微软雅黑" panose="020B0503020204020204" pitchFamily="34" charset="-122"/>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anose="020B0604020202020204"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63.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4.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5.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6.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7.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8.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9.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0.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1.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2.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3.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4.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5.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6.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 name="文本框 99"/>
          <p:cNvSpPr txBox="1"/>
          <p:nvPr/>
        </p:nvSpPr>
        <p:spPr>
          <a:xfrm>
            <a:off x="1219835" y="640715"/>
            <a:ext cx="9751695" cy="2399665"/>
          </a:xfrm>
          <a:prstGeom prst="rect">
            <a:avLst/>
          </a:prstGeom>
          <a:noFill/>
          <a:ln w="9525">
            <a:noFill/>
          </a:ln>
        </p:spPr>
        <p:txBody>
          <a:bodyPr wrap="square">
            <a:spAutoFit/>
          </a:bodyPr>
          <a:p>
            <a:pPr indent="0" algn="ctr">
              <a:lnSpc>
                <a:spcPct val="125000"/>
              </a:lnSpc>
              <a:spcBef>
                <a:spcPts val="0"/>
              </a:spcBef>
              <a:spcAft>
                <a:spcPts val="0"/>
              </a:spcAft>
            </a:pPr>
            <a:r>
              <a:rPr sz="4000" b="1">
                <a:latin typeface="Georgia" panose="02040502050405020303" charset="0"/>
                <a:ea typeface="DFKai-SB" panose="03000509000000000000" charset="-120"/>
                <a:cs typeface="Georgia" panose="02040502050405020303" charset="0"/>
              </a:rPr>
              <a:t>A Translation of Chapter 58 of the </a:t>
            </a:r>
            <a:endParaRPr sz="4000" b="1">
              <a:latin typeface="Georgia" panose="02040502050405020303" charset="0"/>
              <a:ea typeface="DFKai-SB" panose="03000509000000000000" charset="-120"/>
              <a:cs typeface="Georgia" panose="02040502050405020303" charset="0"/>
            </a:endParaRPr>
          </a:p>
          <a:p>
            <a:pPr indent="0" algn="ctr">
              <a:lnSpc>
                <a:spcPct val="125000"/>
              </a:lnSpc>
              <a:spcBef>
                <a:spcPts val="0"/>
              </a:spcBef>
              <a:spcAft>
                <a:spcPts val="0"/>
              </a:spcAft>
            </a:pPr>
            <a:r>
              <a:rPr sz="4000" b="1" i="1">
                <a:latin typeface="Georgia" panose="02040502050405020303" charset="0"/>
                <a:ea typeface="DFKai-SB" panose="03000509000000000000" charset="-120"/>
                <a:cs typeface="Georgia" panose="02040502050405020303" charset="0"/>
              </a:rPr>
              <a:t>Daodejing</a:t>
            </a:r>
            <a:r>
              <a:rPr sz="4000" b="1">
                <a:latin typeface="Georgia" panose="02040502050405020303" charset="0"/>
                <a:ea typeface="DFKai-SB" panose="03000509000000000000" charset="-120"/>
                <a:cs typeface="Georgia" panose="02040502050405020303" charset="0"/>
              </a:rPr>
              <a:t> 道德經</a:t>
            </a:r>
            <a:endParaRPr sz="4000" b="1">
              <a:latin typeface="Georgia" panose="02040502050405020303" charset="0"/>
              <a:ea typeface="DFKai-SB" panose="03000509000000000000" charset="-120"/>
              <a:cs typeface="Georgia" panose="02040502050405020303" charset="0"/>
            </a:endParaRPr>
          </a:p>
          <a:p>
            <a:pPr indent="0" algn="ctr">
              <a:lnSpc>
                <a:spcPct val="125000"/>
              </a:lnSpc>
              <a:spcBef>
                <a:spcPts val="0"/>
              </a:spcBef>
              <a:spcAft>
                <a:spcPts val="0"/>
              </a:spcAft>
            </a:pPr>
            <a:r>
              <a:rPr sz="4000" b="1">
                <a:latin typeface="Georgia" panose="02040502050405020303" charset="0"/>
                <a:ea typeface="DFKai-SB" panose="03000509000000000000" charset="-120"/>
                <a:cs typeface="Georgia" panose="02040502050405020303" charset="0"/>
              </a:rPr>
              <a:t>and Its Annotation by Shi Deqing</a:t>
            </a:r>
            <a:endParaRPr sz="4000" b="1">
              <a:latin typeface="Georgia" panose="02040502050405020303" charset="0"/>
              <a:ea typeface="DFKai-SB" panose="03000509000000000000" charset="-120"/>
              <a:cs typeface="Georgia" panose="02040502050405020303" charset="0"/>
            </a:endParaRPr>
          </a:p>
        </p:txBody>
      </p:sp>
      <p:sp>
        <p:nvSpPr>
          <p:cNvPr id="4" name="文本框 3"/>
          <p:cNvSpPr txBox="1"/>
          <p:nvPr/>
        </p:nvSpPr>
        <p:spPr>
          <a:xfrm>
            <a:off x="3570605" y="3995420"/>
            <a:ext cx="8204835" cy="2245360"/>
          </a:xfrm>
          <a:prstGeom prst="rect">
            <a:avLst/>
          </a:prstGeom>
          <a:noFill/>
          <a:ln w="9525">
            <a:noFill/>
          </a:ln>
        </p:spPr>
        <p:txBody>
          <a:bodyPr wrap="square">
            <a:spAutoFit/>
          </a:bodyPr>
          <a:p>
            <a:pPr indent="0" algn="l">
              <a:lnSpc>
                <a:spcPct val="125000"/>
              </a:lnSpc>
              <a:spcBef>
                <a:spcPts val="0"/>
              </a:spcBef>
              <a:spcAft>
                <a:spcPts val="0"/>
              </a:spcAft>
            </a:pPr>
            <a:r>
              <a:rPr lang="en-US" altLang="zh-CN" sz="2800" dirty="0" smtClean="0">
                <a:latin typeface="Georgia" panose="02040502050405020303" charset="0"/>
                <a:cs typeface="Georgia" panose="02040502050405020303" charset="0"/>
                <a:sym typeface="+mn-ea"/>
              </a:rPr>
              <a:t>Module Code：   SICH4002</a:t>
            </a:r>
            <a:endParaRPr lang="en-US" altLang="zh-CN" sz="2800" dirty="0" smtClean="0">
              <a:latin typeface="Georgia" panose="02040502050405020303" charset="0"/>
              <a:cs typeface="Georgia" panose="02040502050405020303" charset="0"/>
              <a:sym typeface="+mn-ea"/>
            </a:endParaRPr>
          </a:p>
          <a:p>
            <a:pPr indent="0" algn="l">
              <a:lnSpc>
                <a:spcPct val="125000"/>
              </a:lnSpc>
              <a:spcBef>
                <a:spcPts val="0"/>
              </a:spcBef>
              <a:spcAft>
                <a:spcPts val="0"/>
              </a:spcAft>
            </a:pPr>
            <a:r>
              <a:rPr lang="en-US" altLang="zh-CN" sz="2800" dirty="0" smtClean="0">
                <a:latin typeface="Georgia" panose="02040502050405020303" charset="0"/>
                <a:cs typeface="Georgia" panose="02040502050405020303" charset="0"/>
                <a:sym typeface="+mn-ea"/>
              </a:rPr>
              <a:t>Module Tutor：  Jie Deng </a:t>
            </a:r>
            <a:endParaRPr lang="en-US" altLang="zh-CN" sz="2800" dirty="0" smtClean="0">
              <a:latin typeface="Georgia" panose="02040502050405020303" charset="0"/>
              <a:cs typeface="Georgia" panose="02040502050405020303" charset="0"/>
              <a:sym typeface="+mn-ea"/>
            </a:endParaRPr>
          </a:p>
          <a:p>
            <a:pPr indent="0" algn="l">
              <a:lnSpc>
                <a:spcPct val="125000"/>
              </a:lnSpc>
              <a:spcBef>
                <a:spcPts val="0"/>
              </a:spcBef>
              <a:spcAft>
                <a:spcPts val="0"/>
              </a:spcAft>
            </a:pPr>
            <a:r>
              <a:rPr lang="en-US" altLang="zh-CN" sz="2800" dirty="0" smtClean="0">
                <a:latin typeface="Georgia" panose="02040502050405020303" charset="0"/>
                <a:cs typeface="Georgia" panose="02040502050405020303" charset="0"/>
                <a:sym typeface="+mn-ea"/>
              </a:rPr>
              <a:t>Student Name： Siyao Zeng(1804385)</a:t>
            </a:r>
            <a:endParaRPr lang="en-US" altLang="zh-CN" sz="2800" dirty="0" smtClean="0">
              <a:latin typeface="Georgia" panose="02040502050405020303" charset="0"/>
              <a:cs typeface="Georgia" panose="02040502050405020303" charset="0"/>
              <a:sym typeface="+mn-ea"/>
            </a:endParaRPr>
          </a:p>
          <a:p>
            <a:pPr indent="0" algn="l">
              <a:lnSpc>
                <a:spcPct val="125000"/>
              </a:lnSpc>
              <a:spcBef>
                <a:spcPts val="0"/>
              </a:spcBef>
              <a:spcAft>
                <a:spcPts val="0"/>
              </a:spcAft>
            </a:pPr>
            <a:r>
              <a:rPr lang="en-US" altLang="zh-CN" sz="2800" dirty="0" smtClean="0">
                <a:latin typeface="Georgia" panose="02040502050405020303" charset="0"/>
                <a:cs typeface="Georgia" panose="02040502050405020303" charset="0"/>
                <a:sym typeface="+mn-ea"/>
              </a:rPr>
              <a:t>Due Date：           28 July 2021</a:t>
            </a:r>
            <a:endParaRPr lang="en-US" altLang="zh-CN" sz="2800" dirty="0" smtClean="0">
              <a:latin typeface="Georgia" panose="02040502050405020303" charset="0"/>
              <a:cs typeface="Georgia" panose="02040502050405020303" charset="0"/>
              <a:sym typeface="+mn-ea"/>
            </a:endParaRPr>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灯片编号占位符 5"/>
          <p:cNvSpPr>
            <a:spLocks noGrp="1"/>
          </p:cNvSpPr>
          <p:nvPr>
            <p:ph type="sldNum" sz="quarter" idx="12"/>
          </p:nvPr>
        </p:nvSpPr>
        <p:spPr>
          <a:xfrm>
            <a:off x="429895" y="6304280"/>
            <a:ext cx="741680" cy="365125"/>
          </a:xfrm>
        </p:spPr>
        <p:txBody>
          <a:bodyPr/>
          <a:p>
            <a:r>
              <a:rPr lang="en-US" altLang="zh-CN" sz="1600" b="1" smtClean="0">
                <a:solidFill>
                  <a:schemeClr val="tx1"/>
                </a:solidFill>
              </a:rPr>
              <a:t>1</a:t>
            </a:r>
            <a:endParaRPr lang="en-US" altLang="zh-CN" sz="1600" b="1" smtClean="0">
              <a:solidFill>
                <a:schemeClr val="tx1"/>
              </a:solidFill>
            </a:endParaRPr>
          </a:p>
        </p:txBody>
      </p:sp>
      <p:sp>
        <p:nvSpPr>
          <p:cNvPr id="2" name="文本框 1"/>
          <p:cNvSpPr txBox="1"/>
          <p:nvPr/>
        </p:nvSpPr>
        <p:spPr>
          <a:xfrm>
            <a:off x="5191125" y="457835"/>
            <a:ext cx="4017645" cy="768350"/>
          </a:xfrm>
          <a:prstGeom prst="rect">
            <a:avLst/>
          </a:prstGeom>
          <a:noFill/>
        </p:spPr>
        <p:txBody>
          <a:bodyPr wrap="square" rtlCol="0" anchor="t">
            <a:spAutoFit/>
          </a:bodyPr>
          <a:p>
            <a:r>
              <a:rPr lang="en-US" altLang="zh-CN" sz="4400">
                <a:latin typeface="Georgia" panose="02040502050405020303" charset="0"/>
                <a:cs typeface="Georgia" panose="02040502050405020303" charset="0"/>
              </a:rPr>
              <a:t>Outline</a:t>
            </a:r>
            <a:endParaRPr lang="en-US" altLang="zh-CN" sz="4400">
              <a:latin typeface="Georgia" panose="02040502050405020303" charset="0"/>
              <a:cs typeface="Georgia" panose="02040502050405020303" charset="0"/>
            </a:endParaRPr>
          </a:p>
        </p:txBody>
      </p:sp>
      <p:sp>
        <p:nvSpPr>
          <p:cNvPr id="3" name="文本框 2"/>
          <p:cNvSpPr txBox="1"/>
          <p:nvPr/>
        </p:nvSpPr>
        <p:spPr>
          <a:xfrm>
            <a:off x="1774825" y="1924050"/>
            <a:ext cx="9191625" cy="953135"/>
          </a:xfrm>
          <a:prstGeom prst="rect">
            <a:avLst/>
          </a:prstGeom>
          <a:noFill/>
        </p:spPr>
        <p:txBody>
          <a:bodyPr wrap="square" rtlCol="0">
            <a:spAutoFit/>
          </a:bodyPr>
          <a:p>
            <a:pPr algn="l">
              <a:buClrTx/>
              <a:buSzTx/>
              <a:buFontTx/>
            </a:pPr>
            <a:r>
              <a:rPr lang="zh-CN" altLang="en-US" sz="2800">
                <a:solidFill>
                  <a:schemeClr val="tx1"/>
                </a:solidFill>
                <a:latin typeface="Georgia" panose="02040502050405020303" charset="0"/>
                <a:ea typeface="宋体" panose="02010600030101010101" pitchFamily="2" charset="-122"/>
                <a:cs typeface="Georgia" panose="02040502050405020303" charset="0"/>
                <a:sym typeface="+mn-ea"/>
              </a:rPr>
              <a:t>I. Original text and translation of chapter 58 of the </a:t>
            </a:r>
            <a:r>
              <a:rPr lang="en-US" altLang="zh-CN" sz="2800">
                <a:solidFill>
                  <a:schemeClr val="tx1"/>
                </a:solidFill>
                <a:latin typeface="Georgia" panose="02040502050405020303" charset="0"/>
                <a:ea typeface="宋体" panose="02010600030101010101" pitchFamily="2" charset="-122"/>
                <a:cs typeface="Georgia" panose="02040502050405020303" charset="0"/>
                <a:sym typeface="+mn-ea"/>
              </a:rPr>
              <a:t> </a:t>
            </a:r>
            <a:endParaRPr lang="en-US" altLang="zh-CN" sz="2800">
              <a:solidFill>
                <a:schemeClr val="tx1"/>
              </a:solidFill>
              <a:latin typeface="Georgia" panose="02040502050405020303" charset="0"/>
              <a:ea typeface="宋体" panose="02010600030101010101" pitchFamily="2" charset="-122"/>
              <a:cs typeface="Georgia" panose="02040502050405020303" charset="0"/>
              <a:sym typeface="+mn-ea"/>
            </a:endParaRPr>
          </a:p>
          <a:p>
            <a:pPr algn="l">
              <a:buClrTx/>
              <a:buSzTx/>
              <a:buFontTx/>
            </a:pPr>
            <a:r>
              <a:rPr lang="en-US" altLang="zh-CN" sz="2800">
                <a:solidFill>
                  <a:schemeClr val="tx1"/>
                </a:solidFill>
                <a:latin typeface="Georgia" panose="02040502050405020303" charset="0"/>
                <a:ea typeface="宋体" panose="02010600030101010101" pitchFamily="2" charset="-122"/>
                <a:cs typeface="Georgia" panose="02040502050405020303" charset="0"/>
                <a:sym typeface="+mn-ea"/>
              </a:rPr>
              <a:t>   </a:t>
            </a:r>
            <a:r>
              <a:rPr lang="zh-CN" altLang="en-US" sz="2800" i="1">
                <a:solidFill>
                  <a:schemeClr val="tx1"/>
                </a:solidFill>
                <a:latin typeface="Georgia" panose="02040502050405020303" charset="0"/>
                <a:ea typeface="宋体" panose="02010600030101010101" pitchFamily="2" charset="-122"/>
                <a:cs typeface="Georgia" panose="02040502050405020303" charset="0"/>
                <a:sym typeface="+mn-ea"/>
              </a:rPr>
              <a:t>Daodejing</a:t>
            </a:r>
            <a:r>
              <a:rPr lang="zh-CN" altLang="en-US" sz="2800">
                <a:solidFill>
                  <a:schemeClr val="tx1"/>
                </a:solidFill>
                <a:latin typeface="Georgia" panose="02040502050405020303" charset="0"/>
                <a:ea typeface="宋体" panose="02010600030101010101" pitchFamily="2" charset="-122"/>
                <a:cs typeface="Georgia" panose="02040502050405020303" charset="0"/>
                <a:sym typeface="+mn-ea"/>
              </a:rPr>
              <a:t> 道德經</a:t>
            </a:r>
            <a:endParaRPr lang="zh-CN" altLang="en-US" sz="2800">
              <a:solidFill>
                <a:schemeClr val="tx1"/>
              </a:solidFill>
              <a:latin typeface="Georgia" panose="02040502050405020303" charset="0"/>
              <a:ea typeface="宋体" panose="02010600030101010101" pitchFamily="2" charset="-122"/>
              <a:cs typeface="Georgia" panose="02040502050405020303" charset="0"/>
              <a:sym typeface="+mn-ea"/>
            </a:endParaRPr>
          </a:p>
        </p:txBody>
      </p:sp>
      <p:sp>
        <p:nvSpPr>
          <p:cNvPr id="10" name="文本框 9"/>
          <p:cNvSpPr txBox="1"/>
          <p:nvPr/>
        </p:nvSpPr>
        <p:spPr>
          <a:xfrm>
            <a:off x="1774825" y="3167380"/>
            <a:ext cx="10429875" cy="1014730"/>
          </a:xfrm>
          <a:prstGeom prst="rect">
            <a:avLst/>
          </a:prstGeom>
          <a:noFill/>
        </p:spPr>
        <p:txBody>
          <a:bodyPr wrap="square" rtlCol="0">
            <a:spAutoFit/>
          </a:bodyPr>
          <a:p>
            <a:pPr algn="l">
              <a:buClrTx/>
              <a:buSzTx/>
              <a:buFontTx/>
            </a:pPr>
            <a:r>
              <a:rPr lang="zh-CN" altLang="en-US" sz="2800">
                <a:solidFill>
                  <a:schemeClr val="tx1"/>
                </a:solidFill>
                <a:latin typeface="Georgia" panose="02040502050405020303" charset="0"/>
                <a:ea typeface="宋体" panose="02010600030101010101" pitchFamily="2" charset="-122"/>
                <a:cs typeface="Georgia" panose="02040502050405020303" charset="0"/>
                <a:sym typeface="+mn-ea"/>
              </a:rPr>
              <a:t>II. Original text and translation of Shi Deqing</a:t>
            </a:r>
            <a:r>
              <a:rPr lang="en-US" altLang="zh-CN" sz="2800">
                <a:solidFill>
                  <a:schemeClr val="tx1"/>
                </a:solidFill>
                <a:latin typeface="Georgia" panose="02040502050405020303" charset="0"/>
                <a:ea typeface="宋体" panose="02010600030101010101" pitchFamily="2" charset="-122"/>
                <a:cs typeface="Georgia" panose="02040502050405020303" charset="0"/>
                <a:sym typeface="+mn-ea"/>
              </a:rPr>
              <a:t>’</a:t>
            </a:r>
            <a:r>
              <a:rPr lang="zh-CN" altLang="en-US" sz="2800">
                <a:solidFill>
                  <a:schemeClr val="tx1"/>
                </a:solidFill>
                <a:latin typeface="Georgia" panose="02040502050405020303" charset="0"/>
                <a:ea typeface="宋体" panose="02010600030101010101" pitchFamily="2" charset="-122"/>
                <a:cs typeface="Georgia" panose="02040502050405020303" charset="0"/>
                <a:sym typeface="+mn-ea"/>
              </a:rPr>
              <a:t>s 釋德清</a:t>
            </a:r>
            <a:endParaRPr lang="zh-CN" altLang="en-US" sz="2800">
              <a:solidFill>
                <a:schemeClr val="tx1"/>
              </a:solidFill>
              <a:latin typeface="Georgia" panose="02040502050405020303" charset="0"/>
              <a:ea typeface="宋体" panose="02010600030101010101" pitchFamily="2" charset="-122"/>
              <a:cs typeface="Georgia" panose="02040502050405020303" charset="0"/>
              <a:sym typeface="+mn-ea"/>
            </a:endParaRPr>
          </a:p>
          <a:p>
            <a:pPr algn="l">
              <a:buClrTx/>
              <a:buSzTx/>
              <a:buFontTx/>
            </a:pPr>
            <a:r>
              <a:rPr lang="zh-CN" altLang="en-US" sz="2800">
                <a:solidFill>
                  <a:schemeClr val="tx1"/>
                </a:solidFill>
                <a:latin typeface="Georgia" panose="02040502050405020303" charset="0"/>
                <a:ea typeface="宋体" panose="02010600030101010101" pitchFamily="2" charset="-122"/>
                <a:cs typeface="Georgia" panose="02040502050405020303" charset="0"/>
                <a:sym typeface="+mn-ea"/>
              </a:rPr>
              <a:t>    annotation of chapter 58</a:t>
            </a:r>
            <a:r>
              <a:rPr lang="en-US" sz="3200">
                <a:solidFill>
                  <a:schemeClr val="tx1"/>
                </a:solidFill>
                <a:latin typeface="Georgia" panose="02040502050405020303" charset="0"/>
                <a:ea typeface="DFKai-SB" panose="03000509000000000000" charset="-120"/>
                <a:cs typeface="Georgia" panose="02040502050405020303" charset="0"/>
                <a:sym typeface="+mn-ea"/>
              </a:rPr>
              <a:t> </a:t>
            </a:r>
            <a:endParaRPr lang="en-US" sz="3200">
              <a:solidFill>
                <a:schemeClr val="tx1"/>
              </a:solidFill>
              <a:latin typeface="Georgia" panose="02040502050405020303" charset="0"/>
              <a:ea typeface="DFKai-SB" panose="03000509000000000000" charset="-120"/>
              <a:cs typeface="Georgia" panose="02040502050405020303" charset="0"/>
              <a:sym typeface="+mn-ea"/>
            </a:endParaRPr>
          </a:p>
        </p:txBody>
      </p:sp>
      <p:sp>
        <p:nvSpPr>
          <p:cNvPr id="5" name="文本框 4"/>
          <p:cNvSpPr txBox="1"/>
          <p:nvPr/>
        </p:nvSpPr>
        <p:spPr>
          <a:xfrm>
            <a:off x="1774825" y="4607560"/>
            <a:ext cx="8928100" cy="521970"/>
          </a:xfrm>
          <a:prstGeom prst="rect">
            <a:avLst/>
          </a:prstGeom>
          <a:noFill/>
        </p:spPr>
        <p:txBody>
          <a:bodyPr wrap="square" rtlCol="0">
            <a:spAutoFit/>
          </a:bodyPr>
          <a:p>
            <a:pPr lvl="0" algn="l">
              <a:buClrTx/>
              <a:buSzTx/>
              <a:buFontTx/>
            </a:pPr>
            <a:r>
              <a:rPr lang="zh-CN" altLang="en-US" sz="2800" b="1">
                <a:latin typeface="Georgia" panose="02040502050405020303" charset="0"/>
                <a:ea typeface="宋体" panose="02010600030101010101" pitchFamily="2" charset="-122"/>
                <a:cs typeface="Georgia" panose="02040502050405020303" charset="0"/>
                <a:sym typeface="+mn-ea"/>
              </a:rPr>
              <a:t>Ⅲ</a:t>
            </a:r>
            <a:r>
              <a:rPr lang="zh-CN" altLang="en-US" sz="2800">
                <a:latin typeface="Georgia" panose="02040502050405020303" charset="0"/>
                <a:ea typeface="宋体" panose="02010600030101010101" pitchFamily="2" charset="-122"/>
                <a:cs typeface="Georgia" panose="02040502050405020303" charset="0"/>
                <a:sym typeface="+mn-ea"/>
              </a:rPr>
              <a:t>.</a:t>
            </a:r>
            <a:r>
              <a:rPr lang="en-US" altLang="zh-CN" sz="2800">
                <a:latin typeface="Georgia" panose="02040502050405020303" charset="0"/>
                <a:ea typeface="宋体" panose="02010600030101010101" pitchFamily="2" charset="-122"/>
                <a:cs typeface="Georgia" panose="02040502050405020303" charset="0"/>
                <a:sym typeface="+mn-ea"/>
              </a:rPr>
              <a:t> </a:t>
            </a:r>
            <a:r>
              <a:rPr lang="zh-CN" altLang="en-US" sz="2800">
                <a:latin typeface="Georgia" panose="02040502050405020303" charset="0"/>
                <a:ea typeface="宋体" panose="02010600030101010101" pitchFamily="2" charset="-122"/>
                <a:cs typeface="Georgia" panose="02040502050405020303" charset="0"/>
                <a:sym typeface="+mn-ea"/>
              </a:rPr>
              <a:t>Commentary and Self-reflection</a:t>
            </a:r>
            <a:endParaRPr lang="zh-CN" altLang="en-US" sz="2800">
              <a:latin typeface="Georgia" panose="02040502050405020303" charset="0"/>
              <a:ea typeface="宋体" panose="02010600030101010101" pitchFamily="2" charset="-122"/>
              <a:cs typeface="Georgia" panose="02040502050405020303" charset="0"/>
              <a:sym typeface="+mn-ea"/>
            </a:endParaRPr>
          </a:p>
        </p:txBody>
      </p:sp>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1" name="文本框 10"/>
          <p:cNvSpPr txBox="1"/>
          <p:nvPr/>
        </p:nvSpPr>
        <p:spPr>
          <a:xfrm>
            <a:off x="779780" y="690245"/>
            <a:ext cx="9191625" cy="953135"/>
          </a:xfrm>
          <a:prstGeom prst="rect">
            <a:avLst/>
          </a:prstGeom>
          <a:noFill/>
        </p:spPr>
        <p:txBody>
          <a:bodyPr wrap="square" rtlCol="0">
            <a:spAutoFit/>
          </a:bodyPr>
          <a:p>
            <a:pPr algn="l">
              <a:buClrTx/>
              <a:buSzTx/>
              <a:buFontTx/>
            </a:pPr>
            <a:r>
              <a:rPr lang="zh-CN" altLang="en-US" sz="2800" b="1">
                <a:solidFill>
                  <a:schemeClr val="tx1"/>
                </a:solidFill>
                <a:latin typeface="Georgia" panose="02040502050405020303" charset="0"/>
                <a:ea typeface="宋体" panose="02010600030101010101" pitchFamily="2" charset="-122"/>
                <a:cs typeface="Georgia" panose="02040502050405020303" charset="0"/>
                <a:sym typeface="+mn-ea"/>
              </a:rPr>
              <a:t>I. Original text and translation of chapter 58 of the </a:t>
            </a:r>
            <a:r>
              <a:rPr lang="zh-CN" altLang="en-US" sz="2800" b="1" i="1">
                <a:solidFill>
                  <a:schemeClr val="tx1"/>
                </a:solidFill>
                <a:latin typeface="Georgia" panose="02040502050405020303" charset="0"/>
                <a:ea typeface="宋体" panose="02010600030101010101" pitchFamily="2" charset="-122"/>
                <a:cs typeface="Georgia" panose="02040502050405020303" charset="0"/>
                <a:sym typeface="+mn-ea"/>
              </a:rPr>
              <a:t>Daodejing</a:t>
            </a:r>
            <a:r>
              <a:rPr lang="zh-CN" altLang="en-US" sz="2800" b="1">
                <a:solidFill>
                  <a:schemeClr val="tx1"/>
                </a:solidFill>
                <a:latin typeface="Georgia" panose="02040502050405020303" charset="0"/>
                <a:ea typeface="宋体" panose="02010600030101010101" pitchFamily="2" charset="-122"/>
                <a:cs typeface="Georgia" panose="02040502050405020303" charset="0"/>
                <a:sym typeface="+mn-ea"/>
              </a:rPr>
              <a:t> 道德經</a:t>
            </a:r>
            <a:endParaRPr lang="zh-CN" altLang="en-US" sz="2800" b="1">
              <a:solidFill>
                <a:schemeClr val="tx1"/>
              </a:solidFill>
              <a:latin typeface="Georgia" panose="02040502050405020303" charset="0"/>
              <a:ea typeface="宋体" panose="02010600030101010101" pitchFamily="2" charset="-122"/>
              <a:cs typeface="Georgia" panose="02040502050405020303" charset="0"/>
              <a:sym typeface="+mn-ea"/>
            </a:endParaRPr>
          </a:p>
        </p:txBody>
      </p:sp>
      <p:sp>
        <p:nvSpPr>
          <p:cNvPr id="100" name="文本框 99"/>
          <p:cNvSpPr txBox="1"/>
          <p:nvPr/>
        </p:nvSpPr>
        <p:spPr>
          <a:xfrm>
            <a:off x="1127125" y="2179955"/>
            <a:ext cx="9970135" cy="1383665"/>
          </a:xfrm>
          <a:prstGeom prst="rect">
            <a:avLst/>
          </a:prstGeom>
          <a:noFill/>
          <a:ln w="9525">
            <a:noFill/>
          </a:ln>
        </p:spPr>
        <p:txBody>
          <a:bodyPr wrap="square">
            <a:spAutoFit/>
          </a:bodyPr>
          <a:p>
            <a:pPr indent="0"/>
            <a:r>
              <a:rPr lang="zh-CN" sz="2800">
                <a:ea typeface="宋体" panose="02010600030101010101" pitchFamily="2" charset="-122"/>
              </a:rPr>
              <a:t>其政悶悶，其民醇醇。其政察察，其民缺缺。</a:t>
            </a:r>
            <a:endParaRPr lang="zh-CN" sz="2800">
              <a:ea typeface="宋体" panose="02010600030101010101" pitchFamily="2" charset="-122"/>
            </a:endParaRPr>
          </a:p>
          <a:p>
            <a:pPr algn="l">
              <a:buClrTx/>
              <a:buSzTx/>
              <a:buFontTx/>
            </a:pPr>
            <a:r>
              <a:rPr lang="zh-CN" altLang="en-US" sz="2800">
                <a:latin typeface="Georgia" panose="02040502050405020303" charset="0"/>
                <a:ea typeface="宋体" panose="02010600030101010101" pitchFamily="2" charset="-122"/>
                <a:cs typeface="Georgia" panose="02040502050405020303" charset="0"/>
              </a:rPr>
              <a:t>If politics is generous, people will be </a:t>
            </a:r>
            <a:r>
              <a:rPr lang="en-US" altLang="zh-CN" sz="2800">
                <a:latin typeface="Georgia" panose="02040502050405020303" charset="0"/>
                <a:ea typeface="宋体" panose="02010600030101010101" pitchFamily="2" charset="-122"/>
                <a:cs typeface="Georgia" panose="02040502050405020303" charset="0"/>
              </a:rPr>
              <a:t>pure and </a:t>
            </a:r>
            <a:r>
              <a:rPr lang="zh-CN" altLang="en-US" sz="2800">
                <a:latin typeface="Georgia" panose="02040502050405020303" charset="0"/>
                <a:ea typeface="宋体" panose="02010600030101010101" pitchFamily="2" charset="-122"/>
                <a:cs typeface="Georgia" panose="02040502050405020303" charset="0"/>
              </a:rPr>
              <a:t>honest. If politics is sensitive and calculating, then people will be crafty. </a:t>
            </a:r>
            <a:endParaRPr lang="zh-CN" altLang="en-US" sz="2800">
              <a:latin typeface="Georgia" panose="02040502050405020303" charset="0"/>
              <a:ea typeface="宋体" panose="02010600030101010101" pitchFamily="2" charset="-122"/>
              <a:cs typeface="Georgia" panose="02040502050405020303" charset="0"/>
            </a:endParaRPr>
          </a:p>
        </p:txBody>
      </p:sp>
      <p:sp>
        <p:nvSpPr>
          <p:cNvPr id="4" name="文本框 3"/>
          <p:cNvSpPr txBox="1"/>
          <p:nvPr/>
        </p:nvSpPr>
        <p:spPr>
          <a:xfrm>
            <a:off x="1127760" y="4207510"/>
            <a:ext cx="9969500" cy="1383665"/>
          </a:xfrm>
          <a:prstGeom prst="rect">
            <a:avLst/>
          </a:prstGeom>
          <a:noFill/>
          <a:ln w="9525">
            <a:noFill/>
          </a:ln>
        </p:spPr>
        <p:txBody>
          <a:bodyPr wrap="square">
            <a:spAutoFit/>
          </a:bodyPr>
          <a:p>
            <a:pPr indent="0"/>
            <a:r>
              <a:rPr lang="zh-CN" sz="2800">
                <a:ea typeface="宋体" panose="02010600030101010101" pitchFamily="2" charset="-122"/>
              </a:rPr>
              <a:t>禍兮福所倚，福兮禍所伏。孰知其極，其無正耶。</a:t>
            </a:r>
            <a:endParaRPr lang="zh-CN" sz="2800">
              <a:ea typeface="宋体" panose="02010600030101010101" pitchFamily="2" charset="-122"/>
            </a:endParaRPr>
          </a:p>
          <a:p>
            <a:pPr indent="0"/>
            <a:r>
              <a:rPr lang="zh-CN" altLang="en-US" sz="2800">
                <a:latin typeface="Georgia" panose="02040502050405020303" charset="0"/>
                <a:ea typeface="宋体" panose="02010600030101010101" pitchFamily="2" charset="-122"/>
                <a:cs typeface="Georgia" panose="02040502050405020303" charset="0"/>
              </a:rPr>
              <a:t>Misfortune and blessing always arise from each other. Who knows the end of this?</a:t>
            </a:r>
            <a:r>
              <a:rPr lang="en-US" altLang="zh-CN" sz="2800">
                <a:latin typeface="Georgia" panose="02040502050405020303" charset="0"/>
                <a:ea typeface="宋体" panose="02010600030101010101" pitchFamily="2" charset="-122"/>
                <a:cs typeface="Georgia" panose="02040502050405020303" charset="0"/>
              </a:rPr>
              <a:t> </a:t>
            </a:r>
            <a:r>
              <a:rPr lang="zh-CN" altLang="en-US" sz="2800">
                <a:latin typeface="Georgia" panose="02040502050405020303" charset="0"/>
                <a:ea typeface="宋体" panose="02010600030101010101" pitchFamily="2" charset="-122"/>
                <a:cs typeface="Georgia" panose="02040502050405020303" charset="0"/>
              </a:rPr>
              <a:t>Are there absolutes about this?</a:t>
            </a:r>
            <a:endParaRPr lang="zh-CN" altLang="en-US" sz="2800">
              <a:latin typeface="Georgia" panose="02040502050405020303" charset="0"/>
              <a:ea typeface="宋体" panose="02010600030101010101" pitchFamily="2" charset="-122"/>
              <a:cs typeface="Georgia" panose="02040502050405020303" charset="0"/>
            </a:endParaRPr>
          </a:p>
        </p:txBody>
      </p:sp>
      <p:sp>
        <p:nvSpPr>
          <p:cNvPr id="6" name="灯片编号占位符 5"/>
          <p:cNvSpPr>
            <a:spLocks noGrp="1"/>
          </p:cNvSpPr>
          <p:nvPr>
            <p:ph type="sldNum" sz="quarter" idx="12"/>
          </p:nvPr>
        </p:nvSpPr>
        <p:spPr>
          <a:xfrm>
            <a:off x="429895" y="6304280"/>
            <a:ext cx="741680" cy="365125"/>
          </a:xfrm>
        </p:spPr>
        <p:txBody>
          <a:bodyPr/>
          <a:p>
            <a:r>
              <a:rPr lang="en-US" altLang="zh-CN" sz="1600" b="1" smtClean="0">
                <a:solidFill>
                  <a:schemeClr val="tx1"/>
                </a:solidFill>
              </a:rPr>
              <a:t>1</a:t>
            </a:r>
            <a:endParaRPr lang="en-US" altLang="zh-CN" sz="1600" b="1" smtClean="0">
              <a:solidFill>
                <a:schemeClr val="tx1"/>
              </a:solidFill>
            </a:endParaRPr>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1048385" y="1361440"/>
            <a:ext cx="9760585" cy="1383665"/>
          </a:xfrm>
          <a:prstGeom prst="rect">
            <a:avLst/>
          </a:prstGeom>
          <a:noFill/>
          <a:ln w="9525">
            <a:noFill/>
          </a:ln>
        </p:spPr>
        <p:txBody>
          <a:bodyPr wrap="square">
            <a:spAutoFit/>
          </a:bodyPr>
          <a:p>
            <a:pPr indent="0"/>
            <a:r>
              <a:rPr lang="zh-CN" sz="2800">
                <a:ea typeface="宋体" panose="02010600030101010101" pitchFamily="2" charset="-122"/>
              </a:rPr>
              <a:t>正復為奇，善復為妖。人之迷，其日固久。</a:t>
            </a:r>
            <a:endParaRPr lang="zh-CN" sz="2800">
              <a:ea typeface="宋体" panose="02010600030101010101" pitchFamily="2" charset="-122"/>
            </a:endParaRPr>
          </a:p>
          <a:p>
            <a:pPr indent="0"/>
            <a:r>
              <a:rPr lang="zh-CN" altLang="en-US" sz="2800">
                <a:latin typeface="Georgia" panose="02040502050405020303" charset="0"/>
                <a:ea typeface="宋体" panose="02010600030101010101" pitchFamily="2" charset="-122"/>
                <a:cs typeface="Georgia" panose="02040502050405020303" charset="0"/>
              </a:rPr>
              <a:t>Normal can turn into odd, good can turn into aberrant. People have been lost for a long time. </a:t>
            </a:r>
            <a:endParaRPr lang="zh-CN" altLang="en-US" sz="2800">
              <a:latin typeface="Georgia" panose="02040502050405020303" charset="0"/>
              <a:ea typeface="宋体" panose="02010600030101010101" pitchFamily="2" charset="-122"/>
              <a:cs typeface="Georgia" panose="02040502050405020303" charset="0"/>
            </a:endParaRPr>
          </a:p>
        </p:txBody>
      </p:sp>
      <p:sp>
        <p:nvSpPr>
          <p:cNvPr id="5" name="文本框 4"/>
          <p:cNvSpPr txBox="1"/>
          <p:nvPr/>
        </p:nvSpPr>
        <p:spPr>
          <a:xfrm>
            <a:off x="1036320" y="3470275"/>
            <a:ext cx="10186670" cy="1383665"/>
          </a:xfrm>
          <a:prstGeom prst="rect">
            <a:avLst/>
          </a:prstGeom>
          <a:noFill/>
          <a:ln w="9525">
            <a:noFill/>
          </a:ln>
        </p:spPr>
        <p:txBody>
          <a:bodyPr wrap="square">
            <a:spAutoFit/>
          </a:bodyPr>
          <a:p>
            <a:pPr indent="0"/>
            <a:r>
              <a:rPr lang="zh-CN" sz="2800">
                <a:ea typeface="宋体" panose="02010600030101010101" pitchFamily="2" charset="-122"/>
              </a:rPr>
              <a:t>是以聖人方而不割，廉而不劌，直而不肆，光而不耀。</a:t>
            </a:r>
            <a:endParaRPr lang="zh-CN" sz="2800">
              <a:ea typeface="宋体" panose="02010600030101010101" pitchFamily="2" charset="-122"/>
            </a:endParaRPr>
          </a:p>
          <a:p>
            <a:pPr indent="0"/>
            <a:r>
              <a:rPr lang="zh-CN" altLang="en-US" sz="2800">
                <a:latin typeface="Georgia" panose="02040502050405020303" charset="0"/>
                <a:ea typeface="宋体" panose="02010600030101010101" pitchFamily="2" charset="-122"/>
                <a:cs typeface="Georgia" panose="02040502050405020303" charset="0"/>
              </a:rPr>
              <a:t>Therefore, sages are upright but not sharp, incorruptible but not harsh, direct but restrained, brilliant but low-key.</a:t>
            </a:r>
            <a:endParaRPr lang="zh-CN" altLang="en-US" sz="2800">
              <a:latin typeface="Georgia" panose="02040502050405020303" charset="0"/>
              <a:ea typeface="宋体" panose="02010600030101010101" pitchFamily="2" charset="-122"/>
              <a:cs typeface="Georgia" panose="02040502050405020303" charset="0"/>
            </a:endParaRPr>
          </a:p>
        </p:txBody>
      </p:sp>
      <p:sp>
        <p:nvSpPr>
          <p:cNvPr id="6" name="灯片编号占位符 5"/>
          <p:cNvSpPr>
            <a:spLocks noGrp="1"/>
          </p:cNvSpPr>
          <p:nvPr>
            <p:ph type="sldNum" sz="quarter" idx="12"/>
          </p:nvPr>
        </p:nvSpPr>
        <p:spPr>
          <a:xfrm>
            <a:off x="429895" y="6304280"/>
            <a:ext cx="741680" cy="365125"/>
          </a:xfrm>
        </p:spPr>
        <p:txBody>
          <a:bodyPr/>
          <a:p>
            <a:r>
              <a:rPr lang="en-US" altLang="zh-CN" sz="1600" b="1" smtClean="0">
                <a:solidFill>
                  <a:schemeClr val="tx1"/>
                </a:solidFill>
              </a:rPr>
              <a:t>2</a:t>
            </a:r>
            <a:endParaRPr lang="en-US" altLang="zh-CN" sz="1600" b="1" smtClean="0">
              <a:solidFill>
                <a:schemeClr val="tx1"/>
              </a:solidFill>
            </a:endParaRPr>
          </a:p>
        </p:txBody>
      </p:sp>
    </p:spTree>
    <p:custDataLst>
      <p:tags r:id="rId1"/>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8" name="灯片编号占位符 5"/>
          <p:cNvSpPr>
            <a:spLocks noGrp="1"/>
          </p:cNvSpPr>
          <p:nvPr/>
        </p:nvSpPr>
        <p:spPr>
          <a:xfrm>
            <a:off x="429895" y="6304280"/>
            <a:ext cx="74168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b="1" smtClean="0">
                <a:solidFill>
                  <a:schemeClr val="tx1"/>
                </a:solidFill>
              </a:rPr>
              <a:t>3</a:t>
            </a:r>
            <a:endParaRPr lang="en-US" altLang="zh-CN" sz="1600" b="1" smtClean="0">
              <a:solidFill>
                <a:schemeClr val="tx1"/>
              </a:solidFill>
            </a:endParaRPr>
          </a:p>
        </p:txBody>
      </p:sp>
      <p:sp>
        <p:nvSpPr>
          <p:cNvPr id="10" name="文本框 9"/>
          <p:cNvSpPr txBox="1"/>
          <p:nvPr/>
        </p:nvSpPr>
        <p:spPr>
          <a:xfrm>
            <a:off x="645160" y="516255"/>
            <a:ext cx="10429875" cy="1014730"/>
          </a:xfrm>
          <a:prstGeom prst="rect">
            <a:avLst/>
          </a:prstGeom>
          <a:noFill/>
        </p:spPr>
        <p:txBody>
          <a:bodyPr wrap="square" rtlCol="0">
            <a:spAutoFit/>
          </a:bodyPr>
          <a:p>
            <a:pPr algn="l">
              <a:buClrTx/>
              <a:buSzTx/>
              <a:buFontTx/>
            </a:pPr>
            <a:r>
              <a:rPr lang="zh-CN" altLang="en-US" sz="2800" b="1">
                <a:solidFill>
                  <a:schemeClr val="tx1"/>
                </a:solidFill>
                <a:latin typeface="Georgia" panose="02040502050405020303" charset="0"/>
                <a:ea typeface="宋体" panose="02010600030101010101" pitchFamily="2" charset="-122"/>
                <a:cs typeface="Georgia" panose="02040502050405020303" charset="0"/>
                <a:sym typeface="+mn-ea"/>
              </a:rPr>
              <a:t>II. Original text and translation of Shi Deqing</a:t>
            </a:r>
            <a:r>
              <a:rPr lang="en-US" altLang="zh-CN" sz="2800" b="1">
                <a:solidFill>
                  <a:schemeClr val="tx1"/>
                </a:solidFill>
                <a:latin typeface="Georgia" panose="02040502050405020303" charset="0"/>
                <a:ea typeface="宋体" panose="02010600030101010101" pitchFamily="2" charset="-122"/>
                <a:cs typeface="Georgia" panose="02040502050405020303" charset="0"/>
                <a:sym typeface="+mn-ea"/>
              </a:rPr>
              <a:t>’</a:t>
            </a:r>
            <a:r>
              <a:rPr lang="zh-CN" altLang="en-US" sz="2800" b="1">
                <a:solidFill>
                  <a:schemeClr val="tx1"/>
                </a:solidFill>
                <a:latin typeface="Georgia" panose="02040502050405020303" charset="0"/>
                <a:ea typeface="宋体" panose="02010600030101010101" pitchFamily="2" charset="-122"/>
                <a:cs typeface="Georgia" panose="02040502050405020303" charset="0"/>
                <a:sym typeface="+mn-ea"/>
              </a:rPr>
              <a:t>s 釋德清</a:t>
            </a:r>
            <a:endParaRPr lang="zh-CN" altLang="en-US" sz="2800" b="1">
              <a:solidFill>
                <a:schemeClr val="tx1"/>
              </a:solidFill>
              <a:latin typeface="Georgia" panose="02040502050405020303" charset="0"/>
              <a:ea typeface="宋体" panose="02010600030101010101" pitchFamily="2" charset="-122"/>
              <a:cs typeface="Georgia" panose="02040502050405020303" charset="0"/>
              <a:sym typeface="+mn-ea"/>
            </a:endParaRPr>
          </a:p>
          <a:p>
            <a:pPr algn="l">
              <a:buClrTx/>
              <a:buSzTx/>
              <a:buFontTx/>
            </a:pPr>
            <a:r>
              <a:rPr lang="zh-CN" altLang="en-US" sz="2800" b="1">
                <a:solidFill>
                  <a:schemeClr val="tx1"/>
                </a:solidFill>
                <a:latin typeface="Georgia" panose="02040502050405020303" charset="0"/>
                <a:ea typeface="宋体" panose="02010600030101010101" pitchFamily="2" charset="-122"/>
                <a:cs typeface="Georgia" panose="02040502050405020303" charset="0"/>
                <a:sym typeface="+mn-ea"/>
              </a:rPr>
              <a:t>    annotation of chapter 58</a:t>
            </a:r>
            <a:r>
              <a:rPr lang="en-US" sz="3200" b="1">
                <a:solidFill>
                  <a:schemeClr val="tx1"/>
                </a:solidFill>
                <a:latin typeface="Calibri" panose="020F0502020204030204" charset="0"/>
                <a:ea typeface="DFKai-SB" panose="03000509000000000000" charset="-120"/>
                <a:cs typeface="Calibri" panose="020F0502020204030204" charset="0"/>
                <a:sym typeface="+mn-ea"/>
              </a:rPr>
              <a:t> </a:t>
            </a:r>
            <a:endParaRPr lang="en-US" sz="3200" b="1">
              <a:solidFill>
                <a:schemeClr val="tx1"/>
              </a:solidFill>
              <a:latin typeface="Calibri" panose="020F0502020204030204" charset="0"/>
              <a:ea typeface="DFKai-SB" panose="03000509000000000000" charset="-120"/>
              <a:cs typeface="Calibri" panose="020F0502020204030204" charset="0"/>
              <a:sym typeface="+mn-ea"/>
            </a:endParaRPr>
          </a:p>
        </p:txBody>
      </p:sp>
      <p:sp>
        <p:nvSpPr>
          <p:cNvPr id="12" name="文本框 11"/>
          <p:cNvSpPr txBox="1"/>
          <p:nvPr/>
        </p:nvSpPr>
        <p:spPr>
          <a:xfrm>
            <a:off x="924560" y="2033905"/>
            <a:ext cx="10369550" cy="1383665"/>
          </a:xfrm>
          <a:prstGeom prst="rect">
            <a:avLst/>
          </a:prstGeom>
          <a:noFill/>
          <a:ln w="9525">
            <a:noFill/>
          </a:ln>
        </p:spPr>
        <p:txBody>
          <a:bodyPr wrap="square">
            <a:spAutoFit/>
          </a:bodyPr>
          <a:p>
            <a:pPr indent="0"/>
            <a:r>
              <a:rPr lang="zh-CN" sz="2800">
                <a:ea typeface="宋体" panose="02010600030101010101" pitchFamily="2" charset="-122"/>
              </a:rPr>
              <a:t>此詳言上章有為之害，而示之以無為之方也。</a:t>
            </a:r>
            <a:endParaRPr lang="zh-CN" sz="2800">
              <a:ea typeface="宋体" panose="02010600030101010101" pitchFamily="2" charset="-122"/>
            </a:endParaRPr>
          </a:p>
          <a:p>
            <a:pPr algn="l">
              <a:buClrTx/>
              <a:buSzTx/>
              <a:buFontTx/>
            </a:pPr>
            <a:r>
              <a:rPr lang="zh-CN" altLang="en-US" sz="2800">
                <a:latin typeface="Georgia" panose="02040502050405020303" charset="0"/>
                <a:ea typeface="宋体" panose="02010600030101010101" pitchFamily="2" charset="-122"/>
                <a:cs typeface="Georgia" panose="02040502050405020303" charset="0"/>
              </a:rPr>
              <a:t>This chapter talk about the harm of acting intentionally, and then gives directions of acting unintentionally.</a:t>
            </a:r>
            <a:endParaRPr lang="zh-CN" altLang="en-US" sz="2800">
              <a:latin typeface="Georgia" panose="02040502050405020303" charset="0"/>
              <a:ea typeface="宋体" panose="02010600030101010101" pitchFamily="2" charset="-122"/>
              <a:cs typeface="Georgia" panose="02040502050405020303" charset="0"/>
            </a:endParaRPr>
          </a:p>
        </p:txBody>
      </p:sp>
      <p:sp>
        <p:nvSpPr>
          <p:cNvPr id="13" name="文本框 12"/>
          <p:cNvSpPr txBox="1"/>
          <p:nvPr/>
        </p:nvSpPr>
        <p:spPr>
          <a:xfrm>
            <a:off x="924560" y="3953510"/>
            <a:ext cx="10854055" cy="1814830"/>
          </a:xfrm>
          <a:prstGeom prst="rect">
            <a:avLst/>
          </a:prstGeom>
          <a:noFill/>
          <a:ln w="9525">
            <a:noFill/>
          </a:ln>
        </p:spPr>
        <p:txBody>
          <a:bodyPr wrap="square">
            <a:spAutoFit/>
          </a:bodyPr>
          <a:p>
            <a:pPr indent="0"/>
            <a:r>
              <a:rPr lang="zh-CN" sz="2800">
                <a:ea typeface="宋体" panose="02010600030101010101" pitchFamily="2" charset="-122"/>
              </a:rPr>
              <a:t>悶悶，無知貌。所謂民可使由之，不可使知之之意。</a:t>
            </a:r>
            <a:endParaRPr lang="zh-CN" sz="2800">
              <a:ea typeface="宋体" panose="02010600030101010101" pitchFamily="2" charset="-122"/>
            </a:endParaRPr>
          </a:p>
          <a:p>
            <a:pPr indent="0"/>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Menmen (悶悶)</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 means an appearance of unintelligent. This is why says </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People can be guided, but cannot be clear about the reason to do so.</a:t>
            </a:r>
            <a:r>
              <a:rPr lang="en-US" altLang="zh-CN" sz="2800">
                <a:latin typeface="Georgia" panose="02040502050405020303" charset="0"/>
                <a:ea typeface="宋体" panose="02010600030101010101" pitchFamily="2" charset="-122"/>
                <a:cs typeface="Georgia" panose="02040502050405020303" charset="0"/>
              </a:rPr>
              <a:t>’</a:t>
            </a:r>
            <a:r>
              <a:rPr lang="zh-CN" sz="2800">
                <a:latin typeface="Times New Roman" panose="02020603050405020304" charset="0"/>
                <a:ea typeface="宋体" panose="02010600030101010101" pitchFamily="2" charset="-122"/>
                <a:cs typeface="Times New Roman" panose="02020603050405020304" charset="0"/>
              </a:rPr>
              <a:t> </a:t>
            </a:r>
            <a:endParaRPr lang="zh-CN" sz="2800">
              <a:latin typeface="Times New Roman" panose="02020603050405020304" charset="0"/>
              <a:ea typeface="宋体" panose="02010600030101010101" pitchFamily="2" charset="-122"/>
              <a:cs typeface="Times New Roman" panose="02020603050405020304" charset="0"/>
            </a:endParaRPr>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911225" y="440055"/>
            <a:ext cx="10369550" cy="2676525"/>
          </a:xfrm>
          <a:prstGeom prst="rect">
            <a:avLst/>
          </a:prstGeom>
          <a:noFill/>
          <a:ln w="9525">
            <a:noFill/>
          </a:ln>
        </p:spPr>
        <p:txBody>
          <a:bodyPr wrap="square">
            <a:spAutoFit/>
          </a:bodyPr>
          <a:p>
            <a:pPr algn="l">
              <a:buClrTx/>
              <a:buSzTx/>
              <a:buFontTx/>
            </a:pPr>
            <a:r>
              <a:rPr lang="zh-CN" sz="2800">
                <a:ea typeface="宋体" panose="02010600030101010101" pitchFamily="2" charset="-122"/>
              </a:rPr>
              <a:t>由百姓皆注其耳目，若示有知，即上云法令滋彰，盜賊多有矣。</a:t>
            </a:r>
            <a:r>
              <a:rPr lang="zh-CN" altLang="en-US" sz="2800">
                <a:latin typeface="Georgia" panose="02040502050405020303" charset="0"/>
                <a:ea typeface="宋体" panose="02010600030101010101" pitchFamily="2" charset="-122"/>
                <a:cs typeface="Georgia" panose="02040502050405020303" charset="0"/>
              </a:rPr>
              <a:t>Because ordinary people tend to pay attention to what they see and hear, if the government appear to be sensitive and calculating, it is what it mentioned before that the more laws and regulations are established, the more robbers and thieves will emerge. </a:t>
            </a:r>
            <a:endParaRPr lang="zh-CN" altLang="en-US" sz="2800">
              <a:latin typeface="Georgia" panose="02040502050405020303" charset="0"/>
              <a:ea typeface="宋体" panose="02010600030101010101" pitchFamily="2" charset="-122"/>
              <a:cs typeface="Georgia" panose="02040502050405020303" charset="0"/>
            </a:endParaRPr>
          </a:p>
        </p:txBody>
      </p:sp>
      <p:sp>
        <p:nvSpPr>
          <p:cNvPr id="5" name="文本框 4"/>
          <p:cNvSpPr txBox="1"/>
          <p:nvPr/>
        </p:nvSpPr>
        <p:spPr>
          <a:xfrm>
            <a:off x="911225" y="3565525"/>
            <a:ext cx="10369550" cy="2676525"/>
          </a:xfrm>
          <a:prstGeom prst="rect">
            <a:avLst/>
          </a:prstGeom>
          <a:noFill/>
          <a:ln w="9525">
            <a:noFill/>
          </a:ln>
        </p:spPr>
        <p:txBody>
          <a:bodyPr wrap="square">
            <a:spAutoFit/>
          </a:bodyPr>
          <a:p>
            <a:pPr indent="0"/>
            <a:r>
              <a:rPr lang="zh-CN" sz="2800">
                <a:ea typeface="宋体" panose="02010600030101010101" pitchFamily="2" charset="-122"/>
              </a:rPr>
              <a:t>故聖人潛行密用，令其悶悶然若無所知。則民情不鑿，奸偽自然不生。</a:t>
            </a:r>
            <a:endParaRPr lang="zh-CN" sz="2800">
              <a:ea typeface="宋体" panose="02010600030101010101" pitchFamily="2" charset="-122"/>
            </a:endParaRPr>
          </a:p>
          <a:p>
            <a:pPr algn="l">
              <a:buClrTx/>
              <a:buSzTx/>
              <a:buFontTx/>
            </a:pPr>
            <a:r>
              <a:rPr lang="zh-CN" altLang="en-US" sz="2800">
                <a:latin typeface="Georgia" panose="02040502050405020303" charset="0"/>
                <a:ea typeface="宋体" panose="02010600030101010101" pitchFamily="2" charset="-122"/>
                <a:cs typeface="Georgia" panose="02040502050405020303" charset="0"/>
              </a:rPr>
              <a:t>Therefore, sages </a:t>
            </a:r>
            <a:r>
              <a:rPr lang="en-US" altLang="zh-CN" sz="2800">
                <a:latin typeface="Georgia" panose="02040502050405020303" charset="0"/>
                <a:ea typeface="宋体" panose="02010600030101010101" pitchFamily="2" charset="-122"/>
                <a:cs typeface="Georgia" panose="02040502050405020303" charset="0"/>
              </a:rPr>
              <a:t>benifit the world imperceptibly,</a:t>
            </a:r>
            <a:r>
              <a:rPr lang="zh-CN" altLang="en-US" sz="2800">
                <a:latin typeface="Georgia" panose="02040502050405020303" charset="0"/>
                <a:ea typeface="宋体" panose="02010600030101010101" pitchFamily="2" charset="-122"/>
                <a:cs typeface="Georgia" panose="02040502050405020303" charset="0"/>
              </a:rPr>
              <a:t>  </a:t>
            </a:r>
            <a:r>
              <a:rPr lang="en-US" altLang="zh-CN" sz="2800">
                <a:latin typeface="Georgia" panose="02040502050405020303" charset="0"/>
                <a:ea typeface="宋体" panose="02010600030101010101" pitchFamily="2" charset="-122"/>
                <a:cs typeface="Georgia" panose="02040502050405020303" charset="0"/>
              </a:rPr>
              <a:t>by</a:t>
            </a:r>
            <a:r>
              <a:rPr lang="zh-CN" altLang="en-US" sz="2800">
                <a:latin typeface="Georgia" panose="02040502050405020303" charset="0"/>
                <a:ea typeface="宋体" panose="02010600030101010101" pitchFamily="2" charset="-122"/>
                <a:cs typeface="Georgia" panose="02040502050405020303" charset="0"/>
              </a:rPr>
              <a:t> show</a:t>
            </a:r>
            <a:r>
              <a:rPr lang="en-US" altLang="zh-CN" sz="2800">
                <a:latin typeface="Georgia" panose="02040502050405020303" charset="0"/>
                <a:ea typeface="宋体" panose="02010600030101010101" pitchFamily="2" charset="-122"/>
                <a:cs typeface="Georgia" panose="02040502050405020303" charset="0"/>
              </a:rPr>
              <a:t>ing</a:t>
            </a:r>
            <a:r>
              <a:rPr lang="zh-CN" altLang="en-US" sz="2800">
                <a:latin typeface="Georgia" panose="02040502050405020303" charset="0"/>
                <a:ea typeface="宋体" panose="02010600030101010101" pitchFamily="2" charset="-122"/>
                <a:cs typeface="Georgia" panose="02040502050405020303" charset="0"/>
              </a:rPr>
              <a:t> an unintelligent politics and an appearance of knowing nothing. Then feelings of the people are not clear-cut, the fraudulent and the false will naturally not occur.</a:t>
            </a:r>
            <a:r>
              <a:rPr lang="en-US" altLang="zh-CN" sz="2800">
                <a:latin typeface="Georgia" panose="02040502050405020303" charset="0"/>
                <a:ea typeface="宋体" panose="02010600030101010101" pitchFamily="2" charset="-122"/>
                <a:cs typeface="Georgia" panose="02040502050405020303" charset="0"/>
              </a:rPr>
              <a:t> </a:t>
            </a:r>
            <a:endParaRPr lang="en-US" altLang="zh-CN" sz="2800">
              <a:latin typeface="Georgia" panose="02040502050405020303" charset="0"/>
              <a:ea typeface="宋体" panose="02010600030101010101" pitchFamily="2" charset="-122"/>
              <a:cs typeface="Georgia" panose="02040502050405020303" charset="0"/>
            </a:endParaRPr>
          </a:p>
        </p:txBody>
      </p:sp>
      <p:sp>
        <p:nvSpPr>
          <p:cNvPr id="6" name="灯片编号占位符 5"/>
          <p:cNvSpPr>
            <a:spLocks noGrp="1"/>
          </p:cNvSpPr>
          <p:nvPr>
            <p:ph type="sldNum" sz="quarter" idx="12"/>
          </p:nvPr>
        </p:nvSpPr>
        <p:spPr>
          <a:xfrm>
            <a:off x="429895" y="6304280"/>
            <a:ext cx="741680" cy="365125"/>
          </a:xfrm>
        </p:spPr>
        <p:txBody>
          <a:bodyPr/>
          <a:p>
            <a:r>
              <a:rPr lang="en-US" altLang="zh-CN" sz="1600" b="1" smtClean="0">
                <a:solidFill>
                  <a:schemeClr val="tx1"/>
                </a:solidFill>
              </a:rPr>
              <a:t>4</a:t>
            </a:r>
            <a:endParaRPr lang="en-US" altLang="zh-CN" sz="1600" b="1" smtClean="0">
              <a:solidFill>
                <a:schemeClr val="tx1"/>
              </a:solidFill>
            </a:endParaRPr>
          </a:p>
        </p:txBody>
      </p:sp>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842645" y="765175"/>
            <a:ext cx="10506710" cy="2245360"/>
          </a:xfrm>
          <a:prstGeom prst="rect">
            <a:avLst/>
          </a:prstGeom>
          <a:noFill/>
          <a:ln w="9525">
            <a:noFill/>
          </a:ln>
        </p:spPr>
        <p:txBody>
          <a:bodyPr wrap="square">
            <a:spAutoFit/>
          </a:bodyPr>
          <a:p>
            <a:pPr indent="0"/>
            <a:r>
              <a:rPr lang="zh-CN" sz="2800">
                <a:ea typeface="宋体" panose="02010600030101010101" pitchFamily="2" charset="-122"/>
              </a:rPr>
              <a:t>故其政悶悶，其民醇醇。若其政令察察然分星擘兩，則民多不自安，缺缺然憂有餘矣。</a:t>
            </a:r>
            <a:endParaRPr lang="zh-CN" sz="2800">
              <a:ea typeface="宋体" panose="02010600030101010101" pitchFamily="2" charset="-122"/>
            </a:endParaRPr>
          </a:p>
          <a:p>
            <a:pPr algn="l">
              <a:buClrTx/>
              <a:buSzTx/>
              <a:buFontTx/>
            </a:pPr>
            <a:r>
              <a:rPr lang="zh-CN" altLang="en-US" sz="2800">
                <a:latin typeface="Georgia" panose="02040502050405020303" charset="0"/>
                <a:ea typeface="宋体" panose="02010600030101010101" pitchFamily="2" charset="-122"/>
                <a:cs typeface="Georgia" panose="02040502050405020303" charset="0"/>
              </a:rPr>
              <a:t>This is why says </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If politics is generous, people will be pure and honest.</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 If politics is sensitive and calculating like the graduations on the scale, then people will be uneasy and crafty.</a:t>
            </a:r>
            <a:endParaRPr lang="zh-CN" altLang="en-US" sz="2800">
              <a:latin typeface="Georgia" panose="02040502050405020303" charset="0"/>
              <a:ea typeface="宋体" panose="02010600030101010101" pitchFamily="2" charset="-122"/>
              <a:cs typeface="Georgia" panose="02040502050405020303" charset="0"/>
            </a:endParaRPr>
          </a:p>
        </p:txBody>
      </p:sp>
      <p:sp>
        <p:nvSpPr>
          <p:cNvPr id="3" name="文本框 2"/>
          <p:cNvSpPr txBox="1"/>
          <p:nvPr/>
        </p:nvSpPr>
        <p:spPr>
          <a:xfrm>
            <a:off x="842645" y="3829685"/>
            <a:ext cx="11033125" cy="1814830"/>
          </a:xfrm>
          <a:prstGeom prst="rect">
            <a:avLst/>
          </a:prstGeom>
          <a:noFill/>
          <a:ln w="9525">
            <a:noFill/>
          </a:ln>
        </p:spPr>
        <p:txBody>
          <a:bodyPr wrap="square">
            <a:spAutoFit/>
          </a:bodyPr>
          <a:p>
            <a:pPr indent="0"/>
            <a:r>
              <a:rPr lang="zh-CN" sz="2800">
                <a:ea typeface="宋体" panose="02010600030101010101" pitchFamily="2" charset="-122"/>
              </a:rPr>
              <a:t>故云其政察察，其民缺缺。缺缺，多憂不足之意。</a:t>
            </a:r>
            <a:endParaRPr lang="zh-CN" sz="2800">
              <a:ea typeface="宋体" panose="02010600030101010101" pitchFamily="2" charset="-122"/>
            </a:endParaRPr>
          </a:p>
          <a:p>
            <a:pPr algn="l">
              <a:buClrTx/>
              <a:buSzTx/>
              <a:buFontTx/>
            </a:pPr>
            <a:r>
              <a:rPr lang="zh-CN" altLang="en-US" sz="2800">
                <a:latin typeface="Georgia" panose="02040502050405020303" charset="0"/>
                <a:ea typeface="宋体" panose="02010600030101010101" pitchFamily="2" charset="-122"/>
                <a:cs typeface="Georgia" panose="02040502050405020303" charset="0"/>
              </a:rPr>
              <a:t>Therefore, it says </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If the politics is sensitive and calculating, then people will be crafty.</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 </a:t>
            </a:r>
            <a:r>
              <a:rPr lang="en-US" altLang="zh-CN" sz="2800">
                <a:latin typeface="Georgia" panose="02040502050405020303" charset="0"/>
                <a:ea typeface="宋体" panose="02010600030101010101" pitchFamily="2" charset="-122"/>
                <a:cs typeface="Georgia" panose="02040502050405020303" charset="0"/>
              </a:rPr>
              <a:t> ‘</a:t>
            </a:r>
            <a:r>
              <a:rPr lang="zh-CN" altLang="en-US" sz="2800">
                <a:latin typeface="Georgia" panose="02040502050405020303" charset="0"/>
                <a:ea typeface="宋体" panose="02010600030101010101" pitchFamily="2" charset="-122"/>
                <a:cs typeface="Georgia" panose="02040502050405020303" charset="0"/>
              </a:rPr>
              <a:t>Queque (缺缺)</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 means worrying personal gains and losses. </a:t>
            </a:r>
            <a:endParaRPr lang="zh-CN" altLang="en-US" sz="2800">
              <a:latin typeface="Georgia" panose="02040502050405020303" charset="0"/>
              <a:ea typeface="宋体" panose="02010600030101010101" pitchFamily="2" charset="-122"/>
              <a:cs typeface="Georgia" panose="02040502050405020303" charset="0"/>
            </a:endParaRPr>
          </a:p>
        </p:txBody>
      </p:sp>
      <p:sp>
        <p:nvSpPr>
          <p:cNvPr id="6" name="灯片编号占位符 5"/>
          <p:cNvSpPr>
            <a:spLocks noGrp="1"/>
          </p:cNvSpPr>
          <p:nvPr>
            <p:ph type="sldNum" sz="quarter" idx="12"/>
          </p:nvPr>
        </p:nvSpPr>
        <p:spPr>
          <a:xfrm>
            <a:off x="429895" y="6304280"/>
            <a:ext cx="741680" cy="365125"/>
          </a:xfrm>
        </p:spPr>
        <p:txBody>
          <a:bodyPr/>
          <a:p>
            <a:r>
              <a:rPr lang="en-US" altLang="zh-CN" sz="1600" b="1" smtClean="0">
                <a:solidFill>
                  <a:schemeClr val="tx1"/>
                </a:solidFill>
              </a:rPr>
              <a:t>5</a:t>
            </a:r>
            <a:endParaRPr lang="en-US" altLang="zh-CN" sz="1600" b="1" smtClean="0">
              <a:solidFill>
                <a:schemeClr val="tx1"/>
              </a:solidFill>
            </a:endParaRPr>
          </a:p>
        </p:txBody>
      </p:sp>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00" name="文本框 99"/>
          <p:cNvSpPr txBox="1"/>
          <p:nvPr/>
        </p:nvSpPr>
        <p:spPr>
          <a:xfrm>
            <a:off x="848995" y="464820"/>
            <a:ext cx="10494010" cy="3107690"/>
          </a:xfrm>
          <a:prstGeom prst="rect">
            <a:avLst/>
          </a:prstGeom>
          <a:noFill/>
          <a:ln w="9525">
            <a:noFill/>
          </a:ln>
        </p:spPr>
        <p:txBody>
          <a:bodyPr wrap="square">
            <a:spAutoFit/>
          </a:bodyPr>
          <a:p>
            <a:pPr indent="0"/>
            <a:r>
              <a:rPr lang="zh-CN" sz="2800">
                <a:ea typeface="宋体" panose="02010600030101010101" pitchFamily="2" charset="-122"/>
              </a:rPr>
              <a:t>蓋禍福之機，端在人心之所萌。若其機善，則禍轉為福。若其機不善，則福轉而為禍。此禍福相倚伏也。</a:t>
            </a:r>
            <a:endParaRPr lang="zh-CN" sz="2800">
              <a:ea typeface="宋体" panose="02010600030101010101" pitchFamily="2" charset="-122"/>
            </a:endParaRPr>
          </a:p>
          <a:p>
            <a:pPr algn="l">
              <a:buClrTx/>
              <a:buSzTx/>
              <a:buFontTx/>
            </a:pPr>
            <a:r>
              <a:rPr lang="zh-CN" altLang="en-US" sz="2800">
                <a:latin typeface="Georgia" panose="02040502050405020303" charset="0"/>
                <a:ea typeface="宋体" panose="02010600030101010101" pitchFamily="2" charset="-122"/>
                <a:cs typeface="Georgia" panose="02040502050405020303" charset="0"/>
              </a:rPr>
              <a:t>Generally, the key to blessing or calamity depends on the germination of human </a:t>
            </a:r>
            <a:r>
              <a:rPr lang="en-US" altLang="zh-CN" sz="2800">
                <a:latin typeface="Georgia" panose="02040502050405020303" charset="0"/>
                <a:ea typeface="宋体" panose="02010600030101010101" pitchFamily="2" charset="-122"/>
                <a:cs typeface="Georgia" panose="02040502050405020303" charset="0"/>
              </a:rPr>
              <a:t>thoughts</a:t>
            </a:r>
            <a:r>
              <a:rPr lang="zh-CN" altLang="en-US" sz="2800">
                <a:latin typeface="Georgia" panose="02040502050405020303" charset="0"/>
                <a:ea typeface="宋体" panose="02010600030101010101" pitchFamily="2" charset="-122"/>
                <a:cs typeface="Georgia" panose="02040502050405020303" charset="0"/>
              </a:rPr>
              <a:t>. If motivation is good, then calamity can turn into blessing. If motivation is not good, then blessing can turn into calamity.</a:t>
            </a:r>
            <a:r>
              <a:rPr lang="en-US" altLang="zh-CN" sz="2800">
                <a:latin typeface="Georgia" panose="02040502050405020303" charset="0"/>
                <a:ea typeface="宋体" panose="02010600030101010101" pitchFamily="2" charset="-122"/>
                <a:cs typeface="Georgia" panose="02040502050405020303" charset="0"/>
              </a:rPr>
              <a:t> </a:t>
            </a:r>
            <a:r>
              <a:rPr lang="zh-CN" altLang="en-US" sz="2800">
                <a:latin typeface="Georgia" panose="02040502050405020303" charset="0"/>
                <a:ea typeface="宋体" panose="02010600030101010101" pitchFamily="2" charset="-122"/>
                <a:cs typeface="Georgia" panose="02040502050405020303" charset="0"/>
              </a:rPr>
              <a:t>This is the mutual concomitant of calamity and blessing.</a:t>
            </a:r>
            <a:endParaRPr lang="zh-CN" altLang="en-US" sz="2800">
              <a:latin typeface="Georgia" panose="02040502050405020303" charset="0"/>
              <a:ea typeface="宋体" panose="02010600030101010101" pitchFamily="2" charset="-122"/>
              <a:cs typeface="Georgia" panose="02040502050405020303" charset="0"/>
            </a:endParaRPr>
          </a:p>
        </p:txBody>
      </p:sp>
      <p:sp>
        <p:nvSpPr>
          <p:cNvPr id="2" name="文本框 1"/>
          <p:cNvSpPr txBox="1"/>
          <p:nvPr/>
        </p:nvSpPr>
        <p:spPr>
          <a:xfrm>
            <a:off x="848995" y="3886835"/>
            <a:ext cx="10494010" cy="1814830"/>
          </a:xfrm>
          <a:prstGeom prst="rect">
            <a:avLst/>
          </a:prstGeom>
          <a:noFill/>
          <a:ln w="9525">
            <a:noFill/>
          </a:ln>
        </p:spPr>
        <p:txBody>
          <a:bodyPr wrap="square">
            <a:spAutoFit/>
          </a:bodyPr>
          <a:p>
            <a:pPr indent="0"/>
            <a:r>
              <a:rPr lang="zh-CN" sz="2800">
                <a:ea typeface="宋体" panose="02010600030101010101" pitchFamily="2" charset="-122"/>
              </a:rPr>
              <a:t>由人機心不息，則禍福旋轉如循環之無端，人孰能知其止極耶。</a:t>
            </a:r>
            <a:endParaRPr lang="zh-CN" sz="2800">
              <a:ea typeface="宋体" panose="02010600030101010101" pitchFamily="2" charset="-122"/>
            </a:endParaRPr>
          </a:p>
          <a:p>
            <a:pPr algn="l">
              <a:buClrTx/>
              <a:buSzTx/>
              <a:buFontTx/>
            </a:pPr>
            <a:r>
              <a:rPr lang="zh-CN" altLang="en-US" sz="2800">
                <a:latin typeface="Georgia" panose="02040502050405020303" charset="0"/>
                <a:ea typeface="宋体" panose="02010600030101010101" pitchFamily="2" charset="-122"/>
                <a:cs typeface="Georgia" panose="02040502050405020303" charset="0"/>
              </a:rPr>
              <a:t>This is because human thoughts never stop arising, thus calamity and blessing are shifting and arising from each other like an endless cycle, people can hardly know the end of it.</a:t>
            </a:r>
            <a:endParaRPr lang="zh-CN" altLang="en-US" sz="2800">
              <a:latin typeface="Georgia" panose="02040502050405020303" charset="0"/>
              <a:ea typeface="宋体" panose="02010600030101010101" pitchFamily="2" charset="-122"/>
              <a:cs typeface="Georgia" panose="02040502050405020303" charset="0"/>
            </a:endParaRPr>
          </a:p>
        </p:txBody>
      </p:sp>
      <p:sp>
        <p:nvSpPr>
          <p:cNvPr id="6" name="灯片编号占位符 5"/>
          <p:cNvSpPr>
            <a:spLocks noGrp="1"/>
          </p:cNvSpPr>
          <p:nvPr>
            <p:ph type="sldNum" sz="quarter" idx="12"/>
          </p:nvPr>
        </p:nvSpPr>
        <p:spPr>
          <a:xfrm>
            <a:off x="429895" y="6304280"/>
            <a:ext cx="741680" cy="365125"/>
          </a:xfrm>
        </p:spPr>
        <p:txBody>
          <a:bodyPr/>
          <a:p>
            <a:r>
              <a:rPr lang="en-US" altLang="zh-CN" sz="1600" b="1" smtClean="0">
                <a:solidFill>
                  <a:schemeClr val="tx1"/>
                </a:solidFill>
              </a:rPr>
              <a:t>6</a:t>
            </a:r>
            <a:endParaRPr lang="en-US" altLang="zh-CN" sz="1600" b="1" smtClean="0">
              <a:solidFill>
                <a:schemeClr val="tx1"/>
              </a:solidFill>
            </a:endParaRPr>
          </a:p>
        </p:txBody>
      </p:sp>
    </p:spTree>
    <p:custDataLst>
      <p:tags r:id="rId1"/>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00" name="文本框 99"/>
          <p:cNvSpPr txBox="1"/>
          <p:nvPr/>
        </p:nvSpPr>
        <p:spPr>
          <a:xfrm>
            <a:off x="536575" y="367665"/>
            <a:ext cx="11119485" cy="2676525"/>
          </a:xfrm>
          <a:prstGeom prst="rect">
            <a:avLst/>
          </a:prstGeom>
          <a:noFill/>
          <a:ln w="9525">
            <a:noFill/>
          </a:ln>
        </p:spPr>
        <p:txBody>
          <a:bodyPr wrap="square">
            <a:spAutoFit/>
          </a:bodyPr>
          <a:p>
            <a:pPr algn="l">
              <a:buClrTx/>
              <a:buSzTx/>
              <a:buNone/>
            </a:pPr>
            <a:r>
              <a:rPr lang="zh-CN" sz="2800">
                <a:ea typeface="宋体" panose="02010600030101010101" pitchFamily="2" charset="-122"/>
              </a:rPr>
              <a:t>故孔子曰，知機其神乎，謂是故也。然禍福循環之如此，豈無真人而以理正之耶。</a:t>
            </a:r>
            <a:endParaRPr lang="zh-CN" sz="2800">
              <a:ea typeface="宋体" panose="02010600030101010101" pitchFamily="2" charset="-122"/>
            </a:endParaRPr>
          </a:p>
          <a:p>
            <a:pPr algn="l">
              <a:buClrTx/>
              <a:buSzTx/>
              <a:buFontTx/>
              <a:buNone/>
            </a:pPr>
            <a:r>
              <a:rPr lang="zh-CN" altLang="en-US" sz="2800">
                <a:latin typeface="Georgia" panose="02040502050405020303" charset="0"/>
                <a:ea typeface="宋体" panose="02010600030101010101" pitchFamily="2" charset="-122"/>
                <a:cs typeface="Georgia" panose="02040502050405020303" charset="0"/>
              </a:rPr>
              <a:t>Therefore, this is the reason why Confucius said that </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It is marvellous that one can be aware of one</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s thought arising.</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 But since calamity and blessing are circling like this, isn</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t there a sage to correct this by the truth?</a:t>
            </a:r>
            <a:endParaRPr lang="zh-CN" altLang="en-US" sz="2800">
              <a:latin typeface="Georgia" panose="02040502050405020303" charset="0"/>
              <a:ea typeface="宋体" panose="02010600030101010101" pitchFamily="2" charset="-122"/>
              <a:cs typeface="Georgia" panose="02040502050405020303" charset="0"/>
            </a:endParaRPr>
          </a:p>
        </p:txBody>
      </p:sp>
      <p:sp>
        <p:nvSpPr>
          <p:cNvPr id="2" name="文本框 1"/>
          <p:cNvSpPr txBox="1"/>
          <p:nvPr/>
        </p:nvSpPr>
        <p:spPr>
          <a:xfrm>
            <a:off x="536575" y="3224530"/>
            <a:ext cx="11119485" cy="3107690"/>
          </a:xfrm>
          <a:prstGeom prst="rect">
            <a:avLst/>
          </a:prstGeom>
          <a:noFill/>
          <a:ln w="9525">
            <a:noFill/>
          </a:ln>
        </p:spPr>
        <p:txBody>
          <a:bodyPr wrap="square">
            <a:spAutoFit/>
          </a:bodyPr>
          <a:p>
            <a:pPr algn="l">
              <a:buClrTx/>
              <a:buSzTx/>
              <a:buNone/>
            </a:pPr>
            <a:r>
              <a:rPr lang="zh-CN" sz="2800">
                <a:ea typeface="宋体" panose="02010600030101010101" pitchFamily="2" charset="-122"/>
              </a:rPr>
              <a:t>但世衰道微，人心不古，邪正不分，善惡顛倒。本示之以正，則彼反以為奇詭。本教之以善，而彼反以為妖怪。</a:t>
            </a:r>
            <a:endParaRPr lang="zh-CN" sz="2800">
              <a:ea typeface="宋体" panose="02010600030101010101" pitchFamily="2" charset="-122"/>
            </a:endParaRPr>
          </a:p>
          <a:p>
            <a:pPr algn="l">
              <a:buClrTx/>
              <a:buSzTx/>
              <a:buFontTx/>
              <a:buNone/>
            </a:pPr>
            <a:r>
              <a:rPr lang="zh-CN" altLang="en-US" sz="2800">
                <a:latin typeface="Georgia" panose="02040502050405020303" charset="0"/>
                <a:ea typeface="宋体" panose="02010600030101010101" pitchFamily="2" charset="-122"/>
                <a:cs typeface="Georgia" panose="02040502050405020303" charset="0"/>
              </a:rPr>
              <a:t>However, with the degeneration of the world, people are not what they were in times past. Right and wrong are confused, good and evil are up side down. When sages show the right track to people, they think it is odd. When sages teach them to be good, they think it is strange.</a:t>
            </a:r>
            <a:endParaRPr lang="zh-CN" altLang="en-US" sz="2800">
              <a:latin typeface="Georgia" panose="02040502050405020303" charset="0"/>
              <a:ea typeface="宋体" panose="02010600030101010101" pitchFamily="2" charset="-122"/>
              <a:cs typeface="Georgia" panose="02040502050405020303" charset="0"/>
            </a:endParaRPr>
          </a:p>
        </p:txBody>
      </p:sp>
      <p:sp>
        <p:nvSpPr>
          <p:cNvPr id="6" name="灯片编号占位符 5"/>
          <p:cNvSpPr>
            <a:spLocks noGrp="1"/>
          </p:cNvSpPr>
          <p:nvPr>
            <p:ph type="sldNum" sz="quarter" idx="12"/>
          </p:nvPr>
        </p:nvSpPr>
        <p:spPr>
          <a:xfrm>
            <a:off x="429895" y="6304280"/>
            <a:ext cx="741680" cy="365125"/>
          </a:xfrm>
        </p:spPr>
        <p:txBody>
          <a:bodyPr/>
          <a:p>
            <a:r>
              <a:rPr lang="en-US" altLang="zh-CN" sz="1600" b="1" smtClean="0">
                <a:solidFill>
                  <a:schemeClr val="tx1"/>
                </a:solidFill>
              </a:rPr>
              <a:t>7</a:t>
            </a:r>
            <a:endParaRPr lang="en-US" altLang="zh-CN" sz="1600" b="1" smtClean="0">
              <a:solidFill>
                <a:schemeClr val="tx1"/>
              </a:solidFill>
            </a:endParaRPr>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00" name="文本框 99"/>
          <p:cNvSpPr txBox="1"/>
          <p:nvPr/>
        </p:nvSpPr>
        <p:spPr>
          <a:xfrm>
            <a:off x="640080" y="520065"/>
            <a:ext cx="10912475" cy="2676525"/>
          </a:xfrm>
          <a:prstGeom prst="rect">
            <a:avLst/>
          </a:prstGeom>
          <a:noFill/>
          <a:ln w="9525">
            <a:noFill/>
          </a:ln>
        </p:spPr>
        <p:txBody>
          <a:bodyPr wrap="square">
            <a:spAutoFit/>
          </a:bodyPr>
          <a:p>
            <a:pPr algn="l">
              <a:buClrTx/>
              <a:buSzTx/>
              <a:buNone/>
            </a:pPr>
            <a:r>
              <a:rPr lang="zh-CN" sz="2800">
                <a:ea typeface="宋体" panose="02010600030101010101" pitchFamily="2" charset="-122"/>
              </a:rPr>
              <a:t>正所謂未信而勞諫，則以為厲謗。此人心之迷固已久矣，縱有聖人之教，亦不能正之矣。</a:t>
            </a:r>
            <a:endParaRPr lang="zh-CN" sz="2800">
              <a:ea typeface="宋体" panose="02010600030101010101" pitchFamily="2" charset="-122"/>
            </a:endParaRPr>
          </a:p>
          <a:p>
            <a:pPr algn="l">
              <a:buClrTx/>
              <a:buSzTx/>
              <a:buNone/>
            </a:pPr>
            <a:r>
              <a:rPr lang="zh-CN" altLang="en-US" sz="2800">
                <a:latin typeface="Georgia" panose="02040502050405020303" charset="0"/>
                <a:ea typeface="宋体" panose="02010600030101010101" pitchFamily="2" charset="-122"/>
                <a:cs typeface="Georgia" panose="02040502050405020303" charset="0"/>
              </a:rPr>
              <a:t>This is why say </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If one is laboriously advising</a:t>
            </a:r>
            <a:r>
              <a:rPr lang="en-US" altLang="zh-CN" sz="2800">
                <a:latin typeface="Georgia" panose="02040502050405020303" charset="0"/>
                <a:ea typeface="宋体" panose="02010600030101010101" pitchFamily="2" charset="-122"/>
                <a:cs typeface="Georgia" panose="02040502050405020303" charset="0"/>
              </a:rPr>
              <a:t> </a:t>
            </a:r>
            <a:r>
              <a:rPr lang="zh-CN" altLang="en-US" sz="2800">
                <a:latin typeface="Georgia" panose="02040502050405020303" charset="0"/>
                <a:ea typeface="宋体" panose="02010600030101010101" pitchFamily="2" charset="-122"/>
                <a:cs typeface="Georgia" panose="02040502050405020303" charset="0"/>
              </a:rPr>
              <a:t>others without trust, then others will regard it as a slander.</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 This is because of the long loss of heart, even if there are teachings of sages, it can hardly be corrected. </a:t>
            </a:r>
            <a:endParaRPr lang="zh-CN" altLang="en-US" sz="2800">
              <a:latin typeface="Georgia" panose="02040502050405020303" charset="0"/>
              <a:ea typeface="宋体" panose="02010600030101010101" pitchFamily="2" charset="-122"/>
              <a:cs typeface="Georgia" panose="02040502050405020303" charset="0"/>
            </a:endParaRPr>
          </a:p>
        </p:txBody>
      </p:sp>
      <p:sp>
        <p:nvSpPr>
          <p:cNvPr id="2" name="文本框 1"/>
          <p:cNvSpPr txBox="1"/>
          <p:nvPr/>
        </p:nvSpPr>
        <p:spPr>
          <a:xfrm>
            <a:off x="640080" y="3676650"/>
            <a:ext cx="10912475" cy="2245360"/>
          </a:xfrm>
          <a:prstGeom prst="rect">
            <a:avLst/>
          </a:prstGeom>
          <a:noFill/>
          <a:ln w="9525">
            <a:noFill/>
          </a:ln>
        </p:spPr>
        <p:txBody>
          <a:bodyPr wrap="square">
            <a:spAutoFit/>
          </a:bodyPr>
          <a:p>
            <a:pPr algn="l">
              <a:buClrTx/>
              <a:buSzTx/>
              <a:buNone/>
            </a:pPr>
            <a:r>
              <a:rPr lang="zh-CN" sz="2800">
                <a:ea typeface="宋体" panose="02010600030101010101" pitchFamily="2" charset="-122"/>
              </a:rPr>
              <a:t>莊子曰，三人行，一人迷方，猶有解者。二人惑，則不能易。今天下皆迷，其誰能解之耶。</a:t>
            </a:r>
            <a:endParaRPr lang="zh-CN" sz="2800">
              <a:ea typeface="宋体" panose="02010600030101010101" pitchFamily="2" charset="-122"/>
            </a:endParaRPr>
          </a:p>
          <a:p>
            <a:pPr algn="l">
              <a:buClrTx/>
              <a:buSzTx/>
              <a:buFontTx/>
              <a:buNone/>
            </a:pPr>
            <a:r>
              <a:rPr lang="zh-CN" altLang="en-US" sz="2800">
                <a:latin typeface="Georgia" panose="02040502050405020303" charset="0"/>
                <a:ea typeface="宋体" panose="02010600030101010101" pitchFamily="2" charset="-122"/>
                <a:cs typeface="Georgia" panose="02040502050405020303" charset="0"/>
              </a:rPr>
              <a:t>Zhuangzi says, </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In the company of three, if one of them get lost, there are still solvers. If two of them get lost, it is hard to change. Nowadays the whole world get lost, who can solve this?’</a:t>
            </a:r>
            <a:endParaRPr lang="zh-CN" altLang="en-US" sz="2800">
              <a:latin typeface="Georgia" panose="02040502050405020303" charset="0"/>
              <a:ea typeface="宋体" panose="02010600030101010101" pitchFamily="2" charset="-122"/>
              <a:cs typeface="Georgia" panose="02040502050405020303" charset="0"/>
            </a:endParaRPr>
          </a:p>
        </p:txBody>
      </p:sp>
      <p:sp>
        <p:nvSpPr>
          <p:cNvPr id="6" name="灯片编号占位符 5"/>
          <p:cNvSpPr>
            <a:spLocks noGrp="1"/>
          </p:cNvSpPr>
          <p:nvPr>
            <p:ph type="sldNum" sz="quarter" idx="12"/>
          </p:nvPr>
        </p:nvSpPr>
        <p:spPr>
          <a:xfrm>
            <a:off x="429895" y="6304280"/>
            <a:ext cx="741680" cy="365125"/>
          </a:xfrm>
        </p:spPr>
        <p:txBody>
          <a:bodyPr/>
          <a:p>
            <a:r>
              <a:rPr lang="en-US" altLang="zh-CN" sz="1600" b="1" smtClean="0">
                <a:solidFill>
                  <a:schemeClr val="tx1"/>
                </a:solidFill>
              </a:rPr>
              <a:t>8</a:t>
            </a:r>
            <a:endParaRPr lang="en-US" altLang="zh-CN" sz="1600" b="1" smtClean="0">
              <a:solidFill>
                <a:schemeClr val="tx1"/>
              </a:solidFill>
            </a:endParaRPr>
          </a:p>
        </p:txBody>
      </p:sp>
    </p:spTree>
    <p:custDataLst>
      <p:tags r:id="rId1"/>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文本框 2"/>
          <p:cNvSpPr txBox="1"/>
          <p:nvPr/>
        </p:nvSpPr>
        <p:spPr>
          <a:xfrm>
            <a:off x="640080" y="696595"/>
            <a:ext cx="10912475" cy="1814830"/>
          </a:xfrm>
          <a:prstGeom prst="rect">
            <a:avLst/>
          </a:prstGeom>
          <a:noFill/>
          <a:ln w="9525">
            <a:noFill/>
          </a:ln>
        </p:spPr>
        <p:txBody>
          <a:bodyPr wrap="square">
            <a:spAutoFit/>
          </a:bodyPr>
          <a:p>
            <a:pPr algn="l">
              <a:buClrTx/>
              <a:buSzTx/>
              <a:buNone/>
            </a:pPr>
            <a:r>
              <a:rPr lang="zh-CN" sz="2800">
                <a:ea typeface="宋体" panose="02010600030101010101" pitchFamily="2" charset="-122"/>
              </a:rPr>
              <a:t>是以聖人遊濁世以化民，貴在同塵和光，渾然無跡。</a:t>
            </a:r>
            <a:endParaRPr lang="zh-CN" sz="2800">
              <a:ea typeface="宋体" panose="02010600030101010101" pitchFamily="2" charset="-122"/>
            </a:endParaRPr>
          </a:p>
          <a:p>
            <a:pPr algn="l">
              <a:buClrTx/>
              <a:buSzTx/>
              <a:buNone/>
            </a:pPr>
            <a:r>
              <a:rPr lang="zh-CN" altLang="en-US" sz="2800">
                <a:latin typeface="Georgia" panose="02040502050405020303" charset="0"/>
                <a:ea typeface="宋体" panose="02010600030101010101" pitchFamily="2" charset="-122"/>
                <a:cs typeface="Georgia" panose="02040502050405020303" charset="0"/>
              </a:rPr>
              <a:t>Therefore, sages travel the turbid world to influence people. It is important that they can soften their brilliance and share the same appearance with ordinary people perfectly and </a:t>
            </a:r>
            <a:r>
              <a:rPr lang="en-US" altLang="zh-CN" sz="2800">
                <a:latin typeface="Georgia" panose="02040502050405020303" charset="0"/>
                <a:ea typeface="宋体" panose="02010600030101010101" pitchFamily="2" charset="-122"/>
                <a:cs typeface="Georgia" panose="02040502050405020303" charset="0"/>
              </a:rPr>
              <a:t>with no trace</a:t>
            </a:r>
            <a:r>
              <a:rPr lang="zh-CN" altLang="en-US" sz="2800">
                <a:latin typeface="Georgia" panose="02040502050405020303" charset="0"/>
                <a:ea typeface="宋体" panose="02010600030101010101" pitchFamily="2" charset="-122"/>
                <a:cs typeface="Georgia" panose="02040502050405020303" charset="0"/>
              </a:rPr>
              <a:t>.</a:t>
            </a:r>
            <a:endParaRPr lang="zh-CN" altLang="en-US" sz="2800">
              <a:latin typeface="Georgia" panose="02040502050405020303" charset="0"/>
              <a:ea typeface="宋体" panose="02010600030101010101" pitchFamily="2" charset="-122"/>
              <a:cs typeface="Georgia" panose="02040502050405020303" charset="0"/>
            </a:endParaRPr>
          </a:p>
        </p:txBody>
      </p:sp>
      <p:sp>
        <p:nvSpPr>
          <p:cNvPr id="2" name="文本框 1"/>
          <p:cNvSpPr txBox="1"/>
          <p:nvPr/>
        </p:nvSpPr>
        <p:spPr>
          <a:xfrm>
            <a:off x="640080" y="3332480"/>
            <a:ext cx="10912475" cy="1814830"/>
          </a:xfrm>
          <a:prstGeom prst="rect">
            <a:avLst/>
          </a:prstGeom>
          <a:noFill/>
          <a:ln w="9525">
            <a:noFill/>
          </a:ln>
        </p:spPr>
        <p:txBody>
          <a:bodyPr wrap="square">
            <a:spAutoFit/>
          </a:bodyPr>
          <a:p>
            <a:pPr algn="l">
              <a:buClrTx/>
              <a:buSzTx/>
              <a:buNone/>
            </a:pPr>
            <a:r>
              <a:rPr lang="zh-CN" sz="2800">
                <a:ea typeface="宋体" panose="02010600030101010101" pitchFamily="2" charset="-122"/>
              </a:rPr>
              <a:t>故雖方而不傷其割。割，謂割截，乃鋒稜太露也。</a:t>
            </a:r>
            <a:endParaRPr lang="zh-CN" sz="2800">
              <a:ea typeface="宋体" panose="02010600030101010101" pitchFamily="2" charset="-122"/>
            </a:endParaRPr>
          </a:p>
          <a:p>
            <a:pPr algn="l">
              <a:buClrTx/>
              <a:buSzTx/>
              <a:buNone/>
            </a:pPr>
            <a:r>
              <a:rPr lang="zh-CN" altLang="en-US" sz="2800">
                <a:latin typeface="Georgia" panose="02040502050405020303" charset="0"/>
                <a:ea typeface="宋体" panose="02010600030101010101" pitchFamily="2" charset="-122"/>
                <a:cs typeface="Georgia" panose="02040502050405020303" charset="0"/>
              </a:rPr>
              <a:t>Therefore, even though they behave with integrity, they will not get hurt by being too sharp.</a:t>
            </a:r>
            <a:r>
              <a:rPr lang="en-US" altLang="zh-CN" sz="2800">
                <a:latin typeface="Georgia" panose="02040502050405020303" charset="0"/>
                <a:ea typeface="宋体" panose="02010600030101010101" pitchFamily="2" charset="-122"/>
                <a:cs typeface="Georgia" panose="02040502050405020303" charset="0"/>
              </a:rPr>
              <a:t> </a:t>
            </a:r>
            <a:r>
              <a:rPr lang="zh-CN" altLang="en-US" sz="2800">
                <a:latin typeface="Georgia" panose="02040502050405020303" charset="0"/>
                <a:ea typeface="宋体" panose="02010600030101010101" pitchFamily="2" charset="-122"/>
                <a:cs typeface="Georgia" panose="02040502050405020303" charset="0"/>
              </a:rPr>
              <a:t>The </a:t>
            </a:r>
            <a:r>
              <a:rPr lang="en-US" altLang="zh-CN" sz="2800">
                <a:latin typeface="Georgia" panose="02040502050405020303" charset="0"/>
                <a:ea typeface="宋体" panose="02010600030101010101" pitchFamily="2" charset="-122"/>
                <a:cs typeface="Georgia" panose="02040502050405020303" charset="0"/>
              </a:rPr>
              <a:t>s</a:t>
            </a:r>
            <a:r>
              <a:rPr lang="zh-CN" altLang="en-US" sz="2800">
                <a:latin typeface="Georgia" panose="02040502050405020303" charset="0"/>
                <a:ea typeface="宋体" panose="02010600030101010101" pitchFamily="2" charset="-122"/>
                <a:cs typeface="Georgia" panose="02040502050405020303" charset="0"/>
              </a:rPr>
              <a:t>inogram </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Ge (割)</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 means cutting. It means that one is showing off like a cutting edge.  </a:t>
            </a:r>
            <a:endParaRPr lang="zh-CN" altLang="en-US" sz="2800">
              <a:latin typeface="Georgia" panose="02040502050405020303" charset="0"/>
              <a:ea typeface="宋体" panose="02010600030101010101" pitchFamily="2" charset="-122"/>
              <a:cs typeface="Georgia" panose="02040502050405020303" charset="0"/>
            </a:endParaRPr>
          </a:p>
        </p:txBody>
      </p:sp>
      <p:sp>
        <p:nvSpPr>
          <p:cNvPr id="6" name="灯片编号占位符 5"/>
          <p:cNvSpPr>
            <a:spLocks noGrp="1"/>
          </p:cNvSpPr>
          <p:nvPr>
            <p:ph type="sldNum" sz="quarter" idx="12"/>
          </p:nvPr>
        </p:nvSpPr>
        <p:spPr>
          <a:xfrm>
            <a:off x="429895" y="6304280"/>
            <a:ext cx="741680" cy="365125"/>
          </a:xfrm>
        </p:spPr>
        <p:txBody>
          <a:bodyPr/>
          <a:p>
            <a:r>
              <a:rPr lang="en-US" altLang="zh-CN" sz="1600" b="1" smtClean="0">
                <a:solidFill>
                  <a:schemeClr val="tx1"/>
                </a:solidFill>
              </a:rPr>
              <a:t>9</a:t>
            </a:r>
            <a:endParaRPr lang="en-US" altLang="zh-CN" sz="1600" b="1" smtClean="0">
              <a:solidFill>
                <a:schemeClr val="tx1"/>
              </a:solidFill>
            </a:endParaRPr>
          </a:p>
        </p:txBody>
      </p:sp>
    </p:spTree>
    <p:custDataLst>
      <p:tags r:id="rId1"/>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文本框 3"/>
          <p:cNvSpPr txBox="1"/>
          <p:nvPr/>
        </p:nvSpPr>
        <p:spPr>
          <a:xfrm>
            <a:off x="640080" y="2761615"/>
            <a:ext cx="11551285" cy="2676525"/>
          </a:xfrm>
          <a:prstGeom prst="rect">
            <a:avLst/>
          </a:prstGeom>
          <a:noFill/>
          <a:ln w="9525">
            <a:noFill/>
          </a:ln>
        </p:spPr>
        <p:txBody>
          <a:bodyPr wrap="square">
            <a:spAutoFit/>
          </a:bodyPr>
          <a:p>
            <a:pPr algn="l">
              <a:buClrTx/>
              <a:buSzTx/>
              <a:buNone/>
            </a:pPr>
            <a:r>
              <a:rPr lang="zh-CN" sz="2800">
                <a:ea typeface="宋体" panose="02010600030101010101" pitchFamily="2" charset="-122"/>
              </a:rPr>
              <a:t>雖直而不傷於肆。肆，謂任意無忌也。雖光而不傷於耀。耀，謂衒耀</a:t>
            </a:r>
            <a:endParaRPr lang="zh-CN" sz="2800">
              <a:ea typeface="宋体" panose="02010600030101010101" pitchFamily="2" charset="-122"/>
            </a:endParaRPr>
          </a:p>
          <a:p>
            <a:pPr algn="l">
              <a:buClrTx/>
              <a:buSzTx/>
              <a:buNone/>
            </a:pPr>
            <a:r>
              <a:rPr lang="zh-CN" sz="2800">
                <a:ea typeface="宋体" panose="02010600030101010101" pitchFamily="2" charset="-122"/>
              </a:rPr>
              <a:t>己見也。</a:t>
            </a:r>
            <a:endParaRPr lang="zh-CN" sz="2800">
              <a:ea typeface="宋体" panose="02010600030101010101" pitchFamily="2" charset="-122"/>
            </a:endParaRPr>
          </a:p>
          <a:p>
            <a:pPr algn="l">
              <a:buClrTx/>
              <a:buSzTx/>
              <a:buNone/>
            </a:pPr>
            <a:r>
              <a:rPr lang="zh-CN" altLang="en-US" sz="2800">
                <a:latin typeface="Georgia" panose="02040502050405020303" charset="0"/>
                <a:ea typeface="宋体" panose="02010600030101010101" pitchFamily="2" charset="-122"/>
                <a:cs typeface="Georgia" panose="02040502050405020303" charset="0"/>
              </a:rPr>
              <a:t>Though they are direct, they will not get hurt by being unrestrained.</a:t>
            </a:r>
            <a:r>
              <a:rPr lang="en-US" altLang="zh-CN" sz="2800">
                <a:latin typeface="Georgia" panose="02040502050405020303" charset="0"/>
                <a:ea typeface="宋体" panose="02010600030101010101" pitchFamily="2" charset="-122"/>
                <a:cs typeface="Georgia" panose="02040502050405020303" charset="0"/>
              </a:rPr>
              <a:t> </a:t>
            </a:r>
            <a:r>
              <a:rPr lang="zh-CN" altLang="en-US" sz="2800">
                <a:latin typeface="Georgia" panose="02040502050405020303" charset="0"/>
                <a:ea typeface="宋体" panose="02010600030101010101" pitchFamily="2" charset="-122"/>
                <a:cs typeface="Georgia" panose="02040502050405020303" charset="0"/>
              </a:rPr>
              <a:t>The Sino-gram </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Si (肆)</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 means unrestrained. Though they are brilliant, they will not get hurt by </a:t>
            </a:r>
            <a:r>
              <a:rPr lang="en-US" altLang="zh-CN" sz="2800">
                <a:latin typeface="Georgia" panose="02040502050405020303" charset="0"/>
                <a:ea typeface="宋体" panose="02010600030101010101" pitchFamily="2" charset="-122"/>
                <a:cs typeface="Georgia" panose="02040502050405020303" charset="0"/>
              </a:rPr>
              <a:t>showing off</a:t>
            </a:r>
            <a:r>
              <a:rPr lang="zh-CN" altLang="en-US" sz="2800">
                <a:latin typeface="Georgia" panose="02040502050405020303" charset="0"/>
                <a:ea typeface="宋体" panose="02010600030101010101" pitchFamily="2" charset="-122"/>
                <a:cs typeface="Georgia" panose="02040502050405020303" charset="0"/>
              </a:rPr>
              <a:t>. The Sino-gram </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Yao (耀)</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 means showing off one</a:t>
            </a:r>
            <a:r>
              <a:rPr lang="en-US" altLang="zh-CN" sz="2800">
                <a:latin typeface="Georgia" panose="02040502050405020303" charset="0"/>
                <a:ea typeface="宋体" panose="02010600030101010101" pitchFamily="2" charset="-122"/>
                <a:cs typeface="Georgia" panose="02040502050405020303" charset="0"/>
              </a:rPr>
              <a:t>’</a:t>
            </a:r>
            <a:r>
              <a:rPr lang="zh-CN" altLang="en-US" sz="2800">
                <a:latin typeface="Georgia" panose="02040502050405020303" charset="0"/>
                <a:ea typeface="宋体" panose="02010600030101010101" pitchFamily="2" charset="-122"/>
                <a:cs typeface="Georgia" panose="02040502050405020303" charset="0"/>
              </a:rPr>
              <a:t>s opinion.</a:t>
            </a:r>
            <a:endParaRPr lang="zh-CN" altLang="en-US" sz="2800">
              <a:latin typeface="Georgia" panose="02040502050405020303" charset="0"/>
              <a:ea typeface="宋体" panose="02010600030101010101" pitchFamily="2" charset="-122"/>
              <a:cs typeface="Georgia" panose="02040502050405020303" charset="0"/>
            </a:endParaRPr>
          </a:p>
        </p:txBody>
      </p:sp>
      <p:sp>
        <p:nvSpPr>
          <p:cNvPr id="6" name="文本框 5"/>
          <p:cNvSpPr txBox="1"/>
          <p:nvPr/>
        </p:nvSpPr>
        <p:spPr>
          <a:xfrm>
            <a:off x="716280" y="930910"/>
            <a:ext cx="10759440" cy="1383665"/>
          </a:xfrm>
          <a:prstGeom prst="rect">
            <a:avLst/>
          </a:prstGeom>
          <a:noFill/>
        </p:spPr>
        <p:txBody>
          <a:bodyPr wrap="square" rtlCol="0" anchor="t">
            <a:spAutoFit/>
          </a:bodyPr>
          <a:p>
            <a:pPr algn="l">
              <a:buClrTx/>
              <a:buSzTx/>
              <a:buNone/>
            </a:pPr>
            <a:r>
              <a:rPr lang="zh-CN" sz="2800">
                <a:ea typeface="宋体" panose="02010600030101010101" pitchFamily="2" charset="-122"/>
                <a:sym typeface="+mn-ea"/>
              </a:rPr>
              <a:t>雖廉而不傷於劌。劌，謂刻削太甚也。</a:t>
            </a:r>
            <a:endParaRPr lang="zh-CN" sz="2800">
              <a:ea typeface="宋体" panose="02010600030101010101" pitchFamily="2" charset="-122"/>
              <a:sym typeface="+mn-ea"/>
            </a:endParaRPr>
          </a:p>
          <a:p>
            <a:pPr algn="l">
              <a:buClrTx/>
              <a:buSzTx/>
              <a:buNone/>
            </a:pPr>
            <a:r>
              <a:rPr lang="zh-CN" sz="2800">
                <a:latin typeface="Georgia" panose="02040502050405020303" charset="0"/>
                <a:ea typeface="宋体" panose="02010600030101010101" pitchFamily="2" charset="-122"/>
                <a:cs typeface="Georgia" panose="02040502050405020303" charset="0"/>
                <a:sym typeface="+mn-ea"/>
              </a:rPr>
              <a:t>Though they are incorruptible, they will not get hurt by being too harsh. The Sino-gram </a:t>
            </a:r>
            <a:r>
              <a:rPr lang="en-US" altLang="zh-CN" sz="2800">
                <a:latin typeface="Georgia" panose="02040502050405020303" charset="0"/>
                <a:ea typeface="宋体" panose="02010600030101010101" pitchFamily="2" charset="-122"/>
                <a:cs typeface="Georgia" panose="02040502050405020303" charset="0"/>
                <a:sym typeface="+mn-ea"/>
              </a:rPr>
              <a:t>‘</a:t>
            </a:r>
            <a:r>
              <a:rPr lang="zh-CN" sz="2800">
                <a:latin typeface="Georgia" panose="02040502050405020303" charset="0"/>
                <a:ea typeface="宋体" panose="02010600030101010101" pitchFamily="2" charset="-122"/>
                <a:cs typeface="Georgia" panose="02040502050405020303" charset="0"/>
                <a:sym typeface="+mn-ea"/>
              </a:rPr>
              <a:t>Gui (刿)</a:t>
            </a:r>
            <a:r>
              <a:rPr lang="en-US" altLang="zh-CN" sz="2800">
                <a:latin typeface="Georgia" panose="02040502050405020303" charset="0"/>
                <a:ea typeface="宋体" panose="02010600030101010101" pitchFamily="2" charset="-122"/>
                <a:cs typeface="Georgia" panose="02040502050405020303" charset="0"/>
                <a:sym typeface="+mn-ea"/>
              </a:rPr>
              <a:t>’</a:t>
            </a:r>
            <a:r>
              <a:rPr lang="zh-CN" sz="2800">
                <a:latin typeface="Georgia" panose="02040502050405020303" charset="0"/>
                <a:ea typeface="宋体" panose="02010600030101010101" pitchFamily="2" charset="-122"/>
                <a:cs typeface="Georgia" panose="02040502050405020303" charset="0"/>
                <a:sym typeface="+mn-ea"/>
              </a:rPr>
              <a:t> means being too harsh.</a:t>
            </a:r>
            <a:endParaRPr lang="zh-CN" sz="2800">
              <a:latin typeface="Georgia" panose="02040502050405020303" charset="0"/>
              <a:ea typeface="宋体" panose="02010600030101010101" pitchFamily="2" charset="-122"/>
              <a:cs typeface="Georgia" panose="02040502050405020303" charset="0"/>
            </a:endParaRPr>
          </a:p>
        </p:txBody>
      </p:sp>
      <p:sp>
        <p:nvSpPr>
          <p:cNvPr id="2" name="灯片编号占位符 1"/>
          <p:cNvSpPr>
            <a:spLocks noGrp="1"/>
          </p:cNvSpPr>
          <p:nvPr>
            <p:ph type="sldNum" sz="quarter" idx="12"/>
          </p:nvPr>
        </p:nvSpPr>
        <p:spPr>
          <a:xfrm>
            <a:off x="429895" y="6304280"/>
            <a:ext cx="741680" cy="365125"/>
          </a:xfrm>
        </p:spPr>
        <p:txBody>
          <a:bodyPr/>
          <a:p>
            <a:r>
              <a:rPr lang="en-US" altLang="zh-CN" sz="1600" b="1" smtClean="0">
                <a:solidFill>
                  <a:schemeClr val="tx1"/>
                </a:solidFill>
              </a:rPr>
              <a:t>10</a:t>
            </a:r>
            <a:endParaRPr lang="en-US" altLang="zh-CN" sz="1600" b="1" smtClean="0">
              <a:solidFill>
                <a:schemeClr val="tx1"/>
              </a:solidFill>
            </a:endParaRPr>
          </a:p>
        </p:txBody>
      </p:sp>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文本框 4"/>
          <p:cNvSpPr txBox="1"/>
          <p:nvPr/>
        </p:nvSpPr>
        <p:spPr>
          <a:xfrm>
            <a:off x="876300" y="1725930"/>
            <a:ext cx="10718165" cy="3107690"/>
          </a:xfrm>
          <a:prstGeom prst="rect">
            <a:avLst/>
          </a:prstGeom>
          <a:noFill/>
          <a:ln w="9525">
            <a:noFill/>
          </a:ln>
        </p:spPr>
        <p:txBody>
          <a:bodyPr wrap="square">
            <a:spAutoFit/>
          </a:bodyPr>
          <a:p>
            <a:pPr algn="l">
              <a:buClrTx/>
              <a:buSzTx/>
              <a:buNone/>
            </a:pPr>
            <a:r>
              <a:rPr lang="zh-CN" sz="2800">
                <a:ea typeface="宋体" panose="02010600030101010101" pitchFamily="2" charset="-122"/>
              </a:rPr>
              <a:t>此聖人有所長，而能養其所長，故為天下貴。此所以無為而治，好靜而自安，無為而民自化矣。</a:t>
            </a:r>
            <a:endParaRPr lang="zh-CN" sz="2800">
              <a:ea typeface="宋体" panose="02010600030101010101" pitchFamily="2" charset="-122"/>
            </a:endParaRPr>
          </a:p>
          <a:p>
            <a:pPr algn="l">
              <a:buClrTx/>
              <a:buSzTx/>
              <a:buNone/>
            </a:pPr>
            <a:r>
              <a:rPr lang="zh-CN" altLang="en-US" sz="2800">
                <a:latin typeface="Georgia" panose="02040502050405020303" charset="0"/>
                <a:ea typeface="宋体" panose="02010600030101010101" pitchFamily="2" charset="-122"/>
                <a:cs typeface="Georgia" panose="02040502050405020303" charset="0"/>
              </a:rPr>
              <a:t>This means sages have their strengths and they can well nourish them. This is why say sages are revered by the whole world. And this is how they can influence the world with no intention, how they rest their mind in tranquility so that people can be at ease, and how they do nothing, people will then reform by them. </a:t>
            </a:r>
            <a:endParaRPr lang="zh-CN" altLang="en-US" sz="2800">
              <a:latin typeface="Georgia" panose="02040502050405020303" charset="0"/>
              <a:ea typeface="宋体" panose="02010600030101010101" pitchFamily="2" charset="-122"/>
              <a:cs typeface="Georgia" panose="02040502050405020303" charset="0"/>
            </a:endParaRPr>
          </a:p>
        </p:txBody>
      </p:sp>
      <p:sp>
        <p:nvSpPr>
          <p:cNvPr id="6" name="灯片编号占位符 5"/>
          <p:cNvSpPr>
            <a:spLocks noGrp="1"/>
          </p:cNvSpPr>
          <p:nvPr>
            <p:ph type="sldNum" sz="quarter" idx="12"/>
          </p:nvPr>
        </p:nvSpPr>
        <p:spPr>
          <a:xfrm>
            <a:off x="429895" y="6304280"/>
            <a:ext cx="741680" cy="365125"/>
          </a:xfrm>
        </p:spPr>
        <p:txBody>
          <a:bodyPr/>
          <a:p>
            <a:r>
              <a:rPr lang="en-US" altLang="zh-CN" sz="1600" b="1" smtClean="0">
                <a:solidFill>
                  <a:schemeClr val="tx1"/>
                </a:solidFill>
              </a:rPr>
              <a:t>11</a:t>
            </a:r>
            <a:endParaRPr lang="en-US" altLang="zh-CN" sz="1600" b="1" smtClean="0">
              <a:solidFill>
                <a:schemeClr val="tx1"/>
              </a:solidFill>
            </a:endParaRPr>
          </a:p>
        </p:txBody>
      </p:sp>
    </p:spTree>
    <p:custDataLst>
      <p:tags r:id="rId1"/>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灯片编号占位符 5"/>
          <p:cNvSpPr>
            <a:spLocks noGrp="1"/>
          </p:cNvSpPr>
          <p:nvPr>
            <p:ph type="sldNum" sz="quarter" idx="12"/>
          </p:nvPr>
        </p:nvSpPr>
        <p:spPr>
          <a:xfrm>
            <a:off x="429895" y="6304280"/>
            <a:ext cx="741680" cy="365125"/>
          </a:xfrm>
        </p:spPr>
        <p:txBody>
          <a:bodyPr/>
          <a:p>
            <a:r>
              <a:rPr lang="en-US" altLang="zh-CN" sz="1600" b="1" smtClean="0">
                <a:solidFill>
                  <a:schemeClr val="tx1"/>
                </a:solidFill>
              </a:rPr>
              <a:t>12</a:t>
            </a:r>
            <a:endParaRPr lang="en-US" altLang="zh-CN" sz="1600" b="1" smtClean="0">
              <a:solidFill>
                <a:schemeClr val="tx1"/>
              </a:solidFill>
            </a:endParaRPr>
          </a:p>
        </p:txBody>
      </p:sp>
      <p:sp>
        <p:nvSpPr>
          <p:cNvPr id="2" name="文本框 1"/>
          <p:cNvSpPr txBox="1"/>
          <p:nvPr/>
        </p:nvSpPr>
        <p:spPr>
          <a:xfrm>
            <a:off x="2436495" y="2656840"/>
            <a:ext cx="8928100" cy="706755"/>
          </a:xfrm>
          <a:prstGeom prst="rect">
            <a:avLst/>
          </a:prstGeom>
          <a:noFill/>
        </p:spPr>
        <p:txBody>
          <a:bodyPr wrap="square" rtlCol="0">
            <a:spAutoFit/>
          </a:bodyPr>
          <a:p>
            <a:r>
              <a:rPr lang="en-US" altLang="zh-CN" sz="4000">
                <a:latin typeface="Georgia" panose="02040502050405020303" charset="0"/>
                <a:cs typeface="Georgia" panose="02040502050405020303" charset="0"/>
              </a:rPr>
              <a:t>Commentary and Self-reflection</a:t>
            </a:r>
            <a:endParaRPr lang="en-US" altLang="zh-CN" sz="4000">
              <a:latin typeface="Georgia" panose="02040502050405020303" charset="0"/>
              <a:cs typeface="Georgia" panose="02040502050405020303" charset="0"/>
            </a:endParaRPr>
          </a:p>
        </p:txBody>
      </p:sp>
    </p:spTree>
    <p:custDataLst>
      <p:tags r:id="rId1"/>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灯片编号占位符 5"/>
          <p:cNvSpPr>
            <a:spLocks noGrp="1"/>
          </p:cNvSpPr>
          <p:nvPr>
            <p:ph type="sldNum" sz="quarter" idx="12"/>
          </p:nvPr>
        </p:nvSpPr>
        <p:spPr>
          <a:xfrm>
            <a:off x="429895" y="6304280"/>
            <a:ext cx="741680" cy="365125"/>
          </a:xfrm>
        </p:spPr>
        <p:txBody>
          <a:bodyPr/>
          <a:p>
            <a:r>
              <a:rPr lang="en-US" altLang="zh-CN" sz="1600" b="1" smtClean="0">
                <a:solidFill>
                  <a:schemeClr val="tx1"/>
                </a:solidFill>
              </a:rPr>
              <a:t>13</a:t>
            </a:r>
            <a:endParaRPr lang="en-US" altLang="zh-CN" sz="1600" b="1" smtClean="0">
              <a:solidFill>
                <a:schemeClr val="tx1"/>
              </a:solidFill>
            </a:endParaRPr>
          </a:p>
        </p:txBody>
      </p:sp>
      <p:sp>
        <p:nvSpPr>
          <p:cNvPr id="2" name="文本框 1"/>
          <p:cNvSpPr txBox="1"/>
          <p:nvPr/>
        </p:nvSpPr>
        <p:spPr>
          <a:xfrm>
            <a:off x="3263900" y="2686685"/>
            <a:ext cx="8928100" cy="706755"/>
          </a:xfrm>
          <a:prstGeom prst="rect">
            <a:avLst/>
          </a:prstGeom>
          <a:noFill/>
        </p:spPr>
        <p:txBody>
          <a:bodyPr wrap="square" rtlCol="0">
            <a:spAutoFit/>
          </a:bodyPr>
          <a:p>
            <a:r>
              <a:rPr lang="en-US" altLang="zh-CN" sz="4000">
                <a:latin typeface="Georgia" panose="02040502050405020303" charset="0"/>
                <a:cs typeface="Georgia" panose="02040502050405020303" charset="0"/>
              </a:rPr>
              <a:t>Thank you for listening.</a:t>
            </a:r>
            <a:endParaRPr lang="en-US" altLang="zh-CN" sz="4000">
              <a:latin typeface="Georgia" panose="02040502050405020303" charset="0"/>
              <a:cs typeface="Georgia" panose="02040502050405020303" charset="0"/>
            </a:endParaRPr>
          </a:p>
        </p:txBody>
      </p:sp>
    </p:spTree>
    <p:custDataLst>
      <p:tags r:id="rId1"/>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176"/>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64.xml><?xml version="1.0" encoding="utf-8"?>
<p:tagLst xmlns:p="http://schemas.openxmlformats.org/presentationml/2006/main">
  <p:tag name="KSO_WM_BEAUTIFY_FLAG" val="#wm#"/>
  <p:tag name="KSO_WM_TEMPLATE_CATEGORY" val="custom"/>
  <p:tag name="KSO_WM_TEMPLATE_INDEX" val="20205176"/>
</p:tagLst>
</file>

<file path=ppt/tags/tag65.xml><?xml version="1.0" encoding="utf-8"?>
<p:tagLst xmlns:p="http://schemas.openxmlformats.org/presentationml/2006/main">
  <p:tag name="KSO_WM_BEAUTIFY_FLAG" val="#wm#"/>
  <p:tag name="KSO_WM_TEMPLATE_CATEGORY" val="custom"/>
  <p:tag name="KSO_WM_TEMPLATE_INDEX" val="20205176"/>
</p:tagLst>
</file>

<file path=ppt/tags/tag66.xml><?xml version="1.0" encoding="utf-8"?>
<p:tagLst xmlns:p="http://schemas.openxmlformats.org/presentationml/2006/main">
  <p:tag name="KSO_WM_BEAUTIFY_FLAG" val="#wm#"/>
  <p:tag name="KSO_WM_TEMPLATE_CATEGORY" val="custom"/>
  <p:tag name="KSO_WM_TEMPLATE_INDEX" val="20205176"/>
</p:tagLst>
</file>

<file path=ppt/tags/tag67.xml><?xml version="1.0" encoding="utf-8"?>
<p:tagLst xmlns:p="http://schemas.openxmlformats.org/presentationml/2006/main">
  <p:tag name="KSO_WM_BEAUTIFY_FLAG" val="#wm#"/>
  <p:tag name="KSO_WM_TEMPLATE_CATEGORY" val="custom"/>
  <p:tag name="KSO_WM_TEMPLATE_INDEX" val="20205176"/>
</p:tagLst>
</file>

<file path=ppt/tags/tag68.xml><?xml version="1.0" encoding="utf-8"?>
<p:tagLst xmlns:p="http://schemas.openxmlformats.org/presentationml/2006/main">
  <p:tag name="KSO_WM_BEAUTIFY_FLAG" val="#wm#"/>
  <p:tag name="KSO_WM_TEMPLATE_CATEGORY" val="custom"/>
  <p:tag name="KSO_WM_TEMPLATE_INDEX" val="20205176"/>
</p:tagLst>
</file>

<file path=ppt/tags/tag69.xml><?xml version="1.0" encoding="utf-8"?>
<p:tagLst xmlns:p="http://schemas.openxmlformats.org/presentationml/2006/main">
  <p:tag name="KSO_WM_BEAUTIFY_FLAG" val="#wm#"/>
  <p:tag name="KSO_WM_TEMPLATE_CATEGORY" val="custom"/>
  <p:tag name="KSO_WM_TEMPLATE_INDEX" val="20205176"/>
</p:tagLst>
</file>

<file path=ppt/tags/tag70.xml><?xml version="1.0" encoding="utf-8"?>
<p:tagLst xmlns:p="http://schemas.openxmlformats.org/presentationml/2006/main">
  <p:tag name="KSO_WM_BEAUTIFY_FLAG" val="#wm#"/>
  <p:tag name="KSO_WM_TEMPLATE_CATEGORY" val="custom"/>
  <p:tag name="KSO_WM_TEMPLATE_INDEX" val="20205176"/>
</p:tagLst>
</file>

<file path=ppt/tags/tag71.xml><?xml version="1.0" encoding="utf-8"?>
<p:tagLst xmlns:p="http://schemas.openxmlformats.org/presentationml/2006/main">
  <p:tag name="KSO_WM_BEAUTIFY_FLAG" val="#wm#"/>
  <p:tag name="KSO_WM_TEMPLATE_CATEGORY" val="custom"/>
  <p:tag name="KSO_WM_TEMPLATE_INDEX" val="20205176"/>
</p:tagLst>
</file>

<file path=ppt/tags/tag72.xml><?xml version="1.0" encoding="utf-8"?>
<p:tagLst xmlns:p="http://schemas.openxmlformats.org/presentationml/2006/main">
  <p:tag name="KSO_WM_BEAUTIFY_FLAG" val="#wm#"/>
  <p:tag name="KSO_WM_TEMPLATE_CATEGORY" val="custom"/>
  <p:tag name="KSO_WM_TEMPLATE_INDEX" val="20205176"/>
</p:tagLst>
</file>

<file path=ppt/tags/tag73.xml><?xml version="1.0" encoding="utf-8"?>
<p:tagLst xmlns:p="http://schemas.openxmlformats.org/presentationml/2006/main">
  <p:tag name="KSO_WM_BEAUTIFY_FLAG" val="#wm#"/>
  <p:tag name="KSO_WM_TEMPLATE_CATEGORY" val="custom"/>
  <p:tag name="KSO_WM_TEMPLATE_INDEX" val="20205176"/>
</p:tagLst>
</file>

<file path=ppt/tags/tag74.xml><?xml version="1.0" encoding="utf-8"?>
<p:tagLst xmlns:p="http://schemas.openxmlformats.org/presentationml/2006/main">
  <p:tag name="KSO_WM_BEAUTIFY_FLAG" val="#wm#"/>
  <p:tag name="KSO_WM_TEMPLATE_CATEGORY" val="custom"/>
  <p:tag name="KSO_WM_TEMPLATE_INDEX" val="20205176"/>
</p:tagLst>
</file>

<file path=ppt/tags/tag75.xml><?xml version="1.0" encoding="utf-8"?>
<p:tagLst xmlns:p="http://schemas.openxmlformats.org/presentationml/2006/main">
  <p:tag name="KSO_WM_BEAUTIFY_FLAG" val="#wm#"/>
  <p:tag name="KSO_WM_TEMPLATE_CATEGORY" val="custom"/>
  <p:tag name="KSO_WM_TEMPLATE_INDEX" val="20205176"/>
</p:tagLst>
</file>

<file path=ppt/tags/tag76.xml><?xml version="1.0" encoding="utf-8"?>
<p:tagLst xmlns:p="http://schemas.openxmlformats.org/presentationml/2006/main">
  <p:tag name="KSO_WM_BEAUTIFY_FLAG" val="#wm#"/>
  <p:tag name="KSO_WM_TEMPLATE_CATEGORY" val="custom"/>
  <p:tag name="KSO_WM_TEMPLATE_INDEX" val="20205176"/>
</p:tagLst>
</file>

<file path=ppt/tags/tag77.xml><?xml version="1.0" encoding="utf-8"?>
<p:tagLst xmlns:p="http://schemas.openxmlformats.org/presentationml/2006/main">
  <p:tag name="KSO_WM_BEAUTIFY_FLAG" val="#wm#"/>
  <p:tag name="KSO_WM_TEMPLATE_CATEGORY" val="custom"/>
  <p:tag name="KSO_WM_TEMPLATE_INDEX" val="20205176"/>
</p:tagLst>
</file>

<file path=ppt/theme/theme1.xml><?xml version="1.0" encoding="utf-8"?>
<a:theme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5174</Words>
  <Application>WPS 演示</Application>
  <PresentationFormat>宽屏</PresentationFormat>
  <Paragraphs>119</Paragraphs>
  <Slides>15</Slides>
  <Notes>4</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15</vt:i4>
      </vt:variant>
    </vt:vector>
  </HeadingPairs>
  <TitlesOfParts>
    <vt:vector size="26" baseType="lpstr">
      <vt:lpstr>Arial</vt:lpstr>
      <vt:lpstr>宋体</vt:lpstr>
      <vt:lpstr>Wingdings</vt:lpstr>
      <vt:lpstr>微软雅黑</vt:lpstr>
      <vt:lpstr>Wingdings</vt:lpstr>
      <vt:lpstr>Georgia</vt:lpstr>
      <vt:lpstr>DFKai-SB</vt:lpstr>
      <vt:lpstr>Calibri</vt:lpstr>
      <vt:lpstr>Times New Roman</vt:lpstr>
      <vt:lpstr>Arial Unicode MS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曾思瑶</cp:lastModifiedBy>
  <cp:revision>183</cp:revision>
  <dcterms:created xsi:type="dcterms:W3CDTF">2019-06-19T02:08:00Z</dcterms:created>
  <dcterms:modified xsi:type="dcterms:W3CDTF">2021-07-30T11:06:48Z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2052-11.1.0.10667</vt:lpwstr>
  </property>
  <property fmtid="{D5CDD505-2E9C-101B-9397-08002B2CF9AE}" pid="3" name="ICV">
    <vt:lpwstr>3A7C06B7BDDF474198D7AB61FCC00C4A</vt:lpwstr>
  </property>
</Properties>
</file>