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446" r:id="rId2"/>
    <p:sldId id="424" r:id="rId3"/>
    <p:sldId id="419" r:id="rId4"/>
    <p:sldId id="421" r:id="rId5"/>
    <p:sldId id="422" r:id="rId6"/>
    <p:sldId id="256" r:id="rId7"/>
    <p:sldId id="465" r:id="rId8"/>
    <p:sldId id="466" r:id="rId9"/>
    <p:sldId id="452" r:id="rId10"/>
    <p:sldId id="457" r:id="rId11"/>
    <p:sldId id="430" r:id="rId12"/>
    <p:sldId id="276" r:id="rId13"/>
    <p:sldId id="432" r:id="rId14"/>
    <p:sldId id="278" r:id="rId15"/>
    <p:sldId id="277" r:id="rId16"/>
    <p:sldId id="435" r:id="rId17"/>
    <p:sldId id="455" r:id="rId18"/>
    <p:sldId id="437" r:id="rId19"/>
    <p:sldId id="438" r:id="rId20"/>
    <p:sldId id="439" r:id="rId21"/>
    <p:sldId id="441" r:id="rId22"/>
    <p:sldId id="456" r:id="rId23"/>
    <p:sldId id="302" r:id="rId24"/>
    <p:sldId id="333" r:id="rId25"/>
    <p:sldId id="449" r:id="rId26"/>
    <p:sldId id="274" r:id="rId27"/>
    <p:sldId id="275" r:id="rId28"/>
    <p:sldId id="462" r:id="rId29"/>
    <p:sldId id="461" r:id="rId30"/>
    <p:sldId id="460" r:id="rId31"/>
    <p:sldId id="463" r:id="rId32"/>
    <p:sldId id="270" r:id="rId33"/>
    <p:sldId id="272" r:id="rId34"/>
    <p:sldId id="279" r:id="rId35"/>
    <p:sldId id="436" r:id="rId36"/>
    <p:sldId id="319" r:id="rId37"/>
    <p:sldId id="280" r:id="rId38"/>
    <p:sldId id="281" r:id="rId39"/>
    <p:sldId id="458" r:id="rId40"/>
    <p:sldId id="285" r:id="rId41"/>
    <p:sldId id="45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d0pYaXcZbcs+c4K4kKQKw==" hashData="0QbFfGx4wvz90qeidoCSl77U7Z0UYU4BNhOkkO55czwyP0oIoV7pwu+Fl5Th3cmsfVaXfeFtKlYR3uZpzzK8/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89"/>
    <p:restoredTop sz="68503"/>
  </p:normalViewPr>
  <p:slideViewPr>
    <p:cSldViewPr snapToGrid="0">
      <p:cViewPr varScale="1">
        <p:scale>
          <a:sx n="66" d="100"/>
          <a:sy n="66" d="100"/>
        </p:scale>
        <p:origin x="17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12/18/2024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7</a:t>
            </a:fld>
            <a:endParaRPr lang="en-US"/>
          </a:p>
        </p:txBody>
      </p:sp>
    </p:spTree>
    <p:extLst>
      <p:ext uri="{BB962C8B-B14F-4D97-AF65-F5344CB8AC3E}">
        <p14:creationId xmlns:p14="http://schemas.microsoft.com/office/powerpoint/2010/main" val="3784019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9</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11</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12</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13</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16</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18</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19</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20</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21</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23</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24</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27</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28</a:t>
            </a:fld>
            <a:endParaRPr lang="en-US"/>
          </a:p>
        </p:txBody>
      </p:sp>
    </p:spTree>
    <p:extLst>
      <p:ext uri="{BB962C8B-B14F-4D97-AF65-F5344CB8AC3E}">
        <p14:creationId xmlns:p14="http://schemas.microsoft.com/office/powerpoint/2010/main" val="1825307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29</a:t>
            </a:fld>
            <a:endParaRPr lang="en-US"/>
          </a:p>
        </p:txBody>
      </p:sp>
    </p:spTree>
    <p:extLst>
      <p:ext uri="{BB962C8B-B14F-4D97-AF65-F5344CB8AC3E}">
        <p14:creationId xmlns:p14="http://schemas.microsoft.com/office/powerpoint/2010/main" val="41775380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31</a:t>
            </a:fld>
            <a:endParaRPr lang="en-US"/>
          </a:p>
        </p:txBody>
      </p:sp>
    </p:spTree>
    <p:extLst>
      <p:ext uri="{BB962C8B-B14F-4D97-AF65-F5344CB8AC3E}">
        <p14:creationId xmlns:p14="http://schemas.microsoft.com/office/powerpoint/2010/main" val="3648841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35</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36</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37</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38</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39</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40</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12/18/2024</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6.jpeg"/><Relationship Id="rId7" Type="http://schemas.openxmlformats.org/officeDocument/2006/relationships/hyperlink" Target="mailto:l.ellis@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0.jpeg"/><Relationship Id="rId4" Type="http://schemas.openxmlformats.org/officeDocument/2006/relationships/image" Target="../media/image7.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tags" Target="../tags/tag3.xml"/><Relationship Id="rId7" Type="http://schemas.openxmlformats.org/officeDocument/2006/relationships/notesSlide" Target="../notesSlides/notesSlide1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2.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2.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2.xml"/><Relationship Id="rId5" Type="http://schemas.openxmlformats.org/officeDocument/2006/relationships/tags" Target="../tags/tag10.xml"/><Relationship Id="rId15" Type="http://schemas.microsoft.com/office/2007/relationships/diagramDrawing" Target="../diagrams/drawing2.xml"/><Relationship Id="rId10" Type="http://schemas.openxmlformats.org/officeDocument/2006/relationships/notesSlide" Target="../notesSlides/notesSlide18.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33.png"/><Relationship Id="rId9"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938992"/>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BMPL4018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hwb@uwtsd.ac.uk</a:t>
            </a: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a:lnSpc>
                <a:spcPct val="90000"/>
              </a:lnSpc>
              <a:spcAft>
                <a:spcPts val="600"/>
              </a:spcAft>
            </a:pPr>
            <a:r>
              <a:rPr lang="en-US" sz="2400" dirty="0">
                <a:latin typeface="Arial" panose="020B0604020202020204" pitchFamily="34" charset="0"/>
                <a:cs typeface="Arial" panose="020B0604020202020204" pitchFamily="34" charset="0"/>
              </a:rPr>
              <a:t>1-hour short answer question.</a:t>
            </a:r>
          </a:p>
          <a:p>
            <a:pPr>
              <a:lnSpc>
                <a:spcPct val="90000"/>
              </a:lnSpc>
              <a:spcAft>
                <a:spcPts val="600"/>
              </a:spcAft>
            </a:pPr>
            <a:endParaRPr lang="en-US" sz="2400" dirty="0">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TBC </a:t>
            </a: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pic>
        <p:nvPicPr>
          <p:cNvPr id="7" name="Picture 6">
            <a:extLst>
              <a:ext uri="{FF2B5EF4-FFF2-40B4-BE49-F238E27FC236}">
                <a16:creationId xmlns:a16="http://schemas.microsoft.com/office/drawing/2014/main" id="{A611A33A-5FFD-7A6C-BC24-95EB633E86B6}"/>
              </a:ext>
            </a:extLst>
          </p:cNvPr>
          <p:cNvPicPr>
            <a:picLocks noChangeAspect="1"/>
          </p:cNvPicPr>
          <p:nvPr/>
        </p:nvPicPr>
        <p:blipFill>
          <a:blip r:embed="rId6"/>
          <a:stretch>
            <a:fillRect/>
          </a:stretch>
        </p:blipFill>
        <p:spPr>
          <a:xfrm>
            <a:off x="5666797" y="467366"/>
            <a:ext cx="4016333" cy="5720632"/>
          </a:xfrm>
          <a:prstGeom prst="rect">
            <a:avLst/>
          </a:prstGeom>
        </p:spPr>
      </p:pic>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2463-478C-E03D-53C1-A69346CE8281}"/>
              </a:ext>
            </a:extLst>
          </p:cNvPr>
          <p:cNvSpPr>
            <a:spLocks noGrp="1"/>
          </p:cNvSpPr>
          <p:nvPr>
            <p:ph type="title"/>
          </p:nvPr>
        </p:nvSpPr>
        <p:spPr/>
        <p:txBody>
          <a:bodyPr/>
          <a:lstStyle/>
          <a:p>
            <a:r>
              <a:rPr lang="en-GB" dirty="0"/>
              <a:t>What is response policing?</a:t>
            </a:r>
          </a:p>
        </p:txBody>
      </p:sp>
      <p:pic>
        <p:nvPicPr>
          <p:cNvPr id="5" name="Content Placeholder 4">
            <a:extLst>
              <a:ext uri="{FF2B5EF4-FFF2-40B4-BE49-F238E27FC236}">
                <a16:creationId xmlns:a16="http://schemas.microsoft.com/office/drawing/2014/main" id="{EFA6A823-CAB9-FDD3-98AF-AEA5D5AA56C5}"/>
              </a:ext>
            </a:extLst>
          </p:cNvPr>
          <p:cNvPicPr>
            <a:picLocks noGrp="1" noChangeAspect="1"/>
          </p:cNvPicPr>
          <p:nvPr>
            <p:ph idx="1"/>
          </p:nvPr>
        </p:nvPicPr>
        <p:blipFill>
          <a:blip r:embed="rId3"/>
          <a:stretch>
            <a:fillRect/>
          </a:stretch>
        </p:blipFill>
        <p:spPr>
          <a:xfrm>
            <a:off x="1722624" y="1690688"/>
            <a:ext cx="8389564" cy="4428754"/>
          </a:xfrm>
        </p:spPr>
      </p:pic>
    </p:spTree>
    <p:extLst>
      <p:ext uri="{BB962C8B-B14F-4D97-AF65-F5344CB8AC3E}">
        <p14:creationId xmlns:p14="http://schemas.microsoft.com/office/powerpoint/2010/main" val="262989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4A7AE-597A-0741-CA05-17BC70E1B7F4}"/>
              </a:ext>
            </a:extLst>
          </p:cNvPr>
          <p:cNvSpPr>
            <a:spLocks noGrp="1"/>
          </p:cNvSpPr>
          <p:nvPr>
            <p:ph type="title"/>
          </p:nvPr>
        </p:nvSpPr>
        <p:spPr/>
        <p:txBody>
          <a:bodyPr/>
          <a:lstStyle/>
          <a:p>
            <a:r>
              <a:rPr lang="en-GB" dirty="0"/>
              <a:t>What do they deal with?</a:t>
            </a:r>
          </a:p>
        </p:txBody>
      </p:sp>
      <p:sp>
        <p:nvSpPr>
          <p:cNvPr id="3" name="Content Placeholder 2">
            <a:extLst>
              <a:ext uri="{FF2B5EF4-FFF2-40B4-BE49-F238E27FC236}">
                <a16:creationId xmlns:a16="http://schemas.microsoft.com/office/drawing/2014/main" id="{3CA342A3-BF57-55D6-D13E-A3EAC9CCD203}"/>
              </a:ext>
            </a:extLst>
          </p:cNvPr>
          <p:cNvSpPr>
            <a:spLocks noGrp="1"/>
          </p:cNvSpPr>
          <p:nvPr>
            <p:ph idx="1"/>
          </p:nvPr>
        </p:nvSpPr>
        <p:spPr/>
        <p:txBody>
          <a:bodyPr/>
          <a:lstStyle/>
          <a:p>
            <a:r>
              <a:rPr lang="en-GB" dirty="0"/>
              <a:t>Victim based crime has generally decreased over the last 10 years (except for some offences, including sexual assault). </a:t>
            </a:r>
          </a:p>
          <a:p>
            <a:r>
              <a:rPr lang="en-GB" dirty="0"/>
              <a:t>8.8 million incidents of “headline” crime which includes theft, robbery, criminal damage, fraud, computer misuse and violence with or without injury year ending March 2024. </a:t>
            </a:r>
          </a:p>
          <a:p>
            <a:pPr marL="0" indent="0">
              <a:buNone/>
            </a:pPr>
            <a:endParaRPr lang="en-GB" dirty="0"/>
          </a:p>
          <a:p>
            <a:pPr marL="0" indent="0">
              <a:buNone/>
            </a:pPr>
            <a:r>
              <a:rPr lang="en-GB" dirty="0"/>
              <a:t>What else do response police officers deal with ?</a:t>
            </a:r>
          </a:p>
        </p:txBody>
      </p:sp>
    </p:spTree>
    <p:extLst>
      <p:ext uri="{BB962C8B-B14F-4D97-AF65-F5344CB8AC3E}">
        <p14:creationId xmlns:p14="http://schemas.microsoft.com/office/powerpoint/2010/main" val="1694017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315745"/>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0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dirty="0"/>
          </a:p>
          <a:p>
            <a:pPr marL="0" indent="0" eaLnBrk="1" hangingPunct="1">
              <a:lnSpc>
                <a:spcPct val="90000"/>
              </a:lnSpc>
              <a:buNone/>
              <a:defRPr/>
            </a:pPr>
            <a:r>
              <a:rPr lang="en-US" altLang="en-US" dirty="0"/>
              <a:t>You stop him and he apologises,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4</a:t>
            </a:r>
          </a:p>
        </p:txBody>
      </p:sp>
      <p:sp>
        <p:nvSpPr>
          <p:cNvPr id="3" name="Rectangle 3"/>
          <p:cNvSpPr txBox="1">
            <a:spLocks noChangeArrowheads="1"/>
          </p:cNvSpPr>
          <p:nvPr/>
        </p:nvSpPr>
        <p:spPr bwMode="auto">
          <a:xfrm>
            <a:off x="368135" y="1792933"/>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b="1"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b="1"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extLst>
              <p:ext uri="{D42A27DB-BD31-4B8C-83A1-F6EECF244321}">
                <p14:modId xmlns:p14="http://schemas.microsoft.com/office/powerpoint/2010/main" val="613951441"/>
              </p:ext>
            </p:extLst>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628F4CB-A212-D1F3-74A3-D25D9FC5A4F1}"/>
              </a:ext>
            </a:extLst>
          </p:cNvPr>
          <p:cNvPicPr>
            <a:picLocks noChangeAspect="1"/>
          </p:cNvPicPr>
          <p:nvPr/>
        </p:nvPicPr>
        <p:blipFill>
          <a:blip r:embed="rId3"/>
          <a:stretch>
            <a:fillRect/>
          </a:stretch>
        </p:blipFill>
        <p:spPr>
          <a:xfrm>
            <a:off x="1183341" y="773206"/>
            <a:ext cx="9426387" cy="5311588"/>
          </a:xfrm>
          <a:prstGeom prst="rect">
            <a:avLst/>
          </a:prstGeom>
        </p:spPr>
      </p:pic>
    </p:spTree>
    <p:extLst>
      <p:ext uri="{BB962C8B-B14F-4D97-AF65-F5344CB8AC3E}">
        <p14:creationId xmlns:p14="http://schemas.microsoft.com/office/powerpoint/2010/main" val="2850432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49FC-230E-AB0A-82CE-7D91FADD4DF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Code of Ethics</a:t>
            </a:r>
          </a:p>
        </p:txBody>
      </p:sp>
      <p:sp>
        <p:nvSpPr>
          <p:cNvPr id="3" name="Content Placeholder 2">
            <a:extLst>
              <a:ext uri="{FF2B5EF4-FFF2-40B4-BE49-F238E27FC236}">
                <a16:creationId xmlns:a16="http://schemas.microsoft.com/office/drawing/2014/main" id="{A3E0F783-CFFC-5541-6A30-2AF4D951D8C7}"/>
              </a:ext>
            </a:extLst>
          </p:cNvPr>
          <p:cNvSpPr>
            <a:spLocks noGrp="1"/>
          </p:cNvSpPr>
          <p:nvPr>
            <p:ph idx="1"/>
          </p:nvPr>
        </p:nvSpPr>
        <p:spPr/>
        <p:txBody>
          <a:bodyPr/>
          <a:lstStyle/>
          <a:p>
            <a:pPr marL="0" indent="0">
              <a:buNone/>
            </a:pPr>
            <a:r>
              <a:rPr lang="en-GB" b="0" i="0" dirty="0">
                <a:solidFill>
                  <a:srgbClr val="000000"/>
                </a:solidFill>
                <a:effectLst/>
                <a:latin typeface="Arial" panose="020B0604020202020204" pitchFamily="34" charset="0"/>
                <a:cs typeface="Arial" panose="020B0604020202020204" pitchFamily="34" charset="0"/>
              </a:rPr>
              <a:t>The 2024 Code of Ethics is inclusive and supports everyone in policing.</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The COE is in two parts:</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Ethical policing principles and</a:t>
            </a:r>
          </a:p>
          <a:p>
            <a:pPr marL="0" indent="0">
              <a:buNone/>
            </a:pPr>
            <a:endParaRPr lang="en-GB" dirty="0">
              <a:solidFill>
                <a:srgbClr val="000000"/>
              </a:solidFill>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Guidance for ethical and professional behaviour in policing. </a:t>
            </a:r>
          </a:p>
        </p:txBody>
      </p:sp>
    </p:spTree>
    <p:extLst>
      <p:ext uri="{BB962C8B-B14F-4D97-AF65-F5344CB8AC3E}">
        <p14:creationId xmlns:p14="http://schemas.microsoft.com/office/powerpoint/2010/main" val="41887351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8E237-1168-673B-4874-D7CCB7E65527}"/>
              </a:ext>
            </a:extLst>
          </p:cNvPr>
          <p:cNvSpPr>
            <a:spLocks noGrp="1"/>
          </p:cNvSpPr>
          <p:nvPr>
            <p:ph type="title"/>
          </p:nvPr>
        </p:nvSpPr>
        <p:spPr/>
        <p:txBody>
          <a:bodyPr/>
          <a:lstStyle/>
          <a:p>
            <a:r>
              <a:rPr lang="en-GB" dirty="0"/>
              <a:t>What are they?</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B3589267-2174-1E95-F49A-516FB9CD9B45}"/>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1273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87A81-0420-DF28-8813-59E2B5E8F05B}"/>
              </a:ext>
            </a:extLst>
          </p:cNvPr>
          <p:cNvSpPr>
            <a:spLocks noGrp="1"/>
          </p:cNvSpPr>
          <p:nvPr>
            <p:ph type="title"/>
          </p:nvPr>
        </p:nvSpPr>
        <p:spPr/>
        <p:txBody>
          <a:bodyPr/>
          <a:lstStyle/>
          <a:p>
            <a:r>
              <a:rPr lang="en-GB" dirty="0"/>
              <a:t>Using the principles</a:t>
            </a:r>
          </a:p>
        </p:txBody>
      </p:sp>
      <p:sp>
        <p:nvSpPr>
          <p:cNvPr id="3" name="Content Placeholder 2">
            <a:extLst>
              <a:ext uri="{FF2B5EF4-FFF2-40B4-BE49-F238E27FC236}">
                <a16:creationId xmlns:a16="http://schemas.microsoft.com/office/drawing/2014/main" id="{4A5B12AD-C442-9732-69F1-A5828D8A4C37}"/>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000000"/>
                </a:solidFill>
                <a:effectLst/>
                <a:latin typeface="Gotham"/>
              </a:rPr>
              <a:t>Courage – making, communicating and being accountable for decisions.</a:t>
            </a:r>
          </a:p>
          <a:p>
            <a:pPr algn="l">
              <a:buFont typeface="Arial" panose="020B0604020202020204" pitchFamily="34" charset="0"/>
              <a:buChar char="•"/>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Respect and empathy – encouraging, listening to and understanding the views of others, and seeking to recognise and respond to the physical, mental and emotional challenges police officers face.</a:t>
            </a:r>
          </a:p>
          <a:p>
            <a:pPr marL="0" indent="0" algn="l">
              <a:buNone/>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Public service – working in the public interest, fostering public trust and confidence, and taking pride in providing an excellent service to the public.</a:t>
            </a:r>
          </a:p>
          <a:p>
            <a:endParaRPr lang="en-GB" dirty="0"/>
          </a:p>
        </p:txBody>
      </p:sp>
    </p:spTree>
    <p:extLst>
      <p:ext uri="{BB962C8B-B14F-4D97-AF65-F5344CB8AC3E}">
        <p14:creationId xmlns:p14="http://schemas.microsoft.com/office/powerpoint/2010/main" val="3859708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effect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D5F5-0923-015B-C04F-CCA0980AE592}"/>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91FCB989-DEBE-D6AB-9F4A-DC130F8A0D16}"/>
              </a:ext>
            </a:extLst>
          </p:cNvPr>
          <p:cNvPicPr>
            <a:picLocks noGrp="1" noChangeAspect="1"/>
          </p:cNvPicPr>
          <p:nvPr>
            <p:ph idx="1"/>
          </p:nvPr>
        </p:nvPicPr>
        <p:blipFill>
          <a:blip r:embed="rId2"/>
          <a:stretch>
            <a:fillRect/>
          </a:stretch>
        </p:blipFill>
        <p:spPr>
          <a:xfrm>
            <a:off x="1" y="-201706"/>
            <a:ext cx="12192000" cy="6911788"/>
          </a:xfrm>
        </p:spPr>
      </p:pic>
    </p:spTree>
    <p:extLst>
      <p:ext uri="{BB962C8B-B14F-4D97-AF65-F5344CB8AC3E}">
        <p14:creationId xmlns:p14="http://schemas.microsoft.com/office/powerpoint/2010/main" val="5711238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2399</Words>
  <Application>Microsoft Office PowerPoint</Application>
  <PresentationFormat>Widescreen</PresentationFormat>
  <Paragraphs>274</Paragraphs>
  <Slides>41</Slides>
  <Notes>28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ＭＳ Ｐゴシック</vt:lpstr>
      <vt:lpstr>Arial</vt:lpstr>
      <vt:lpstr>Arial Nova</vt:lpstr>
      <vt:lpstr>Arial Nova Cond</vt:lpstr>
      <vt:lpstr>Calibri</vt:lpstr>
      <vt:lpstr>Calibri Light</vt:lpstr>
      <vt:lpstr>FSElliotPro</vt:lpstr>
      <vt:lpstr>Gotham</vt:lpstr>
      <vt:lpstr>Tahoma</vt:lpstr>
      <vt:lpstr>Times New Roman</vt:lpstr>
      <vt:lpstr>Office Theme</vt:lpstr>
      <vt:lpstr>PowerPoint Presentation</vt:lpstr>
      <vt:lpstr>IMPORTANT</vt:lpstr>
      <vt:lpstr>Assessment 1: Exam</vt:lpstr>
      <vt:lpstr>Assessment 2: Role Play </vt:lpstr>
      <vt:lpstr>Help and Support</vt:lpstr>
      <vt:lpstr>PowerPoint Presentation</vt:lpstr>
      <vt:lpstr>What is response policing?</vt:lpstr>
      <vt:lpstr>What do they deal with?</vt:lpstr>
      <vt:lpstr>PowerPoint Presentation</vt:lpstr>
      <vt:lpstr>PowerPoint Presentation</vt:lpstr>
      <vt:lpstr>PowerPoint Presentation</vt:lpstr>
      <vt:lpstr>Discretion – what does it mean?? </vt:lpstr>
      <vt:lpstr>PowerPoint Presentation</vt:lpstr>
      <vt:lpstr>What about the option of doing nothing?   </vt:lpstr>
      <vt:lpstr>Think: How might a police officer’s decisions in a specific situation vary in accordance with the needs of the individual(s) involved?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PowerPoint Presentation</vt:lpstr>
      <vt:lpstr>Code of Ethics</vt:lpstr>
      <vt:lpstr>What are they?</vt:lpstr>
      <vt:lpstr>Using the principles</vt:lpstr>
      <vt:lpstr>The 9 Principles of Policing </vt:lpstr>
      <vt:lpstr>Standards of Professional Behaviour  </vt:lpstr>
      <vt:lpstr>PowerPoint Presentation</vt:lpstr>
      <vt:lpstr>PowerPoint Presentation</vt:lpstr>
      <vt:lpstr>PowerPoint Presentation</vt:lpstr>
      <vt:lpstr>What are Human Rights?</vt:lpstr>
      <vt:lpstr>Relevance to Everyday Policing</vt:lpstr>
      <vt:lpstr>National Decision Model  Group Task: Paper Chase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19</cp:revision>
  <dcterms:created xsi:type="dcterms:W3CDTF">2022-08-25T12:07:27Z</dcterms:created>
  <dcterms:modified xsi:type="dcterms:W3CDTF">2024-12-18T11:37:31Z</dcterms:modified>
</cp:coreProperties>
</file>