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5"/>
  </p:notesMasterIdLst>
  <p:sldIdLst>
    <p:sldId id="256" r:id="rId2"/>
    <p:sldId id="257" r:id="rId3"/>
    <p:sldId id="258" r:id="rId4"/>
    <p:sldId id="259" r:id="rId5"/>
    <p:sldId id="271" r:id="rId6"/>
    <p:sldId id="263" r:id="rId7"/>
    <p:sldId id="266" r:id="rId8"/>
    <p:sldId id="264" r:id="rId9"/>
    <p:sldId id="267" r:id="rId10"/>
    <p:sldId id="268" r:id="rId11"/>
    <p:sldId id="269" r:id="rId12"/>
    <p:sldId id="270"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2139" autoAdjust="0"/>
  </p:normalViewPr>
  <p:slideViewPr>
    <p:cSldViewPr snapToGrid="0">
      <p:cViewPr varScale="1">
        <p:scale>
          <a:sx n="93" d="100"/>
          <a:sy n="93" d="100"/>
        </p:scale>
        <p:origin x="127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39E943-EC3A-4CD3-B602-C11E8E352813}" type="datetimeFigureOut">
              <a:rPr lang="en-GB" smtClean="0"/>
              <a:t>15/05/2019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E358F3-A365-44AE-A0AB-E15D3B6F9FAB}" type="slidenum">
              <a:rPr lang="en-GB" smtClean="0"/>
              <a:t>‹#›</a:t>
            </a:fld>
            <a:endParaRPr lang="en-GB"/>
          </a:p>
        </p:txBody>
      </p:sp>
    </p:spTree>
    <p:extLst>
      <p:ext uri="{BB962C8B-B14F-4D97-AF65-F5344CB8AC3E}">
        <p14:creationId xmlns:p14="http://schemas.microsoft.com/office/powerpoint/2010/main" val="1711037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Hello my name is Alex Hudson. I will be presenting</a:t>
            </a:r>
            <a:r>
              <a:rPr lang="en-GB" baseline="0" dirty="0"/>
              <a:t> a</a:t>
            </a:r>
            <a:r>
              <a:rPr lang="en-GB" dirty="0"/>
              <a:t> presentation that will focus on the history of the Royal Commission on the Ancient and Historical Monuments of Wales. During this presentation, we will look at the history and mission of the Royal Commission, how they engage with the community</a:t>
            </a:r>
            <a:r>
              <a:rPr lang="en-GB" baseline="0" dirty="0"/>
              <a:t> and</a:t>
            </a:r>
            <a:r>
              <a:rPr lang="en-GB" dirty="0"/>
              <a:t> how the public can find them along with looking</a:t>
            </a:r>
            <a:r>
              <a:rPr lang="en-GB" baseline="0" dirty="0"/>
              <a:t> into their SWOT analysis</a:t>
            </a:r>
            <a:r>
              <a:rPr lang="en-GB" dirty="0"/>
              <a:t>. After talking</a:t>
            </a:r>
            <a:r>
              <a:rPr lang="en-GB" baseline="0" dirty="0"/>
              <a:t> about the history, mission and the SWOT, I will then introduce three different social marketing plans with each one detailing how they could potentially help The Royal Commission to solve their problems that they face. Whilst going over the social marketing plans, I be will using the SWOT analysis to support these plans. After going through each social marketing plan, I will then talk about which social marketing plan is most effective to me and why. </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endParaRPr lang="en-GB" dirty="0"/>
          </a:p>
        </p:txBody>
      </p:sp>
      <p:sp>
        <p:nvSpPr>
          <p:cNvPr id="4" name="Slide Number Placeholder 3"/>
          <p:cNvSpPr>
            <a:spLocks noGrp="1"/>
          </p:cNvSpPr>
          <p:nvPr>
            <p:ph type="sldNum" sz="quarter" idx="10"/>
          </p:nvPr>
        </p:nvSpPr>
        <p:spPr/>
        <p:txBody>
          <a:bodyPr/>
          <a:lstStyle/>
          <a:p>
            <a:fld id="{9AE358F3-A365-44AE-A0AB-E15D3B6F9FAB}" type="slidenum">
              <a:rPr lang="en-GB" smtClean="0"/>
              <a:t>2</a:t>
            </a:fld>
            <a:endParaRPr lang="en-GB"/>
          </a:p>
        </p:txBody>
      </p:sp>
    </p:spTree>
    <p:extLst>
      <p:ext uri="{BB962C8B-B14F-4D97-AF65-F5344CB8AC3E}">
        <p14:creationId xmlns:p14="http://schemas.microsoft.com/office/powerpoint/2010/main" val="6799238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Royal Commission on the Ancient and Historical Monuments of Wales was set up in 1908 which is one of three, others being Scotland and England. The organisation was set with the Royal Warrant which is a mark of recognition of those who have supplied services or goods to the Households of The Duke of Edinburgh, the Queen or the Prince of Wales for at least 5 years, and that have a continuing trading agreement (Royal Warrant Holders Association, 2019). The organisation is made up of 30 members which includes dedicated volunteers. The organisation used to write large books through the usage of ground sites and photography. The mission of the Royal Commission is to provide a survey of ancient and historical monuments all over Wales. Today, the organisation uses technology to record archaeological structure such as Lidar and Mapping (Point Cloud) and also gets involved</a:t>
            </a:r>
            <a:r>
              <a:rPr lang="en-GB" baseline="0" dirty="0"/>
              <a:t> in maritime archaeology. Lastly, their core use for their work is photography </a:t>
            </a:r>
            <a:r>
              <a:rPr lang="en-GB" sz="1200" kern="1200" dirty="0">
                <a:solidFill>
                  <a:schemeClr val="tx1"/>
                </a:solidFill>
                <a:effectLst/>
                <a:latin typeface="+mn-lt"/>
                <a:ea typeface="+mn-ea"/>
                <a:cs typeface="+mn-cs"/>
              </a:rPr>
              <a:t>(RCAHMW, 2019).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 .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 </a:t>
            </a:r>
            <a:r>
              <a:rPr lang="en-GB" dirty="0"/>
              <a:t>     </a:t>
            </a:r>
          </a:p>
          <a:p>
            <a:endParaRPr lang="en-GB" dirty="0"/>
          </a:p>
        </p:txBody>
      </p:sp>
      <p:sp>
        <p:nvSpPr>
          <p:cNvPr id="4" name="Slide Number Placeholder 3"/>
          <p:cNvSpPr>
            <a:spLocks noGrp="1"/>
          </p:cNvSpPr>
          <p:nvPr>
            <p:ph type="sldNum" sz="quarter" idx="5"/>
          </p:nvPr>
        </p:nvSpPr>
        <p:spPr/>
        <p:txBody>
          <a:bodyPr/>
          <a:lstStyle/>
          <a:p>
            <a:fld id="{9AE358F3-A365-44AE-A0AB-E15D3B6F9FAB}" type="slidenum">
              <a:rPr lang="en-GB" smtClean="0"/>
              <a:t>3</a:t>
            </a:fld>
            <a:endParaRPr lang="en-GB"/>
          </a:p>
        </p:txBody>
      </p:sp>
    </p:spTree>
    <p:extLst>
      <p:ext uri="{BB962C8B-B14F-4D97-AF65-F5344CB8AC3E}">
        <p14:creationId xmlns:p14="http://schemas.microsoft.com/office/powerpoint/2010/main" val="20075739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Royal Commission</a:t>
            </a:r>
            <a:r>
              <a:rPr lang="en-GB" baseline="0" dirty="0"/>
              <a:t> is a government organisation so their funding comes from the welsh government and their external funding comes from the European Funding, however, this is subject to change due to Brexit </a:t>
            </a:r>
            <a:r>
              <a:rPr lang="en-GB" sz="1200" kern="1200" dirty="0">
                <a:solidFill>
                  <a:schemeClr val="tx1"/>
                </a:solidFill>
                <a:effectLst/>
                <a:latin typeface="+mn-lt"/>
                <a:ea typeface="+mn-ea"/>
                <a:cs typeface="+mn-cs"/>
              </a:rPr>
              <a:t>(Brien, 2018)</a:t>
            </a:r>
            <a:r>
              <a:rPr lang="en-GB" baseline="0" dirty="0"/>
              <a:t>. And their external funding also comes from the National Lottery Heritage Funding. The organisation also works with the University Sector.   </a:t>
            </a:r>
            <a:endParaRPr lang="en-GB" dirty="0"/>
          </a:p>
        </p:txBody>
      </p:sp>
      <p:sp>
        <p:nvSpPr>
          <p:cNvPr id="4" name="Slide Number Placeholder 3"/>
          <p:cNvSpPr>
            <a:spLocks noGrp="1"/>
          </p:cNvSpPr>
          <p:nvPr>
            <p:ph type="sldNum" sz="quarter" idx="10"/>
          </p:nvPr>
        </p:nvSpPr>
        <p:spPr/>
        <p:txBody>
          <a:bodyPr/>
          <a:lstStyle/>
          <a:p>
            <a:fld id="{9AE358F3-A365-44AE-A0AB-E15D3B6F9FAB}" type="slidenum">
              <a:rPr lang="en-GB" smtClean="0"/>
              <a:t>4</a:t>
            </a:fld>
            <a:endParaRPr lang="en-GB"/>
          </a:p>
        </p:txBody>
      </p:sp>
    </p:spTree>
    <p:extLst>
      <p:ext uri="{BB962C8B-B14F-4D97-AF65-F5344CB8AC3E}">
        <p14:creationId xmlns:p14="http://schemas.microsoft.com/office/powerpoint/2010/main" val="3996079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 here are some of the community engagement projects that are run by the Royal Commission that allows the community to get involved in. So, the first project is Cherish, this is a European funded project which is led by the Royal Commission. The project started on 1</a:t>
            </a:r>
            <a:r>
              <a:rPr lang="en-GB" sz="1200" kern="1200" baseline="30000" dirty="0">
                <a:solidFill>
                  <a:schemeClr val="tx1"/>
                </a:solidFill>
                <a:effectLst/>
                <a:latin typeface="+mn-lt"/>
                <a:ea typeface="+mn-ea"/>
                <a:cs typeface="+mn-cs"/>
              </a:rPr>
              <a:t>st</a:t>
            </a:r>
            <a:r>
              <a:rPr lang="en-GB" sz="1200" kern="1200" dirty="0">
                <a:solidFill>
                  <a:schemeClr val="tx1"/>
                </a:solidFill>
                <a:effectLst/>
                <a:latin typeface="+mn-lt"/>
                <a:ea typeface="+mn-ea"/>
                <a:cs typeface="+mn-cs"/>
              </a:rPr>
              <a:t> January 2017 and which the 5 - year project will gain over four million euros of EU funds. The core objective of this community project is to enhance the knowledge and comprehension of the impacts of climate change (past, present and future), increased events of extreme weather on the cultural heritage of reefs, islands and headlands of the welsh and Irish regional seas. The project will aim for employing techniques of innovation and developing the most effective practice for future climate change.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second community project is a youth project called Unloved Heritage: Ceredigion Off-limits. This project is a three year project led by youths that aim to use creative activities and archaeology to empower and engage young people along with their communities to record, manage, interpret and protect the 19</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and 20</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heritage sites within North Ceredigion. This project is funded by the Heritage Lottery.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9AE358F3-A365-44AE-A0AB-E15D3B6F9FAB}" type="slidenum">
              <a:rPr lang="en-GB" smtClean="0"/>
              <a:t>5</a:t>
            </a:fld>
            <a:endParaRPr lang="en-GB"/>
          </a:p>
        </p:txBody>
      </p:sp>
    </p:spTree>
    <p:extLst>
      <p:ext uri="{BB962C8B-B14F-4D97-AF65-F5344CB8AC3E}">
        <p14:creationId xmlns:p14="http://schemas.microsoft.com/office/powerpoint/2010/main" val="30462709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 by looking at this, we can instantly see that the strengths and weaknesses are at a 50/50 type of situation here. However, the opportunities for the Royal Commission overpower the threats meaning the organisation has an advantage. So starting with the strengths, the organisation has a lot of stories and history which means they have a lot to show and present to the community, they have variety meaning they have multiple themes and features, they have equipment and technology which they use to carry out their mission, they have dedicated staff including volunteers that always put their full time and effort into the organisation. </a:t>
            </a:r>
          </a:p>
          <a:p>
            <a:r>
              <a:rPr lang="en-GB" sz="1200" kern="1200" dirty="0">
                <a:solidFill>
                  <a:schemeClr val="tx1"/>
                </a:solidFill>
                <a:effectLst/>
                <a:latin typeface="+mn-lt"/>
                <a:ea typeface="+mn-ea"/>
                <a:cs typeface="+mn-cs"/>
              </a:rPr>
              <a:t>They are innovative so as time goes on, they adapt to any changes in their own way whilst maintaining their mission, they use geotag which they use tag any photos that are taken which is then used for promotional purposes, they are not driven by profit meaning that they don’t put profit before their priorities, mission. visitors and target audience.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With the weaknesses, the royal commission has lack of awareness which is obstructing their opportunity to attract more visitors, their information on YouTube is quite short therefore it doesn’t provide enough to appeal to anyone visiting their channel, they lack welsh speakers so this may put off people that may only speak welsh, their budget is limited which restricts them from marketing their organisation.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For the opportunities, the royal commission can link up with journalists which can increase their chances of being mentioned or advertised in newspapers, magazines, online news articles or even being broadcast on the news, they could do a Photo of the Day feature where they showcase one photo per day with its history and facts which can leave visitors or viewings wanting more, they could do unusual stories as people love a good mystery and stories that aren’t predictable, they could keep up with the newest trends and somehow integrate them to gain more attraction, they could have topical subjects which can give any visitors or viewers the choice on what they want to look at. </a:t>
            </a:r>
          </a:p>
          <a:p>
            <a:r>
              <a:rPr lang="en-GB" sz="1200" kern="1200" dirty="0">
                <a:solidFill>
                  <a:schemeClr val="tx1"/>
                </a:solidFill>
                <a:effectLst/>
                <a:latin typeface="+mn-lt"/>
                <a:ea typeface="+mn-ea"/>
                <a:cs typeface="+mn-cs"/>
              </a:rPr>
              <a:t>They could introduce celebrity culture, as celebrities bring the media with them wherever they go, getting involved with the royal commission would reintroduce archaeological culture, they could do more welsh language stories which can appeal to more welsh speakers, they introduce cheap but effective advertising on Facebook.</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Lastly, for the threats, the royal commission lacks profile which restricts them from attracting funding, their information can be a bit too technical and inaccessible so visitors or viewers wont fully understand what they are looking at nor being able to access them with ease and then again they have a limited budget which stops them from making any marketing actions.      </a:t>
            </a:r>
          </a:p>
          <a:p>
            <a:pPr marL="0" indent="0" algn="l">
              <a:buFont typeface="Arial" panose="020B0604020202020204" pitchFamily="34" charset="0"/>
              <a:buNone/>
            </a:pPr>
            <a:endParaRPr lang="en-GB" sz="1200" dirty="0"/>
          </a:p>
          <a:p>
            <a:endParaRPr lang="en-GB" dirty="0"/>
          </a:p>
        </p:txBody>
      </p:sp>
      <p:sp>
        <p:nvSpPr>
          <p:cNvPr id="4" name="Slide Number Placeholder 3"/>
          <p:cNvSpPr>
            <a:spLocks noGrp="1"/>
          </p:cNvSpPr>
          <p:nvPr>
            <p:ph type="sldNum" sz="quarter" idx="10"/>
          </p:nvPr>
        </p:nvSpPr>
        <p:spPr/>
        <p:txBody>
          <a:bodyPr/>
          <a:lstStyle/>
          <a:p>
            <a:fld id="{9AE358F3-A365-44AE-A0AB-E15D3B6F9FAB}" type="slidenum">
              <a:rPr lang="en-GB" smtClean="0"/>
              <a:t>6</a:t>
            </a:fld>
            <a:endParaRPr lang="en-GB"/>
          </a:p>
        </p:txBody>
      </p:sp>
    </p:spTree>
    <p:extLst>
      <p:ext uri="{BB962C8B-B14F-4D97-AF65-F5344CB8AC3E}">
        <p14:creationId xmlns:p14="http://schemas.microsoft.com/office/powerpoint/2010/main" val="4213404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 from looking at the SWOT analysis, these are the issues of the royal commission that I aim to solve. So, these issues include lack of younger demographic, their lack of awareness and online presence and their lack of profile and funding. As the younger generation is heavily involved with social media therefore increasing the number of mentions and engagements the organisation gets, lacking in this acts a barrier for the Royal Commission to achieve this. Since social media is used everyday even by companies, this this one of the best forms of advertising and for communication between companies and their customers and is an effective method of getting noticed. So not having this acts as another barrier for the organisation. It is essential for a company to have an appealing profile if they wish to keep their viewers interested. Funding is also essential to keep organisations up and running and continuously improve. So not having any of these will restrict the Royal Commission for solving their problem.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 after looking at these, I have come up with three marketing ideas which could potentially solve these issues that the Royal Commission face.  </a:t>
            </a:r>
          </a:p>
          <a:p>
            <a:endParaRPr lang="en-GB" dirty="0"/>
          </a:p>
        </p:txBody>
      </p:sp>
      <p:sp>
        <p:nvSpPr>
          <p:cNvPr id="4" name="Slide Number Placeholder 3"/>
          <p:cNvSpPr>
            <a:spLocks noGrp="1"/>
          </p:cNvSpPr>
          <p:nvPr>
            <p:ph type="sldNum" sz="quarter" idx="10"/>
          </p:nvPr>
        </p:nvSpPr>
        <p:spPr/>
        <p:txBody>
          <a:bodyPr/>
          <a:lstStyle/>
          <a:p>
            <a:fld id="{9AE358F3-A365-44AE-A0AB-E15D3B6F9FAB}" type="slidenum">
              <a:rPr lang="en-GB" smtClean="0"/>
              <a:t>7</a:t>
            </a:fld>
            <a:endParaRPr lang="en-GB"/>
          </a:p>
        </p:txBody>
      </p:sp>
    </p:spTree>
    <p:extLst>
      <p:ext uri="{BB962C8B-B14F-4D97-AF65-F5344CB8AC3E}">
        <p14:creationId xmlns:p14="http://schemas.microsoft.com/office/powerpoint/2010/main" val="13688791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issue of the royal commission only attracting the older demographic can be solved by the following idea, since the organisation already runs a youth project called Ceredigion Off-limits which engages young people to interpret, manage and protect heritage sites in North Ceredigion. The organisation could expand on this project by sponsoring with multiple colleges and universities in multiple welsh towns that have history and advertising it to students whilst possibly adopting any new trends to which they could get involved in in their spare or free time. This would not just introduce the opportunity to increase the number of the younger demographic but would also give the Royal Commission more sites to look at and engage with. This idea could be an effective method of reaching out to a new target audience (Deegan &amp; Tanner, 2002).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p:txBody>
      </p:sp>
      <p:sp>
        <p:nvSpPr>
          <p:cNvPr id="4" name="Slide Number Placeholder 3"/>
          <p:cNvSpPr>
            <a:spLocks noGrp="1"/>
          </p:cNvSpPr>
          <p:nvPr>
            <p:ph type="sldNum" sz="quarter" idx="10"/>
          </p:nvPr>
        </p:nvSpPr>
        <p:spPr/>
        <p:txBody>
          <a:bodyPr/>
          <a:lstStyle/>
          <a:p>
            <a:fld id="{9AE358F3-A365-44AE-A0AB-E15D3B6F9FAB}" type="slidenum">
              <a:rPr lang="en-GB" smtClean="0"/>
              <a:t>8</a:t>
            </a:fld>
            <a:endParaRPr lang="en-GB"/>
          </a:p>
        </p:txBody>
      </p:sp>
    </p:spTree>
    <p:extLst>
      <p:ext uri="{BB962C8B-B14F-4D97-AF65-F5344CB8AC3E}">
        <p14:creationId xmlns:p14="http://schemas.microsoft.com/office/powerpoint/2010/main" val="31463557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issue of the organisation having lack of awareness and a limited online presence could potentially be solved with the following idea, the organisation could enhance their awareness and online presence on social media by possibly hiring a group of people that have professional marketing skills in online marketing (something low cost). Building from this, the Royal Commission could post a survey on their page as an attempt to find out what potential customers would be interested to see. Through this, the organisation can create segments made up from potential customers that share similar interests based from their responses. From this, the organisation will know exactly what each group are interested in and therefore will be able to provide the perfect marketing strategy and meet the needs of their customers. This idea could bring a large positive change in their online presence leading to more people becoming aware of the Royal Commission (Deegan &amp; Tanner, 2006). </a:t>
            </a:r>
          </a:p>
        </p:txBody>
      </p:sp>
      <p:sp>
        <p:nvSpPr>
          <p:cNvPr id="4" name="Slide Number Placeholder 3"/>
          <p:cNvSpPr>
            <a:spLocks noGrp="1"/>
          </p:cNvSpPr>
          <p:nvPr>
            <p:ph type="sldNum" sz="quarter" idx="5"/>
          </p:nvPr>
        </p:nvSpPr>
        <p:spPr/>
        <p:txBody>
          <a:bodyPr/>
          <a:lstStyle/>
          <a:p>
            <a:fld id="{9AE358F3-A365-44AE-A0AB-E15D3B6F9FAB}" type="slidenum">
              <a:rPr lang="en-GB" smtClean="0"/>
              <a:t>9</a:t>
            </a:fld>
            <a:endParaRPr lang="en-GB"/>
          </a:p>
        </p:txBody>
      </p:sp>
    </p:spTree>
    <p:extLst>
      <p:ext uri="{BB962C8B-B14F-4D97-AF65-F5344CB8AC3E}">
        <p14:creationId xmlns:p14="http://schemas.microsoft.com/office/powerpoint/2010/main" val="3287756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issue of the organisation having lack of profile and funding could potentially be resolved with the following idea, when opening the Royal Commission’s website, it could welcome viewers with a type of personality that instantly appeals to anyone that views it such as school, college and university students and general adults. With this, the organisation could mash this personality with their mission providing a story for their audience to get them to connect (Garcia, 2015). The organisation could also break down any information that may seem too technical for some viewers. So, this could help with profile of the Royal Commission. As for the funding, the Royal Commission could start off with low cost sponsorships for advertising stating back to the first idea with universities as a starting point while their funding gradually increases and as they gain more attention, they could sponsor with more nationwide organisations.    </a:t>
            </a:r>
          </a:p>
          <a:p>
            <a:endParaRPr lang="en-GB" dirty="0"/>
          </a:p>
        </p:txBody>
      </p:sp>
      <p:sp>
        <p:nvSpPr>
          <p:cNvPr id="4" name="Slide Number Placeholder 3"/>
          <p:cNvSpPr>
            <a:spLocks noGrp="1"/>
          </p:cNvSpPr>
          <p:nvPr>
            <p:ph type="sldNum" sz="quarter" idx="5"/>
          </p:nvPr>
        </p:nvSpPr>
        <p:spPr/>
        <p:txBody>
          <a:bodyPr/>
          <a:lstStyle/>
          <a:p>
            <a:fld id="{9AE358F3-A365-44AE-A0AB-E15D3B6F9FAB}" type="slidenum">
              <a:rPr lang="en-GB" smtClean="0"/>
              <a:t>10</a:t>
            </a:fld>
            <a:endParaRPr lang="en-GB"/>
          </a:p>
        </p:txBody>
      </p:sp>
    </p:spTree>
    <p:extLst>
      <p:ext uri="{BB962C8B-B14F-4D97-AF65-F5344CB8AC3E}">
        <p14:creationId xmlns:p14="http://schemas.microsoft.com/office/powerpoint/2010/main" val="36819901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 after detailing each social marketing plan, in my opinion, the most effective plan is one to potentially solve the lack of awareness and online presence. I believe that this is the most effective social marketing plan that could help solve this issue of the Royal Commission because it focuses on the usage of social media as a method of advertising to gain more awareness from the general public. As Facebook is one of the most used sites daily, this would be a good first step of undergoing this marketing plan. Conducting surveys is a great way to find out what people like and want to see which would then give the organisation the opportunity to deliver what their potential customers are after within the Royal Commission. The benefits that this marketing plan would bring include, improved online advertising, increased number of viewers and customers and a stronger online presence.        </a:t>
            </a:r>
          </a:p>
          <a:p>
            <a:endParaRPr lang="en-GB" dirty="0"/>
          </a:p>
        </p:txBody>
      </p:sp>
      <p:sp>
        <p:nvSpPr>
          <p:cNvPr id="4" name="Slide Number Placeholder 3"/>
          <p:cNvSpPr>
            <a:spLocks noGrp="1"/>
          </p:cNvSpPr>
          <p:nvPr>
            <p:ph type="sldNum" sz="quarter" idx="5"/>
          </p:nvPr>
        </p:nvSpPr>
        <p:spPr/>
        <p:txBody>
          <a:bodyPr/>
          <a:lstStyle/>
          <a:p>
            <a:fld id="{9AE358F3-A365-44AE-A0AB-E15D3B6F9FAB}" type="slidenum">
              <a:rPr lang="en-GB" smtClean="0"/>
              <a:t>11</a:t>
            </a:fld>
            <a:endParaRPr lang="en-GB"/>
          </a:p>
        </p:txBody>
      </p:sp>
    </p:spTree>
    <p:extLst>
      <p:ext uri="{BB962C8B-B14F-4D97-AF65-F5344CB8AC3E}">
        <p14:creationId xmlns:p14="http://schemas.microsoft.com/office/powerpoint/2010/main" val="4335095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conclude this presentation, the Royal Commission is already a stable and thriving organisation that is dedicated to archaeological history and culture. With the help of the SWOT analysis, I have pitched three social marketing plans that I hope will play a role in helping the Royal Commission to solve the problems that they face. After analysing all three plans, the most effective one which in my opinion has the higher chance of achieving this goal is the plan that aims to solve the lack of awareness and online presence of the Royal Commission.      </a:t>
            </a:r>
          </a:p>
          <a:p>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9AE358F3-A365-44AE-A0AB-E15D3B6F9FAB}" type="slidenum">
              <a:rPr lang="en-GB" smtClean="0"/>
              <a:t>12</a:t>
            </a:fld>
            <a:endParaRPr lang="en-GB"/>
          </a:p>
        </p:txBody>
      </p:sp>
    </p:spTree>
    <p:extLst>
      <p:ext uri="{BB962C8B-B14F-4D97-AF65-F5344CB8AC3E}">
        <p14:creationId xmlns:p14="http://schemas.microsoft.com/office/powerpoint/2010/main" val="2063945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3E9A7F-E0E2-4BF2-AF46-89392B205D27}" type="datetimeFigureOut">
              <a:rPr lang="en-GB" smtClean="0"/>
              <a:t>15/05/2019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C354E1-3F23-48F7-AC4C-B1DBFC2B0405}" type="slidenum">
              <a:rPr lang="en-GB" smtClean="0"/>
              <a:t>‹#›</a:t>
            </a:fld>
            <a:endParaRPr lang="en-GB"/>
          </a:p>
        </p:txBody>
      </p:sp>
    </p:spTree>
    <p:extLst>
      <p:ext uri="{BB962C8B-B14F-4D97-AF65-F5344CB8AC3E}">
        <p14:creationId xmlns:p14="http://schemas.microsoft.com/office/powerpoint/2010/main" val="1251563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3E9A7F-E0E2-4BF2-AF46-89392B205D27}" type="datetimeFigureOut">
              <a:rPr lang="en-GB" smtClean="0"/>
              <a:t>15/05/2019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C354E1-3F23-48F7-AC4C-B1DBFC2B0405}" type="slidenum">
              <a:rPr lang="en-GB" smtClean="0"/>
              <a:t>‹#›</a:t>
            </a:fld>
            <a:endParaRPr lang="en-GB"/>
          </a:p>
        </p:txBody>
      </p:sp>
    </p:spTree>
    <p:extLst>
      <p:ext uri="{BB962C8B-B14F-4D97-AF65-F5344CB8AC3E}">
        <p14:creationId xmlns:p14="http://schemas.microsoft.com/office/powerpoint/2010/main" val="2060813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3E9A7F-E0E2-4BF2-AF46-89392B205D27}" type="datetimeFigureOut">
              <a:rPr lang="en-GB" smtClean="0"/>
              <a:t>15/05/2019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C354E1-3F23-48F7-AC4C-B1DBFC2B0405}" type="slidenum">
              <a:rPr lang="en-GB" smtClean="0"/>
              <a:t>‹#›</a:t>
            </a:fld>
            <a:endParaRPr lang="en-GB"/>
          </a:p>
        </p:txBody>
      </p:sp>
    </p:spTree>
    <p:extLst>
      <p:ext uri="{BB962C8B-B14F-4D97-AF65-F5344CB8AC3E}">
        <p14:creationId xmlns:p14="http://schemas.microsoft.com/office/powerpoint/2010/main" val="3447812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3E9A7F-E0E2-4BF2-AF46-89392B205D27}" type="datetimeFigureOut">
              <a:rPr lang="en-GB" smtClean="0"/>
              <a:t>15/05/2019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C354E1-3F23-48F7-AC4C-B1DBFC2B0405}" type="slidenum">
              <a:rPr lang="en-GB" smtClean="0"/>
              <a:t>‹#›</a:t>
            </a:fld>
            <a:endParaRPr lang="en-GB"/>
          </a:p>
        </p:txBody>
      </p:sp>
    </p:spTree>
    <p:extLst>
      <p:ext uri="{BB962C8B-B14F-4D97-AF65-F5344CB8AC3E}">
        <p14:creationId xmlns:p14="http://schemas.microsoft.com/office/powerpoint/2010/main" val="79575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3E9A7F-E0E2-4BF2-AF46-89392B205D27}" type="datetimeFigureOut">
              <a:rPr lang="en-GB" smtClean="0"/>
              <a:t>15/05/2019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C354E1-3F23-48F7-AC4C-B1DBFC2B0405}" type="slidenum">
              <a:rPr lang="en-GB" smtClean="0"/>
              <a:t>‹#›</a:t>
            </a:fld>
            <a:endParaRPr lang="en-GB"/>
          </a:p>
        </p:txBody>
      </p:sp>
    </p:spTree>
    <p:extLst>
      <p:ext uri="{BB962C8B-B14F-4D97-AF65-F5344CB8AC3E}">
        <p14:creationId xmlns:p14="http://schemas.microsoft.com/office/powerpoint/2010/main" val="21763751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3E9A7F-E0E2-4BF2-AF46-89392B205D27}" type="datetimeFigureOut">
              <a:rPr lang="en-GB" smtClean="0"/>
              <a:t>15/05/2019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C354E1-3F23-48F7-AC4C-B1DBFC2B0405}" type="slidenum">
              <a:rPr lang="en-GB" smtClean="0"/>
              <a:t>‹#›</a:t>
            </a:fld>
            <a:endParaRPr lang="en-GB"/>
          </a:p>
        </p:txBody>
      </p:sp>
    </p:spTree>
    <p:extLst>
      <p:ext uri="{BB962C8B-B14F-4D97-AF65-F5344CB8AC3E}">
        <p14:creationId xmlns:p14="http://schemas.microsoft.com/office/powerpoint/2010/main" val="336574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3E9A7F-E0E2-4BF2-AF46-89392B205D27}" type="datetimeFigureOut">
              <a:rPr lang="en-GB" smtClean="0"/>
              <a:t>15/05/2019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C354E1-3F23-48F7-AC4C-B1DBFC2B0405}" type="slidenum">
              <a:rPr lang="en-GB" smtClean="0"/>
              <a:t>‹#›</a:t>
            </a:fld>
            <a:endParaRPr lang="en-GB"/>
          </a:p>
        </p:txBody>
      </p:sp>
    </p:spTree>
    <p:extLst>
      <p:ext uri="{BB962C8B-B14F-4D97-AF65-F5344CB8AC3E}">
        <p14:creationId xmlns:p14="http://schemas.microsoft.com/office/powerpoint/2010/main" val="1155244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3E9A7F-E0E2-4BF2-AF46-89392B205D27}" type="datetimeFigureOut">
              <a:rPr lang="en-GB" smtClean="0"/>
              <a:t>15/05/2019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C354E1-3F23-48F7-AC4C-B1DBFC2B0405}" type="slidenum">
              <a:rPr lang="en-GB" smtClean="0"/>
              <a:t>‹#›</a:t>
            </a:fld>
            <a:endParaRPr lang="en-GB"/>
          </a:p>
        </p:txBody>
      </p:sp>
    </p:spTree>
    <p:extLst>
      <p:ext uri="{BB962C8B-B14F-4D97-AF65-F5344CB8AC3E}">
        <p14:creationId xmlns:p14="http://schemas.microsoft.com/office/powerpoint/2010/main" val="1977156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7C3E9A7F-E0E2-4BF2-AF46-89392B205D27}" type="datetimeFigureOut">
              <a:rPr lang="en-GB" smtClean="0"/>
              <a:t>15/05/2019</a:t>
            </a:fld>
            <a:endParaRPr lang="en-GB"/>
          </a:p>
        </p:txBody>
      </p:sp>
      <p:sp>
        <p:nvSpPr>
          <p:cNvPr id="6" name="Footer Placeholder 5"/>
          <p:cNvSpPr>
            <a:spLocks noGrp="1"/>
          </p:cNvSpPr>
          <p:nvPr>
            <p:ph type="ftr" sz="quarter" idx="11"/>
          </p:nvPr>
        </p:nvSpPr>
        <p:spPr>
          <a:xfrm>
            <a:off x="590396" y="6041362"/>
            <a:ext cx="3295413" cy="365125"/>
          </a:xfrm>
        </p:spPr>
        <p:txBody>
          <a:bodyPr/>
          <a:lstStyle/>
          <a:p>
            <a:endParaRPr lang="en-GB"/>
          </a:p>
        </p:txBody>
      </p:sp>
      <p:sp>
        <p:nvSpPr>
          <p:cNvPr id="7" name="Slide Number Placeholder 6"/>
          <p:cNvSpPr>
            <a:spLocks noGrp="1"/>
          </p:cNvSpPr>
          <p:nvPr>
            <p:ph type="sldNum" sz="quarter" idx="12"/>
          </p:nvPr>
        </p:nvSpPr>
        <p:spPr>
          <a:xfrm>
            <a:off x="4862689" y="5915888"/>
            <a:ext cx="1062155" cy="490599"/>
          </a:xfrm>
        </p:spPr>
        <p:txBody>
          <a:bodyPr/>
          <a:lstStyle/>
          <a:p>
            <a:fld id="{59C354E1-3F23-48F7-AC4C-B1DBFC2B0405}" type="slidenum">
              <a:rPr lang="en-GB" smtClean="0"/>
              <a:t>‹#›</a:t>
            </a:fld>
            <a:endParaRPr lang="en-GB"/>
          </a:p>
        </p:txBody>
      </p:sp>
    </p:spTree>
    <p:extLst>
      <p:ext uri="{BB962C8B-B14F-4D97-AF65-F5344CB8AC3E}">
        <p14:creationId xmlns:p14="http://schemas.microsoft.com/office/powerpoint/2010/main" val="1293311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3E9A7F-E0E2-4BF2-AF46-89392B205D27}" type="datetimeFigureOut">
              <a:rPr lang="en-GB" smtClean="0"/>
              <a:t>15/05/2019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C354E1-3F23-48F7-AC4C-B1DBFC2B0405}" type="slidenum">
              <a:rPr lang="en-GB" smtClean="0"/>
              <a:t>‹#›</a:t>
            </a:fld>
            <a:endParaRPr lang="en-GB"/>
          </a:p>
        </p:txBody>
      </p:sp>
    </p:spTree>
    <p:extLst>
      <p:ext uri="{BB962C8B-B14F-4D97-AF65-F5344CB8AC3E}">
        <p14:creationId xmlns:p14="http://schemas.microsoft.com/office/powerpoint/2010/main" val="3483487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7C3E9A7F-E0E2-4BF2-AF46-89392B205D27}" type="datetimeFigureOut">
              <a:rPr lang="en-GB" smtClean="0"/>
              <a:t>15/05/2019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C354E1-3F23-48F7-AC4C-B1DBFC2B0405}" type="slidenum">
              <a:rPr lang="en-GB" smtClean="0"/>
              <a:t>‹#›</a:t>
            </a:fld>
            <a:endParaRPr lang="en-GB"/>
          </a:p>
        </p:txBody>
      </p:sp>
    </p:spTree>
    <p:extLst>
      <p:ext uri="{BB962C8B-B14F-4D97-AF65-F5344CB8AC3E}">
        <p14:creationId xmlns:p14="http://schemas.microsoft.com/office/powerpoint/2010/main" val="32521817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7C3E9A7F-E0E2-4BF2-AF46-89392B205D27}" type="datetimeFigureOut">
              <a:rPr lang="en-GB" smtClean="0"/>
              <a:t>15/05/2019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9C354E1-3F23-48F7-AC4C-B1DBFC2B0405}" type="slidenum">
              <a:rPr lang="en-GB" smtClean="0"/>
              <a:t>‹#›</a:t>
            </a:fld>
            <a:endParaRPr lang="en-GB"/>
          </a:p>
        </p:txBody>
      </p:sp>
    </p:spTree>
    <p:extLst>
      <p:ext uri="{BB962C8B-B14F-4D97-AF65-F5344CB8AC3E}">
        <p14:creationId xmlns:p14="http://schemas.microsoft.com/office/powerpoint/2010/main" val="23187432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3E9A7F-E0E2-4BF2-AF46-89392B205D27}" type="datetimeFigureOut">
              <a:rPr lang="en-GB" smtClean="0"/>
              <a:t>15/05/2019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C354E1-3F23-48F7-AC4C-B1DBFC2B0405}" type="slidenum">
              <a:rPr lang="en-GB" smtClean="0"/>
              <a:t>‹#›</a:t>
            </a:fld>
            <a:endParaRPr lang="en-GB"/>
          </a:p>
        </p:txBody>
      </p:sp>
    </p:spTree>
    <p:extLst>
      <p:ext uri="{BB962C8B-B14F-4D97-AF65-F5344CB8AC3E}">
        <p14:creationId xmlns:p14="http://schemas.microsoft.com/office/powerpoint/2010/main" val="12358378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3E9A7F-E0E2-4BF2-AF46-89392B205D27}" type="datetimeFigureOut">
              <a:rPr lang="en-GB" smtClean="0"/>
              <a:t>15/05/2019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C354E1-3F23-48F7-AC4C-B1DBFC2B0405}" type="slidenum">
              <a:rPr lang="en-GB" smtClean="0"/>
              <a:t>‹#›</a:t>
            </a:fld>
            <a:endParaRPr lang="en-GB"/>
          </a:p>
        </p:txBody>
      </p:sp>
    </p:spTree>
    <p:extLst>
      <p:ext uri="{BB962C8B-B14F-4D97-AF65-F5344CB8AC3E}">
        <p14:creationId xmlns:p14="http://schemas.microsoft.com/office/powerpoint/2010/main" val="1352033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GB"/>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7C3E9A7F-E0E2-4BF2-AF46-89392B205D27}" type="datetimeFigureOut">
              <a:rPr lang="en-GB" smtClean="0"/>
              <a:t>15/05/2019</a:t>
            </a:fld>
            <a:endParaRPr lang="en-GB"/>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59C354E1-3F23-48F7-AC4C-B1DBFC2B0405}" type="slidenum">
              <a:rPr lang="en-GB" smtClean="0"/>
              <a:t>‹#›</a:t>
            </a:fld>
            <a:endParaRPr lang="en-GB"/>
          </a:p>
        </p:txBody>
      </p:sp>
    </p:spTree>
    <p:extLst>
      <p:ext uri="{BB962C8B-B14F-4D97-AF65-F5344CB8AC3E}">
        <p14:creationId xmlns:p14="http://schemas.microsoft.com/office/powerpoint/2010/main" val="3064450143"/>
      </p:ext>
    </p:extLst>
  </p:cSld>
  <p:clrMap bg1="dk1" tx1="lt1" bg2="dk2" tx2="lt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6F88C-3149-4281-BAAF-339D6CD65D91}"/>
              </a:ext>
            </a:extLst>
          </p:cNvPr>
          <p:cNvSpPr>
            <a:spLocks noGrp="1"/>
          </p:cNvSpPr>
          <p:nvPr>
            <p:ph type="ctrTitle"/>
          </p:nvPr>
        </p:nvSpPr>
        <p:spPr/>
        <p:txBody>
          <a:bodyPr/>
          <a:lstStyle/>
          <a:p>
            <a:r>
              <a:rPr lang="en-GB" dirty="0"/>
              <a:t>Social and Ethical Marketing (BMSP5003)</a:t>
            </a:r>
          </a:p>
        </p:txBody>
      </p:sp>
      <p:sp>
        <p:nvSpPr>
          <p:cNvPr id="3" name="Subtitle 2">
            <a:extLst>
              <a:ext uri="{FF2B5EF4-FFF2-40B4-BE49-F238E27FC236}">
                <a16:creationId xmlns:a16="http://schemas.microsoft.com/office/drawing/2014/main" id="{757D102D-03CF-4D8D-9412-33787815EB97}"/>
              </a:ext>
            </a:extLst>
          </p:cNvPr>
          <p:cNvSpPr>
            <a:spLocks noGrp="1"/>
          </p:cNvSpPr>
          <p:nvPr>
            <p:ph type="subTitle" idx="1"/>
          </p:nvPr>
        </p:nvSpPr>
        <p:spPr/>
        <p:txBody>
          <a:bodyPr/>
          <a:lstStyle/>
          <a:p>
            <a:r>
              <a:rPr lang="en-GB" dirty="0"/>
              <a:t>Assignment 2 - Presentation</a:t>
            </a:r>
          </a:p>
        </p:txBody>
      </p:sp>
    </p:spTree>
    <p:extLst>
      <p:ext uri="{BB962C8B-B14F-4D97-AF65-F5344CB8AC3E}">
        <p14:creationId xmlns:p14="http://schemas.microsoft.com/office/powerpoint/2010/main" val="4149901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B1F84-40B8-4616-A3FF-ADAA34DA4F42}"/>
              </a:ext>
            </a:extLst>
          </p:cNvPr>
          <p:cNvSpPr>
            <a:spLocks noGrp="1"/>
          </p:cNvSpPr>
          <p:nvPr>
            <p:ph type="ctrTitle"/>
          </p:nvPr>
        </p:nvSpPr>
        <p:spPr/>
        <p:txBody>
          <a:bodyPr/>
          <a:lstStyle/>
          <a:p>
            <a:pPr algn="ctr"/>
            <a:r>
              <a:rPr lang="en-GB" dirty="0"/>
              <a:t>Introduction</a:t>
            </a:r>
          </a:p>
        </p:txBody>
      </p:sp>
    </p:spTree>
    <p:extLst>
      <p:ext uri="{BB962C8B-B14F-4D97-AF65-F5344CB8AC3E}">
        <p14:creationId xmlns:p14="http://schemas.microsoft.com/office/powerpoint/2010/main" val="1793981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00E3A-0ADE-4CBB-8990-73808159B1AD}"/>
              </a:ext>
            </a:extLst>
          </p:cNvPr>
          <p:cNvSpPr>
            <a:spLocks noGrp="1"/>
          </p:cNvSpPr>
          <p:nvPr>
            <p:ph type="title"/>
          </p:nvPr>
        </p:nvSpPr>
        <p:spPr/>
        <p:txBody>
          <a:bodyPr/>
          <a:lstStyle/>
          <a:p>
            <a:r>
              <a:rPr lang="en-GB" dirty="0"/>
              <a:t>History and Mission of Royal Commission</a:t>
            </a:r>
          </a:p>
        </p:txBody>
      </p:sp>
      <p:sp>
        <p:nvSpPr>
          <p:cNvPr id="3" name="Content Placeholder 2">
            <a:extLst>
              <a:ext uri="{FF2B5EF4-FFF2-40B4-BE49-F238E27FC236}">
                <a16:creationId xmlns:a16="http://schemas.microsoft.com/office/drawing/2014/main" id="{70E66E46-90D8-4423-A781-4E24DBA67121}"/>
              </a:ext>
            </a:extLst>
          </p:cNvPr>
          <p:cNvSpPr>
            <a:spLocks noGrp="1"/>
          </p:cNvSpPr>
          <p:nvPr>
            <p:ph idx="1"/>
          </p:nvPr>
        </p:nvSpPr>
        <p:spPr/>
        <p:txBody>
          <a:bodyPr>
            <a:normAutofit/>
          </a:bodyPr>
          <a:lstStyle/>
          <a:p>
            <a:r>
              <a:rPr lang="en-GB" dirty="0"/>
              <a:t>Set up in 1908 </a:t>
            </a:r>
          </a:p>
          <a:p>
            <a:r>
              <a:rPr lang="en-GB" dirty="0"/>
              <a:t>Set up with the Royal Warrant </a:t>
            </a:r>
          </a:p>
          <a:p>
            <a:r>
              <a:rPr lang="en-GB" dirty="0"/>
              <a:t>30 members </a:t>
            </a:r>
          </a:p>
          <a:p>
            <a:r>
              <a:rPr lang="en-GB" dirty="0"/>
              <a:t>Used ground sites and photography to write large books</a:t>
            </a:r>
          </a:p>
          <a:p>
            <a:r>
              <a:rPr lang="en-GB" dirty="0"/>
              <a:t>Mission </a:t>
            </a:r>
          </a:p>
          <a:p>
            <a:r>
              <a:rPr lang="en-GB" dirty="0"/>
              <a:t>Uses technology for archaeological structure</a:t>
            </a:r>
          </a:p>
          <a:p>
            <a:r>
              <a:rPr lang="en-GB" dirty="0"/>
              <a:t>Maritime archaeology </a:t>
            </a:r>
          </a:p>
          <a:p>
            <a:r>
              <a:rPr lang="en-GB" dirty="0"/>
              <a:t>Core use is Photography   </a:t>
            </a:r>
          </a:p>
        </p:txBody>
      </p:sp>
    </p:spTree>
    <p:extLst>
      <p:ext uri="{BB962C8B-B14F-4D97-AF65-F5344CB8AC3E}">
        <p14:creationId xmlns:p14="http://schemas.microsoft.com/office/powerpoint/2010/main" val="3675854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6BD7F-BCD8-4162-9367-E812788B1F59}"/>
              </a:ext>
            </a:extLst>
          </p:cNvPr>
          <p:cNvSpPr>
            <a:spLocks noGrp="1"/>
          </p:cNvSpPr>
          <p:nvPr>
            <p:ph type="title"/>
          </p:nvPr>
        </p:nvSpPr>
        <p:spPr/>
        <p:txBody>
          <a:bodyPr/>
          <a:lstStyle/>
          <a:p>
            <a:r>
              <a:rPr lang="en-GB" dirty="0"/>
              <a:t>Organisational Context of Royal Commission  </a:t>
            </a:r>
          </a:p>
        </p:txBody>
      </p:sp>
      <p:sp>
        <p:nvSpPr>
          <p:cNvPr id="3" name="Content Placeholder 2">
            <a:extLst>
              <a:ext uri="{FF2B5EF4-FFF2-40B4-BE49-F238E27FC236}">
                <a16:creationId xmlns:a16="http://schemas.microsoft.com/office/drawing/2014/main" id="{C1DD7B3E-4339-4BF4-926E-2C9D97D19B1E}"/>
              </a:ext>
            </a:extLst>
          </p:cNvPr>
          <p:cNvSpPr>
            <a:spLocks noGrp="1"/>
          </p:cNvSpPr>
          <p:nvPr>
            <p:ph idx="1"/>
          </p:nvPr>
        </p:nvSpPr>
        <p:spPr/>
        <p:txBody>
          <a:bodyPr/>
          <a:lstStyle/>
          <a:p>
            <a:r>
              <a:rPr lang="en-GB" dirty="0"/>
              <a:t>Government organisation </a:t>
            </a:r>
          </a:p>
          <a:p>
            <a:r>
              <a:rPr lang="en-GB" dirty="0"/>
              <a:t>Welsh Government </a:t>
            </a:r>
          </a:p>
          <a:p>
            <a:r>
              <a:rPr lang="en-GB" dirty="0"/>
              <a:t>University Sector </a:t>
            </a:r>
          </a:p>
          <a:p>
            <a:r>
              <a:rPr lang="en-GB" dirty="0"/>
              <a:t>External Funding</a:t>
            </a:r>
          </a:p>
        </p:txBody>
      </p:sp>
    </p:spTree>
    <p:extLst>
      <p:ext uri="{BB962C8B-B14F-4D97-AF65-F5344CB8AC3E}">
        <p14:creationId xmlns:p14="http://schemas.microsoft.com/office/powerpoint/2010/main" val="113826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BFA30-8432-4064-AFEA-641589286E8B}"/>
              </a:ext>
            </a:extLst>
          </p:cNvPr>
          <p:cNvSpPr>
            <a:spLocks noGrp="1"/>
          </p:cNvSpPr>
          <p:nvPr>
            <p:ph type="title"/>
          </p:nvPr>
        </p:nvSpPr>
        <p:spPr/>
        <p:txBody>
          <a:bodyPr/>
          <a:lstStyle/>
          <a:p>
            <a:r>
              <a:rPr lang="en-GB" dirty="0"/>
              <a:t>Community Engagement Projects</a:t>
            </a:r>
          </a:p>
        </p:txBody>
      </p:sp>
      <p:sp>
        <p:nvSpPr>
          <p:cNvPr id="3" name="Content Placeholder 2">
            <a:extLst>
              <a:ext uri="{FF2B5EF4-FFF2-40B4-BE49-F238E27FC236}">
                <a16:creationId xmlns:a16="http://schemas.microsoft.com/office/drawing/2014/main" id="{C507E926-23EF-4012-B989-65830085BBAE}"/>
              </a:ext>
            </a:extLst>
          </p:cNvPr>
          <p:cNvSpPr>
            <a:spLocks noGrp="1"/>
          </p:cNvSpPr>
          <p:nvPr>
            <p:ph idx="1"/>
          </p:nvPr>
        </p:nvSpPr>
        <p:spPr/>
        <p:txBody>
          <a:bodyPr/>
          <a:lstStyle/>
          <a:p>
            <a:r>
              <a:rPr lang="en-GB" dirty="0"/>
              <a:t>Cherish Project</a:t>
            </a:r>
          </a:p>
          <a:p>
            <a:r>
              <a:rPr lang="en-GB" dirty="0"/>
              <a:t>Unloved Heritage Project</a:t>
            </a:r>
          </a:p>
        </p:txBody>
      </p:sp>
    </p:spTree>
    <p:extLst>
      <p:ext uri="{BB962C8B-B14F-4D97-AF65-F5344CB8AC3E}">
        <p14:creationId xmlns:p14="http://schemas.microsoft.com/office/powerpoint/2010/main" val="3913020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34634-9933-4253-96EE-6C759CEAB0AC}"/>
              </a:ext>
            </a:extLst>
          </p:cNvPr>
          <p:cNvSpPr>
            <a:spLocks noGrp="1"/>
          </p:cNvSpPr>
          <p:nvPr>
            <p:ph type="title"/>
          </p:nvPr>
        </p:nvSpPr>
        <p:spPr/>
        <p:txBody>
          <a:bodyPr/>
          <a:lstStyle/>
          <a:p>
            <a:r>
              <a:rPr lang="en-GB" dirty="0"/>
              <a:t>SWOT Analysis of Royal Commission</a:t>
            </a:r>
          </a:p>
        </p:txBody>
      </p:sp>
      <p:graphicFrame>
        <p:nvGraphicFramePr>
          <p:cNvPr id="4" name="Content Placeholder 3">
            <a:extLst>
              <a:ext uri="{FF2B5EF4-FFF2-40B4-BE49-F238E27FC236}">
                <a16:creationId xmlns:a16="http://schemas.microsoft.com/office/drawing/2014/main" id="{0E108F26-B9BA-4B73-AA82-7380B2B226C2}"/>
              </a:ext>
            </a:extLst>
          </p:cNvPr>
          <p:cNvGraphicFramePr>
            <a:graphicFrameLocks noGrp="1"/>
          </p:cNvGraphicFramePr>
          <p:nvPr>
            <p:ph idx="1"/>
            <p:extLst>
              <p:ext uri="{D42A27DB-BD31-4B8C-83A1-F6EECF244321}">
                <p14:modId xmlns:p14="http://schemas.microsoft.com/office/powerpoint/2010/main" val="1236021378"/>
              </p:ext>
            </p:extLst>
          </p:nvPr>
        </p:nvGraphicFramePr>
        <p:xfrm>
          <a:off x="748266" y="2222501"/>
          <a:ext cx="10553700" cy="4436447"/>
        </p:xfrm>
        <a:graphic>
          <a:graphicData uri="http://schemas.openxmlformats.org/drawingml/2006/table">
            <a:tbl>
              <a:tblPr firstRow="1" bandRow="1">
                <a:tableStyleId>{5C22544A-7EE6-4342-B048-85BDC9FD1C3A}</a:tableStyleId>
              </a:tblPr>
              <a:tblGrid>
                <a:gridCol w="5276850">
                  <a:extLst>
                    <a:ext uri="{9D8B030D-6E8A-4147-A177-3AD203B41FA5}">
                      <a16:colId xmlns:a16="http://schemas.microsoft.com/office/drawing/2014/main" val="2758208311"/>
                    </a:ext>
                  </a:extLst>
                </a:gridCol>
                <a:gridCol w="5276850">
                  <a:extLst>
                    <a:ext uri="{9D8B030D-6E8A-4147-A177-3AD203B41FA5}">
                      <a16:colId xmlns:a16="http://schemas.microsoft.com/office/drawing/2014/main" val="450626319"/>
                    </a:ext>
                  </a:extLst>
                </a:gridCol>
              </a:tblGrid>
              <a:tr h="1800669">
                <a:tc>
                  <a:txBody>
                    <a:bodyPr/>
                    <a:lstStyle/>
                    <a:p>
                      <a:pPr algn="ctr"/>
                      <a:r>
                        <a:rPr lang="en-GB" sz="1300" dirty="0"/>
                        <a:t>Strengths</a:t>
                      </a:r>
                    </a:p>
                    <a:p>
                      <a:pPr marL="285750" indent="-285750" algn="l">
                        <a:buFont typeface="Arial" panose="020B0604020202020204" pitchFamily="34" charset="0"/>
                        <a:buChar char="•"/>
                      </a:pPr>
                      <a:r>
                        <a:rPr lang="en-GB" sz="1300" dirty="0"/>
                        <a:t>Lots of stories and history</a:t>
                      </a:r>
                    </a:p>
                    <a:p>
                      <a:pPr marL="285750" indent="-285750" algn="l">
                        <a:buFont typeface="Arial" panose="020B0604020202020204" pitchFamily="34" charset="0"/>
                        <a:buChar char="•"/>
                      </a:pPr>
                      <a:r>
                        <a:rPr lang="en-GB" sz="1300" dirty="0"/>
                        <a:t>Variety</a:t>
                      </a:r>
                    </a:p>
                    <a:p>
                      <a:pPr marL="285750" indent="-285750" algn="l">
                        <a:buFont typeface="Arial" panose="020B0604020202020204" pitchFamily="34" charset="0"/>
                        <a:buChar char="•"/>
                      </a:pPr>
                      <a:r>
                        <a:rPr lang="en-GB" sz="1300" dirty="0"/>
                        <a:t>Equipment and Technology</a:t>
                      </a:r>
                    </a:p>
                    <a:p>
                      <a:pPr marL="285750" indent="-285750" algn="l">
                        <a:buFont typeface="Arial" panose="020B0604020202020204" pitchFamily="34" charset="0"/>
                        <a:buChar char="•"/>
                      </a:pPr>
                      <a:r>
                        <a:rPr lang="en-GB" sz="1300" dirty="0"/>
                        <a:t>Dedicated Staff (Volunteers included)</a:t>
                      </a:r>
                    </a:p>
                    <a:p>
                      <a:pPr marL="285750" indent="-285750" algn="l">
                        <a:buFont typeface="Arial" panose="020B0604020202020204" pitchFamily="34" charset="0"/>
                        <a:buChar char="•"/>
                      </a:pPr>
                      <a:r>
                        <a:rPr lang="en-GB" sz="1300" dirty="0"/>
                        <a:t>Innovation</a:t>
                      </a:r>
                    </a:p>
                    <a:p>
                      <a:pPr marL="285750" indent="-285750" algn="l">
                        <a:buFont typeface="Arial" panose="020B0604020202020204" pitchFamily="34" charset="0"/>
                        <a:buChar char="•"/>
                      </a:pPr>
                      <a:r>
                        <a:rPr lang="en-GB" sz="1300" dirty="0"/>
                        <a:t>Geotagging</a:t>
                      </a:r>
                    </a:p>
                    <a:p>
                      <a:pPr marL="285750" indent="-285750" algn="l">
                        <a:buFont typeface="Arial" panose="020B0604020202020204" pitchFamily="34" charset="0"/>
                        <a:buChar char="•"/>
                      </a:pPr>
                      <a:r>
                        <a:rPr lang="en-GB" sz="1300" dirty="0"/>
                        <a:t>Not driven by profit </a:t>
                      </a:r>
                    </a:p>
                    <a:p>
                      <a:pPr marL="0" indent="0" algn="l">
                        <a:buFont typeface="Arial" panose="020B0604020202020204" pitchFamily="34" charset="0"/>
                        <a:buNone/>
                      </a:pPr>
                      <a:endParaRPr lang="en-GB" sz="1300" dirty="0"/>
                    </a:p>
                  </a:txBody>
                  <a:tcPr/>
                </a:tc>
                <a:tc>
                  <a:txBody>
                    <a:bodyPr/>
                    <a:lstStyle/>
                    <a:p>
                      <a:pPr algn="ctr"/>
                      <a:r>
                        <a:rPr lang="en-GB" sz="1300" dirty="0"/>
                        <a:t>Weaknesses</a:t>
                      </a:r>
                    </a:p>
                    <a:p>
                      <a:pPr algn="ctr"/>
                      <a:endParaRPr lang="en-GB" sz="1300" dirty="0"/>
                    </a:p>
                    <a:p>
                      <a:pPr marL="285750" indent="-285750" algn="l">
                        <a:buFont typeface="Arial" panose="020B0604020202020204" pitchFamily="34" charset="0"/>
                        <a:buChar char="•"/>
                      </a:pPr>
                      <a:r>
                        <a:rPr lang="en-GB" sz="1300" dirty="0"/>
                        <a:t>Lack of awareness</a:t>
                      </a:r>
                    </a:p>
                    <a:p>
                      <a:pPr marL="285750" indent="-285750" algn="l">
                        <a:buFont typeface="Arial" panose="020B0604020202020204" pitchFamily="34" charset="0"/>
                        <a:buChar char="•"/>
                      </a:pPr>
                      <a:r>
                        <a:rPr lang="en-GB" sz="1300" dirty="0"/>
                        <a:t>Lack of information on YouTube</a:t>
                      </a:r>
                    </a:p>
                    <a:p>
                      <a:pPr marL="285750" indent="-285750" algn="l">
                        <a:buFont typeface="Arial" panose="020B0604020202020204" pitchFamily="34" charset="0"/>
                        <a:buChar char="•"/>
                      </a:pPr>
                      <a:r>
                        <a:rPr lang="en-GB" sz="1300" dirty="0"/>
                        <a:t>Lack of welsh speakers </a:t>
                      </a:r>
                    </a:p>
                    <a:p>
                      <a:pPr marL="285750" indent="-285750" algn="l">
                        <a:buFont typeface="Arial" panose="020B0604020202020204" pitchFamily="34" charset="0"/>
                        <a:buChar char="•"/>
                      </a:pPr>
                      <a:r>
                        <a:rPr lang="en-GB" sz="1300" dirty="0"/>
                        <a:t>Budget</a:t>
                      </a:r>
                    </a:p>
                    <a:p>
                      <a:pPr marL="285750" indent="-285750" algn="l">
                        <a:buFont typeface="Arial" panose="020B0604020202020204" pitchFamily="34" charset="0"/>
                        <a:buChar char="•"/>
                      </a:pPr>
                      <a:r>
                        <a:rPr lang="en-GB" sz="1300" dirty="0"/>
                        <a:t>Difficult to measure success </a:t>
                      </a:r>
                    </a:p>
                    <a:p>
                      <a:pPr marL="285750" indent="-285750" algn="l">
                        <a:buFont typeface="Arial" panose="020B0604020202020204" pitchFamily="34" charset="0"/>
                        <a:buChar char="•"/>
                      </a:pPr>
                      <a:r>
                        <a:rPr lang="en-GB" sz="1300" dirty="0"/>
                        <a:t>Lots of different sites and brands  </a:t>
                      </a:r>
                    </a:p>
                    <a:p>
                      <a:pPr algn="l"/>
                      <a:endParaRPr lang="en-GB" sz="1300" dirty="0"/>
                    </a:p>
                  </a:txBody>
                  <a:tcPr/>
                </a:tc>
                <a:extLst>
                  <a:ext uri="{0D108BD9-81ED-4DB2-BD59-A6C34878D82A}">
                    <a16:rowId xmlns:a16="http://schemas.microsoft.com/office/drawing/2014/main" val="3691942870"/>
                  </a:ext>
                </a:extLst>
              </a:tr>
              <a:tr h="2561927">
                <a:tc>
                  <a:txBody>
                    <a:bodyPr/>
                    <a:lstStyle/>
                    <a:p>
                      <a:pPr algn="ctr"/>
                      <a:r>
                        <a:rPr lang="en-GB" sz="1300" dirty="0"/>
                        <a:t>Opportunities </a:t>
                      </a:r>
                    </a:p>
                    <a:p>
                      <a:pPr marL="285750" indent="-285750" algn="l">
                        <a:buFont typeface="Arial" panose="020B0604020202020204" pitchFamily="34" charset="0"/>
                        <a:buChar char="•"/>
                      </a:pPr>
                      <a:r>
                        <a:rPr lang="en-GB" sz="1300" dirty="0"/>
                        <a:t>Link up with journalists </a:t>
                      </a:r>
                    </a:p>
                    <a:p>
                      <a:pPr marL="285750" indent="-285750" algn="l">
                        <a:buFont typeface="Arial" panose="020B0604020202020204" pitchFamily="34" charset="0"/>
                        <a:buChar char="•"/>
                      </a:pPr>
                      <a:r>
                        <a:rPr lang="en-GB" sz="1300" dirty="0"/>
                        <a:t>Photo of the Day</a:t>
                      </a:r>
                    </a:p>
                    <a:p>
                      <a:pPr marL="285750" indent="-285750" algn="l">
                        <a:buFont typeface="Arial" panose="020B0604020202020204" pitchFamily="34" charset="0"/>
                        <a:buChar char="•"/>
                      </a:pPr>
                      <a:r>
                        <a:rPr lang="en-GB" sz="1300" dirty="0"/>
                        <a:t>Unusual stories </a:t>
                      </a:r>
                    </a:p>
                    <a:p>
                      <a:pPr marL="285750" indent="-285750" algn="l">
                        <a:buFont typeface="Arial" panose="020B0604020202020204" pitchFamily="34" charset="0"/>
                        <a:buChar char="•"/>
                      </a:pPr>
                      <a:r>
                        <a:rPr lang="en-GB" sz="1300" dirty="0"/>
                        <a:t>Follow trends</a:t>
                      </a:r>
                    </a:p>
                    <a:p>
                      <a:pPr marL="285750" indent="-285750" algn="l">
                        <a:buFont typeface="Arial" panose="020B0604020202020204" pitchFamily="34" charset="0"/>
                        <a:buChar char="•"/>
                      </a:pPr>
                      <a:r>
                        <a:rPr lang="en-GB" sz="1300" dirty="0"/>
                        <a:t>Topical Subjects</a:t>
                      </a:r>
                    </a:p>
                    <a:p>
                      <a:pPr marL="285750" indent="-285750" algn="l">
                        <a:buFont typeface="Arial" panose="020B0604020202020204" pitchFamily="34" charset="0"/>
                        <a:buChar char="•"/>
                      </a:pPr>
                      <a:r>
                        <a:rPr lang="en-GB" sz="1300" dirty="0"/>
                        <a:t>Celebrity culture</a:t>
                      </a:r>
                    </a:p>
                    <a:p>
                      <a:pPr marL="285750" indent="-285750" algn="l">
                        <a:buFont typeface="Arial" panose="020B0604020202020204" pitchFamily="34" charset="0"/>
                        <a:buChar char="•"/>
                      </a:pPr>
                      <a:r>
                        <a:rPr lang="en-GB" sz="1300" dirty="0"/>
                        <a:t>Welsh language stories</a:t>
                      </a:r>
                    </a:p>
                    <a:p>
                      <a:pPr marL="285750" indent="-285750" algn="l">
                        <a:buFont typeface="Arial" panose="020B0604020202020204" pitchFamily="34" charset="0"/>
                        <a:buChar char="•"/>
                      </a:pPr>
                      <a:r>
                        <a:rPr lang="en-GB" sz="1300" dirty="0"/>
                        <a:t>Facebook/Google ads</a:t>
                      </a:r>
                    </a:p>
                    <a:p>
                      <a:pPr marL="0" indent="0" algn="l">
                        <a:buFont typeface="Arial" panose="020B0604020202020204" pitchFamily="34" charset="0"/>
                        <a:buNone/>
                      </a:pPr>
                      <a:endParaRPr lang="en-GB" sz="1300" dirty="0"/>
                    </a:p>
                    <a:p>
                      <a:pPr algn="ctr"/>
                      <a:endParaRPr lang="en-GB" sz="1300" dirty="0"/>
                    </a:p>
                  </a:txBody>
                  <a:tcPr/>
                </a:tc>
                <a:tc>
                  <a:txBody>
                    <a:bodyPr/>
                    <a:lstStyle/>
                    <a:p>
                      <a:pPr algn="ctr"/>
                      <a:r>
                        <a:rPr lang="en-GB" sz="1300" dirty="0"/>
                        <a:t>Threats</a:t>
                      </a:r>
                    </a:p>
                    <a:p>
                      <a:pPr marL="171450" indent="-171450" algn="l">
                        <a:buFont typeface="Arial" panose="020B0604020202020204" pitchFamily="34" charset="0"/>
                        <a:buChar char="•"/>
                      </a:pPr>
                      <a:r>
                        <a:rPr lang="en-GB" sz="1300" dirty="0"/>
                        <a:t>Lack of profile</a:t>
                      </a:r>
                    </a:p>
                    <a:p>
                      <a:pPr marL="171450" indent="-171450" algn="l">
                        <a:buFont typeface="Arial" panose="020B0604020202020204" pitchFamily="34" charset="0"/>
                        <a:buChar char="•"/>
                      </a:pPr>
                      <a:r>
                        <a:rPr lang="en-GB" sz="1300" dirty="0"/>
                        <a:t>Information can be too technical and inaccessible </a:t>
                      </a:r>
                    </a:p>
                    <a:p>
                      <a:pPr marL="171450" indent="-171450" algn="l">
                        <a:buFont typeface="Arial" panose="020B0604020202020204" pitchFamily="34" charset="0"/>
                        <a:buChar char="•"/>
                      </a:pPr>
                      <a:r>
                        <a:rPr lang="en-GB" sz="1300" dirty="0"/>
                        <a:t>Budgets </a:t>
                      </a:r>
                    </a:p>
                    <a:p>
                      <a:pPr algn="ctr"/>
                      <a:endParaRPr lang="en-GB" sz="1300" dirty="0"/>
                    </a:p>
                  </a:txBody>
                  <a:tcPr/>
                </a:tc>
                <a:extLst>
                  <a:ext uri="{0D108BD9-81ED-4DB2-BD59-A6C34878D82A}">
                    <a16:rowId xmlns:a16="http://schemas.microsoft.com/office/drawing/2014/main" val="4207431538"/>
                  </a:ext>
                </a:extLst>
              </a:tr>
            </a:tbl>
          </a:graphicData>
        </a:graphic>
      </p:graphicFrame>
    </p:spTree>
    <p:extLst>
      <p:ext uri="{BB962C8B-B14F-4D97-AF65-F5344CB8AC3E}">
        <p14:creationId xmlns:p14="http://schemas.microsoft.com/office/powerpoint/2010/main" val="3523811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Planned issues to solve of Royal Commission</a:t>
            </a:r>
          </a:p>
        </p:txBody>
      </p:sp>
      <p:sp>
        <p:nvSpPr>
          <p:cNvPr id="3" name="Content Placeholder 2"/>
          <p:cNvSpPr>
            <a:spLocks noGrp="1"/>
          </p:cNvSpPr>
          <p:nvPr>
            <p:ph idx="1"/>
          </p:nvPr>
        </p:nvSpPr>
        <p:spPr/>
        <p:txBody>
          <a:bodyPr/>
          <a:lstStyle/>
          <a:p>
            <a:pPr marL="0" indent="0">
              <a:buNone/>
            </a:pPr>
            <a:r>
              <a:rPr lang="en-GB" dirty="0"/>
              <a:t> </a:t>
            </a:r>
          </a:p>
          <a:p>
            <a:r>
              <a:rPr lang="en-GB" dirty="0"/>
              <a:t>Lack of younger demographic </a:t>
            </a:r>
          </a:p>
          <a:p>
            <a:r>
              <a:rPr lang="en-GB" dirty="0"/>
              <a:t>Awareness &amp;Online Presence </a:t>
            </a:r>
          </a:p>
          <a:p>
            <a:r>
              <a:rPr lang="en-GB" dirty="0"/>
              <a:t>Lack of profile and funding </a:t>
            </a:r>
          </a:p>
        </p:txBody>
      </p:sp>
    </p:spTree>
    <p:extLst>
      <p:ext uri="{BB962C8B-B14F-4D97-AF65-F5344CB8AC3E}">
        <p14:creationId xmlns:p14="http://schemas.microsoft.com/office/powerpoint/2010/main" val="1097762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43783-18C9-4455-8AC6-1B0F3A5FB824}"/>
              </a:ext>
            </a:extLst>
          </p:cNvPr>
          <p:cNvSpPr>
            <a:spLocks noGrp="1"/>
          </p:cNvSpPr>
          <p:nvPr>
            <p:ph type="title"/>
          </p:nvPr>
        </p:nvSpPr>
        <p:spPr/>
        <p:txBody>
          <a:bodyPr/>
          <a:lstStyle/>
          <a:p>
            <a:r>
              <a:rPr lang="en-GB" dirty="0"/>
              <a:t>Social Marketing Plan 1 – Demographic  </a:t>
            </a:r>
          </a:p>
        </p:txBody>
      </p:sp>
      <p:sp>
        <p:nvSpPr>
          <p:cNvPr id="3" name="Content Placeholder 2">
            <a:extLst>
              <a:ext uri="{FF2B5EF4-FFF2-40B4-BE49-F238E27FC236}">
                <a16:creationId xmlns:a16="http://schemas.microsoft.com/office/drawing/2014/main" id="{E04FF215-9FF3-434C-96D3-AE26A3F5C786}"/>
              </a:ext>
            </a:extLst>
          </p:cNvPr>
          <p:cNvSpPr>
            <a:spLocks noGrp="1"/>
          </p:cNvSpPr>
          <p:nvPr>
            <p:ph idx="1"/>
          </p:nvPr>
        </p:nvSpPr>
        <p:spPr/>
        <p:txBody>
          <a:bodyPr/>
          <a:lstStyle/>
          <a:p>
            <a:r>
              <a:rPr lang="en-GB" dirty="0"/>
              <a:t>Expand youth projects</a:t>
            </a:r>
          </a:p>
          <a:p>
            <a:r>
              <a:rPr lang="en-GB" dirty="0"/>
              <a:t>Sponsoring with Colleges and Universities</a:t>
            </a:r>
          </a:p>
          <a:p>
            <a:r>
              <a:rPr lang="en-GB" dirty="0"/>
              <a:t>Advertise to Students</a:t>
            </a:r>
          </a:p>
        </p:txBody>
      </p:sp>
    </p:spTree>
    <p:extLst>
      <p:ext uri="{BB962C8B-B14F-4D97-AF65-F5344CB8AC3E}">
        <p14:creationId xmlns:p14="http://schemas.microsoft.com/office/powerpoint/2010/main" val="692088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Marketing Plan 2 – Awareness &amp; Online Presence </a:t>
            </a:r>
          </a:p>
        </p:txBody>
      </p:sp>
      <p:sp>
        <p:nvSpPr>
          <p:cNvPr id="3" name="Content Placeholder 2"/>
          <p:cNvSpPr>
            <a:spLocks noGrp="1"/>
          </p:cNvSpPr>
          <p:nvPr>
            <p:ph idx="1"/>
          </p:nvPr>
        </p:nvSpPr>
        <p:spPr/>
        <p:txBody>
          <a:bodyPr/>
          <a:lstStyle/>
          <a:p>
            <a:r>
              <a:rPr lang="en-GB" dirty="0"/>
              <a:t>Hire marketing professionals</a:t>
            </a:r>
          </a:p>
          <a:p>
            <a:r>
              <a:rPr lang="en-GB" dirty="0"/>
              <a:t>Create a survey</a:t>
            </a:r>
          </a:p>
          <a:p>
            <a:r>
              <a:rPr lang="en-GB" dirty="0"/>
              <a:t>Segment groups</a:t>
            </a:r>
          </a:p>
        </p:txBody>
      </p:sp>
    </p:spTree>
    <p:extLst>
      <p:ext uri="{BB962C8B-B14F-4D97-AF65-F5344CB8AC3E}">
        <p14:creationId xmlns:p14="http://schemas.microsoft.com/office/powerpoint/2010/main" val="32359659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Marketing Plan 3 – Profile &amp; Funding</a:t>
            </a:r>
          </a:p>
        </p:txBody>
      </p:sp>
      <p:sp>
        <p:nvSpPr>
          <p:cNvPr id="3" name="Content Placeholder 2"/>
          <p:cNvSpPr>
            <a:spLocks noGrp="1"/>
          </p:cNvSpPr>
          <p:nvPr>
            <p:ph idx="1"/>
          </p:nvPr>
        </p:nvSpPr>
        <p:spPr/>
        <p:txBody>
          <a:bodyPr/>
          <a:lstStyle/>
          <a:p>
            <a:r>
              <a:rPr lang="en-GB" dirty="0"/>
              <a:t>Provide story of mission and purpose </a:t>
            </a:r>
          </a:p>
          <a:p>
            <a:r>
              <a:rPr lang="en-GB" dirty="0"/>
              <a:t>Sponsorships for advertisement </a:t>
            </a:r>
          </a:p>
        </p:txBody>
      </p:sp>
    </p:spTree>
    <p:extLst>
      <p:ext uri="{BB962C8B-B14F-4D97-AF65-F5344CB8AC3E}">
        <p14:creationId xmlns:p14="http://schemas.microsoft.com/office/powerpoint/2010/main" val="19273718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C9DE9-CF9C-46FD-83E6-B2FAC813E8AA}"/>
              </a:ext>
            </a:extLst>
          </p:cNvPr>
          <p:cNvSpPr>
            <a:spLocks noGrp="1"/>
          </p:cNvSpPr>
          <p:nvPr>
            <p:ph type="title"/>
          </p:nvPr>
        </p:nvSpPr>
        <p:spPr/>
        <p:txBody>
          <a:bodyPr/>
          <a:lstStyle/>
          <a:p>
            <a:r>
              <a:rPr lang="en-GB" dirty="0"/>
              <a:t>Analysis of Social Marketing Plans</a:t>
            </a:r>
          </a:p>
        </p:txBody>
      </p:sp>
      <p:sp>
        <p:nvSpPr>
          <p:cNvPr id="3" name="Content Placeholder 2">
            <a:extLst>
              <a:ext uri="{FF2B5EF4-FFF2-40B4-BE49-F238E27FC236}">
                <a16:creationId xmlns:a16="http://schemas.microsoft.com/office/drawing/2014/main" id="{0367CB70-B97B-4329-B962-06767BB2C22C}"/>
              </a:ext>
            </a:extLst>
          </p:cNvPr>
          <p:cNvSpPr>
            <a:spLocks noGrp="1"/>
          </p:cNvSpPr>
          <p:nvPr>
            <p:ph idx="1"/>
          </p:nvPr>
        </p:nvSpPr>
        <p:spPr/>
        <p:txBody>
          <a:bodyPr/>
          <a:lstStyle/>
          <a:p>
            <a:r>
              <a:rPr lang="en-GB" dirty="0"/>
              <a:t>Social Marketing Plan 2 – Awareness &amp; Online Presence </a:t>
            </a:r>
          </a:p>
        </p:txBody>
      </p:sp>
    </p:spTree>
    <p:extLst>
      <p:ext uri="{BB962C8B-B14F-4D97-AF65-F5344CB8AC3E}">
        <p14:creationId xmlns:p14="http://schemas.microsoft.com/office/powerpoint/2010/main" val="3512888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BAC4B-3806-42B0-B8AE-528E750612B8}"/>
              </a:ext>
            </a:extLst>
          </p:cNvPr>
          <p:cNvSpPr>
            <a:spLocks noGrp="1"/>
          </p:cNvSpPr>
          <p:nvPr>
            <p:ph type="ctrTitle"/>
          </p:nvPr>
        </p:nvSpPr>
        <p:spPr/>
        <p:txBody>
          <a:bodyPr/>
          <a:lstStyle/>
          <a:p>
            <a:pPr algn="ctr"/>
            <a:r>
              <a:rPr lang="en-GB" dirty="0"/>
              <a:t>Conclusion</a:t>
            </a:r>
          </a:p>
        </p:txBody>
      </p:sp>
    </p:spTree>
    <p:extLst>
      <p:ext uri="{BB962C8B-B14F-4D97-AF65-F5344CB8AC3E}">
        <p14:creationId xmlns:p14="http://schemas.microsoft.com/office/powerpoint/2010/main" val="103632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EA695-DB77-44C8-A0D7-4955137C44DD}"/>
              </a:ext>
            </a:extLst>
          </p:cNvPr>
          <p:cNvSpPr>
            <a:spLocks noGrp="1"/>
          </p:cNvSpPr>
          <p:nvPr>
            <p:ph type="title"/>
          </p:nvPr>
        </p:nvSpPr>
        <p:spPr/>
        <p:txBody>
          <a:bodyPr/>
          <a:lstStyle/>
          <a:p>
            <a:pPr algn="ctr"/>
            <a:r>
              <a:rPr lang="en-GB" dirty="0"/>
              <a:t>References </a:t>
            </a:r>
          </a:p>
        </p:txBody>
      </p:sp>
      <p:sp>
        <p:nvSpPr>
          <p:cNvPr id="3" name="Content Placeholder 2">
            <a:extLst>
              <a:ext uri="{FF2B5EF4-FFF2-40B4-BE49-F238E27FC236}">
                <a16:creationId xmlns:a16="http://schemas.microsoft.com/office/drawing/2014/main" id="{A1FD1030-F591-46DD-9F3E-2D1A8197CFDF}"/>
              </a:ext>
            </a:extLst>
          </p:cNvPr>
          <p:cNvSpPr>
            <a:spLocks noGrp="1"/>
          </p:cNvSpPr>
          <p:nvPr>
            <p:ph idx="1"/>
          </p:nvPr>
        </p:nvSpPr>
        <p:spPr>
          <a:xfrm>
            <a:off x="827424" y="3221489"/>
            <a:ext cx="10554574" cy="3636511"/>
          </a:xfrm>
        </p:spPr>
        <p:txBody>
          <a:bodyPr>
            <a:normAutofit fontScale="70000" lnSpcReduction="20000"/>
          </a:bodyPr>
          <a:lstStyle/>
          <a:p>
            <a:pPr marL="177800" indent="-177800">
              <a:buNone/>
            </a:pPr>
            <a:r>
              <a:rPr lang="en-GB" dirty="0"/>
              <a:t>Royal Warrant Holders . (2019). About Us. Retrieved from The Royal Warrant Holders Association: https://www.royalwarrant.org/</a:t>
            </a:r>
          </a:p>
          <a:p>
            <a:pPr marL="0" indent="0">
              <a:buNone/>
            </a:pPr>
            <a:r>
              <a:rPr lang="en-GB" dirty="0"/>
              <a:t>RCAHMW. (2019). About us. Retrieved from Royal Commission on the Ancient and Historical Monuments of Wales: 	https://rcahmw.gov.uk/about-us/</a:t>
            </a:r>
          </a:p>
          <a:p>
            <a:pPr marL="0" indent="0">
              <a:buNone/>
            </a:pPr>
            <a:r>
              <a:rPr lang="en-GB" dirty="0"/>
              <a:t>Deegan, M., &amp; Tanner, S. (2002). Digital Futures: Strategies for the Information Age. Neal-Schuman Publishers.</a:t>
            </a:r>
          </a:p>
          <a:p>
            <a:pPr marL="0" indent="0">
              <a:buNone/>
            </a:pPr>
            <a:r>
              <a:rPr lang="en-GB" dirty="0"/>
              <a:t>Deegan, M., &amp; Tanner, S. (2006). Digital Preservation. Facet Publishing.</a:t>
            </a:r>
          </a:p>
          <a:p>
            <a:pPr marL="0" indent="0">
              <a:buNone/>
            </a:pPr>
            <a:r>
              <a:rPr lang="en-GB" dirty="0"/>
              <a:t>Brien, P. (2018, March 12). What happens to EU funding after Brexit? Retrieved from House of Commons Library : 	https://commonslibrary.parliament.uk/brexit/the-eu/what-happens-to-eu-funding-after-brexit/</a:t>
            </a:r>
          </a:p>
          <a:p>
            <a:pPr marL="0" indent="0">
              <a:buNone/>
            </a:pPr>
            <a:r>
              <a:rPr lang="en-GB" dirty="0"/>
              <a:t>Garcia, G. (2015, June 17). The Importance of Having An Outstanding Company Profile. Retrieved from </a:t>
            </a:r>
            <a:r>
              <a:rPr lang="en-GB" dirty="0" err="1"/>
              <a:t>Linkedin</a:t>
            </a:r>
            <a:r>
              <a:rPr lang="en-GB" dirty="0"/>
              <a:t>: 	https://www.linkedin.com/pulse/importance-having-outstanding-company-profile-graciela-mai-Garcia</a:t>
            </a:r>
          </a:p>
          <a:p>
            <a:pPr marL="0" indent="0">
              <a:buNone/>
            </a:pPr>
            <a:r>
              <a:rPr lang="en-GB" dirty="0"/>
              <a:t>RCAHMW. (2019). CHERISH: Climate Change and Coastal Heritage EU Funded Project. Retrieved from Royal 	Commission on the 	Ancient and Historical Monuments of Wales: https://rcahmw.gov.uk/services/research-and-recording/cherish-climate-	change-and-coastal-heritage-</a:t>
            </a:r>
            <a:r>
              <a:rPr lang="en-GB" dirty="0" err="1"/>
              <a:t>eu</a:t>
            </a:r>
            <a:r>
              <a:rPr lang="en-GB" dirty="0"/>
              <a:t>-funded-project/</a:t>
            </a:r>
          </a:p>
          <a:p>
            <a:pPr marL="0" indent="0">
              <a:buNone/>
            </a:pPr>
            <a:r>
              <a:rPr lang="en-GB" dirty="0"/>
              <a:t>RCAHMW. (2019). A new youth project at the Royal Commission, 'Unloved Heritage: Ceredigion Off-limits?'. Retrieved from Royal 	Commission on the Ancient and Historical Monuments of Wales : https://rcahmw.gov.uk/a-new-youth-project-at-the-royal-	commission-unloved-heritage-</a:t>
            </a:r>
            <a:r>
              <a:rPr lang="en-GB" dirty="0" err="1"/>
              <a:t>ceredigion</a:t>
            </a:r>
            <a:r>
              <a:rPr lang="en-GB" dirty="0"/>
              <a:t>-off-limits/</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184164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TM03457503[[fn=Quotable]]</Template>
  <TotalTime>868</TotalTime>
  <Words>1974</Words>
  <Application>Microsoft Office PowerPoint</Application>
  <PresentationFormat>Widescreen</PresentationFormat>
  <Paragraphs>123</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Wingdings 2</vt:lpstr>
      <vt:lpstr>Quotable</vt:lpstr>
      <vt:lpstr>Social and Ethical Marketing (BMSP5003)</vt:lpstr>
      <vt:lpstr>Introduction</vt:lpstr>
      <vt:lpstr>History and Mission of Royal Commission</vt:lpstr>
      <vt:lpstr>Organisational Context of Royal Commission  </vt:lpstr>
      <vt:lpstr>Community Engagement Projects</vt:lpstr>
      <vt:lpstr>SWOT Analysis of Royal Commission</vt:lpstr>
      <vt:lpstr>Planned issues to solve of Royal Commission</vt:lpstr>
      <vt:lpstr>Social Marketing Plan 1 – Demographic  </vt:lpstr>
      <vt:lpstr>Social Marketing Plan 2 – Awareness &amp; Online Presence </vt:lpstr>
      <vt:lpstr>Social Marketing Plan 3 – Profile &amp; Funding</vt:lpstr>
      <vt:lpstr>Analysis of Social Marketing Plans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 (BMSP5003)</dc:title>
  <dc:creator>Alex</dc:creator>
  <cp:lastModifiedBy>Fiona Hudson</cp:lastModifiedBy>
  <cp:revision>60</cp:revision>
  <dcterms:created xsi:type="dcterms:W3CDTF">2019-04-26T09:57:38Z</dcterms:created>
  <dcterms:modified xsi:type="dcterms:W3CDTF">2019-05-15T10:32:24Z</dcterms:modified>
</cp:coreProperties>
</file>