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29"/>
  </p:notesMasterIdLst>
  <p:sldIdLst>
    <p:sldId id="256" r:id="rId11"/>
    <p:sldId id="454" r:id="rId12"/>
    <p:sldId id="378" r:id="rId13"/>
    <p:sldId id="448" r:id="rId14"/>
    <p:sldId id="459" r:id="rId15"/>
    <p:sldId id="460" r:id="rId16"/>
    <p:sldId id="461" r:id="rId17"/>
    <p:sldId id="462" r:id="rId18"/>
    <p:sldId id="463" r:id="rId19"/>
    <p:sldId id="471" r:id="rId20"/>
    <p:sldId id="465" r:id="rId21"/>
    <p:sldId id="464" r:id="rId22"/>
    <p:sldId id="466" r:id="rId23"/>
    <p:sldId id="468" r:id="rId24"/>
    <p:sldId id="470" r:id="rId25"/>
    <p:sldId id="472" r:id="rId26"/>
    <p:sldId id="473" r:id="rId27"/>
    <p:sldId id="3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E73E09"/>
    <a:srgbClr val="9C5460"/>
    <a:srgbClr val="D0DF11"/>
    <a:srgbClr val="FF99FF"/>
    <a:srgbClr val="FF0066"/>
    <a:srgbClr val="660033"/>
    <a:srgbClr val="FF3300"/>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CD2D46-A5B2-451F-B841-A45E69DAC1C2}" v="9" dt="2025-04-30T10:32:45.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48" d="100"/>
          <a:sy n="48" d="100"/>
        </p:scale>
        <p:origin x="175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DCD2D46-A5B2-451F-B841-A45E69DAC1C2}"/>
    <pc:docChg chg="undo custSel addSld delSld modSld sldOrd">
      <pc:chgData name="Paul Tinkler" userId="bcebf29c-73c2-433d-80d2-6bad896374bf" providerId="ADAL" clId="{DDCD2D46-A5B2-451F-B841-A45E69DAC1C2}" dt="2025-05-01T10:31:23.933" v="783"/>
      <pc:docMkLst>
        <pc:docMk/>
      </pc:docMkLst>
      <pc:sldChg chg="del">
        <pc:chgData name="Paul Tinkler" userId="bcebf29c-73c2-433d-80d2-6bad896374bf" providerId="ADAL" clId="{DDCD2D46-A5B2-451F-B841-A45E69DAC1C2}" dt="2025-04-30T10:39:49.178" v="699" actId="47"/>
        <pc:sldMkLst>
          <pc:docMk/>
          <pc:sldMk cId="386205998" sldId="456"/>
        </pc:sldMkLst>
      </pc:sldChg>
      <pc:sldChg chg="del">
        <pc:chgData name="Paul Tinkler" userId="bcebf29c-73c2-433d-80d2-6bad896374bf" providerId="ADAL" clId="{DDCD2D46-A5B2-451F-B841-A45E69DAC1C2}" dt="2025-04-30T10:39:41.541" v="698" actId="47"/>
        <pc:sldMkLst>
          <pc:docMk/>
          <pc:sldMk cId="457295128" sldId="458"/>
        </pc:sldMkLst>
      </pc:sldChg>
      <pc:sldChg chg="addSp delSp modSp mod">
        <pc:chgData name="Paul Tinkler" userId="bcebf29c-73c2-433d-80d2-6bad896374bf" providerId="ADAL" clId="{DDCD2D46-A5B2-451F-B841-A45E69DAC1C2}" dt="2025-04-30T10:09:09.263" v="139" actId="20577"/>
        <pc:sldMkLst>
          <pc:docMk/>
          <pc:sldMk cId="3529466498" sldId="464"/>
        </pc:sldMkLst>
        <pc:spChg chg="mod">
          <ac:chgData name="Paul Tinkler" userId="bcebf29c-73c2-433d-80d2-6bad896374bf" providerId="ADAL" clId="{DDCD2D46-A5B2-451F-B841-A45E69DAC1C2}" dt="2025-04-30T09:51:10.242" v="24" actId="122"/>
          <ac:spMkLst>
            <pc:docMk/>
            <pc:sldMk cId="3529466498" sldId="464"/>
            <ac:spMk id="2" creationId="{6F86065F-D15B-2D69-7E04-311084BC4E44}"/>
          </ac:spMkLst>
        </pc:spChg>
        <pc:spChg chg="del mod">
          <ac:chgData name="Paul Tinkler" userId="bcebf29c-73c2-433d-80d2-6bad896374bf" providerId="ADAL" clId="{DDCD2D46-A5B2-451F-B841-A45E69DAC1C2}" dt="2025-04-30T10:00:22.743" v="51" actId="478"/>
          <ac:spMkLst>
            <pc:docMk/>
            <pc:sldMk cId="3529466498" sldId="464"/>
            <ac:spMk id="3" creationId="{F0EDB4E1-9550-824C-21F0-CC379244457B}"/>
          </ac:spMkLst>
        </pc:spChg>
        <pc:spChg chg="add mod">
          <ac:chgData name="Paul Tinkler" userId="bcebf29c-73c2-433d-80d2-6bad896374bf" providerId="ADAL" clId="{DDCD2D46-A5B2-451F-B841-A45E69DAC1C2}" dt="2025-04-30T10:07:58.693" v="130" actId="207"/>
          <ac:spMkLst>
            <pc:docMk/>
            <pc:sldMk cId="3529466498" sldId="464"/>
            <ac:spMk id="6" creationId="{422EB2C8-6A61-891E-E1B9-B9D82420C040}"/>
          </ac:spMkLst>
        </pc:spChg>
        <pc:spChg chg="add mod">
          <ac:chgData name="Paul Tinkler" userId="bcebf29c-73c2-433d-80d2-6bad896374bf" providerId="ADAL" clId="{DDCD2D46-A5B2-451F-B841-A45E69DAC1C2}" dt="2025-04-30T10:08:59.741" v="137" actId="20577"/>
          <ac:spMkLst>
            <pc:docMk/>
            <pc:sldMk cId="3529466498" sldId="464"/>
            <ac:spMk id="7" creationId="{04B49D66-A205-B332-8CBF-F876F4485A18}"/>
          </ac:spMkLst>
        </pc:spChg>
        <pc:spChg chg="add mod">
          <ac:chgData name="Paul Tinkler" userId="bcebf29c-73c2-433d-80d2-6bad896374bf" providerId="ADAL" clId="{DDCD2D46-A5B2-451F-B841-A45E69DAC1C2}" dt="2025-04-30T10:09:09.263" v="139" actId="20577"/>
          <ac:spMkLst>
            <pc:docMk/>
            <pc:sldMk cId="3529466498" sldId="464"/>
            <ac:spMk id="8" creationId="{27B7D56C-809F-168E-F546-67D7CCB11CE9}"/>
          </ac:spMkLst>
        </pc:spChg>
        <pc:spChg chg="add mod">
          <ac:chgData name="Paul Tinkler" userId="bcebf29c-73c2-433d-80d2-6bad896374bf" providerId="ADAL" clId="{DDCD2D46-A5B2-451F-B841-A45E69DAC1C2}" dt="2025-04-30T10:09:05.083" v="138" actId="20577"/>
          <ac:spMkLst>
            <pc:docMk/>
            <pc:sldMk cId="3529466498" sldId="464"/>
            <ac:spMk id="9" creationId="{A4319EBC-0CF2-2546-1D33-C1B3002705F7}"/>
          </ac:spMkLst>
        </pc:spChg>
        <pc:picChg chg="add mod">
          <ac:chgData name="Paul Tinkler" userId="bcebf29c-73c2-433d-80d2-6bad896374bf" providerId="ADAL" clId="{DDCD2D46-A5B2-451F-B841-A45E69DAC1C2}" dt="2025-04-30T10:00:37.403" v="55" actId="1076"/>
          <ac:picMkLst>
            <pc:docMk/>
            <pc:sldMk cId="3529466498" sldId="464"/>
            <ac:picMk id="5" creationId="{5C0217FA-E775-965E-37B7-08C3DBE9C995}"/>
          </ac:picMkLst>
        </pc:picChg>
      </pc:sldChg>
      <pc:sldChg chg="modSp new mod ord">
        <pc:chgData name="Paul Tinkler" userId="bcebf29c-73c2-433d-80d2-6bad896374bf" providerId="ADAL" clId="{DDCD2D46-A5B2-451F-B841-A45E69DAC1C2}" dt="2025-04-30T10:07:00.933" v="124" actId="207"/>
        <pc:sldMkLst>
          <pc:docMk/>
          <pc:sldMk cId="4212717053" sldId="465"/>
        </pc:sldMkLst>
        <pc:spChg chg="mod">
          <ac:chgData name="Paul Tinkler" userId="bcebf29c-73c2-433d-80d2-6bad896374bf" providerId="ADAL" clId="{DDCD2D46-A5B2-451F-B841-A45E69DAC1C2}" dt="2025-04-30T10:05:45.065" v="102" actId="122"/>
          <ac:spMkLst>
            <pc:docMk/>
            <pc:sldMk cId="4212717053" sldId="465"/>
            <ac:spMk id="2" creationId="{9485CD8F-ADCC-3547-C608-F10525D653FB}"/>
          </ac:spMkLst>
        </pc:spChg>
        <pc:spChg chg="mod">
          <ac:chgData name="Paul Tinkler" userId="bcebf29c-73c2-433d-80d2-6bad896374bf" providerId="ADAL" clId="{DDCD2D46-A5B2-451F-B841-A45E69DAC1C2}" dt="2025-04-30T10:07:00.933" v="124" actId="207"/>
          <ac:spMkLst>
            <pc:docMk/>
            <pc:sldMk cId="4212717053" sldId="465"/>
            <ac:spMk id="3" creationId="{72E7616B-9089-692F-F9F5-7F935BC7D5F4}"/>
          </ac:spMkLst>
        </pc:spChg>
      </pc:sldChg>
      <pc:sldChg chg="addSp delSp modSp new mod ord modAnim modNotesTx">
        <pc:chgData name="Paul Tinkler" userId="bcebf29c-73c2-433d-80d2-6bad896374bf" providerId="ADAL" clId="{DDCD2D46-A5B2-451F-B841-A45E69DAC1C2}" dt="2025-05-01T10:30:56.466" v="782"/>
        <pc:sldMkLst>
          <pc:docMk/>
          <pc:sldMk cId="749131134" sldId="466"/>
        </pc:sldMkLst>
        <pc:spChg chg="mod">
          <ac:chgData name="Paul Tinkler" userId="bcebf29c-73c2-433d-80d2-6bad896374bf" providerId="ADAL" clId="{DDCD2D46-A5B2-451F-B841-A45E69DAC1C2}" dt="2025-04-30T10:11:19.476" v="140" actId="1076"/>
          <ac:spMkLst>
            <pc:docMk/>
            <pc:sldMk cId="749131134" sldId="466"/>
            <ac:spMk id="2" creationId="{74D0AFC2-1713-AC93-60C7-C361E4C9EF1F}"/>
          </ac:spMkLst>
        </pc:spChg>
        <pc:spChg chg="del mod">
          <ac:chgData name="Paul Tinkler" userId="bcebf29c-73c2-433d-80d2-6bad896374bf" providerId="ADAL" clId="{DDCD2D46-A5B2-451F-B841-A45E69DAC1C2}" dt="2025-04-30T09:57:07.348" v="32"/>
          <ac:spMkLst>
            <pc:docMk/>
            <pc:sldMk cId="749131134" sldId="466"/>
            <ac:spMk id="3" creationId="{8FA069F4-AD77-52C9-DE61-D796F0DD174D}"/>
          </ac:spMkLst>
        </pc:spChg>
        <pc:picChg chg="add mod">
          <ac:chgData name="Paul Tinkler" userId="bcebf29c-73c2-433d-80d2-6bad896374bf" providerId="ADAL" clId="{DDCD2D46-A5B2-451F-B841-A45E69DAC1C2}" dt="2025-04-30T10:11:32.300" v="143" actId="14100"/>
          <ac:picMkLst>
            <pc:docMk/>
            <pc:sldMk cId="749131134" sldId="466"/>
            <ac:picMk id="4" creationId="{92B18BA1-8E8A-5690-1F7C-825E4F65DFD5}"/>
          </ac:picMkLst>
        </pc:picChg>
      </pc:sldChg>
      <pc:sldChg chg="new del">
        <pc:chgData name="Paul Tinkler" userId="bcebf29c-73c2-433d-80d2-6bad896374bf" providerId="ADAL" clId="{DDCD2D46-A5B2-451F-B841-A45E69DAC1C2}" dt="2025-04-30T10:11:48.607" v="144" actId="47"/>
        <pc:sldMkLst>
          <pc:docMk/>
          <pc:sldMk cId="3146890580" sldId="467"/>
        </pc:sldMkLst>
      </pc:sldChg>
      <pc:sldChg chg="modSp new mod">
        <pc:chgData name="Paul Tinkler" userId="bcebf29c-73c2-433d-80d2-6bad896374bf" providerId="ADAL" clId="{DDCD2D46-A5B2-451F-B841-A45E69DAC1C2}" dt="2025-04-30T10:13:41.623" v="182" actId="12"/>
        <pc:sldMkLst>
          <pc:docMk/>
          <pc:sldMk cId="3211455838" sldId="468"/>
        </pc:sldMkLst>
        <pc:spChg chg="mod">
          <ac:chgData name="Paul Tinkler" userId="bcebf29c-73c2-433d-80d2-6bad896374bf" providerId="ADAL" clId="{DDCD2D46-A5B2-451F-B841-A45E69DAC1C2}" dt="2025-04-30T10:13:34.720" v="181" actId="1076"/>
          <ac:spMkLst>
            <pc:docMk/>
            <pc:sldMk cId="3211455838" sldId="468"/>
            <ac:spMk id="2" creationId="{135B56B9-5A36-DE6F-2C58-9A5B0BD48822}"/>
          </ac:spMkLst>
        </pc:spChg>
        <pc:spChg chg="mod">
          <ac:chgData name="Paul Tinkler" userId="bcebf29c-73c2-433d-80d2-6bad896374bf" providerId="ADAL" clId="{DDCD2D46-A5B2-451F-B841-A45E69DAC1C2}" dt="2025-04-30T10:13:41.623" v="182" actId="12"/>
          <ac:spMkLst>
            <pc:docMk/>
            <pc:sldMk cId="3211455838" sldId="468"/>
            <ac:spMk id="3" creationId="{1966FC54-3417-6B6B-E499-1C646E610CA3}"/>
          </ac:spMkLst>
        </pc:spChg>
      </pc:sldChg>
      <pc:sldChg chg="delSp modSp new del mod">
        <pc:chgData name="Paul Tinkler" userId="bcebf29c-73c2-433d-80d2-6bad896374bf" providerId="ADAL" clId="{DDCD2D46-A5B2-451F-B841-A45E69DAC1C2}" dt="2025-04-30T10:35:04.621" v="697" actId="47"/>
        <pc:sldMkLst>
          <pc:docMk/>
          <pc:sldMk cId="930627020" sldId="469"/>
        </pc:sldMkLst>
        <pc:spChg chg="mod">
          <ac:chgData name="Paul Tinkler" userId="bcebf29c-73c2-433d-80d2-6bad896374bf" providerId="ADAL" clId="{DDCD2D46-A5B2-451F-B841-A45E69DAC1C2}" dt="2025-04-30T10:27:41.224" v="299" actId="21"/>
          <ac:spMkLst>
            <pc:docMk/>
            <pc:sldMk cId="930627020" sldId="469"/>
            <ac:spMk id="2" creationId="{782C1810-65E8-7515-78AD-B33CBD646579}"/>
          </ac:spMkLst>
        </pc:spChg>
        <pc:spChg chg="del">
          <ac:chgData name="Paul Tinkler" userId="bcebf29c-73c2-433d-80d2-6bad896374bf" providerId="ADAL" clId="{DDCD2D46-A5B2-451F-B841-A45E69DAC1C2}" dt="2025-04-30T10:21:41.850" v="250" actId="478"/>
          <ac:spMkLst>
            <pc:docMk/>
            <pc:sldMk cId="930627020" sldId="469"/>
            <ac:spMk id="3" creationId="{8A737DD5-EE0A-789E-4402-89C250DFADD4}"/>
          </ac:spMkLst>
        </pc:spChg>
      </pc:sldChg>
      <pc:sldChg chg="addSp delSp modSp new mod">
        <pc:chgData name="Paul Tinkler" userId="bcebf29c-73c2-433d-80d2-6bad896374bf" providerId="ADAL" clId="{DDCD2D46-A5B2-451F-B841-A45E69DAC1C2}" dt="2025-04-30T10:19:41.096" v="234" actId="1076"/>
        <pc:sldMkLst>
          <pc:docMk/>
          <pc:sldMk cId="2591324764" sldId="470"/>
        </pc:sldMkLst>
        <pc:spChg chg="mod">
          <ac:chgData name="Paul Tinkler" userId="bcebf29c-73c2-433d-80d2-6bad896374bf" providerId="ADAL" clId="{DDCD2D46-A5B2-451F-B841-A45E69DAC1C2}" dt="2025-04-30T10:19:23.250" v="230" actId="20577"/>
          <ac:spMkLst>
            <pc:docMk/>
            <pc:sldMk cId="2591324764" sldId="470"/>
            <ac:spMk id="2" creationId="{EA88E6E6-D309-387C-AF4F-544F7D12C95F}"/>
          </ac:spMkLst>
        </pc:spChg>
        <pc:spChg chg="del">
          <ac:chgData name="Paul Tinkler" userId="bcebf29c-73c2-433d-80d2-6bad896374bf" providerId="ADAL" clId="{DDCD2D46-A5B2-451F-B841-A45E69DAC1C2}" dt="2025-04-30T10:18:58.219" v="200" actId="478"/>
          <ac:spMkLst>
            <pc:docMk/>
            <pc:sldMk cId="2591324764" sldId="470"/>
            <ac:spMk id="3" creationId="{A0080C28-CDBE-A329-C1D7-110B4E3C9689}"/>
          </ac:spMkLst>
        </pc:spChg>
        <pc:picChg chg="add mod">
          <ac:chgData name="Paul Tinkler" userId="bcebf29c-73c2-433d-80d2-6bad896374bf" providerId="ADAL" clId="{DDCD2D46-A5B2-451F-B841-A45E69DAC1C2}" dt="2025-04-30T10:19:41.096" v="234" actId="1076"/>
          <ac:picMkLst>
            <pc:docMk/>
            <pc:sldMk cId="2591324764" sldId="470"/>
            <ac:picMk id="5" creationId="{C236BA8D-CA44-8CED-D08F-94A9BBDC3FFD}"/>
          </ac:picMkLst>
        </pc:picChg>
      </pc:sldChg>
      <pc:sldChg chg="addSp delSp modSp new mod modAnim modNotesTx">
        <pc:chgData name="Paul Tinkler" userId="bcebf29c-73c2-433d-80d2-6bad896374bf" providerId="ADAL" clId="{DDCD2D46-A5B2-451F-B841-A45E69DAC1C2}" dt="2025-05-01T10:30:32.637" v="781"/>
        <pc:sldMkLst>
          <pc:docMk/>
          <pc:sldMk cId="3727269675" sldId="471"/>
        </pc:sldMkLst>
        <pc:spChg chg="mod">
          <ac:chgData name="Paul Tinkler" userId="bcebf29c-73c2-433d-80d2-6bad896374bf" providerId="ADAL" clId="{DDCD2D46-A5B2-451F-B841-A45E69DAC1C2}" dt="2025-04-30T10:22:52.781" v="273" actId="1076"/>
          <ac:spMkLst>
            <pc:docMk/>
            <pc:sldMk cId="3727269675" sldId="471"/>
            <ac:spMk id="2" creationId="{19EE7286-CE16-CB96-6ABA-57DF4B42E8DF}"/>
          </ac:spMkLst>
        </pc:spChg>
        <pc:spChg chg="del mod">
          <ac:chgData name="Paul Tinkler" userId="bcebf29c-73c2-433d-80d2-6bad896374bf" providerId="ADAL" clId="{DDCD2D46-A5B2-451F-B841-A45E69DAC1C2}" dt="2025-04-30T10:22:01.803" v="253" actId="478"/>
          <ac:spMkLst>
            <pc:docMk/>
            <pc:sldMk cId="3727269675" sldId="471"/>
            <ac:spMk id="3" creationId="{6E3C0702-DB01-337E-0EB1-A7081FDBA287}"/>
          </ac:spMkLst>
        </pc:spChg>
        <pc:picChg chg="add mod">
          <ac:chgData name="Paul Tinkler" userId="bcebf29c-73c2-433d-80d2-6bad896374bf" providerId="ADAL" clId="{DDCD2D46-A5B2-451F-B841-A45E69DAC1C2}" dt="2025-04-30T10:22:48.305" v="272" actId="1076"/>
          <ac:picMkLst>
            <pc:docMk/>
            <pc:sldMk cId="3727269675" sldId="471"/>
            <ac:picMk id="4" creationId="{70DB37D7-17B0-EAB0-3522-5A4CD1B28E9B}"/>
          </ac:picMkLst>
        </pc:picChg>
      </pc:sldChg>
      <pc:sldChg chg="addSp delSp modSp new mod modAnim modNotesTx">
        <pc:chgData name="Paul Tinkler" userId="bcebf29c-73c2-433d-80d2-6bad896374bf" providerId="ADAL" clId="{DDCD2D46-A5B2-451F-B841-A45E69DAC1C2}" dt="2025-05-01T10:31:23.933" v="783"/>
        <pc:sldMkLst>
          <pc:docMk/>
          <pc:sldMk cId="272556308" sldId="472"/>
        </pc:sldMkLst>
        <pc:spChg chg="mod">
          <ac:chgData name="Paul Tinkler" userId="bcebf29c-73c2-433d-80d2-6bad896374bf" providerId="ADAL" clId="{DDCD2D46-A5B2-451F-B841-A45E69DAC1C2}" dt="2025-04-30T10:24:28.810" v="294" actId="1076"/>
          <ac:spMkLst>
            <pc:docMk/>
            <pc:sldMk cId="272556308" sldId="472"/>
            <ac:spMk id="2" creationId="{8D47848C-34C9-8C67-71A9-C072CE1BEBF7}"/>
          </ac:spMkLst>
        </pc:spChg>
        <pc:spChg chg="del">
          <ac:chgData name="Paul Tinkler" userId="bcebf29c-73c2-433d-80d2-6bad896374bf" providerId="ADAL" clId="{DDCD2D46-A5B2-451F-B841-A45E69DAC1C2}" dt="2025-04-30T10:23:19.011" v="291" actId="478"/>
          <ac:spMkLst>
            <pc:docMk/>
            <pc:sldMk cId="272556308" sldId="472"/>
            <ac:spMk id="3" creationId="{C08A6829-82F3-84C7-F878-C48700663318}"/>
          </ac:spMkLst>
        </pc:spChg>
        <pc:picChg chg="add mod">
          <ac:chgData name="Paul Tinkler" userId="bcebf29c-73c2-433d-80d2-6bad896374bf" providerId="ADAL" clId="{DDCD2D46-A5B2-451F-B841-A45E69DAC1C2}" dt="2025-04-30T10:24:33.050" v="295" actId="1076"/>
          <ac:picMkLst>
            <pc:docMk/>
            <pc:sldMk cId="272556308" sldId="472"/>
            <ac:picMk id="4" creationId="{80F8D9C9-A953-A15F-F1A9-D1C4EDCD9F94}"/>
          </ac:picMkLst>
        </pc:picChg>
      </pc:sldChg>
      <pc:sldChg chg="addSp delSp modSp new mod">
        <pc:chgData name="Paul Tinkler" userId="bcebf29c-73c2-433d-80d2-6bad896374bf" providerId="ADAL" clId="{DDCD2D46-A5B2-451F-B841-A45E69DAC1C2}" dt="2025-04-30T10:43:42.359" v="780" actId="20577"/>
        <pc:sldMkLst>
          <pc:docMk/>
          <pc:sldMk cId="1480111243" sldId="473"/>
        </pc:sldMkLst>
        <pc:spChg chg="mod">
          <ac:chgData name="Paul Tinkler" userId="bcebf29c-73c2-433d-80d2-6bad896374bf" providerId="ADAL" clId="{DDCD2D46-A5B2-451F-B841-A45E69DAC1C2}" dt="2025-04-30T10:34:41.789" v="695" actId="14100"/>
          <ac:spMkLst>
            <pc:docMk/>
            <pc:sldMk cId="1480111243" sldId="473"/>
            <ac:spMk id="2" creationId="{10BD6AF1-4439-D4A5-7013-F98CFACA74AF}"/>
          </ac:spMkLst>
        </pc:spChg>
        <pc:spChg chg="mod">
          <ac:chgData name="Paul Tinkler" userId="bcebf29c-73c2-433d-80d2-6bad896374bf" providerId="ADAL" clId="{DDCD2D46-A5B2-451F-B841-A45E69DAC1C2}" dt="2025-04-30T10:43:42.359" v="780" actId="20577"/>
          <ac:spMkLst>
            <pc:docMk/>
            <pc:sldMk cId="1480111243" sldId="473"/>
            <ac:spMk id="3" creationId="{673691F4-4DD4-8E93-3E4D-522A98EE56A2}"/>
          </ac:spMkLst>
        </pc:spChg>
        <pc:spChg chg="add del mod">
          <ac:chgData name="Paul Tinkler" userId="bcebf29c-73c2-433d-80d2-6bad896374bf" providerId="ADAL" clId="{DDCD2D46-A5B2-451F-B841-A45E69DAC1C2}" dt="2025-04-30T10:31:53.563" v="617" actId="478"/>
          <ac:spMkLst>
            <pc:docMk/>
            <pc:sldMk cId="1480111243" sldId="473"/>
            <ac:spMk id="6" creationId="{5B856713-2768-18F7-4996-33F368733BA5}"/>
          </ac:spMkLst>
        </pc:spChg>
        <pc:picChg chg="add mod ord">
          <ac:chgData name="Paul Tinkler" userId="bcebf29c-73c2-433d-80d2-6bad896374bf" providerId="ADAL" clId="{DDCD2D46-A5B2-451F-B841-A45E69DAC1C2}" dt="2025-04-30T10:34:50.457" v="696" actId="166"/>
          <ac:picMkLst>
            <pc:docMk/>
            <pc:sldMk cId="1480111243" sldId="473"/>
            <ac:picMk id="5" creationId="{4205949F-B6D8-2B0A-6471-7F1F905152E9}"/>
          </ac:picMkLst>
        </pc:picChg>
        <pc:picChg chg="add mod">
          <ac:chgData name="Paul Tinkler" userId="bcebf29c-73c2-433d-80d2-6bad896374bf" providerId="ADAL" clId="{DDCD2D46-A5B2-451F-B841-A45E69DAC1C2}" dt="2025-04-30T10:33:12.246" v="629" actId="14100"/>
          <ac:picMkLst>
            <pc:docMk/>
            <pc:sldMk cId="1480111243" sldId="473"/>
            <ac:picMk id="8" creationId="{73371DCC-CF1F-9F7C-6B20-C4C0378400D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01/05/2025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https://youtu.be/05ELRyJWQMw</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507250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https://youtu.be/gizR2Kbb6ew</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007621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https://youtu.be/F9clHdsQz4c</a:t>
            </a:r>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3938276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01/05/2025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01/05/2025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01/05/2025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01/05/2025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01/05/2025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01/05/2025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01/05/2025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01/05/2025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01/05/2025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01/05/2025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5432364"/>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27987268"/>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88902118"/>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36972270"/>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7169464"/>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9422119"/>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50640102"/>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24050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133890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73457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93530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993258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176927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689493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99404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85803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32419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7661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00711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01/05/2025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2327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01/05/2025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107707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401276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0444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90925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363595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995445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030575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76751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91514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757147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8790964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05946881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5177520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717855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41795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80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3579541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90510564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01167344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0920968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199200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6690650"/>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0.jp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1.jpeg"/><Relationship Id="rId1" Type="http://schemas.openxmlformats.org/officeDocument/2006/relationships/slideLayout" Target="../slideLayouts/slideLayout31.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3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8.xml"/><Relationship Id="rId1" Type="http://schemas.openxmlformats.org/officeDocument/2006/relationships/video" Target="https://www.youtube.com/embed/05ELRyJWQMw?start=20&amp;feature=oembed" TargetMode="External"/><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8.xml"/><Relationship Id="rId1" Type="http://schemas.openxmlformats.org/officeDocument/2006/relationships/video" Target="https://www.youtube.com/embed/gizR2Kbb6ew?feature=oembed" TargetMode="External"/><Relationship Id="rId4" Type="http://schemas.openxmlformats.org/officeDocument/2006/relationships/image" Target="../media/image3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8.xml"/><Relationship Id="rId1" Type="http://schemas.openxmlformats.org/officeDocument/2006/relationships/video" Target="https://www.youtube.com/embed/F9clHdsQz4c?feature=oembed" TargetMode="External"/><Relationship Id="rId4" Type="http://schemas.openxmlformats.org/officeDocument/2006/relationships/image" Target="../media/image37.jpeg"/></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ko/photo/668767" TargetMode="External"/><Relationship Id="rId2" Type="http://schemas.openxmlformats.org/officeDocument/2006/relationships/image" Target="../media/image38.jpg"/><Relationship Id="rId1" Type="http://schemas.openxmlformats.org/officeDocument/2006/relationships/slideLayout" Target="../slideLayouts/slideLayout28.xml"/><Relationship Id="rId5" Type="http://schemas.openxmlformats.org/officeDocument/2006/relationships/hyperlink" Target="https://oracledbacr.blogspot.com/2018/07/" TargetMode="Externa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0.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988840"/>
            <a:ext cx="3068960" cy="2387600"/>
          </a:xfrm>
        </p:spPr>
        <p:txBody>
          <a:bodyPr>
            <a:noAutofit/>
          </a:bodyPr>
          <a:lstStyle/>
          <a:p>
            <a:r>
              <a:rPr lang="en-GB" sz="4000" dirty="0">
                <a:solidFill>
                  <a:schemeClr val="bg1"/>
                </a:solidFill>
              </a:rPr>
              <a:t>BMSK6009</a:t>
            </a:r>
            <a:br>
              <a:rPr lang="en-GB" sz="4000" dirty="0">
                <a:solidFill>
                  <a:schemeClr val="bg1"/>
                </a:solidFill>
              </a:rPr>
            </a:br>
            <a:br>
              <a:rPr lang="en-GB" sz="4000" dirty="0">
                <a:solidFill>
                  <a:schemeClr val="bg1"/>
                </a:solidFill>
              </a:rPr>
            </a:br>
            <a:r>
              <a:rPr lang="en-GB" sz="4000" dirty="0">
                <a:solidFill>
                  <a:schemeClr val="bg1"/>
                </a:solidFill>
              </a:rPr>
              <a:t>Session 9</a:t>
            </a:r>
            <a:br>
              <a:rPr lang="en-GB" sz="4000" dirty="0">
                <a:solidFill>
                  <a:schemeClr val="bg1"/>
                </a:solidFill>
              </a:rPr>
            </a:br>
            <a:endParaRPr lang="en-GB" sz="4000"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4608512"/>
          </a:xfrm>
        </p:spPr>
        <p:txBody>
          <a:bodyPr>
            <a:normAutofit/>
          </a:bodyPr>
          <a:lstStyle/>
          <a:p>
            <a:r>
              <a:rPr lang="en-GB" dirty="0"/>
              <a:t>Generic Assessment Criteria</a:t>
            </a:r>
          </a:p>
          <a:p>
            <a:r>
              <a:rPr lang="en-GB" dirty="0"/>
              <a:t>The Assignment</a:t>
            </a:r>
          </a:p>
          <a:p>
            <a:r>
              <a:rPr lang="en-GB" dirty="0"/>
              <a:t>Key E.I. Theories</a:t>
            </a:r>
          </a:p>
          <a:p>
            <a:r>
              <a:rPr lang="en-GB" dirty="0"/>
              <a:t>How do they differ – how are they related?</a:t>
            </a:r>
          </a:p>
          <a:p>
            <a:r>
              <a:rPr lang="en-GB" dirty="0"/>
              <a:t>Case study</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4ED4-5654-B8AB-A541-5C27A8B018E5}"/>
              </a:ext>
            </a:extLst>
          </p:cNvPr>
          <p:cNvSpPr>
            <a:spLocks noGrp="1"/>
          </p:cNvSpPr>
          <p:nvPr>
            <p:ph type="title"/>
          </p:nvPr>
        </p:nvSpPr>
        <p:spPr>
          <a:xfrm>
            <a:off x="268665" y="116633"/>
            <a:ext cx="8611385" cy="576063"/>
          </a:xfrm>
        </p:spPr>
        <p:txBody>
          <a:bodyPr/>
          <a:lstStyle/>
          <a:p>
            <a:pPr algn="ctr"/>
            <a:r>
              <a:rPr lang="en-GB" dirty="0"/>
              <a:t>Reuven Bar-On</a:t>
            </a:r>
          </a:p>
        </p:txBody>
      </p:sp>
      <p:graphicFrame>
        <p:nvGraphicFramePr>
          <p:cNvPr id="4" name="Table 3">
            <a:extLst>
              <a:ext uri="{FF2B5EF4-FFF2-40B4-BE49-F238E27FC236}">
                <a16:creationId xmlns:a16="http://schemas.microsoft.com/office/drawing/2014/main" id="{276B4ABD-628D-63BA-A352-66BC925A4DF5}"/>
              </a:ext>
            </a:extLst>
          </p:cNvPr>
          <p:cNvGraphicFramePr>
            <a:graphicFrameLocks noGrp="1"/>
          </p:cNvGraphicFramePr>
          <p:nvPr>
            <p:extLst>
              <p:ext uri="{D42A27DB-BD31-4B8C-83A1-F6EECF244321}">
                <p14:modId xmlns:p14="http://schemas.microsoft.com/office/powerpoint/2010/main" val="2309800805"/>
              </p:ext>
            </p:extLst>
          </p:nvPr>
        </p:nvGraphicFramePr>
        <p:xfrm>
          <a:off x="263948" y="692696"/>
          <a:ext cx="8611386" cy="4727776"/>
        </p:xfrm>
        <a:graphic>
          <a:graphicData uri="http://schemas.openxmlformats.org/drawingml/2006/table">
            <a:tbl>
              <a:tblPr firstRow="1" bandRow="1">
                <a:tableStyleId>{2D5ABB26-0587-4C30-8999-92F81FD0307C}</a:tableStyleId>
              </a:tblPr>
              <a:tblGrid>
                <a:gridCol w="4305693">
                  <a:extLst>
                    <a:ext uri="{9D8B030D-6E8A-4147-A177-3AD203B41FA5}">
                      <a16:colId xmlns:a16="http://schemas.microsoft.com/office/drawing/2014/main" val="554298556"/>
                    </a:ext>
                  </a:extLst>
                </a:gridCol>
                <a:gridCol w="4305693">
                  <a:extLst>
                    <a:ext uri="{9D8B030D-6E8A-4147-A177-3AD203B41FA5}">
                      <a16:colId xmlns:a16="http://schemas.microsoft.com/office/drawing/2014/main" val="1066618825"/>
                    </a:ext>
                  </a:extLst>
                </a:gridCol>
              </a:tblGrid>
              <a:tr h="0">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EQ-I Scales</a:t>
                      </a:r>
                    </a:p>
                    <a:p>
                      <a:pPr algn="ctr"/>
                      <a:endParaRPr lang="en-GB" sz="2200" b="1" dirty="0"/>
                    </a:p>
                  </a:txBody>
                  <a:tcPr>
                    <a:solidFill>
                      <a:srgbClr val="00B0F0"/>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The EI Competencies and Skills Assessed by Each Scale</a:t>
                      </a:r>
                    </a:p>
                  </a:txBody>
                  <a:tcPr>
                    <a:solidFill>
                      <a:srgbClr val="00B0F0"/>
                    </a:solidFill>
                  </a:tcPr>
                </a:tc>
                <a:extLst>
                  <a:ext uri="{0D108BD9-81ED-4DB2-BD59-A6C34878D82A}">
                    <a16:rowId xmlns:a16="http://schemas.microsoft.com/office/drawing/2014/main" val="2833060520"/>
                  </a:ext>
                </a:extLst>
              </a:tr>
              <a:tr h="0">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b="1" u="sng" dirty="0"/>
                        <a:t>Intrapersonal</a:t>
                      </a:r>
                    </a:p>
                  </a:txBody>
                  <a:tcPr>
                    <a:solidFill>
                      <a:srgbClr val="00B0F0"/>
                    </a:solidFill>
                  </a:tcPr>
                </a:tc>
                <a:tc>
                  <a:txBody>
                    <a:bodyPr/>
                    <a:lstStyle/>
                    <a:p>
                      <a:pPr algn="ctr"/>
                      <a:r>
                        <a:rPr lang="en-GB" sz="2200" b="1" u="sng" dirty="0"/>
                        <a:t>Self-Awareness &amp; Self-Expression</a:t>
                      </a:r>
                    </a:p>
                  </a:txBody>
                  <a:tcPr>
                    <a:solidFill>
                      <a:srgbClr val="00B0F0"/>
                    </a:solidFill>
                  </a:tcPr>
                </a:tc>
                <a:extLst>
                  <a:ext uri="{0D108BD9-81ED-4DB2-BD59-A6C34878D82A}">
                    <a16:rowId xmlns:a16="http://schemas.microsoft.com/office/drawing/2014/main" val="1103859493"/>
                  </a:ext>
                </a:extLst>
              </a:tr>
              <a:tr h="559112">
                <a:tc>
                  <a:txBody>
                    <a:bodyPr/>
                    <a:lstStyle/>
                    <a:p>
                      <a:r>
                        <a:rPr lang="en-GB" sz="2400" dirty="0"/>
                        <a:t>Self-Regard</a:t>
                      </a:r>
                    </a:p>
                  </a:txBody>
                  <a:tcPr>
                    <a:solidFill>
                      <a:srgbClr val="00B0F0"/>
                    </a:solidFill>
                  </a:tcPr>
                </a:tc>
                <a:tc>
                  <a:txBody>
                    <a:bodyPr/>
                    <a:lstStyle/>
                    <a:p>
                      <a:r>
                        <a:rPr lang="en-GB" sz="2000" i="1" dirty="0"/>
                        <a:t>To accurately perceive, understand and accept oneself</a:t>
                      </a:r>
                    </a:p>
                  </a:txBody>
                  <a:tcPr>
                    <a:solidFill>
                      <a:srgbClr val="00B0F0"/>
                    </a:solidFill>
                  </a:tcPr>
                </a:tc>
                <a:extLst>
                  <a:ext uri="{0D108BD9-81ED-4DB2-BD59-A6C34878D82A}">
                    <a16:rowId xmlns:a16="http://schemas.microsoft.com/office/drawing/2014/main" val="3583797757"/>
                  </a:ext>
                </a:extLst>
              </a:tr>
              <a:tr h="559112">
                <a:tc>
                  <a:txBody>
                    <a:bodyPr/>
                    <a:lstStyle/>
                    <a:p>
                      <a:r>
                        <a:rPr lang="en-GB" sz="2400" dirty="0"/>
                        <a:t>Emotional Self-Awareness</a:t>
                      </a:r>
                    </a:p>
                  </a:txBody>
                  <a:tcPr>
                    <a:solidFill>
                      <a:srgbClr val="00B0F0"/>
                    </a:solidFill>
                  </a:tcPr>
                </a:tc>
                <a:tc>
                  <a:txBody>
                    <a:bodyPr/>
                    <a:lstStyle/>
                    <a:p>
                      <a:r>
                        <a:rPr lang="en-GB" sz="2000" i="1" dirty="0"/>
                        <a:t>To be aware of and understand one’s emotions</a:t>
                      </a:r>
                    </a:p>
                  </a:txBody>
                  <a:tcPr>
                    <a:solidFill>
                      <a:srgbClr val="00B0F0"/>
                    </a:solidFill>
                  </a:tcPr>
                </a:tc>
                <a:extLst>
                  <a:ext uri="{0D108BD9-81ED-4DB2-BD59-A6C34878D82A}">
                    <a16:rowId xmlns:a16="http://schemas.microsoft.com/office/drawing/2014/main" val="2416823327"/>
                  </a:ext>
                </a:extLst>
              </a:tr>
              <a:tr h="734896">
                <a:tc>
                  <a:txBody>
                    <a:bodyPr/>
                    <a:lstStyle/>
                    <a:p>
                      <a:r>
                        <a:rPr lang="en-GB" sz="2400" dirty="0"/>
                        <a:t>Assertiveness</a:t>
                      </a:r>
                    </a:p>
                  </a:txBody>
                  <a:tcPr>
                    <a:solidFill>
                      <a:srgbClr val="00B0F0"/>
                    </a:solidFill>
                  </a:tcPr>
                </a:tc>
                <a:tc>
                  <a:txBody>
                    <a:bodyPr/>
                    <a:lstStyle/>
                    <a:p>
                      <a:r>
                        <a:rPr lang="en-GB" sz="2000" i="1" dirty="0"/>
                        <a:t>To effectively and constructively express one’s feelings and oneself</a:t>
                      </a:r>
                    </a:p>
                  </a:txBody>
                  <a:tcPr>
                    <a:solidFill>
                      <a:srgbClr val="00B0F0"/>
                    </a:solidFill>
                  </a:tcPr>
                </a:tc>
                <a:extLst>
                  <a:ext uri="{0D108BD9-81ED-4DB2-BD59-A6C34878D82A}">
                    <a16:rowId xmlns:a16="http://schemas.microsoft.com/office/drawing/2014/main" val="3728273767"/>
                  </a:ext>
                </a:extLst>
              </a:tr>
              <a:tr h="559112">
                <a:tc>
                  <a:txBody>
                    <a:bodyPr/>
                    <a:lstStyle/>
                    <a:p>
                      <a:r>
                        <a:rPr lang="en-GB" sz="2400" dirty="0"/>
                        <a:t>Independence</a:t>
                      </a:r>
                    </a:p>
                  </a:txBody>
                  <a:tcPr>
                    <a:solidFill>
                      <a:srgbClr val="00B0F0"/>
                    </a:solidFill>
                  </a:tcPr>
                </a:tc>
                <a:tc>
                  <a:txBody>
                    <a:bodyPr/>
                    <a:lstStyle/>
                    <a:p>
                      <a:r>
                        <a:rPr lang="en-GB" sz="2000" i="1" dirty="0"/>
                        <a:t>To be self-reliant and free of emotional dependency on others</a:t>
                      </a:r>
                    </a:p>
                  </a:txBody>
                  <a:tcPr>
                    <a:solidFill>
                      <a:srgbClr val="00B0F0"/>
                    </a:solidFill>
                  </a:tcPr>
                </a:tc>
                <a:extLst>
                  <a:ext uri="{0D108BD9-81ED-4DB2-BD59-A6C34878D82A}">
                    <a16:rowId xmlns:a16="http://schemas.microsoft.com/office/drawing/2014/main" val="35935914"/>
                  </a:ext>
                </a:extLst>
              </a:tr>
              <a:tr h="559112">
                <a:tc>
                  <a:txBody>
                    <a:bodyPr/>
                    <a:lstStyle/>
                    <a:p>
                      <a:r>
                        <a:rPr lang="en-GB" sz="2400" dirty="0"/>
                        <a:t>Self-Actualisation</a:t>
                      </a:r>
                    </a:p>
                  </a:txBody>
                  <a:tcPr>
                    <a:solidFill>
                      <a:srgbClr val="00B0F0"/>
                    </a:solidFill>
                  </a:tcPr>
                </a:tc>
                <a:tc>
                  <a:txBody>
                    <a:bodyPr/>
                    <a:lstStyle/>
                    <a:p>
                      <a:r>
                        <a:rPr lang="en-GB" sz="2000" i="1" dirty="0"/>
                        <a:t>To strive to achieve personal goals and actualise one’s potential</a:t>
                      </a:r>
                    </a:p>
                  </a:txBody>
                  <a:tcPr>
                    <a:solidFill>
                      <a:srgbClr val="00B0F0"/>
                    </a:solidFill>
                  </a:tcPr>
                </a:tc>
                <a:extLst>
                  <a:ext uri="{0D108BD9-81ED-4DB2-BD59-A6C34878D82A}">
                    <a16:rowId xmlns:a16="http://schemas.microsoft.com/office/drawing/2014/main" val="718854926"/>
                  </a:ext>
                </a:extLst>
              </a:tr>
            </a:tbl>
          </a:graphicData>
        </a:graphic>
      </p:graphicFrame>
    </p:spTree>
    <p:extLst>
      <p:ext uri="{BB962C8B-B14F-4D97-AF65-F5344CB8AC3E}">
        <p14:creationId xmlns:p14="http://schemas.microsoft.com/office/powerpoint/2010/main" val="494676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DC01-CCA5-B204-C2E3-D12C7960C787}"/>
              </a:ext>
            </a:extLst>
          </p:cNvPr>
          <p:cNvSpPr>
            <a:spLocks noGrp="1"/>
          </p:cNvSpPr>
          <p:nvPr>
            <p:ph type="title"/>
          </p:nvPr>
        </p:nvSpPr>
        <p:spPr>
          <a:xfrm>
            <a:off x="246178" y="231511"/>
            <a:ext cx="8611385" cy="615602"/>
          </a:xfrm>
        </p:spPr>
        <p:txBody>
          <a:bodyPr/>
          <a:lstStyle/>
          <a:p>
            <a:pPr algn="ctr"/>
            <a:r>
              <a:rPr lang="en-GB" dirty="0"/>
              <a:t>Reuven Bar-On</a:t>
            </a:r>
          </a:p>
        </p:txBody>
      </p:sp>
      <p:graphicFrame>
        <p:nvGraphicFramePr>
          <p:cNvPr id="6" name="Table 5">
            <a:extLst>
              <a:ext uri="{FF2B5EF4-FFF2-40B4-BE49-F238E27FC236}">
                <a16:creationId xmlns:a16="http://schemas.microsoft.com/office/drawing/2014/main" id="{1D62FBC6-7025-651F-9273-6F11090E51AE}"/>
              </a:ext>
            </a:extLst>
          </p:cNvPr>
          <p:cNvGraphicFramePr>
            <a:graphicFrameLocks noGrp="1"/>
          </p:cNvGraphicFramePr>
          <p:nvPr>
            <p:extLst>
              <p:ext uri="{D42A27DB-BD31-4B8C-83A1-F6EECF244321}">
                <p14:modId xmlns:p14="http://schemas.microsoft.com/office/powerpoint/2010/main" val="2797986287"/>
              </p:ext>
            </p:extLst>
          </p:nvPr>
        </p:nvGraphicFramePr>
        <p:xfrm>
          <a:off x="266307" y="1052736"/>
          <a:ext cx="8611386" cy="3660976"/>
        </p:xfrm>
        <a:graphic>
          <a:graphicData uri="http://schemas.openxmlformats.org/drawingml/2006/table">
            <a:tbl>
              <a:tblPr firstRow="1" bandRow="1">
                <a:tableStyleId>{2D5ABB26-0587-4C30-8999-92F81FD0307C}</a:tableStyleId>
              </a:tblPr>
              <a:tblGrid>
                <a:gridCol w="4305693">
                  <a:extLst>
                    <a:ext uri="{9D8B030D-6E8A-4147-A177-3AD203B41FA5}">
                      <a16:colId xmlns:a16="http://schemas.microsoft.com/office/drawing/2014/main" val="417358216"/>
                    </a:ext>
                  </a:extLst>
                </a:gridCol>
                <a:gridCol w="4305693">
                  <a:extLst>
                    <a:ext uri="{9D8B030D-6E8A-4147-A177-3AD203B41FA5}">
                      <a16:colId xmlns:a16="http://schemas.microsoft.com/office/drawing/2014/main" val="994457371"/>
                    </a:ext>
                  </a:extLst>
                </a:gridCol>
              </a:tblGrid>
              <a:tr h="0">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EQ-I Scales</a:t>
                      </a:r>
                    </a:p>
                    <a:p>
                      <a:pPr algn="ctr"/>
                      <a:endParaRPr lang="en-GB" sz="2200" b="1" dirty="0"/>
                    </a:p>
                  </a:txBody>
                  <a:tcPr>
                    <a:solidFill>
                      <a:schemeClr val="accent6">
                        <a:lumMod val="60000"/>
                        <a:lumOff val="40000"/>
                      </a:schemeClr>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The EI Competencies and Skills Assessed by Each Scale</a:t>
                      </a:r>
                    </a:p>
                  </a:txBody>
                  <a:tcPr>
                    <a:solidFill>
                      <a:schemeClr val="accent6">
                        <a:lumMod val="60000"/>
                        <a:lumOff val="40000"/>
                      </a:schemeClr>
                    </a:solidFill>
                  </a:tcPr>
                </a:tc>
                <a:extLst>
                  <a:ext uri="{0D108BD9-81ED-4DB2-BD59-A6C34878D82A}">
                    <a16:rowId xmlns:a16="http://schemas.microsoft.com/office/drawing/2014/main" val="2748036736"/>
                  </a:ext>
                </a:extLst>
              </a:tr>
              <a:tr h="0">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b="1" u="sng" dirty="0"/>
                        <a:t>Interpersonal</a:t>
                      </a:r>
                    </a:p>
                  </a:txBody>
                  <a:tcPr>
                    <a:solidFill>
                      <a:schemeClr val="accent6">
                        <a:lumMod val="60000"/>
                        <a:lumOff val="40000"/>
                      </a:schemeClr>
                    </a:solidFill>
                  </a:tcPr>
                </a:tc>
                <a:tc>
                  <a:txBody>
                    <a:bodyPr/>
                    <a:lstStyle/>
                    <a:p>
                      <a:pPr algn="ctr"/>
                      <a:r>
                        <a:rPr lang="en-GB" sz="2200" b="1" u="sng" dirty="0"/>
                        <a:t>Social Awareness &amp; Interpersonal Relationship </a:t>
                      </a:r>
                    </a:p>
                  </a:txBody>
                  <a:tcPr>
                    <a:solidFill>
                      <a:schemeClr val="accent6">
                        <a:lumMod val="60000"/>
                        <a:lumOff val="40000"/>
                      </a:schemeClr>
                    </a:solidFill>
                  </a:tcPr>
                </a:tc>
                <a:extLst>
                  <a:ext uri="{0D108BD9-81ED-4DB2-BD59-A6C34878D82A}">
                    <a16:rowId xmlns:a16="http://schemas.microsoft.com/office/drawing/2014/main" val="4099474283"/>
                  </a:ext>
                </a:extLst>
              </a:tr>
              <a:tr h="559112">
                <a:tc>
                  <a:txBody>
                    <a:bodyPr/>
                    <a:lstStyle/>
                    <a:p>
                      <a:r>
                        <a:rPr lang="en-GB" sz="2400" dirty="0"/>
                        <a:t>Empathy</a:t>
                      </a:r>
                    </a:p>
                  </a:txBody>
                  <a:tcPr>
                    <a:solidFill>
                      <a:schemeClr val="accent6">
                        <a:lumMod val="60000"/>
                        <a:lumOff val="40000"/>
                      </a:schemeClr>
                    </a:solidFill>
                  </a:tcPr>
                </a:tc>
                <a:tc>
                  <a:txBody>
                    <a:bodyPr/>
                    <a:lstStyle/>
                    <a:p>
                      <a:r>
                        <a:rPr lang="en-GB" sz="2000" i="1" dirty="0"/>
                        <a:t>To be aware of and understand how others feel</a:t>
                      </a:r>
                    </a:p>
                  </a:txBody>
                  <a:tcPr>
                    <a:solidFill>
                      <a:schemeClr val="accent6">
                        <a:lumMod val="60000"/>
                        <a:lumOff val="40000"/>
                      </a:schemeClr>
                    </a:solidFill>
                  </a:tcPr>
                </a:tc>
                <a:extLst>
                  <a:ext uri="{0D108BD9-81ED-4DB2-BD59-A6C34878D82A}">
                    <a16:rowId xmlns:a16="http://schemas.microsoft.com/office/drawing/2014/main" val="1303442677"/>
                  </a:ext>
                </a:extLst>
              </a:tr>
              <a:tr h="559112">
                <a:tc>
                  <a:txBody>
                    <a:bodyPr/>
                    <a:lstStyle/>
                    <a:p>
                      <a:r>
                        <a:rPr lang="en-GB" sz="2400" dirty="0"/>
                        <a:t>Social Responsibility</a:t>
                      </a:r>
                    </a:p>
                  </a:txBody>
                  <a:tcPr>
                    <a:solidFill>
                      <a:schemeClr val="accent6">
                        <a:lumMod val="60000"/>
                        <a:lumOff val="40000"/>
                      </a:schemeClr>
                    </a:solidFill>
                  </a:tcPr>
                </a:tc>
                <a:tc>
                  <a:txBody>
                    <a:bodyPr/>
                    <a:lstStyle/>
                    <a:p>
                      <a:r>
                        <a:rPr lang="en-GB" sz="2000" i="1" dirty="0"/>
                        <a:t>To identify with one’s social group and cooperate with others</a:t>
                      </a:r>
                    </a:p>
                  </a:txBody>
                  <a:tcPr>
                    <a:solidFill>
                      <a:schemeClr val="accent6">
                        <a:lumMod val="60000"/>
                        <a:lumOff val="40000"/>
                      </a:schemeClr>
                    </a:solidFill>
                  </a:tcPr>
                </a:tc>
                <a:extLst>
                  <a:ext uri="{0D108BD9-81ED-4DB2-BD59-A6C34878D82A}">
                    <a16:rowId xmlns:a16="http://schemas.microsoft.com/office/drawing/2014/main" val="2003604280"/>
                  </a:ext>
                </a:extLst>
              </a:tr>
              <a:tr h="734896">
                <a:tc>
                  <a:txBody>
                    <a:bodyPr/>
                    <a:lstStyle/>
                    <a:p>
                      <a:r>
                        <a:rPr lang="en-GB" sz="2400" dirty="0"/>
                        <a:t>Interpersonal Relationship</a:t>
                      </a:r>
                    </a:p>
                  </a:txBody>
                  <a:tcPr>
                    <a:solidFill>
                      <a:schemeClr val="accent6">
                        <a:lumMod val="60000"/>
                        <a:lumOff val="40000"/>
                      </a:schemeClr>
                    </a:solidFill>
                  </a:tcPr>
                </a:tc>
                <a:tc>
                  <a:txBody>
                    <a:bodyPr/>
                    <a:lstStyle/>
                    <a:p>
                      <a:r>
                        <a:rPr lang="en-GB" sz="2000" i="1" dirty="0"/>
                        <a:t>To establish mutually satisfying relationships and relate well with others</a:t>
                      </a:r>
                    </a:p>
                  </a:txBody>
                  <a:tcPr>
                    <a:solidFill>
                      <a:schemeClr val="accent6">
                        <a:lumMod val="60000"/>
                        <a:lumOff val="40000"/>
                      </a:schemeClr>
                    </a:solidFill>
                  </a:tcPr>
                </a:tc>
                <a:extLst>
                  <a:ext uri="{0D108BD9-81ED-4DB2-BD59-A6C34878D82A}">
                    <a16:rowId xmlns:a16="http://schemas.microsoft.com/office/drawing/2014/main" val="1396569027"/>
                  </a:ext>
                </a:extLst>
              </a:tr>
            </a:tbl>
          </a:graphicData>
        </a:graphic>
      </p:graphicFrame>
    </p:spTree>
    <p:extLst>
      <p:ext uri="{BB962C8B-B14F-4D97-AF65-F5344CB8AC3E}">
        <p14:creationId xmlns:p14="http://schemas.microsoft.com/office/powerpoint/2010/main" val="1564494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7B1BE-3892-05A3-709A-372140AF2642}"/>
              </a:ext>
            </a:extLst>
          </p:cNvPr>
          <p:cNvSpPr>
            <a:spLocks noGrp="1"/>
          </p:cNvSpPr>
          <p:nvPr>
            <p:ph type="title"/>
          </p:nvPr>
        </p:nvSpPr>
        <p:spPr>
          <a:xfrm>
            <a:off x="268289" y="26571"/>
            <a:ext cx="8611385" cy="615602"/>
          </a:xfrm>
        </p:spPr>
        <p:txBody>
          <a:bodyPr/>
          <a:lstStyle/>
          <a:p>
            <a:pPr algn="ctr"/>
            <a:r>
              <a:rPr lang="en-GB" dirty="0"/>
              <a:t>Reuven Bar-On</a:t>
            </a:r>
          </a:p>
        </p:txBody>
      </p:sp>
      <p:graphicFrame>
        <p:nvGraphicFramePr>
          <p:cNvPr id="4" name="Content Placeholder 3">
            <a:extLst>
              <a:ext uri="{FF2B5EF4-FFF2-40B4-BE49-F238E27FC236}">
                <a16:creationId xmlns:a16="http://schemas.microsoft.com/office/drawing/2014/main" id="{39A2D729-A1D4-9C86-8FCD-6CC96887524E}"/>
              </a:ext>
            </a:extLst>
          </p:cNvPr>
          <p:cNvGraphicFramePr>
            <a:graphicFrameLocks noGrp="1"/>
          </p:cNvGraphicFramePr>
          <p:nvPr>
            <p:ph idx="1"/>
            <p:extLst>
              <p:ext uri="{D42A27DB-BD31-4B8C-83A1-F6EECF244321}">
                <p14:modId xmlns:p14="http://schemas.microsoft.com/office/powerpoint/2010/main" val="2586057135"/>
              </p:ext>
            </p:extLst>
          </p:nvPr>
        </p:nvGraphicFramePr>
        <p:xfrm>
          <a:off x="268289" y="1124744"/>
          <a:ext cx="8611386" cy="3600400"/>
        </p:xfrm>
        <a:graphic>
          <a:graphicData uri="http://schemas.openxmlformats.org/drawingml/2006/table">
            <a:tbl>
              <a:tblPr firstRow="1" bandRow="1">
                <a:tableStyleId>{2D5ABB26-0587-4C30-8999-92F81FD0307C}</a:tableStyleId>
              </a:tblPr>
              <a:tblGrid>
                <a:gridCol w="4305693">
                  <a:extLst>
                    <a:ext uri="{9D8B030D-6E8A-4147-A177-3AD203B41FA5}">
                      <a16:colId xmlns:a16="http://schemas.microsoft.com/office/drawing/2014/main" val="417358216"/>
                    </a:ext>
                  </a:extLst>
                </a:gridCol>
                <a:gridCol w="4305693">
                  <a:extLst>
                    <a:ext uri="{9D8B030D-6E8A-4147-A177-3AD203B41FA5}">
                      <a16:colId xmlns:a16="http://schemas.microsoft.com/office/drawing/2014/main" val="994457371"/>
                    </a:ext>
                  </a:extLst>
                </a:gridCol>
              </a:tblGrid>
              <a:tr h="937604">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EQ-I Scales</a:t>
                      </a:r>
                    </a:p>
                    <a:p>
                      <a:pPr algn="ctr"/>
                      <a:endParaRPr lang="en-GB" sz="2200" b="1" dirty="0"/>
                    </a:p>
                  </a:txBody>
                  <a:tcPr>
                    <a:solidFill>
                      <a:srgbClr val="FF99FF"/>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The EI Competencies and Skills Assessed by Each Scale</a:t>
                      </a:r>
                    </a:p>
                  </a:txBody>
                  <a:tcPr>
                    <a:solidFill>
                      <a:srgbClr val="FF99FF"/>
                    </a:solidFill>
                  </a:tcPr>
                </a:tc>
                <a:extLst>
                  <a:ext uri="{0D108BD9-81ED-4DB2-BD59-A6C34878D82A}">
                    <a16:rowId xmlns:a16="http://schemas.microsoft.com/office/drawing/2014/main" val="2748036736"/>
                  </a:ext>
                </a:extLst>
              </a:tr>
              <a:tr h="937604">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b="1" u="sng" dirty="0"/>
                        <a:t>Stress Management</a:t>
                      </a:r>
                    </a:p>
                  </a:txBody>
                  <a:tcPr>
                    <a:solidFill>
                      <a:srgbClr val="FF99FF"/>
                    </a:solidFill>
                  </a:tcPr>
                </a:tc>
                <a:tc>
                  <a:txBody>
                    <a:bodyPr/>
                    <a:lstStyle/>
                    <a:p>
                      <a:pPr algn="ctr"/>
                      <a:r>
                        <a:rPr lang="en-GB" sz="2200" b="1" u="sng" dirty="0"/>
                        <a:t>Emotional Management and Regulation</a:t>
                      </a:r>
                    </a:p>
                  </a:txBody>
                  <a:tcPr>
                    <a:solidFill>
                      <a:srgbClr val="FF99FF"/>
                    </a:solidFill>
                  </a:tcPr>
                </a:tc>
                <a:extLst>
                  <a:ext uri="{0D108BD9-81ED-4DB2-BD59-A6C34878D82A}">
                    <a16:rowId xmlns:a16="http://schemas.microsoft.com/office/drawing/2014/main" val="4099474283"/>
                  </a:ext>
                </a:extLst>
              </a:tr>
              <a:tr h="862596">
                <a:tc>
                  <a:txBody>
                    <a:bodyPr/>
                    <a:lstStyle/>
                    <a:p>
                      <a:r>
                        <a:rPr lang="en-GB" sz="2400" dirty="0"/>
                        <a:t>Stress Tolerance</a:t>
                      </a:r>
                    </a:p>
                  </a:txBody>
                  <a:tcPr>
                    <a:solidFill>
                      <a:srgbClr val="FF99FF"/>
                    </a:solidFill>
                  </a:tcPr>
                </a:tc>
                <a:tc>
                  <a:txBody>
                    <a:bodyPr/>
                    <a:lstStyle/>
                    <a:p>
                      <a:r>
                        <a:rPr lang="en-GB" sz="2000" i="1" dirty="0"/>
                        <a:t>To effectively and constructively manage emotions</a:t>
                      </a:r>
                    </a:p>
                  </a:txBody>
                  <a:tcPr>
                    <a:solidFill>
                      <a:srgbClr val="FF99FF"/>
                    </a:solidFill>
                  </a:tcPr>
                </a:tc>
                <a:extLst>
                  <a:ext uri="{0D108BD9-81ED-4DB2-BD59-A6C34878D82A}">
                    <a16:rowId xmlns:a16="http://schemas.microsoft.com/office/drawing/2014/main" val="1303442677"/>
                  </a:ext>
                </a:extLst>
              </a:tr>
              <a:tr h="862596">
                <a:tc>
                  <a:txBody>
                    <a:bodyPr/>
                    <a:lstStyle/>
                    <a:p>
                      <a:r>
                        <a:rPr lang="en-GB" sz="2400" dirty="0"/>
                        <a:t>Impulse Control</a:t>
                      </a:r>
                    </a:p>
                  </a:txBody>
                  <a:tcPr>
                    <a:solidFill>
                      <a:srgbClr val="FF99FF"/>
                    </a:solidFill>
                  </a:tcPr>
                </a:tc>
                <a:tc>
                  <a:txBody>
                    <a:bodyPr/>
                    <a:lstStyle/>
                    <a:p>
                      <a:r>
                        <a:rPr lang="en-GB" sz="2000" i="1" dirty="0"/>
                        <a:t>To effectively and constructively control emotions</a:t>
                      </a:r>
                    </a:p>
                  </a:txBody>
                  <a:tcPr>
                    <a:solidFill>
                      <a:srgbClr val="FF99FF"/>
                    </a:solidFill>
                  </a:tcPr>
                </a:tc>
                <a:extLst>
                  <a:ext uri="{0D108BD9-81ED-4DB2-BD59-A6C34878D82A}">
                    <a16:rowId xmlns:a16="http://schemas.microsoft.com/office/drawing/2014/main" val="2003604280"/>
                  </a:ext>
                </a:extLst>
              </a:tr>
            </a:tbl>
          </a:graphicData>
        </a:graphic>
      </p:graphicFrame>
    </p:spTree>
    <p:extLst>
      <p:ext uri="{BB962C8B-B14F-4D97-AF65-F5344CB8AC3E}">
        <p14:creationId xmlns:p14="http://schemas.microsoft.com/office/powerpoint/2010/main" val="2970661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3705-5E9D-4AF3-5873-C66F6FF84FCA}"/>
              </a:ext>
            </a:extLst>
          </p:cNvPr>
          <p:cNvSpPr>
            <a:spLocks noGrp="1"/>
          </p:cNvSpPr>
          <p:nvPr>
            <p:ph type="title"/>
          </p:nvPr>
        </p:nvSpPr>
        <p:spPr>
          <a:xfrm>
            <a:off x="268289" y="116632"/>
            <a:ext cx="8611385" cy="615602"/>
          </a:xfrm>
        </p:spPr>
        <p:txBody>
          <a:bodyPr/>
          <a:lstStyle/>
          <a:p>
            <a:pPr algn="ctr"/>
            <a:r>
              <a:rPr lang="en-GB" dirty="0"/>
              <a:t>Reuven Bar-On</a:t>
            </a:r>
          </a:p>
        </p:txBody>
      </p:sp>
      <p:graphicFrame>
        <p:nvGraphicFramePr>
          <p:cNvPr id="4" name="Content Placeholder 3">
            <a:extLst>
              <a:ext uri="{FF2B5EF4-FFF2-40B4-BE49-F238E27FC236}">
                <a16:creationId xmlns:a16="http://schemas.microsoft.com/office/drawing/2014/main" id="{993D2F60-6017-1A9D-C221-215708A46CD3}"/>
              </a:ext>
            </a:extLst>
          </p:cNvPr>
          <p:cNvGraphicFramePr>
            <a:graphicFrameLocks noGrp="1"/>
          </p:cNvGraphicFramePr>
          <p:nvPr>
            <p:ph idx="1"/>
            <p:extLst>
              <p:ext uri="{D42A27DB-BD31-4B8C-83A1-F6EECF244321}">
                <p14:modId xmlns:p14="http://schemas.microsoft.com/office/powerpoint/2010/main" val="1939416194"/>
              </p:ext>
            </p:extLst>
          </p:nvPr>
        </p:nvGraphicFramePr>
        <p:xfrm>
          <a:off x="268289" y="1052736"/>
          <a:ext cx="8611386" cy="3904879"/>
        </p:xfrm>
        <a:graphic>
          <a:graphicData uri="http://schemas.openxmlformats.org/drawingml/2006/table">
            <a:tbl>
              <a:tblPr firstRow="1" bandRow="1">
                <a:tableStyleId>{2D5ABB26-0587-4C30-8999-92F81FD0307C}</a:tableStyleId>
              </a:tblPr>
              <a:tblGrid>
                <a:gridCol w="4305693">
                  <a:extLst>
                    <a:ext uri="{9D8B030D-6E8A-4147-A177-3AD203B41FA5}">
                      <a16:colId xmlns:a16="http://schemas.microsoft.com/office/drawing/2014/main" val="417358216"/>
                    </a:ext>
                  </a:extLst>
                </a:gridCol>
                <a:gridCol w="4305693">
                  <a:extLst>
                    <a:ext uri="{9D8B030D-6E8A-4147-A177-3AD203B41FA5}">
                      <a16:colId xmlns:a16="http://schemas.microsoft.com/office/drawing/2014/main" val="994457371"/>
                    </a:ext>
                  </a:extLst>
                </a:gridCol>
              </a:tblGrid>
              <a:tr h="894705">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EQ-I Scales</a:t>
                      </a:r>
                    </a:p>
                    <a:p>
                      <a:pPr algn="ctr"/>
                      <a:endParaRPr lang="en-GB" sz="2200" b="1" dirty="0"/>
                    </a:p>
                  </a:txBody>
                  <a:tcPr>
                    <a:solidFill>
                      <a:srgbClr val="D0DF11"/>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The EI Competencies and Skills Assessed by Each Scale</a:t>
                      </a:r>
                    </a:p>
                  </a:txBody>
                  <a:tcPr>
                    <a:solidFill>
                      <a:srgbClr val="D0DF11"/>
                    </a:solidFill>
                  </a:tcPr>
                </a:tc>
                <a:extLst>
                  <a:ext uri="{0D108BD9-81ED-4DB2-BD59-A6C34878D82A}">
                    <a16:rowId xmlns:a16="http://schemas.microsoft.com/office/drawing/2014/main" val="2748036736"/>
                  </a:ext>
                </a:extLst>
              </a:tr>
              <a:tr h="501035">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b="1" u="sng" dirty="0"/>
                        <a:t>Adaptability</a:t>
                      </a:r>
                    </a:p>
                  </a:txBody>
                  <a:tcPr>
                    <a:solidFill>
                      <a:srgbClr val="D0DF11"/>
                    </a:solidFill>
                  </a:tcPr>
                </a:tc>
                <a:tc>
                  <a:txBody>
                    <a:bodyPr/>
                    <a:lstStyle/>
                    <a:p>
                      <a:pPr algn="ctr"/>
                      <a:r>
                        <a:rPr lang="en-GB" sz="2200" b="1" u="sng" dirty="0"/>
                        <a:t>Change Management</a:t>
                      </a:r>
                    </a:p>
                  </a:txBody>
                  <a:tcPr>
                    <a:solidFill>
                      <a:srgbClr val="D0DF11"/>
                    </a:solidFill>
                  </a:tcPr>
                </a:tc>
                <a:extLst>
                  <a:ext uri="{0D108BD9-81ED-4DB2-BD59-A6C34878D82A}">
                    <a16:rowId xmlns:a16="http://schemas.microsoft.com/office/drawing/2014/main" val="4099474283"/>
                  </a:ext>
                </a:extLst>
              </a:tr>
              <a:tr h="823129">
                <a:tc>
                  <a:txBody>
                    <a:bodyPr/>
                    <a:lstStyle/>
                    <a:p>
                      <a:r>
                        <a:rPr lang="en-GB" sz="2400" dirty="0"/>
                        <a:t>Reality-Testing</a:t>
                      </a:r>
                    </a:p>
                  </a:txBody>
                  <a:tcPr>
                    <a:solidFill>
                      <a:srgbClr val="D0DF11"/>
                    </a:solidFill>
                  </a:tcPr>
                </a:tc>
                <a:tc>
                  <a:txBody>
                    <a:bodyPr/>
                    <a:lstStyle/>
                    <a:p>
                      <a:r>
                        <a:rPr lang="en-GB" sz="2000" i="1" dirty="0"/>
                        <a:t>To objectively validate one’s feelings and thinking with external reality</a:t>
                      </a:r>
                    </a:p>
                  </a:txBody>
                  <a:tcPr>
                    <a:solidFill>
                      <a:srgbClr val="D0DF11"/>
                    </a:solidFill>
                  </a:tcPr>
                </a:tc>
                <a:extLst>
                  <a:ext uri="{0D108BD9-81ED-4DB2-BD59-A6C34878D82A}">
                    <a16:rowId xmlns:a16="http://schemas.microsoft.com/office/drawing/2014/main" val="1303442677"/>
                  </a:ext>
                </a:extLst>
              </a:tr>
              <a:tr h="823129">
                <a:tc>
                  <a:txBody>
                    <a:bodyPr/>
                    <a:lstStyle/>
                    <a:p>
                      <a:r>
                        <a:rPr lang="en-GB" sz="2400" dirty="0"/>
                        <a:t>Flexibility</a:t>
                      </a:r>
                    </a:p>
                  </a:txBody>
                  <a:tcPr>
                    <a:solidFill>
                      <a:srgbClr val="D0DF11"/>
                    </a:solidFill>
                  </a:tcPr>
                </a:tc>
                <a:tc>
                  <a:txBody>
                    <a:bodyPr/>
                    <a:lstStyle/>
                    <a:p>
                      <a:r>
                        <a:rPr lang="en-GB" sz="2000" i="1" dirty="0"/>
                        <a:t>To adapt and adjust one’s feelings and thinking to new situations</a:t>
                      </a:r>
                    </a:p>
                  </a:txBody>
                  <a:tcPr>
                    <a:solidFill>
                      <a:srgbClr val="D0DF11"/>
                    </a:solidFill>
                  </a:tcPr>
                </a:tc>
                <a:extLst>
                  <a:ext uri="{0D108BD9-81ED-4DB2-BD59-A6C34878D82A}">
                    <a16:rowId xmlns:a16="http://schemas.microsoft.com/office/drawing/2014/main" val="2003604280"/>
                  </a:ext>
                </a:extLst>
              </a:tr>
              <a:tr h="862881">
                <a:tc>
                  <a:txBody>
                    <a:bodyPr/>
                    <a:lstStyle/>
                    <a:p>
                      <a:r>
                        <a:rPr lang="en-GB" sz="2400" dirty="0"/>
                        <a:t>Problem Solving</a:t>
                      </a:r>
                    </a:p>
                  </a:txBody>
                  <a:tcPr>
                    <a:solidFill>
                      <a:srgbClr val="D0DF11"/>
                    </a:solidFill>
                  </a:tcPr>
                </a:tc>
                <a:tc>
                  <a:txBody>
                    <a:bodyPr/>
                    <a:lstStyle/>
                    <a:p>
                      <a:r>
                        <a:rPr lang="en-GB" sz="2000" i="1" dirty="0"/>
                        <a:t>To effectively solve problems of a personal and interpersonal nature</a:t>
                      </a:r>
                    </a:p>
                  </a:txBody>
                  <a:tcPr>
                    <a:solidFill>
                      <a:srgbClr val="D0DF11"/>
                    </a:solidFill>
                  </a:tcPr>
                </a:tc>
                <a:extLst>
                  <a:ext uri="{0D108BD9-81ED-4DB2-BD59-A6C34878D82A}">
                    <a16:rowId xmlns:a16="http://schemas.microsoft.com/office/drawing/2014/main" val="1396569027"/>
                  </a:ext>
                </a:extLst>
              </a:tr>
            </a:tbl>
          </a:graphicData>
        </a:graphic>
      </p:graphicFrame>
    </p:spTree>
    <p:extLst>
      <p:ext uri="{BB962C8B-B14F-4D97-AF65-F5344CB8AC3E}">
        <p14:creationId xmlns:p14="http://schemas.microsoft.com/office/powerpoint/2010/main" val="1238239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2001-309E-D304-32FB-927C8C85670F}"/>
              </a:ext>
            </a:extLst>
          </p:cNvPr>
          <p:cNvSpPr>
            <a:spLocks noGrp="1"/>
          </p:cNvSpPr>
          <p:nvPr>
            <p:ph type="title"/>
          </p:nvPr>
        </p:nvSpPr>
        <p:spPr>
          <a:xfrm>
            <a:off x="268289" y="304599"/>
            <a:ext cx="8611385" cy="615602"/>
          </a:xfrm>
        </p:spPr>
        <p:txBody>
          <a:bodyPr/>
          <a:lstStyle/>
          <a:p>
            <a:pPr algn="ctr"/>
            <a:r>
              <a:rPr lang="en-GB" dirty="0"/>
              <a:t>Reuven Bar-On</a:t>
            </a:r>
          </a:p>
        </p:txBody>
      </p:sp>
      <p:graphicFrame>
        <p:nvGraphicFramePr>
          <p:cNvPr id="4" name="Content Placeholder 3">
            <a:extLst>
              <a:ext uri="{FF2B5EF4-FFF2-40B4-BE49-F238E27FC236}">
                <a16:creationId xmlns:a16="http://schemas.microsoft.com/office/drawing/2014/main" id="{4BCF4371-4E20-AE61-A089-680C39FB528C}"/>
              </a:ext>
            </a:extLst>
          </p:cNvPr>
          <p:cNvGraphicFramePr>
            <a:graphicFrameLocks noGrp="1"/>
          </p:cNvGraphicFramePr>
          <p:nvPr>
            <p:ph idx="1"/>
            <p:extLst>
              <p:ext uri="{D42A27DB-BD31-4B8C-83A1-F6EECF244321}">
                <p14:modId xmlns:p14="http://schemas.microsoft.com/office/powerpoint/2010/main" val="3258909365"/>
              </p:ext>
            </p:extLst>
          </p:nvPr>
        </p:nvGraphicFramePr>
        <p:xfrm>
          <a:off x="268289" y="1268760"/>
          <a:ext cx="8611386" cy="3456385"/>
        </p:xfrm>
        <a:graphic>
          <a:graphicData uri="http://schemas.openxmlformats.org/drawingml/2006/table">
            <a:tbl>
              <a:tblPr firstRow="1" bandRow="1">
                <a:tableStyleId>{2D5ABB26-0587-4C30-8999-92F81FD0307C}</a:tableStyleId>
              </a:tblPr>
              <a:tblGrid>
                <a:gridCol w="4305693">
                  <a:extLst>
                    <a:ext uri="{9D8B030D-6E8A-4147-A177-3AD203B41FA5}">
                      <a16:colId xmlns:a16="http://schemas.microsoft.com/office/drawing/2014/main" val="417358216"/>
                    </a:ext>
                  </a:extLst>
                </a:gridCol>
                <a:gridCol w="4305693">
                  <a:extLst>
                    <a:ext uri="{9D8B030D-6E8A-4147-A177-3AD203B41FA5}">
                      <a16:colId xmlns:a16="http://schemas.microsoft.com/office/drawing/2014/main" val="994457371"/>
                    </a:ext>
                  </a:extLst>
                </a:gridCol>
              </a:tblGrid>
              <a:tr h="1016584">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EQ-I Scales</a:t>
                      </a:r>
                    </a:p>
                    <a:p>
                      <a:pPr algn="ctr"/>
                      <a:endParaRPr lang="en-GB" sz="2200" b="1" dirty="0"/>
                    </a:p>
                  </a:txBody>
                  <a:tcPr>
                    <a:solidFill>
                      <a:srgbClr val="FFC000"/>
                    </a:solidFill>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dirty="0"/>
                        <a:t>The EI Competencies and Skills Assessed by Each Scale</a:t>
                      </a:r>
                    </a:p>
                  </a:txBody>
                  <a:tcPr>
                    <a:solidFill>
                      <a:srgbClr val="FFC000"/>
                    </a:solidFill>
                  </a:tcPr>
                </a:tc>
                <a:extLst>
                  <a:ext uri="{0D108BD9-81ED-4DB2-BD59-A6C34878D82A}">
                    <a16:rowId xmlns:a16="http://schemas.microsoft.com/office/drawing/2014/main" val="2748036736"/>
                  </a:ext>
                </a:extLst>
              </a:tr>
              <a:tr h="569287">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2200" b="1" u="sng" dirty="0"/>
                        <a:t>General Mood</a:t>
                      </a:r>
                    </a:p>
                  </a:txBody>
                  <a:tcPr>
                    <a:solidFill>
                      <a:srgbClr val="FFC000"/>
                    </a:solidFill>
                  </a:tcPr>
                </a:tc>
                <a:tc>
                  <a:txBody>
                    <a:bodyPr/>
                    <a:lstStyle/>
                    <a:p>
                      <a:pPr algn="ctr"/>
                      <a:r>
                        <a:rPr lang="en-GB" sz="2200" b="1" u="sng" dirty="0"/>
                        <a:t>Self-Motivation</a:t>
                      </a:r>
                    </a:p>
                  </a:txBody>
                  <a:tcPr>
                    <a:solidFill>
                      <a:srgbClr val="FFC000"/>
                    </a:solidFill>
                  </a:tcPr>
                </a:tc>
                <a:extLst>
                  <a:ext uri="{0D108BD9-81ED-4DB2-BD59-A6C34878D82A}">
                    <a16:rowId xmlns:a16="http://schemas.microsoft.com/office/drawing/2014/main" val="4099474283"/>
                  </a:ext>
                </a:extLst>
              </a:tr>
              <a:tr h="935257">
                <a:tc>
                  <a:txBody>
                    <a:bodyPr/>
                    <a:lstStyle/>
                    <a:p>
                      <a:r>
                        <a:rPr lang="en-GB" sz="2400" dirty="0"/>
                        <a:t>Optimism</a:t>
                      </a:r>
                    </a:p>
                  </a:txBody>
                  <a:tcPr>
                    <a:solidFill>
                      <a:srgbClr val="FFC000"/>
                    </a:solidFill>
                  </a:tcPr>
                </a:tc>
                <a:tc>
                  <a:txBody>
                    <a:bodyPr/>
                    <a:lstStyle/>
                    <a:p>
                      <a:r>
                        <a:rPr lang="en-GB" sz="2000" i="1" dirty="0"/>
                        <a:t>To be positive and look at the brighter side of life</a:t>
                      </a:r>
                    </a:p>
                  </a:txBody>
                  <a:tcPr>
                    <a:solidFill>
                      <a:srgbClr val="FFC000"/>
                    </a:solidFill>
                  </a:tcPr>
                </a:tc>
                <a:extLst>
                  <a:ext uri="{0D108BD9-81ED-4DB2-BD59-A6C34878D82A}">
                    <a16:rowId xmlns:a16="http://schemas.microsoft.com/office/drawing/2014/main" val="1303442677"/>
                  </a:ext>
                </a:extLst>
              </a:tr>
              <a:tr h="935257">
                <a:tc>
                  <a:txBody>
                    <a:bodyPr/>
                    <a:lstStyle/>
                    <a:p>
                      <a:r>
                        <a:rPr lang="en-GB" sz="2400" dirty="0"/>
                        <a:t>Happiness</a:t>
                      </a:r>
                    </a:p>
                  </a:txBody>
                  <a:tcPr>
                    <a:solidFill>
                      <a:srgbClr val="FFC000"/>
                    </a:solidFill>
                  </a:tcPr>
                </a:tc>
                <a:tc>
                  <a:txBody>
                    <a:bodyPr/>
                    <a:lstStyle/>
                    <a:p>
                      <a:r>
                        <a:rPr lang="en-GB" sz="2000" i="1" dirty="0"/>
                        <a:t>To feel content with oneself, others and life in general</a:t>
                      </a:r>
                    </a:p>
                  </a:txBody>
                  <a:tcPr>
                    <a:solidFill>
                      <a:srgbClr val="FFC000"/>
                    </a:solidFill>
                  </a:tcPr>
                </a:tc>
                <a:extLst>
                  <a:ext uri="{0D108BD9-81ED-4DB2-BD59-A6C34878D82A}">
                    <a16:rowId xmlns:a16="http://schemas.microsoft.com/office/drawing/2014/main" val="2003604280"/>
                  </a:ext>
                </a:extLst>
              </a:tr>
            </a:tbl>
          </a:graphicData>
        </a:graphic>
      </p:graphicFrame>
    </p:spTree>
    <p:extLst>
      <p:ext uri="{BB962C8B-B14F-4D97-AF65-F5344CB8AC3E}">
        <p14:creationId xmlns:p14="http://schemas.microsoft.com/office/powerpoint/2010/main" val="2130162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7286-CE16-CB96-6ABA-57DF4B42E8DF}"/>
              </a:ext>
            </a:extLst>
          </p:cNvPr>
          <p:cNvSpPr>
            <a:spLocks noGrp="1"/>
          </p:cNvSpPr>
          <p:nvPr>
            <p:ph type="title"/>
          </p:nvPr>
        </p:nvSpPr>
        <p:spPr>
          <a:xfrm>
            <a:off x="266307" y="188640"/>
            <a:ext cx="8611385" cy="687609"/>
          </a:xfrm>
        </p:spPr>
        <p:txBody>
          <a:bodyPr/>
          <a:lstStyle/>
          <a:p>
            <a:pPr algn="ctr"/>
            <a:r>
              <a:rPr lang="en-GB" dirty="0"/>
              <a:t>Reuven Bar-On</a:t>
            </a:r>
          </a:p>
        </p:txBody>
      </p:sp>
      <p:pic>
        <p:nvPicPr>
          <p:cNvPr id="4" name="Online Media 3" title="Emotional Quotient (EQ): The Reuven Bar-On model of Emotional Intelligence">
            <a:hlinkClick r:id="" action="ppaction://media"/>
            <a:extLst>
              <a:ext uri="{FF2B5EF4-FFF2-40B4-BE49-F238E27FC236}">
                <a16:creationId xmlns:a16="http://schemas.microsoft.com/office/drawing/2014/main" id="{70DB37D7-17B0-EAB0-3522-5A4CD1B28E9B}"/>
              </a:ext>
            </a:extLst>
          </p:cNvPr>
          <p:cNvPicPr>
            <a:picLocks noRot="1" noChangeAspect="1"/>
          </p:cNvPicPr>
          <p:nvPr>
            <a:videoFile r:link="rId1"/>
          </p:nvPr>
        </p:nvPicPr>
        <p:blipFill>
          <a:blip r:embed="rId4"/>
          <a:stretch>
            <a:fillRect/>
          </a:stretch>
        </p:blipFill>
        <p:spPr>
          <a:xfrm>
            <a:off x="565243" y="1033296"/>
            <a:ext cx="8013514" cy="4527079"/>
          </a:xfrm>
          <a:prstGeom prst="rect">
            <a:avLst/>
          </a:prstGeom>
        </p:spPr>
      </p:pic>
    </p:spTree>
    <p:extLst>
      <p:ext uri="{BB962C8B-B14F-4D97-AF65-F5344CB8AC3E}">
        <p14:creationId xmlns:p14="http://schemas.microsoft.com/office/powerpoint/2010/main" val="372726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CD8F-ADCC-3547-C608-F10525D653FB}"/>
              </a:ext>
            </a:extLst>
          </p:cNvPr>
          <p:cNvSpPr>
            <a:spLocks noGrp="1"/>
          </p:cNvSpPr>
          <p:nvPr>
            <p:ph type="title"/>
          </p:nvPr>
        </p:nvSpPr>
        <p:spPr>
          <a:xfrm>
            <a:off x="266307" y="188640"/>
            <a:ext cx="8611385" cy="975642"/>
          </a:xfrm>
        </p:spPr>
        <p:txBody>
          <a:bodyPr/>
          <a:lstStyle/>
          <a:p>
            <a:pPr algn="ctr"/>
            <a:r>
              <a:rPr lang="en-GB" dirty="0"/>
              <a:t>Salovey &amp; Mayer – The Four Branch Model</a:t>
            </a:r>
          </a:p>
        </p:txBody>
      </p:sp>
      <p:sp>
        <p:nvSpPr>
          <p:cNvPr id="3" name="Content Placeholder 2">
            <a:extLst>
              <a:ext uri="{FF2B5EF4-FFF2-40B4-BE49-F238E27FC236}">
                <a16:creationId xmlns:a16="http://schemas.microsoft.com/office/drawing/2014/main" id="{72E7616B-9089-692F-F9F5-7F935BC7D5F4}"/>
              </a:ext>
            </a:extLst>
          </p:cNvPr>
          <p:cNvSpPr>
            <a:spLocks noGrp="1"/>
          </p:cNvSpPr>
          <p:nvPr>
            <p:ph idx="1"/>
          </p:nvPr>
        </p:nvSpPr>
        <p:spPr>
          <a:xfrm>
            <a:off x="268665" y="1484784"/>
            <a:ext cx="8611385" cy="3916775"/>
          </a:xfrm>
        </p:spPr>
        <p:txBody>
          <a:bodyPr>
            <a:normAutofit fontScale="85000" lnSpcReduction="20000"/>
          </a:bodyPr>
          <a:lstStyle/>
          <a:p>
            <a:pPr marL="457200" indent="-457200" algn="l">
              <a:buFont typeface="+mj-lt"/>
              <a:buAutoNum type="arabicPeriod"/>
            </a:pPr>
            <a:r>
              <a:rPr lang="en-GB" b="1" i="0" u="none" strike="noStrike" dirty="0">
                <a:solidFill>
                  <a:srgbClr val="0000CC"/>
                </a:solidFill>
                <a:effectLst/>
              </a:rPr>
              <a:t>Perceiving Emotion</a:t>
            </a:r>
            <a:r>
              <a:rPr lang="en-GB" b="0" i="0" u="none" strike="noStrike" dirty="0">
                <a:solidFill>
                  <a:srgbClr val="0000CC"/>
                </a:solidFill>
                <a:effectLst/>
              </a:rPr>
              <a:t> – is the ability to identify and express emotions and emotional needs accurately to others. It is the ability to decode emotional signals in facial expressions, tone of voice and artistic expression. This is considered an experiential component of Emotional Intelligence, as it is about a person’s basic ability to process or “experience” emotional information.</a:t>
            </a:r>
          </a:p>
          <a:p>
            <a:pPr marL="457200" indent="-457200" algn="l">
              <a:buFont typeface="+mj-lt"/>
              <a:buAutoNum type="arabicPeriod"/>
            </a:pPr>
            <a:r>
              <a:rPr lang="en-GB" b="1" i="0" u="none" strike="noStrike" dirty="0">
                <a:solidFill>
                  <a:srgbClr val="0000CC"/>
                </a:solidFill>
                <a:effectLst/>
              </a:rPr>
              <a:t>Facilitating Thought</a:t>
            </a:r>
            <a:r>
              <a:rPr lang="en-GB" b="0" i="0" u="none" strike="noStrike" dirty="0">
                <a:solidFill>
                  <a:srgbClr val="0000CC"/>
                </a:solidFill>
                <a:effectLst/>
              </a:rPr>
              <a:t> – is the ability to use emotion to facilitate thinking, problem solving, reasoning and focus. This is about blending emotion and thinking while being aware of how emotion might be affecting your thoughts. This is also considered an experiential component of Emotional Intelligence.</a:t>
            </a:r>
          </a:p>
          <a:p>
            <a:pPr marL="457200" indent="-457200" algn="l">
              <a:buFont typeface="+mj-lt"/>
              <a:buAutoNum type="arabicPeriod"/>
            </a:pPr>
            <a:r>
              <a:rPr lang="en-GB" b="1" i="0" u="none" strike="noStrike" dirty="0">
                <a:solidFill>
                  <a:srgbClr val="0000CC"/>
                </a:solidFill>
                <a:effectLst/>
              </a:rPr>
              <a:t>Understanding Emotion</a:t>
            </a:r>
            <a:r>
              <a:rPr lang="en-GB" b="0" i="0" u="none" strike="noStrike" dirty="0">
                <a:solidFill>
                  <a:srgbClr val="0000CC"/>
                </a:solidFill>
                <a:effectLst/>
              </a:rPr>
              <a:t> – is defining complex emotional blends and understanding emotional transitions. This is the ability to understand how emotions might combine, change and manifest over time. This is considered a strategic component of Emotional Intelligence.</a:t>
            </a:r>
          </a:p>
          <a:p>
            <a:pPr marL="457200" indent="-457200" algn="l">
              <a:buFont typeface="+mj-lt"/>
              <a:buAutoNum type="arabicPeriod"/>
            </a:pPr>
            <a:r>
              <a:rPr lang="en-GB" b="1" i="0" u="none" strike="noStrike" dirty="0">
                <a:solidFill>
                  <a:srgbClr val="0000CC"/>
                </a:solidFill>
                <a:effectLst/>
              </a:rPr>
              <a:t>Managing Emotions</a:t>
            </a:r>
            <a:r>
              <a:rPr lang="en-GB" b="0" i="0" u="none" strike="noStrike" dirty="0">
                <a:solidFill>
                  <a:srgbClr val="0000CC"/>
                </a:solidFill>
                <a:effectLst/>
              </a:rPr>
              <a:t> – is the ability to manage emotions appropriately and successfully. It is the ability to be open to emotional information when important, and closed to it when it is not, then effectively include emotion into thought. This is considered a strategic component of Emotional Intelligence.</a:t>
            </a:r>
          </a:p>
          <a:p>
            <a:pPr marL="457200" indent="-45720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4212717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065F-D15B-2D69-7E04-311084BC4E44}"/>
              </a:ext>
            </a:extLst>
          </p:cNvPr>
          <p:cNvSpPr>
            <a:spLocks noGrp="1"/>
          </p:cNvSpPr>
          <p:nvPr>
            <p:ph type="title"/>
          </p:nvPr>
        </p:nvSpPr>
        <p:spPr>
          <a:xfrm>
            <a:off x="266307" y="16416"/>
            <a:ext cx="8611385" cy="687610"/>
          </a:xfrm>
        </p:spPr>
        <p:txBody>
          <a:bodyPr/>
          <a:lstStyle/>
          <a:p>
            <a:pPr algn="ctr"/>
            <a:r>
              <a:rPr lang="en-GB" dirty="0"/>
              <a:t>Salovey and Mayer</a:t>
            </a:r>
          </a:p>
        </p:txBody>
      </p:sp>
      <p:pic>
        <p:nvPicPr>
          <p:cNvPr id="5" name="Picture 4">
            <a:extLst>
              <a:ext uri="{FF2B5EF4-FFF2-40B4-BE49-F238E27FC236}">
                <a16:creationId xmlns:a16="http://schemas.microsoft.com/office/drawing/2014/main" id="{5C0217FA-E775-965E-37B7-08C3DBE9C995}"/>
              </a:ext>
            </a:extLst>
          </p:cNvPr>
          <p:cNvPicPr>
            <a:picLocks noChangeAspect="1"/>
          </p:cNvPicPr>
          <p:nvPr/>
        </p:nvPicPr>
        <p:blipFill>
          <a:blip r:embed="rId2"/>
          <a:stretch>
            <a:fillRect/>
          </a:stretch>
        </p:blipFill>
        <p:spPr>
          <a:xfrm>
            <a:off x="831093" y="980728"/>
            <a:ext cx="7481813" cy="4282651"/>
          </a:xfrm>
          <a:prstGeom prst="rect">
            <a:avLst/>
          </a:prstGeom>
        </p:spPr>
      </p:pic>
      <p:sp>
        <p:nvSpPr>
          <p:cNvPr id="6" name="TextBox 5">
            <a:extLst>
              <a:ext uri="{FF2B5EF4-FFF2-40B4-BE49-F238E27FC236}">
                <a16:creationId xmlns:a16="http://schemas.microsoft.com/office/drawing/2014/main" id="{422EB2C8-6A61-891E-E1B9-B9D82420C040}"/>
              </a:ext>
            </a:extLst>
          </p:cNvPr>
          <p:cNvSpPr txBox="1"/>
          <p:nvPr/>
        </p:nvSpPr>
        <p:spPr>
          <a:xfrm>
            <a:off x="395536" y="1268760"/>
            <a:ext cx="435557" cy="369332"/>
          </a:xfrm>
          <a:prstGeom prst="rect">
            <a:avLst/>
          </a:prstGeom>
          <a:noFill/>
        </p:spPr>
        <p:txBody>
          <a:bodyPr wrap="square" rtlCol="0">
            <a:spAutoFit/>
          </a:bodyPr>
          <a:lstStyle/>
          <a:p>
            <a:r>
              <a:rPr lang="en-GB" b="1" dirty="0">
                <a:solidFill>
                  <a:srgbClr val="0000CC"/>
                </a:solidFill>
              </a:rPr>
              <a:t>1.</a:t>
            </a:r>
          </a:p>
        </p:txBody>
      </p:sp>
      <p:sp>
        <p:nvSpPr>
          <p:cNvPr id="7" name="TextBox 6">
            <a:extLst>
              <a:ext uri="{FF2B5EF4-FFF2-40B4-BE49-F238E27FC236}">
                <a16:creationId xmlns:a16="http://schemas.microsoft.com/office/drawing/2014/main" id="{04B49D66-A205-B332-8CBF-F876F4485A18}"/>
              </a:ext>
            </a:extLst>
          </p:cNvPr>
          <p:cNvSpPr txBox="1"/>
          <p:nvPr/>
        </p:nvSpPr>
        <p:spPr>
          <a:xfrm>
            <a:off x="8442135" y="1268760"/>
            <a:ext cx="435557" cy="369332"/>
          </a:xfrm>
          <a:prstGeom prst="rect">
            <a:avLst/>
          </a:prstGeom>
          <a:noFill/>
        </p:spPr>
        <p:txBody>
          <a:bodyPr wrap="square" rtlCol="0">
            <a:spAutoFit/>
          </a:bodyPr>
          <a:lstStyle/>
          <a:p>
            <a:r>
              <a:rPr lang="en-GB" b="1" dirty="0">
                <a:solidFill>
                  <a:srgbClr val="0000CC"/>
                </a:solidFill>
              </a:rPr>
              <a:t>2.</a:t>
            </a:r>
          </a:p>
        </p:txBody>
      </p:sp>
      <p:sp>
        <p:nvSpPr>
          <p:cNvPr id="8" name="TextBox 7">
            <a:extLst>
              <a:ext uri="{FF2B5EF4-FFF2-40B4-BE49-F238E27FC236}">
                <a16:creationId xmlns:a16="http://schemas.microsoft.com/office/drawing/2014/main" id="{27B7D56C-809F-168E-F546-67D7CCB11CE9}"/>
              </a:ext>
            </a:extLst>
          </p:cNvPr>
          <p:cNvSpPr txBox="1"/>
          <p:nvPr/>
        </p:nvSpPr>
        <p:spPr>
          <a:xfrm>
            <a:off x="395536" y="3861048"/>
            <a:ext cx="435557" cy="369332"/>
          </a:xfrm>
          <a:prstGeom prst="rect">
            <a:avLst/>
          </a:prstGeom>
          <a:noFill/>
        </p:spPr>
        <p:txBody>
          <a:bodyPr wrap="square" rtlCol="0">
            <a:spAutoFit/>
          </a:bodyPr>
          <a:lstStyle/>
          <a:p>
            <a:r>
              <a:rPr lang="en-GB" b="1" dirty="0">
                <a:solidFill>
                  <a:srgbClr val="0000CC"/>
                </a:solidFill>
              </a:rPr>
              <a:t>4.</a:t>
            </a:r>
          </a:p>
        </p:txBody>
      </p:sp>
      <p:sp>
        <p:nvSpPr>
          <p:cNvPr id="9" name="TextBox 8">
            <a:extLst>
              <a:ext uri="{FF2B5EF4-FFF2-40B4-BE49-F238E27FC236}">
                <a16:creationId xmlns:a16="http://schemas.microsoft.com/office/drawing/2014/main" id="{A4319EBC-0CF2-2546-1D33-C1B3002705F7}"/>
              </a:ext>
            </a:extLst>
          </p:cNvPr>
          <p:cNvSpPr txBox="1"/>
          <p:nvPr/>
        </p:nvSpPr>
        <p:spPr>
          <a:xfrm>
            <a:off x="8442135" y="4045714"/>
            <a:ext cx="435557" cy="369332"/>
          </a:xfrm>
          <a:prstGeom prst="rect">
            <a:avLst/>
          </a:prstGeom>
          <a:noFill/>
        </p:spPr>
        <p:txBody>
          <a:bodyPr wrap="square" rtlCol="0">
            <a:spAutoFit/>
          </a:bodyPr>
          <a:lstStyle/>
          <a:p>
            <a:r>
              <a:rPr lang="en-GB" b="1" dirty="0">
                <a:solidFill>
                  <a:srgbClr val="0000CC"/>
                </a:solidFill>
              </a:rPr>
              <a:t>3.</a:t>
            </a:r>
          </a:p>
        </p:txBody>
      </p:sp>
    </p:spTree>
    <p:extLst>
      <p:ext uri="{BB962C8B-B14F-4D97-AF65-F5344CB8AC3E}">
        <p14:creationId xmlns:p14="http://schemas.microsoft.com/office/powerpoint/2010/main" val="3529466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AFC2-1713-AC93-60C7-C361E4C9EF1F}"/>
              </a:ext>
            </a:extLst>
          </p:cNvPr>
          <p:cNvSpPr>
            <a:spLocks noGrp="1"/>
          </p:cNvSpPr>
          <p:nvPr>
            <p:ph type="title"/>
          </p:nvPr>
        </p:nvSpPr>
        <p:spPr>
          <a:xfrm>
            <a:off x="266307" y="4889"/>
            <a:ext cx="8611385" cy="1090611"/>
          </a:xfrm>
        </p:spPr>
        <p:txBody>
          <a:bodyPr/>
          <a:lstStyle/>
          <a:p>
            <a:pPr algn="ctr"/>
            <a:r>
              <a:rPr lang="en-GB" b="1" dirty="0"/>
              <a:t>Salovey &amp; Mayer</a:t>
            </a:r>
          </a:p>
        </p:txBody>
      </p:sp>
      <p:pic>
        <p:nvPicPr>
          <p:cNvPr id="4" name="Online Media 3" title="The Salovey &amp; Mayer Model of Four Emotional Intelligence Abilities">
            <a:hlinkClick r:id="" action="ppaction://media"/>
            <a:extLst>
              <a:ext uri="{FF2B5EF4-FFF2-40B4-BE49-F238E27FC236}">
                <a16:creationId xmlns:a16="http://schemas.microsoft.com/office/drawing/2014/main" id="{92B18BA1-8E8A-5690-1F7C-825E4F65DFD5}"/>
              </a:ext>
            </a:extLst>
          </p:cNvPr>
          <p:cNvPicPr>
            <a:picLocks noGrp="1" noRot="1" noChangeAspect="1"/>
          </p:cNvPicPr>
          <p:nvPr>
            <p:ph idx="1"/>
            <a:videoFile r:link="rId1"/>
          </p:nvPr>
        </p:nvPicPr>
        <p:blipFill>
          <a:blip r:embed="rId4"/>
          <a:stretch>
            <a:fillRect/>
          </a:stretch>
        </p:blipFill>
        <p:spPr>
          <a:xfrm>
            <a:off x="539552" y="836712"/>
            <a:ext cx="8157454" cy="4608512"/>
          </a:xfrm>
          <a:prstGeom prst="rect">
            <a:avLst/>
          </a:prstGeom>
        </p:spPr>
      </p:pic>
    </p:spTree>
    <p:extLst>
      <p:ext uri="{BB962C8B-B14F-4D97-AF65-F5344CB8AC3E}">
        <p14:creationId xmlns:p14="http://schemas.microsoft.com/office/powerpoint/2010/main" val="74913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B56B9-5A36-DE6F-2C58-9A5B0BD48822}"/>
              </a:ext>
            </a:extLst>
          </p:cNvPr>
          <p:cNvSpPr>
            <a:spLocks noGrp="1"/>
          </p:cNvSpPr>
          <p:nvPr>
            <p:ph type="title"/>
          </p:nvPr>
        </p:nvSpPr>
        <p:spPr>
          <a:xfrm>
            <a:off x="266307" y="188640"/>
            <a:ext cx="8611385" cy="687610"/>
          </a:xfrm>
        </p:spPr>
        <p:txBody>
          <a:bodyPr/>
          <a:lstStyle/>
          <a:p>
            <a:pPr algn="ctr"/>
            <a:r>
              <a:rPr lang="en-GB" dirty="0"/>
              <a:t>Daniel Goleman</a:t>
            </a:r>
          </a:p>
        </p:txBody>
      </p:sp>
      <p:sp>
        <p:nvSpPr>
          <p:cNvPr id="3" name="Content Placeholder 2">
            <a:extLst>
              <a:ext uri="{FF2B5EF4-FFF2-40B4-BE49-F238E27FC236}">
                <a16:creationId xmlns:a16="http://schemas.microsoft.com/office/drawing/2014/main" id="{1966FC54-3417-6B6B-E499-1C646E610CA3}"/>
              </a:ext>
            </a:extLst>
          </p:cNvPr>
          <p:cNvSpPr>
            <a:spLocks noGrp="1"/>
          </p:cNvSpPr>
          <p:nvPr>
            <p:ph idx="1"/>
          </p:nvPr>
        </p:nvSpPr>
        <p:spPr>
          <a:xfrm>
            <a:off x="266307" y="1484657"/>
            <a:ext cx="8611385" cy="3575934"/>
          </a:xfrm>
        </p:spPr>
        <p:txBody>
          <a:bodyPr>
            <a:noAutofit/>
          </a:bodyPr>
          <a:lstStyle/>
          <a:p>
            <a:pPr marL="457200" indent="-457200" algn="l">
              <a:buFont typeface="+mj-lt"/>
              <a:buAutoNum type="arabicPeriod"/>
            </a:pPr>
            <a:r>
              <a:rPr lang="en-GB" sz="2400" b="1" i="0" u="none" strike="noStrike" dirty="0">
                <a:solidFill>
                  <a:srgbClr val="0000CC"/>
                </a:solidFill>
                <a:effectLst/>
              </a:rPr>
              <a:t>Self-Awareness</a:t>
            </a:r>
            <a:r>
              <a:rPr lang="en-GB" sz="2400" b="0" i="0" u="none" strike="noStrike" dirty="0">
                <a:solidFill>
                  <a:srgbClr val="0000CC"/>
                </a:solidFill>
                <a:effectLst/>
              </a:rPr>
              <a:t> - emotional self-awareness, accurate self-assessment, self-confidence.</a:t>
            </a:r>
          </a:p>
          <a:p>
            <a:pPr marL="457200" indent="-457200" algn="l">
              <a:buFont typeface="+mj-lt"/>
              <a:buAutoNum type="arabicPeriod"/>
            </a:pPr>
            <a:r>
              <a:rPr lang="en-GB" sz="2400" b="1" i="0" u="none" strike="noStrike" dirty="0">
                <a:solidFill>
                  <a:srgbClr val="0000CC"/>
                </a:solidFill>
                <a:effectLst/>
              </a:rPr>
              <a:t>Social Awareness</a:t>
            </a:r>
            <a:r>
              <a:rPr lang="en-GB" sz="2400" b="0" i="0" u="none" strike="noStrike" dirty="0">
                <a:solidFill>
                  <a:srgbClr val="0000CC"/>
                </a:solidFill>
                <a:effectLst/>
              </a:rPr>
              <a:t> - empathy, organisational awareness, service orientation.</a:t>
            </a:r>
          </a:p>
          <a:p>
            <a:pPr marL="457200" indent="-457200" algn="l">
              <a:buFont typeface="+mj-lt"/>
              <a:buAutoNum type="arabicPeriod"/>
            </a:pPr>
            <a:r>
              <a:rPr lang="en-GB" sz="2400" b="1" i="0" u="none" strike="noStrike" dirty="0">
                <a:solidFill>
                  <a:srgbClr val="0000CC"/>
                </a:solidFill>
                <a:effectLst/>
              </a:rPr>
              <a:t>Self-Management</a:t>
            </a:r>
            <a:r>
              <a:rPr lang="en-GB" sz="2400" b="0" i="0" u="none" strike="noStrike" dirty="0">
                <a:solidFill>
                  <a:srgbClr val="0000CC"/>
                </a:solidFill>
                <a:effectLst/>
              </a:rPr>
              <a:t> - self-control, trustworthiness, conscientiousness, adaptability, achievement orientation, initiative.</a:t>
            </a:r>
          </a:p>
          <a:p>
            <a:pPr marL="457200" indent="-457200" algn="l">
              <a:buFont typeface="+mj-lt"/>
              <a:buAutoNum type="arabicPeriod"/>
            </a:pPr>
            <a:r>
              <a:rPr lang="en-GB" sz="2400" b="1" i="0" u="none" strike="noStrike" dirty="0">
                <a:solidFill>
                  <a:srgbClr val="0000CC"/>
                </a:solidFill>
                <a:effectLst/>
              </a:rPr>
              <a:t>Social Skills</a:t>
            </a:r>
            <a:r>
              <a:rPr lang="en-GB" sz="2400" b="0" i="0" u="none" strike="noStrike" dirty="0">
                <a:solidFill>
                  <a:srgbClr val="0000CC"/>
                </a:solidFill>
                <a:effectLst/>
              </a:rPr>
              <a:t> - developing others, leadership, influence, communication, change catalyst, conflict management, building bonds, teamwork.</a:t>
            </a:r>
          </a:p>
          <a:p>
            <a:endParaRPr lang="en-GB" sz="2400" dirty="0">
              <a:solidFill>
                <a:srgbClr val="0000CC"/>
              </a:solidFill>
            </a:endParaRPr>
          </a:p>
        </p:txBody>
      </p:sp>
    </p:spTree>
    <p:extLst>
      <p:ext uri="{BB962C8B-B14F-4D97-AF65-F5344CB8AC3E}">
        <p14:creationId xmlns:p14="http://schemas.microsoft.com/office/powerpoint/2010/main" val="3211455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8E6E6-D309-387C-AF4F-544F7D12C95F}"/>
              </a:ext>
            </a:extLst>
          </p:cNvPr>
          <p:cNvSpPr>
            <a:spLocks noGrp="1"/>
          </p:cNvSpPr>
          <p:nvPr>
            <p:ph type="title"/>
          </p:nvPr>
        </p:nvSpPr>
        <p:spPr>
          <a:xfrm>
            <a:off x="266306" y="0"/>
            <a:ext cx="8611385" cy="687610"/>
          </a:xfrm>
        </p:spPr>
        <p:txBody>
          <a:bodyPr/>
          <a:lstStyle/>
          <a:p>
            <a:pPr algn="ctr"/>
            <a:r>
              <a:rPr lang="en-GB" dirty="0"/>
              <a:t>Daniel Goleman – Emotional Intelligence</a:t>
            </a:r>
          </a:p>
        </p:txBody>
      </p:sp>
      <p:pic>
        <p:nvPicPr>
          <p:cNvPr id="5" name="Picture 4">
            <a:extLst>
              <a:ext uri="{FF2B5EF4-FFF2-40B4-BE49-F238E27FC236}">
                <a16:creationId xmlns:a16="http://schemas.microsoft.com/office/drawing/2014/main" id="{C236BA8D-CA44-8CED-D08F-94A9BBDC3FFD}"/>
              </a:ext>
            </a:extLst>
          </p:cNvPr>
          <p:cNvPicPr>
            <a:picLocks noChangeAspect="1"/>
          </p:cNvPicPr>
          <p:nvPr/>
        </p:nvPicPr>
        <p:blipFill>
          <a:blip r:embed="rId2"/>
          <a:stretch>
            <a:fillRect/>
          </a:stretch>
        </p:blipFill>
        <p:spPr>
          <a:xfrm>
            <a:off x="717675" y="714290"/>
            <a:ext cx="7708646" cy="4721545"/>
          </a:xfrm>
          <a:prstGeom prst="rect">
            <a:avLst/>
          </a:prstGeom>
        </p:spPr>
      </p:pic>
    </p:spTree>
    <p:extLst>
      <p:ext uri="{BB962C8B-B14F-4D97-AF65-F5344CB8AC3E}">
        <p14:creationId xmlns:p14="http://schemas.microsoft.com/office/powerpoint/2010/main" val="2591324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7848C-34C9-8C67-71A9-C072CE1BEBF7}"/>
              </a:ext>
            </a:extLst>
          </p:cNvPr>
          <p:cNvSpPr>
            <a:spLocks noGrp="1"/>
          </p:cNvSpPr>
          <p:nvPr>
            <p:ph type="title"/>
          </p:nvPr>
        </p:nvSpPr>
        <p:spPr>
          <a:xfrm>
            <a:off x="266307" y="127320"/>
            <a:ext cx="8611385" cy="687610"/>
          </a:xfrm>
        </p:spPr>
        <p:txBody>
          <a:bodyPr/>
          <a:lstStyle/>
          <a:p>
            <a:pPr algn="ctr"/>
            <a:r>
              <a:rPr lang="en-GB" dirty="0"/>
              <a:t>Daniel Goleman</a:t>
            </a:r>
          </a:p>
        </p:txBody>
      </p:sp>
      <p:pic>
        <p:nvPicPr>
          <p:cNvPr id="4" name="Online Media 3" title="The Daniel Goleman Model of Emotional Intelligence">
            <a:hlinkClick r:id="" action="ppaction://media"/>
            <a:extLst>
              <a:ext uri="{FF2B5EF4-FFF2-40B4-BE49-F238E27FC236}">
                <a16:creationId xmlns:a16="http://schemas.microsoft.com/office/drawing/2014/main" id="{80F8D9C9-A953-A15F-F1A9-D1C4EDCD9F94}"/>
              </a:ext>
            </a:extLst>
          </p:cNvPr>
          <p:cNvPicPr>
            <a:picLocks noRot="1" noChangeAspect="1"/>
          </p:cNvPicPr>
          <p:nvPr>
            <a:videoFile r:link="rId1"/>
          </p:nvPr>
        </p:nvPicPr>
        <p:blipFill>
          <a:blip r:embed="rId4"/>
          <a:stretch>
            <a:fillRect/>
          </a:stretch>
        </p:blipFill>
        <p:spPr>
          <a:xfrm>
            <a:off x="437779" y="980728"/>
            <a:ext cx="8268439" cy="4671094"/>
          </a:xfrm>
          <a:prstGeom prst="rect">
            <a:avLst/>
          </a:prstGeom>
        </p:spPr>
      </p:pic>
    </p:spTree>
    <p:extLst>
      <p:ext uri="{BB962C8B-B14F-4D97-AF65-F5344CB8AC3E}">
        <p14:creationId xmlns:p14="http://schemas.microsoft.com/office/powerpoint/2010/main" val="27255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6AF1-4439-D4A5-7013-F98CFACA74AF}"/>
              </a:ext>
            </a:extLst>
          </p:cNvPr>
          <p:cNvSpPr>
            <a:spLocks noGrp="1"/>
          </p:cNvSpPr>
          <p:nvPr>
            <p:ph type="title"/>
          </p:nvPr>
        </p:nvSpPr>
        <p:spPr>
          <a:xfrm>
            <a:off x="1547664" y="365127"/>
            <a:ext cx="6264696" cy="687610"/>
          </a:xfrm>
        </p:spPr>
        <p:txBody>
          <a:bodyPr/>
          <a:lstStyle/>
          <a:p>
            <a:pPr algn="ctr"/>
            <a:r>
              <a:rPr lang="en-GB" dirty="0"/>
              <a:t>Group Exercise</a:t>
            </a:r>
          </a:p>
        </p:txBody>
      </p:sp>
      <p:sp>
        <p:nvSpPr>
          <p:cNvPr id="3" name="Content Placeholder 2">
            <a:extLst>
              <a:ext uri="{FF2B5EF4-FFF2-40B4-BE49-F238E27FC236}">
                <a16:creationId xmlns:a16="http://schemas.microsoft.com/office/drawing/2014/main" id="{673691F4-4DD4-8E93-3E4D-522A98EE56A2}"/>
              </a:ext>
            </a:extLst>
          </p:cNvPr>
          <p:cNvSpPr>
            <a:spLocks noGrp="1"/>
          </p:cNvSpPr>
          <p:nvPr>
            <p:ph idx="1"/>
          </p:nvPr>
        </p:nvSpPr>
        <p:spPr>
          <a:xfrm>
            <a:off x="179512" y="1844824"/>
            <a:ext cx="8611385" cy="3575934"/>
          </a:xfrm>
        </p:spPr>
        <p:txBody>
          <a:bodyPr>
            <a:normAutofit lnSpcReduction="10000"/>
          </a:bodyPr>
          <a:lstStyle/>
          <a:p>
            <a:r>
              <a:rPr lang="en-GB" dirty="0">
                <a:solidFill>
                  <a:srgbClr val="0000CC"/>
                </a:solidFill>
              </a:rPr>
              <a:t>In your groups, reflect on the three models and discuss the following: -</a:t>
            </a:r>
          </a:p>
          <a:p>
            <a:endParaRPr lang="en-GB" dirty="0">
              <a:solidFill>
                <a:srgbClr val="0000CC"/>
              </a:solidFill>
            </a:endParaRPr>
          </a:p>
          <a:p>
            <a:r>
              <a:rPr lang="en-GB" dirty="0">
                <a:solidFill>
                  <a:srgbClr val="0000CC"/>
                </a:solidFill>
              </a:rPr>
              <a:t>What are the similarities and differences between the three models of EI?</a:t>
            </a:r>
          </a:p>
          <a:p>
            <a:r>
              <a:rPr lang="en-GB" dirty="0">
                <a:solidFill>
                  <a:srgbClr val="0000CC"/>
                </a:solidFill>
              </a:rPr>
              <a:t>What do you believe  are their individual strengths and weaknesses?</a:t>
            </a:r>
          </a:p>
          <a:p>
            <a:r>
              <a:rPr lang="en-GB" dirty="0">
                <a:solidFill>
                  <a:srgbClr val="0000CC"/>
                </a:solidFill>
              </a:rPr>
              <a:t>Which model appeals to you the most?  Reasons?</a:t>
            </a:r>
          </a:p>
          <a:p>
            <a:r>
              <a:rPr lang="en-GB" dirty="0">
                <a:solidFill>
                  <a:srgbClr val="0000CC"/>
                </a:solidFill>
              </a:rPr>
              <a:t>How do they impact upon workforce development and </a:t>
            </a:r>
            <a:r>
              <a:rPr lang="en-GB">
                <a:solidFill>
                  <a:srgbClr val="0000CC"/>
                </a:solidFill>
              </a:rPr>
              <a:t>business performance?</a:t>
            </a:r>
            <a:endParaRPr lang="en-GB" dirty="0">
              <a:solidFill>
                <a:srgbClr val="0000CC"/>
              </a:solidFill>
            </a:endParaRPr>
          </a:p>
          <a:p>
            <a:endParaRPr lang="en-GB" dirty="0">
              <a:solidFill>
                <a:srgbClr val="0000CC"/>
              </a:solidFill>
            </a:endParaRPr>
          </a:p>
          <a:p>
            <a:pPr marL="0" indent="0">
              <a:buNone/>
            </a:pPr>
            <a:r>
              <a:rPr lang="en-GB" dirty="0">
                <a:solidFill>
                  <a:srgbClr val="002060"/>
                </a:solidFill>
              </a:rPr>
              <a:t>20 minutes to address these and record your thought</a:t>
            </a:r>
          </a:p>
          <a:p>
            <a:pPr marL="0" indent="0">
              <a:buNone/>
            </a:pPr>
            <a:r>
              <a:rPr lang="en-GB" dirty="0">
                <a:solidFill>
                  <a:srgbClr val="002060"/>
                </a:solidFill>
              </a:rPr>
              <a:t>ready for discussion.</a:t>
            </a:r>
          </a:p>
        </p:txBody>
      </p:sp>
      <p:pic>
        <p:nvPicPr>
          <p:cNvPr id="8" name="Picture 7" descr="A statue of a person thinking&#10;&#10;AI-generated content may be incorrect.">
            <a:extLst>
              <a:ext uri="{FF2B5EF4-FFF2-40B4-BE49-F238E27FC236}">
                <a16:creationId xmlns:a16="http://schemas.microsoft.com/office/drawing/2014/main" id="{73371DCC-CF1F-9F7C-6B20-C4C0378400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1331641" cy="1775521"/>
          </a:xfrm>
          <a:prstGeom prst="rect">
            <a:avLst/>
          </a:prstGeom>
        </p:spPr>
      </p:pic>
      <p:pic>
        <p:nvPicPr>
          <p:cNvPr id="5" name="Picture 4" descr="Cartoon of a person with glasses and a tie&#10;&#10;AI-generated content may be incorrect.">
            <a:extLst>
              <a:ext uri="{FF2B5EF4-FFF2-40B4-BE49-F238E27FC236}">
                <a16:creationId xmlns:a16="http://schemas.microsoft.com/office/drawing/2014/main" id="{4205949F-B6D8-2B0A-6471-7F1F905152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88224" y="4005064"/>
            <a:ext cx="2555776" cy="1703851"/>
          </a:xfrm>
          <a:prstGeom prst="rect">
            <a:avLst/>
          </a:prstGeom>
        </p:spPr>
      </p:pic>
    </p:spTree>
    <p:extLst>
      <p:ext uri="{BB962C8B-B14F-4D97-AF65-F5344CB8AC3E}">
        <p14:creationId xmlns:p14="http://schemas.microsoft.com/office/powerpoint/2010/main" val="1480111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FE07599BFACB4682CD1E8BEDEA11A0" ma:contentTypeVersion="4" ma:contentTypeDescription="Create a new document." ma:contentTypeScope="" ma:versionID="4107049c650c8871ec1f70639ee0035e">
  <xsd:schema xmlns:xsd="http://www.w3.org/2001/XMLSchema" xmlns:xs="http://www.w3.org/2001/XMLSchema" xmlns:p="http://schemas.microsoft.com/office/2006/metadata/properties" xmlns:ns2="4b2517a8-a42e-4313-92b8-366611598475" targetNamespace="http://schemas.microsoft.com/office/2006/metadata/properties" ma:root="true" ma:fieldsID="9429852d3dbb4fa56bb438e67616f7ec" ns2:_="">
    <xsd:import namespace="4b2517a8-a42e-4313-92b8-36661159847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2517a8-a42e-4313-92b8-3666115984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CD74382-C195-43B7-B0F0-B70026A454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2517a8-a42e-4313-92b8-3666115984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dcmitype/"/>
    <ds:schemaRef ds:uri="http://schemas.microsoft.com/office/2006/documentManagement/types"/>
    <ds:schemaRef ds:uri="http://purl.org/dc/elements/1.1/"/>
    <ds:schemaRef ds:uri="http://schemas.openxmlformats.org/package/2006/metadata/core-properties"/>
    <ds:schemaRef ds:uri="http://purl.org/dc/terms/"/>
    <ds:schemaRef ds:uri="http://www.w3.org/XML/1998/namespace"/>
    <ds:schemaRef ds:uri="http://schemas.microsoft.com/office/infopath/2007/PartnerControls"/>
    <ds:schemaRef ds:uri="4b2517a8-a42e-4313-92b8-36661159847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UWTSD 200</Template>
  <TotalTime>35578</TotalTime>
  <Words>800</Words>
  <Application>Microsoft Office PowerPoint</Application>
  <PresentationFormat>On-screen Show (4:3)</PresentationFormat>
  <Paragraphs>116</Paragraphs>
  <Slides>18</Slides>
  <Notes>3</Notes>
  <HiddenSlides>0</HiddenSlides>
  <MMClips>3</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18</vt:i4>
      </vt:variant>
    </vt:vector>
  </HeadingPairs>
  <TitlesOfParts>
    <vt:vector size="28" baseType="lpstr">
      <vt:lpstr>Arial</vt:lpstr>
      <vt:lpstr>Calibri</vt:lpstr>
      <vt:lpstr>Calibri Light</vt:lpstr>
      <vt:lpstr>UWTSD 200</vt:lpstr>
      <vt:lpstr>UWTSD 2024</vt:lpstr>
      <vt:lpstr>UWTSD Text 1</vt:lpstr>
      <vt:lpstr>UWTSD Text 2</vt:lpstr>
      <vt:lpstr>UWTSD Text 3</vt:lpstr>
      <vt:lpstr>UWTSD Text 4</vt:lpstr>
      <vt:lpstr>UWTSD Logo Variations place image in Background</vt:lpstr>
      <vt:lpstr>BMSK6009  Session 9 </vt:lpstr>
      <vt:lpstr>Research Review</vt:lpstr>
      <vt:lpstr>Agenda</vt:lpstr>
      <vt:lpstr>Module Task Assessment</vt:lpstr>
      <vt:lpstr>Reuven Bar-On</vt:lpstr>
      <vt:lpstr>Reuven Bar-On</vt:lpstr>
      <vt:lpstr>Reuven Bar-On</vt:lpstr>
      <vt:lpstr>Reuven Bar-On</vt:lpstr>
      <vt:lpstr>Reuven Bar-On</vt:lpstr>
      <vt:lpstr>Reuven Bar-On</vt:lpstr>
      <vt:lpstr>Salovey &amp; Mayer – The Four Branch Model</vt:lpstr>
      <vt:lpstr>Salovey and Mayer</vt:lpstr>
      <vt:lpstr>Salovey &amp; Mayer</vt:lpstr>
      <vt:lpstr>Daniel Goleman</vt:lpstr>
      <vt:lpstr>Daniel Goleman – Emotional Intelligence</vt:lpstr>
      <vt:lpstr>Daniel Goleman</vt:lpstr>
      <vt:lpstr>Group Exercise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36</cp:revision>
  <dcterms:created xsi:type="dcterms:W3CDTF">2015-03-03T13:29:53Z</dcterms:created>
  <dcterms:modified xsi:type="dcterms:W3CDTF">2025-05-01T10:31:34Z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0x0101008DFE07599BFACB4682CD1E8BEDEA11A0</vt:lpwstr>
  </property>
</Properties>
</file>