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2" d="100"/>
          <a:sy n="52" d="100"/>
        </p:scale>
        <p:origin x="8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E32618-5370-42BD-A1C9-03835D85AFE4}" type="datetimeFigureOut">
              <a:rPr lang="en-US" smtClean="0"/>
              <a:t>12/1/2022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5377439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4E32618-5370-42BD-A1C9-03835D85AFE4}" type="datetimeFigureOut">
              <a:rPr lang="en-US" smtClean="0"/>
              <a:t>12/1/2022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1273046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E32618-5370-42BD-A1C9-03835D85AFE4}" type="datetimeFigureOut">
              <a:rPr lang="en-US" smtClean="0"/>
              <a:t>12/1/2022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1135649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E32618-5370-42BD-A1C9-03835D85AFE4}" type="datetimeFigureOut">
              <a:rPr lang="en-US" smtClean="0"/>
              <a:t>12/1/2022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3718411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E32618-5370-42BD-A1C9-03835D85AFE4}" type="datetimeFigureOut">
              <a:rPr lang="en-US" smtClean="0"/>
              <a:t>12/1/2022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3086861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4E32618-5370-42BD-A1C9-03835D85AFE4}" type="datetimeFigureOut">
              <a:rPr lang="en-US" smtClean="0"/>
              <a:t>12/1/2022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3922946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4E32618-5370-42BD-A1C9-03835D85AFE4}" type="datetimeFigureOut">
              <a:rPr lang="en-US" smtClean="0"/>
              <a:t>12/1/2022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1414456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4E32618-5370-42BD-A1C9-03835D85AFE4}" type="datetimeFigureOut">
              <a:rPr lang="en-US" smtClean="0"/>
              <a:t>12/1/2022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2238044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E32618-5370-42BD-A1C9-03835D85AFE4}" type="datetimeFigureOut">
              <a:rPr lang="en-US" smtClean="0"/>
              <a:t>12/1/2022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1516630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E32618-5370-42BD-A1C9-03835D85AFE4}" type="datetimeFigureOut">
              <a:rPr lang="en-US" smtClean="0"/>
              <a:t>12/1/2022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2507057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E32618-5370-42BD-A1C9-03835D85AFE4}" type="datetimeFigureOut">
              <a:rPr lang="en-US" smtClean="0"/>
              <a:t>12/1/2022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573990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E32618-5370-42BD-A1C9-03835D85AFE4}" type="datetimeFigureOut">
              <a:rPr lang="en-US" smtClean="0"/>
              <a:t>12/1/2022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8DCB4B-BBD2-4756-9D28-A4CAA0157DC0}"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7870279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E32618-5370-42BD-A1C9-03835D85AFE4}" type="datetimeFigureOut">
              <a:rPr lang="en-US" smtClean="0"/>
              <a:t>12/1/2022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21517140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E32618-5370-42BD-A1C9-03835D85AFE4}" type="datetimeFigureOut">
              <a:rPr lang="en-US" smtClean="0"/>
              <a:t>12/1/2022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35466644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E32618-5370-42BD-A1C9-03835D85AFE4}" type="datetimeFigureOut">
              <a:rPr lang="en-US" smtClean="0"/>
              <a:t>12/1/2022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22938566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E32618-5370-42BD-A1C9-03835D85AFE4}" type="datetimeFigureOut">
              <a:rPr lang="en-US" smtClean="0"/>
              <a:t>12/1/2022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34569571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E32618-5370-42BD-A1C9-03835D85AFE4}" type="datetimeFigureOut">
              <a:rPr lang="en-US" smtClean="0"/>
              <a:t>12/1/2022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8DCB4B-BBD2-4756-9D28-A4CAA0157DC0}" type="slidenum">
              <a:rPr lang="en-US" smtClean="0"/>
              <a:t>‹#›</a:t>
            </a:fld>
            <a:endParaRPr lang="en-US"/>
          </a:p>
        </p:txBody>
      </p:sp>
    </p:spTree>
    <p:extLst>
      <p:ext uri="{BB962C8B-B14F-4D97-AF65-F5344CB8AC3E}">
        <p14:creationId xmlns:p14="http://schemas.microsoft.com/office/powerpoint/2010/main" val="3689020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4E32618-5370-42BD-A1C9-03835D85AFE4}" type="datetimeFigureOut">
              <a:rPr lang="en-US" smtClean="0"/>
              <a:t>12/1/2022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C8DCB4B-BBD2-4756-9D28-A4CAA0157DC0}" type="slidenum">
              <a:rPr lang="en-US" smtClean="0"/>
              <a:t>‹#›</a:t>
            </a:fld>
            <a:endParaRPr lang="en-US"/>
          </a:p>
        </p:txBody>
      </p:sp>
    </p:spTree>
    <p:extLst>
      <p:ext uri="{BB962C8B-B14F-4D97-AF65-F5344CB8AC3E}">
        <p14:creationId xmlns:p14="http://schemas.microsoft.com/office/powerpoint/2010/main" val="982712310"/>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1"/>
            <a:ext cx="8825658" cy="2121568"/>
          </a:xfrm>
        </p:spPr>
        <p:txBody>
          <a:bodyPr>
            <a:normAutofit/>
          </a:bodyPr>
          <a:lstStyle/>
          <a:p>
            <a:pPr algn="ctr"/>
            <a:r>
              <a:rPr lang="en-US" sz="4400" dirty="0">
                <a:latin typeface="Times New Roman" panose="02020603050405020304" pitchFamily="18" charset="0"/>
                <a:cs typeface="Times New Roman" panose="02020603050405020304" pitchFamily="18" charset="0"/>
              </a:rPr>
              <a:t>Employee Engagement in the Hotel Industry</a:t>
            </a:r>
            <a:br>
              <a:rPr lang="en-US" sz="4400" dirty="0">
                <a:latin typeface="Times New Roman" panose="02020603050405020304" pitchFamily="18" charset="0"/>
                <a:cs typeface="Times New Roman" panose="02020603050405020304" pitchFamily="18" charset="0"/>
              </a:rPr>
            </a:br>
            <a:endParaRPr lang="en-US" sz="44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283293" y="3737811"/>
            <a:ext cx="8825658" cy="2414337"/>
          </a:xfrm>
        </p:spPr>
        <p:txBody>
          <a:bodyPr>
            <a:noAutofit/>
          </a:bodyPr>
          <a:lstStyle/>
          <a:p>
            <a:pPr marL="0" marR="0" algn="ctr">
              <a:lnSpc>
                <a:spcPct val="200000"/>
              </a:lnSpc>
              <a:spcBef>
                <a:spcPts val="0"/>
              </a:spcBef>
              <a:spcAft>
                <a:spcPts val="800"/>
              </a:spcAft>
            </a:pPr>
            <a:r>
              <a:rPr lang="en-US" sz="2000" dirty="0">
                <a:effectLst/>
                <a:latin typeface="Times New Roman" panose="02020603050405020304" pitchFamily="18" charset="0"/>
                <a:ea typeface="Calibri" panose="020F0502020204030204" pitchFamily="34" charset="0"/>
              </a:rPr>
              <a:t>Student’s Name: Rodica Cornea</a:t>
            </a:r>
            <a:endParaRPr lang="en-GB" sz="2000" dirty="0">
              <a:effectLst/>
              <a:latin typeface="Times New Roman" panose="02020603050405020304" pitchFamily="18" charset="0"/>
              <a:ea typeface="Calibri" panose="020F0502020204030204" pitchFamily="34" charset="0"/>
            </a:endParaRPr>
          </a:p>
          <a:p>
            <a:pPr marL="0" marR="0" algn="ctr">
              <a:lnSpc>
                <a:spcPct val="200000"/>
              </a:lnSpc>
              <a:spcBef>
                <a:spcPts val="0"/>
              </a:spcBef>
              <a:spcAft>
                <a:spcPts val="800"/>
              </a:spcAft>
            </a:pPr>
            <a:r>
              <a:rPr lang="en-US" sz="2000" dirty="0">
                <a:effectLst/>
                <a:latin typeface="Times New Roman" panose="02020603050405020304" pitchFamily="18" charset="0"/>
                <a:ea typeface="Calibri" panose="020F0502020204030204" pitchFamily="34" charset="0"/>
              </a:rPr>
              <a:t>Lecturer: Tristan Hawkins</a:t>
            </a:r>
            <a:endParaRPr lang="en-GB" sz="2000" dirty="0">
              <a:effectLst/>
              <a:latin typeface="Times New Roman" panose="02020603050405020304" pitchFamily="18" charset="0"/>
              <a:ea typeface="Calibri" panose="020F0502020204030204" pitchFamily="34" charset="0"/>
            </a:endParaRPr>
          </a:p>
          <a:p>
            <a:pPr marL="0" marR="0" algn="ctr">
              <a:lnSpc>
                <a:spcPct val="200000"/>
              </a:lnSpc>
              <a:spcBef>
                <a:spcPts val="0"/>
              </a:spcBef>
              <a:spcAft>
                <a:spcPts val="800"/>
              </a:spcAft>
            </a:pPr>
            <a:r>
              <a:rPr lang="en-US" sz="2000" dirty="0">
                <a:effectLst/>
                <a:latin typeface="Times New Roman" panose="02020603050405020304" pitchFamily="18" charset="0"/>
                <a:ea typeface="Calibri" panose="020F0502020204030204" pitchFamily="34" charset="0"/>
              </a:rPr>
              <a:t>Student ID number 2110386</a:t>
            </a:r>
            <a:endParaRPr lang="en-GB" sz="2000" dirty="0">
              <a:effectLst/>
              <a:latin typeface="Times New Roman" panose="02020603050405020304" pitchFamily="18" charset="0"/>
              <a:ea typeface="Calibri" panose="020F0502020204030204" pitchFamily="34" charset="0"/>
            </a:endParaRPr>
          </a:p>
          <a:p>
            <a:pPr marL="0" marR="0" algn="ctr">
              <a:lnSpc>
                <a:spcPct val="200000"/>
              </a:lnSpc>
              <a:spcBef>
                <a:spcPts val="0"/>
              </a:spcBef>
              <a:spcAft>
                <a:spcPts val="800"/>
              </a:spcAft>
            </a:pPr>
            <a:r>
              <a:rPr lang="en-US" sz="2000" dirty="0">
                <a:effectLst/>
                <a:latin typeface="Times New Roman" panose="02020603050405020304" pitchFamily="18" charset="0"/>
                <a:ea typeface="Calibri" panose="020F0502020204030204" pitchFamily="34" charset="0"/>
              </a:rPr>
              <a:t>Hotel Placement – Operating Hotel Facilities (BMIH4006)</a:t>
            </a:r>
            <a:endParaRPr lang="en-GB" sz="2000" dirty="0">
              <a:effectLst/>
              <a:latin typeface="Times New Roman" panose="02020603050405020304" pitchFamily="18" charset="0"/>
              <a:ea typeface="Calibri" panose="020F0502020204030204" pitchFamily="34" charset="0"/>
            </a:endParaRPr>
          </a:p>
          <a:p>
            <a:endParaRPr lang="en-US" dirty="0"/>
          </a:p>
        </p:txBody>
      </p:sp>
    </p:spTree>
    <p:extLst>
      <p:ext uri="{BB962C8B-B14F-4D97-AF65-F5344CB8AC3E}">
        <p14:creationId xmlns:p14="http://schemas.microsoft.com/office/powerpoint/2010/main" val="2695564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2806" y="356465"/>
            <a:ext cx="7663700" cy="862736"/>
          </a:xfrm>
        </p:spPr>
        <p:txBody>
          <a:bodyPr/>
          <a:lstStyle/>
          <a:p>
            <a:r>
              <a:rPr lang="en-US" dirty="0">
                <a:solidFill>
                  <a:schemeClr val="accent2"/>
                </a:solidFill>
                <a:latin typeface="Times New Roman" panose="02020603050405020304" pitchFamily="18" charset="0"/>
                <a:cs typeface="Times New Roman" panose="02020603050405020304" pitchFamily="18" charset="0"/>
              </a:rPr>
              <a:t>Definition and theoretical model</a:t>
            </a:r>
          </a:p>
        </p:txBody>
      </p:sp>
      <p:sp>
        <p:nvSpPr>
          <p:cNvPr id="3" name="Content Placeholder 2"/>
          <p:cNvSpPr>
            <a:spLocks noGrp="1"/>
          </p:cNvSpPr>
          <p:nvPr>
            <p:ph idx="1"/>
          </p:nvPr>
        </p:nvSpPr>
        <p:spPr>
          <a:xfrm>
            <a:off x="176463" y="1315454"/>
            <a:ext cx="11718757" cy="5237746"/>
          </a:xfrm>
        </p:spPr>
        <p:txBody>
          <a:bodyPr>
            <a:noAutofit/>
          </a:bodyPr>
          <a:lstStyle/>
          <a:p>
            <a:r>
              <a:rPr lang="en-US" sz="1800" dirty="0">
                <a:latin typeface="Times New Roman" panose="02020603050405020304" pitchFamily="18" charset="0"/>
                <a:cs typeface="Times New Roman" panose="02020603050405020304" pitchFamily="18" charset="0"/>
              </a:rPr>
              <a:t>According to Dickson (2008, </a:t>
            </a:r>
            <a:r>
              <a:rPr lang="en-US" sz="1800" dirty="0" err="1">
                <a:latin typeface="Times New Roman" panose="02020603050405020304" pitchFamily="18" charset="0"/>
                <a:cs typeface="Times New Roman" panose="02020603050405020304" pitchFamily="18" charset="0"/>
              </a:rPr>
              <a:t>p.2</a:t>
            </a:r>
            <a:r>
              <a:rPr lang="en-US" sz="1800" dirty="0">
                <a:latin typeface="Times New Roman" panose="02020603050405020304" pitchFamily="18" charset="0"/>
                <a:cs typeface="Times New Roman" panose="02020603050405020304" pitchFamily="18" charset="0"/>
              </a:rPr>
              <a:t>), employee engagement is a feeling of passion, commitment, and energy that translates to high levels of persistence and effort to take the initiative and perform tasks exceeding expectations. Employee engagement is the high levels of vigor, resilience, energy, and willingness to invest effort in work (</a:t>
            </a:r>
            <a:r>
              <a:rPr lang="en-US" sz="1800" dirty="0" err="1">
                <a:latin typeface="Times New Roman" panose="02020603050405020304" pitchFamily="18" charset="0"/>
                <a:cs typeface="Times New Roman" panose="02020603050405020304" pitchFamily="18" charset="0"/>
              </a:rPr>
              <a:t>Hui</a:t>
            </a:r>
            <a:r>
              <a:rPr lang="en-US" sz="1800" dirty="0">
                <a:latin typeface="Times New Roman" panose="02020603050405020304" pitchFamily="18" charset="0"/>
                <a:cs typeface="Times New Roman" panose="02020603050405020304" pitchFamily="18" charset="0"/>
              </a:rPr>
              <a:t>, Xiang, and Han, 2009, </a:t>
            </a:r>
            <a:r>
              <a:rPr lang="en-US" sz="1800" dirty="0" err="1">
                <a:latin typeface="Times New Roman" panose="02020603050405020304" pitchFamily="18" charset="0"/>
                <a:cs typeface="Times New Roman" panose="02020603050405020304" pitchFamily="18" charset="0"/>
              </a:rPr>
              <a:t>p.711</a:t>
            </a:r>
            <a:r>
              <a:rPr lang="en-US" sz="1800" dirty="0">
                <a:latin typeface="Times New Roman" panose="02020603050405020304" pitchFamily="18" charset="0"/>
                <a:cs typeface="Times New Roman" panose="02020603050405020304" pitchFamily="18" charset="0"/>
              </a:rPr>
              <a:t>).</a:t>
            </a:r>
          </a:p>
          <a:p>
            <a:r>
              <a:rPr lang="en-US" sz="1800" dirty="0">
                <a:latin typeface="Times New Roman" panose="02020603050405020304" pitchFamily="18" charset="0"/>
                <a:cs typeface="Times New Roman" panose="02020603050405020304" pitchFamily="18" charset="0"/>
              </a:rPr>
              <a:t>The theoretical model to explain employee engagement in the hotel industry is the AON-Hewitt model. According to this model, six core elements explain employee engagement. They include;</a:t>
            </a:r>
          </a:p>
          <a:p>
            <a:pPr lvl="1"/>
            <a:r>
              <a:rPr lang="en-US" sz="1600" dirty="0">
                <a:latin typeface="Times New Roman" panose="02020603050405020304" pitchFamily="18" charset="0"/>
                <a:cs typeface="Times New Roman" panose="02020603050405020304" pitchFamily="18" charset="0"/>
              </a:rPr>
              <a:t>Job security, safety, and work balance benefits are explained. </a:t>
            </a:r>
          </a:p>
          <a:p>
            <a:pPr lvl="1"/>
            <a:r>
              <a:rPr lang="en-US" sz="1600" dirty="0">
                <a:latin typeface="Times New Roman" panose="02020603050405020304" pitchFamily="18" charset="0"/>
                <a:cs typeface="Times New Roman" panose="02020603050405020304" pitchFamily="18" charset="0"/>
              </a:rPr>
              <a:t>Company practices like communication inclusion and infrastructure.</a:t>
            </a:r>
          </a:p>
          <a:p>
            <a:pPr lvl="1"/>
            <a:r>
              <a:rPr lang="en-US" sz="1600" dirty="0">
                <a:latin typeface="Times New Roman" panose="02020603050405020304" pitchFamily="18" charset="0"/>
                <a:cs typeface="Times New Roman" panose="02020603050405020304" pitchFamily="18" charset="0"/>
              </a:rPr>
              <a:t>Work includes collaboration, autonomy, and empowerment. </a:t>
            </a:r>
          </a:p>
          <a:p>
            <a:pPr lvl="1"/>
            <a:r>
              <a:rPr lang="en-US" sz="1600" dirty="0">
                <a:latin typeface="Times New Roman" panose="02020603050405020304" pitchFamily="18" charset="0"/>
                <a:cs typeface="Times New Roman" panose="02020603050405020304" pitchFamily="18" charset="0"/>
              </a:rPr>
              <a:t>Leadership includes senior and middle management.</a:t>
            </a:r>
          </a:p>
          <a:p>
            <a:pPr lvl="1"/>
            <a:r>
              <a:rPr lang="en-US" sz="1600" dirty="0">
                <a:latin typeface="Times New Roman" panose="02020603050405020304" pitchFamily="18" charset="0"/>
                <a:cs typeface="Times New Roman" panose="02020603050405020304" pitchFamily="18" charset="0"/>
              </a:rPr>
              <a:t>The performance includes career opportunities, progression, rewards, and recognition.</a:t>
            </a:r>
          </a:p>
          <a:p>
            <a:pPr lvl="1"/>
            <a:r>
              <a:rPr lang="en-US" sz="1600" dirty="0">
                <a:latin typeface="Times New Roman" panose="02020603050405020304" pitchFamily="18" charset="0"/>
                <a:cs typeface="Times New Roman" panose="02020603050405020304" pitchFamily="18" charset="0"/>
              </a:rPr>
              <a:t> A brand involves a company's reputation and responsibility (</a:t>
            </a:r>
            <a:r>
              <a:rPr lang="en-US" sz="1600" dirty="0" err="1">
                <a:latin typeface="Times New Roman" panose="02020603050405020304" pitchFamily="18" charset="0"/>
                <a:cs typeface="Times New Roman" panose="02020603050405020304" pitchFamily="18" charset="0"/>
              </a:rPr>
              <a:t>Perumal</a:t>
            </a:r>
            <a:r>
              <a:rPr lang="en-US" sz="1600" dirty="0">
                <a:latin typeface="Times New Roman" panose="02020603050405020304" pitchFamily="18" charset="0"/>
                <a:cs typeface="Times New Roman" panose="02020603050405020304" pitchFamily="18" charset="0"/>
              </a:rPr>
              <a:t> &amp; </a:t>
            </a:r>
            <a:r>
              <a:rPr lang="en-US" sz="1600" dirty="0" err="1">
                <a:latin typeface="Times New Roman" panose="02020603050405020304" pitchFamily="18" charset="0"/>
                <a:cs typeface="Times New Roman" panose="02020603050405020304" pitchFamily="18" charset="0"/>
              </a:rPr>
              <a:t>Unarani</a:t>
            </a:r>
            <a:r>
              <a:rPr lang="en-US" sz="1600" dirty="0">
                <a:latin typeface="Times New Roman" panose="02020603050405020304" pitchFamily="18" charset="0"/>
                <a:cs typeface="Times New Roman" panose="02020603050405020304" pitchFamily="18" charset="0"/>
              </a:rPr>
              <a:t>, 2021, p. 670). </a:t>
            </a:r>
          </a:p>
          <a:p>
            <a:r>
              <a:rPr lang="en-US" sz="1800" dirty="0">
                <a:latin typeface="Times New Roman" panose="02020603050405020304" pitchFamily="18" charset="0"/>
                <a:cs typeface="Times New Roman" panose="02020603050405020304" pitchFamily="18" charset="0"/>
              </a:rPr>
              <a:t>All the six elements culminate in qualities of, say, stay and strive where employees say positive things about the organization, desire to stay in the organization, and strive to perform better. </a:t>
            </a:r>
          </a:p>
        </p:txBody>
      </p:sp>
    </p:spTree>
    <p:extLst>
      <p:ext uri="{BB962C8B-B14F-4D97-AF65-F5344CB8AC3E}">
        <p14:creationId xmlns:p14="http://schemas.microsoft.com/office/powerpoint/2010/main" val="448008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FF00"/>
                </a:solidFill>
                <a:latin typeface="Times New Roman" panose="02020603050405020304" pitchFamily="18" charset="0"/>
                <a:cs typeface="Times New Roman" panose="02020603050405020304" pitchFamily="18" charset="0"/>
              </a:rPr>
              <a:t>Promoting employee engagement </a:t>
            </a:r>
          </a:p>
        </p:txBody>
      </p:sp>
      <p:sp>
        <p:nvSpPr>
          <p:cNvPr id="3" name="Content Placeholder 2"/>
          <p:cNvSpPr>
            <a:spLocks noGrp="1"/>
          </p:cNvSpPr>
          <p:nvPr>
            <p:ph idx="1"/>
          </p:nvPr>
        </p:nvSpPr>
        <p:spPr/>
        <p:txBody>
          <a:bodyPr>
            <a:normAutofit/>
          </a:bodyPr>
          <a:lstStyle/>
          <a:p>
            <a:pPr marL="0" indent="0">
              <a:buNone/>
            </a:pPr>
            <a:r>
              <a:rPr lang="en-US" dirty="0">
                <a:latin typeface="Times New Roman" panose="02020603050405020304" pitchFamily="18" charset="0"/>
                <a:cs typeface="Times New Roman" panose="02020603050405020304" pitchFamily="18" charset="0"/>
              </a:rPr>
              <a:t>The management in the hotel industry can use various methods to promote employee engagement. Some of the methods include; </a:t>
            </a:r>
          </a:p>
          <a:p>
            <a:pPr lvl="1">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Training and developing employees to develop specific skills that will promote engagement.</a:t>
            </a:r>
          </a:p>
          <a:p>
            <a:pPr lvl="1">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 Enhancing internal communication to help employees feel trusted and have a sense of community. </a:t>
            </a:r>
          </a:p>
          <a:p>
            <a:pPr lvl="1">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Also, rewarding them appropriately, like giving financial benefits like bonuses or nonfinancial benefits like extra holidays, will influence employee commitment and engagement (</a:t>
            </a:r>
            <a:r>
              <a:rPr lang="en-US" dirty="0" err="1">
                <a:latin typeface="Times New Roman" panose="02020603050405020304" pitchFamily="18" charset="0"/>
                <a:cs typeface="Times New Roman" panose="02020603050405020304" pitchFamily="18" charset="0"/>
              </a:rPr>
              <a:t>Zainol</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Hussin</a:t>
            </a:r>
            <a:r>
              <a:rPr lang="en-US" dirty="0">
                <a:latin typeface="Times New Roman" panose="02020603050405020304" pitchFamily="18" charset="0"/>
                <a:cs typeface="Times New Roman" panose="02020603050405020304" pitchFamily="18" charset="0"/>
              </a:rPr>
              <a:t>, and Othman, 2016, p. 4). </a:t>
            </a:r>
          </a:p>
          <a:p>
            <a:pPr lvl="1">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Besides, having quality leadership will promote satisfaction and motivate employees creating employee engagement beneficial to the organization.</a:t>
            </a:r>
          </a:p>
        </p:txBody>
      </p:sp>
    </p:spTree>
    <p:extLst>
      <p:ext uri="{BB962C8B-B14F-4D97-AF65-F5344CB8AC3E}">
        <p14:creationId xmlns:p14="http://schemas.microsoft.com/office/powerpoint/2010/main" val="1455618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Times New Roman" panose="02020603050405020304" pitchFamily="18" charset="0"/>
                <a:cs typeface="Times New Roman" panose="02020603050405020304" pitchFamily="18" charset="0"/>
              </a:rPr>
              <a:t>Importance of employee engagement </a:t>
            </a:r>
          </a:p>
        </p:txBody>
      </p:sp>
      <p:sp>
        <p:nvSpPr>
          <p:cNvPr id="3" name="Content Placeholder 2"/>
          <p:cNvSpPr>
            <a:spLocks noGrp="1"/>
          </p:cNvSpPr>
          <p:nvPr>
            <p:ph idx="1"/>
          </p:nvPr>
        </p:nvSpPr>
        <p:spPr>
          <a:xfrm>
            <a:off x="1103312" y="2052918"/>
            <a:ext cx="8096835" cy="4195481"/>
          </a:xfrm>
        </p:spPr>
        <p:txBody>
          <a:bodyPr/>
          <a:lstStyle/>
          <a:p>
            <a:r>
              <a:rPr lang="en-US" dirty="0">
                <a:latin typeface="Times New Roman" panose="02020603050405020304" pitchFamily="18" charset="0"/>
                <a:cs typeface="Times New Roman" panose="02020603050405020304" pitchFamily="18" charset="0"/>
              </a:rPr>
              <a:t>Employee engagement is important for the success of a hotel. </a:t>
            </a:r>
          </a:p>
          <a:p>
            <a:r>
              <a:rPr lang="en-US" dirty="0">
                <a:latin typeface="Times New Roman" panose="02020603050405020304" pitchFamily="18" charset="0"/>
                <a:cs typeface="Times New Roman" panose="02020603050405020304" pitchFamily="18" charset="0"/>
              </a:rPr>
              <a:t>It enhances the smooth running of business where employees provide better hospitality to guests and will stay in the organization to create an emotional connection with customers making customers get attached to the organization to come again and again (</a:t>
            </a:r>
            <a:r>
              <a:rPr lang="en-US" dirty="0" err="1">
                <a:latin typeface="Times New Roman" panose="02020603050405020304" pitchFamily="18" charset="0"/>
                <a:cs typeface="Times New Roman" panose="02020603050405020304" pitchFamily="18" charset="0"/>
              </a:rPr>
              <a:t>Sadiqe</a:t>
            </a:r>
            <a:r>
              <a:rPr lang="en-US" dirty="0">
                <a:latin typeface="Times New Roman" panose="02020603050405020304" pitchFamily="18" charset="0"/>
                <a:cs typeface="Times New Roman" panose="02020603050405020304" pitchFamily="18" charset="0"/>
              </a:rPr>
              <a:t>, 2014, p. 377). </a:t>
            </a:r>
          </a:p>
          <a:p>
            <a:r>
              <a:rPr lang="en-US" dirty="0">
                <a:latin typeface="Times New Roman" panose="02020603050405020304" pitchFamily="18" charset="0"/>
                <a:cs typeface="Times New Roman" panose="02020603050405020304" pitchFamily="18" charset="0"/>
              </a:rPr>
              <a:t>Employee engagement also improves customer satisfaction since employees can address customers' various individual needs. </a:t>
            </a:r>
            <a:endParaRPr lang="en-US" dirty="0"/>
          </a:p>
        </p:txBody>
      </p:sp>
    </p:spTree>
    <p:extLst>
      <p:ext uri="{BB962C8B-B14F-4D97-AF65-F5344CB8AC3E}">
        <p14:creationId xmlns:p14="http://schemas.microsoft.com/office/powerpoint/2010/main" val="2864268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solidFill>
                  <a:srgbClr val="FF0000"/>
                </a:solidFill>
                <a:latin typeface="Times New Roman" panose="02020603050405020304" pitchFamily="18" charset="0"/>
                <a:cs typeface="Times New Roman" panose="02020603050405020304" pitchFamily="18" charset="0"/>
              </a:rPr>
              <a:t>References </a:t>
            </a:r>
          </a:p>
        </p:txBody>
      </p:sp>
      <p:sp>
        <p:nvSpPr>
          <p:cNvPr id="3" name="Content Placeholder 2"/>
          <p:cNvSpPr>
            <a:spLocks noGrp="1"/>
          </p:cNvSpPr>
          <p:nvPr>
            <p:ph idx="1"/>
          </p:nvPr>
        </p:nvSpPr>
        <p:spPr/>
        <p:txBody>
          <a:bodyPr>
            <a:normAutofit lnSpcReduction="10000"/>
          </a:bodyPr>
          <a:lstStyle/>
          <a:p>
            <a:r>
              <a:rPr lang="en-US" dirty="0">
                <a:latin typeface="Times New Roman" panose="02020603050405020304" pitchFamily="18" charset="0"/>
                <a:cs typeface="Times New Roman" panose="02020603050405020304" pitchFamily="18" charset="0"/>
              </a:rPr>
              <a:t>Dickson, D., 2008. Fostering employee engagement: A Critical competency for hospitality industry managers.</a:t>
            </a:r>
          </a:p>
          <a:p>
            <a:r>
              <a:rPr lang="en-US" dirty="0" err="1">
                <a:latin typeface="Times New Roman" panose="02020603050405020304" pitchFamily="18" charset="0"/>
                <a:cs typeface="Times New Roman" panose="02020603050405020304" pitchFamily="18" charset="0"/>
              </a:rPr>
              <a:t>Hui</a:t>
            </a:r>
            <a:r>
              <a:rPr lang="en-US" dirty="0">
                <a:latin typeface="Times New Roman" panose="02020603050405020304" pitchFamily="18" charset="0"/>
                <a:cs typeface="Times New Roman" panose="02020603050405020304" pitchFamily="18" charset="0"/>
              </a:rPr>
              <a:t>, Z., Xiang, Z. and Han, J.L., 2009, June. Employee engagement and personal performance in hotel service industry of China. In </a:t>
            </a:r>
            <a:r>
              <a:rPr lang="en-US" i="1" dirty="0">
                <a:latin typeface="Times New Roman" panose="02020603050405020304" pitchFamily="18" charset="0"/>
                <a:cs typeface="Times New Roman" panose="02020603050405020304" pitchFamily="18" charset="0"/>
              </a:rPr>
              <a:t>2009 6th International Conference on Service Systems and Service Management</a:t>
            </a:r>
            <a:r>
              <a:rPr lang="en-US" dirty="0">
                <a:latin typeface="Times New Roman" panose="02020603050405020304" pitchFamily="18" charset="0"/>
                <a:cs typeface="Times New Roman" panose="02020603050405020304" pitchFamily="18" charset="0"/>
              </a:rPr>
              <a:t> (pp. 710-715). IEEE.</a:t>
            </a:r>
          </a:p>
          <a:p>
            <a:r>
              <a:rPr lang="en-US" dirty="0" err="1">
                <a:latin typeface="Times New Roman" panose="02020603050405020304" pitchFamily="18" charset="0"/>
                <a:cs typeface="Times New Roman" panose="02020603050405020304" pitchFamily="18" charset="0"/>
              </a:rPr>
              <a:t>Perumal</a:t>
            </a:r>
            <a:r>
              <a:rPr lang="en-US" dirty="0">
                <a:latin typeface="Times New Roman" panose="02020603050405020304" pitchFamily="18" charset="0"/>
                <a:cs typeface="Times New Roman" panose="02020603050405020304" pitchFamily="18" charset="0"/>
              </a:rPr>
              <a:t>, M. and </a:t>
            </a:r>
            <a:r>
              <a:rPr lang="en-US" dirty="0" err="1">
                <a:latin typeface="Times New Roman" panose="02020603050405020304" pitchFamily="18" charset="0"/>
                <a:cs typeface="Times New Roman" panose="02020603050405020304" pitchFamily="18" charset="0"/>
              </a:rPr>
              <a:t>Unarani</a:t>
            </a:r>
            <a:r>
              <a:rPr lang="en-US" dirty="0">
                <a:latin typeface="Times New Roman" panose="02020603050405020304" pitchFamily="18" charset="0"/>
                <a:cs typeface="Times New Roman" panose="02020603050405020304" pitchFamily="18" charset="0"/>
              </a:rPr>
              <a:t>, P., 2021. Models of Employee Engagement. </a:t>
            </a:r>
            <a:r>
              <a:rPr lang="en-US" i="1" dirty="0">
                <a:latin typeface="Times New Roman" panose="02020603050405020304" pitchFamily="18" charset="0"/>
                <a:cs typeface="Times New Roman" panose="02020603050405020304" pitchFamily="18" charset="0"/>
              </a:rPr>
              <a:t>International Journal of Creative Research Thoughts.</a:t>
            </a:r>
            <a:endParaRPr lang="en-US" dirty="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Sadiqe</a:t>
            </a:r>
            <a:r>
              <a:rPr lang="en-US" dirty="0">
                <a:latin typeface="Times New Roman" panose="02020603050405020304" pitchFamily="18" charset="0"/>
                <a:cs typeface="Times New Roman" panose="02020603050405020304" pitchFamily="18" charset="0"/>
              </a:rPr>
              <a:t>, M., 2014. Employee engagement in hospitality industry in India: an overview. </a:t>
            </a:r>
            <a:r>
              <a:rPr lang="en-US" i="1" dirty="0">
                <a:latin typeface="Times New Roman" panose="02020603050405020304" pitchFamily="18" charset="0"/>
                <a:cs typeface="Times New Roman" panose="02020603050405020304" pitchFamily="18" charset="0"/>
              </a:rPr>
              <a:t>Global Journal of Finance and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6</a:t>
            </a:r>
            <a:r>
              <a:rPr lang="en-US" dirty="0">
                <a:latin typeface="Times New Roman" panose="02020603050405020304" pitchFamily="18" charset="0"/>
                <a:cs typeface="Times New Roman" panose="02020603050405020304" pitchFamily="18" charset="0"/>
              </a:rPr>
              <a:t>(4), pp.375-378.</a:t>
            </a:r>
          </a:p>
          <a:p>
            <a:r>
              <a:rPr lang="en-US" dirty="0" err="1">
                <a:latin typeface="Times New Roman" panose="02020603050405020304" pitchFamily="18" charset="0"/>
                <a:cs typeface="Times New Roman" panose="02020603050405020304" pitchFamily="18" charset="0"/>
              </a:rPr>
              <a:t>Zainol</a:t>
            </a:r>
            <a:r>
              <a:rPr lang="en-US" dirty="0">
                <a:latin typeface="Times New Roman" panose="02020603050405020304" pitchFamily="18" charset="0"/>
                <a:cs typeface="Times New Roman" panose="02020603050405020304" pitchFamily="18" charset="0"/>
              </a:rPr>
              <a:t>, S.S., </a:t>
            </a:r>
            <a:r>
              <a:rPr lang="en-US" dirty="0" err="1">
                <a:latin typeface="Times New Roman" panose="02020603050405020304" pitchFamily="18" charset="0"/>
                <a:cs typeface="Times New Roman" panose="02020603050405020304" pitchFamily="18" charset="0"/>
              </a:rPr>
              <a:t>Hussin</a:t>
            </a:r>
            <a:r>
              <a:rPr lang="en-US" dirty="0">
                <a:latin typeface="Times New Roman" panose="02020603050405020304" pitchFamily="18" charset="0"/>
                <a:cs typeface="Times New Roman" panose="02020603050405020304" pitchFamily="18" charset="0"/>
              </a:rPr>
              <a:t>, S.B. and Othman, M.S., 2016. Determinants of employee engagement in hotel industry in Malaysia. A theoretical model. </a:t>
            </a:r>
            <a:r>
              <a:rPr lang="en-US" i="1" dirty="0">
                <a:latin typeface="Times New Roman" panose="02020603050405020304" pitchFamily="18" charset="0"/>
                <a:cs typeface="Times New Roman" panose="02020603050405020304" pitchFamily="18" charset="0"/>
              </a:rPr>
              <a:t>International Journal of Academic Research in Accounting, Finance and Management Sciences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6</a:t>
            </a:r>
            <a:r>
              <a:rPr lang="en-US" dirty="0">
                <a:latin typeface="Times New Roman" panose="02020603050405020304" pitchFamily="18" charset="0"/>
                <a:cs typeface="Times New Roman" panose="02020603050405020304" pitchFamily="18" charset="0"/>
              </a:rPr>
              <a:t>(3), pp.1-9.</a:t>
            </a:r>
          </a:p>
          <a:p>
            <a:endParaRPr lang="en-US" dirty="0"/>
          </a:p>
        </p:txBody>
      </p:sp>
    </p:spTree>
    <p:extLst>
      <p:ext uri="{BB962C8B-B14F-4D97-AF65-F5344CB8AC3E}">
        <p14:creationId xmlns:p14="http://schemas.microsoft.com/office/powerpoint/2010/main" val="23928720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204</TotalTime>
  <Words>609</Words>
  <Application>Microsoft Office PowerPoint</Application>
  <PresentationFormat>Widescreen</PresentationFormat>
  <Paragraphs>31</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Century Gothic</vt:lpstr>
      <vt:lpstr>Times New Roman</vt:lpstr>
      <vt:lpstr>Wingdings</vt:lpstr>
      <vt:lpstr>Wingdings 3</vt:lpstr>
      <vt:lpstr>Ion</vt:lpstr>
      <vt:lpstr>Employee Engagement in the Hotel Industry </vt:lpstr>
      <vt:lpstr>Definition and theoretical model</vt:lpstr>
      <vt:lpstr>Promoting employee engagement </vt:lpstr>
      <vt:lpstr>Importance of employee engagement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in the Hotel Industry</dc:title>
  <dc:creator>User</dc:creator>
  <cp:lastModifiedBy>Rodica Cornea</cp:lastModifiedBy>
  <cp:revision>5</cp:revision>
  <dcterms:created xsi:type="dcterms:W3CDTF">2022-11-28T12:54:07Z</dcterms:created>
  <dcterms:modified xsi:type="dcterms:W3CDTF">2022-12-01T17:11:57Z</dcterms:modified>
</cp:coreProperties>
</file>