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4" r:id="rId3"/>
    <p:sldId id="275" r:id="rId4"/>
    <p:sldId id="272" r:id="rId5"/>
    <p:sldId id="273" r:id="rId6"/>
    <p:sldId id="276" r:id="rId7"/>
    <p:sldId id="277" r:id="rId8"/>
    <p:sldId id="278" r:id="rId9"/>
    <p:sldId id="279" r:id="rId10"/>
    <p:sldId id="28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45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545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31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970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848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36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7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15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25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329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59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18/06/2018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65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519"/>
            <a:ext cx="12192000" cy="70310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61253" y="1605495"/>
            <a:ext cx="47532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prstClr val="white"/>
                </a:solidFill>
              </a:rPr>
              <a:t>Evaluation</a:t>
            </a:r>
            <a:endParaRPr lang="en-US" sz="6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16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– coach/mentor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2195"/>
            <a:ext cx="10515600" cy="4784768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Done at the completion of a coaching programme or at the end of a mentoring relationship</a:t>
            </a:r>
          </a:p>
          <a:p>
            <a:endParaRPr lang="en-GB" dirty="0" smtClean="0"/>
          </a:p>
          <a:p>
            <a:r>
              <a:rPr lang="en-GB" dirty="0" smtClean="0"/>
              <a:t>Was it worth the time and effort?</a:t>
            </a:r>
          </a:p>
          <a:p>
            <a:endParaRPr lang="en-GB" dirty="0" smtClean="0"/>
          </a:p>
          <a:p>
            <a:r>
              <a:rPr lang="en-GB" dirty="0" smtClean="0"/>
              <a:t>What are your measures of success? </a:t>
            </a:r>
          </a:p>
        </p:txBody>
      </p:sp>
    </p:spTree>
    <p:extLst>
      <p:ext uri="{BB962C8B-B14F-4D97-AF65-F5344CB8AC3E}">
        <p14:creationId xmlns:p14="http://schemas.microsoft.com/office/powerpoint/2010/main" val="2561251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– organisation/client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Measures </a:t>
            </a:r>
            <a:r>
              <a:rPr lang="en-US" dirty="0"/>
              <a:t>of success may </a:t>
            </a:r>
            <a:r>
              <a:rPr lang="en-US" dirty="0" smtClean="0"/>
              <a:t>be:</a:t>
            </a:r>
          </a:p>
          <a:p>
            <a:pPr marL="0" indent="0">
              <a:buNone/>
            </a:pPr>
            <a:r>
              <a:rPr lang="en-US" dirty="0" smtClean="0"/>
              <a:t> - the achievement of specific learning </a:t>
            </a:r>
            <a:r>
              <a:rPr lang="en-US" dirty="0"/>
              <a:t>outcomes associated </a:t>
            </a:r>
            <a:r>
              <a:rPr lang="en-US" dirty="0" smtClean="0"/>
              <a:t>with</a:t>
            </a:r>
          </a:p>
          <a:p>
            <a:pPr marL="0" indent="0">
              <a:buNone/>
            </a:pPr>
            <a:r>
              <a:rPr lang="en-US" dirty="0" smtClean="0"/>
              <a:t>   gaining </a:t>
            </a:r>
            <a:r>
              <a:rPr lang="en-US" dirty="0"/>
              <a:t>knowledge and </a:t>
            </a:r>
            <a:r>
              <a:rPr lang="en-US" dirty="0" smtClean="0"/>
              <a:t>skills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- the </a:t>
            </a:r>
            <a:r>
              <a:rPr lang="en-US" dirty="0"/>
              <a:t>achievement of </a:t>
            </a:r>
            <a:r>
              <a:rPr lang="en-US" dirty="0" smtClean="0"/>
              <a:t>specified performance targets</a:t>
            </a:r>
          </a:p>
          <a:p>
            <a:pPr marL="0" indent="0">
              <a:buNone/>
            </a:pPr>
            <a:r>
              <a:rPr lang="en-US" dirty="0" smtClean="0"/>
              <a:t> - performance improvement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- career progression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a range of personal benefits to mentee and (if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internal) to mentor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697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977643"/>
          </a:xfrm>
        </p:spPr>
        <p:txBody>
          <a:bodyPr>
            <a:normAutofit/>
          </a:bodyPr>
          <a:lstStyle/>
          <a:p>
            <a:r>
              <a:rPr lang="en-US" altLang="en-US" sz="4000" b="1" dirty="0"/>
              <a:t>Evaluation (D. Kirkpatrick</a:t>
            </a:r>
            <a:r>
              <a:rPr lang="en-US" altLang="en-US" sz="4000" dirty="0"/>
              <a:t>)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16908"/>
            <a:ext cx="10515600" cy="4760055"/>
          </a:xfrm>
        </p:spPr>
        <p:txBody>
          <a:bodyPr>
            <a:normAutofit lnSpcReduction="10000"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1 – Reaction </a:t>
            </a:r>
            <a:r>
              <a:rPr lang="en-US" dirty="0" smtClean="0"/>
              <a:t> (The </a:t>
            </a:r>
            <a:r>
              <a:rPr lang="en-US" dirty="0"/>
              <a:t>degree to which participants find the training favorable, engaging and relevant to their </a:t>
            </a:r>
            <a:r>
              <a:rPr lang="en-US" dirty="0" smtClean="0"/>
              <a:t>jobs)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2 – Learning  (</a:t>
            </a:r>
            <a:r>
              <a:rPr lang="en-US" dirty="0" smtClean="0"/>
              <a:t>The </a:t>
            </a:r>
            <a:r>
              <a:rPr lang="en-US" dirty="0"/>
              <a:t>degree to which participants acquire the intended knowledge, skills, attitude, confidence and commitment based on their participation in the </a:t>
            </a:r>
            <a:r>
              <a:rPr lang="en-US" dirty="0" smtClean="0"/>
              <a:t>training)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3 – </a:t>
            </a:r>
            <a:r>
              <a:rPr lang="en-US" altLang="en-US" dirty="0" err="1" smtClean="0"/>
              <a:t>Behaviour</a:t>
            </a:r>
            <a:r>
              <a:rPr lang="en-US" altLang="en-US" dirty="0" smtClean="0"/>
              <a:t>  (</a:t>
            </a:r>
            <a:r>
              <a:rPr lang="en-US" dirty="0"/>
              <a:t>The degree to which participants apply what they learned during training when they are back on the </a:t>
            </a:r>
            <a:r>
              <a:rPr lang="en-US" dirty="0" smtClean="0"/>
              <a:t>job)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4 </a:t>
            </a:r>
            <a:r>
              <a:rPr lang="en-US" altLang="en-US" dirty="0" smtClean="0"/>
              <a:t>– Results  (</a:t>
            </a:r>
            <a:r>
              <a:rPr lang="en-US" dirty="0" smtClean="0"/>
              <a:t>The </a:t>
            </a:r>
            <a:r>
              <a:rPr lang="en-US" dirty="0"/>
              <a:t>degree to which targeted outcomes occur as a result of the training and the support and accountability </a:t>
            </a:r>
            <a:r>
              <a:rPr lang="en-US" dirty="0" smtClean="0"/>
              <a:t>package)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48086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817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The New World Kirkpatrick Model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9243"/>
            <a:ext cx="10515600" cy="481772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1: </a:t>
            </a:r>
            <a:r>
              <a:rPr lang="en-US" sz="8000" b="1" dirty="0" smtClean="0"/>
              <a:t>Reaction </a:t>
            </a:r>
            <a:r>
              <a:rPr lang="en-US" sz="8000" b="1" i="1" dirty="0" smtClean="0"/>
              <a:t>- </a:t>
            </a:r>
            <a:r>
              <a:rPr lang="en-US" sz="8000" b="1" dirty="0" smtClean="0"/>
              <a:t>New </a:t>
            </a:r>
            <a:r>
              <a:rPr lang="en-US" sz="8000" b="1" dirty="0"/>
              <a:t>World Additions: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Engagement </a:t>
            </a:r>
            <a:r>
              <a:rPr lang="en-US" sz="8000" b="1" i="1" dirty="0" smtClean="0"/>
              <a:t> - </a:t>
            </a:r>
            <a:r>
              <a:rPr lang="en-US" sz="8000" dirty="0" smtClean="0"/>
              <a:t>The </a:t>
            </a:r>
            <a:r>
              <a:rPr lang="en-US" sz="8000" dirty="0"/>
              <a:t>degree to which participants are actively involved in and contributing to the learning </a:t>
            </a:r>
            <a:r>
              <a:rPr lang="en-US" sz="8000" dirty="0" smtClean="0"/>
              <a:t>experience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 smtClean="0"/>
              <a:t>Relevance - </a:t>
            </a:r>
            <a:r>
              <a:rPr lang="en-US" sz="8000" dirty="0" smtClean="0"/>
              <a:t>The </a:t>
            </a:r>
            <a:r>
              <a:rPr lang="en-US" sz="8000" dirty="0"/>
              <a:t>degree to which training participants will have the opportunity to use or apply what they learned in training on the </a:t>
            </a:r>
            <a:r>
              <a:rPr lang="en-US" sz="8000" dirty="0" smtClean="0"/>
              <a:t>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/>
              <a:t> </a:t>
            </a:r>
            <a:r>
              <a:rPr lang="en-US" sz="8000" b="1" dirty="0" smtClean="0"/>
              <a:t>Level </a:t>
            </a:r>
            <a:r>
              <a:rPr lang="en-US" sz="8000" b="1" dirty="0"/>
              <a:t>2: </a:t>
            </a:r>
            <a:r>
              <a:rPr lang="en-US" sz="8000" b="1" dirty="0" smtClean="0"/>
              <a:t>Learning - New </a:t>
            </a:r>
            <a:r>
              <a:rPr lang="en-US" sz="8000" b="1" dirty="0"/>
              <a:t>World Additions: </a:t>
            </a:r>
            <a:endParaRPr lang="en-US" sz="8000" b="1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 smtClean="0"/>
              <a:t>Confidence </a:t>
            </a:r>
            <a:r>
              <a:rPr lang="en-US" sz="8000" i="1" dirty="0"/>
              <a:t>“I think I can do it on the job</a:t>
            </a:r>
            <a:r>
              <a:rPr lang="en-US" sz="8000" i="1" dirty="0" smtClean="0"/>
              <a:t>.”	</a:t>
            </a:r>
            <a:r>
              <a:rPr lang="en-US" sz="8000" b="1" i="1" dirty="0" smtClean="0"/>
              <a:t>Commitment</a:t>
            </a:r>
            <a:r>
              <a:rPr lang="en-US" sz="8000" dirty="0" smtClean="0"/>
              <a:t> </a:t>
            </a:r>
            <a:r>
              <a:rPr lang="en-US" sz="8000" i="1" dirty="0"/>
              <a:t>“I intend to do it on the job</a:t>
            </a:r>
            <a:r>
              <a:rPr lang="en-US" sz="8000" i="1" dirty="0" smtClean="0"/>
              <a:t>.”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3: </a:t>
            </a:r>
            <a:r>
              <a:rPr lang="en-US" sz="8000" b="1" dirty="0" err="1" smtClean="0"/>
              <a:t>Behaviour</a:t>
            </a:r>
            <a:r>
              <a:rPr lang="en-US" sz="8000" b="1" dirty="0" smtClean="0"/>
              <a:t> - New </a:t>
            </a:r>
            <a:r>
              <a:rPr lang="en-US" sz="8000" b="1" dirty="0"/>
              <a:t>World Addition: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Required </a:t>
            </a:r>
            <a:r>
              <a:rPr lang="en-US" sz="8000" b="1" i="1" dirty="0" smtClean="0"/>
              <a:t>Drivers - </a:t>
            </a:r>
            <a:r>
              <a:rPr lang="en-US" sz="8000" dirty="0" smtClean="0"/>
              <a:t>Processes </a:t>
            </a:r>
            <a:r>
              <a:rPr lang="en-US" sz="8000" dirty="0"/>
              <a:t>and systems that reinforce, encourage and reward performance of critical behaviors on the </a:t>
            </a:r>
            <a:r>
              <a:rPr lang="en-US" sz="8000" dirty="0" smtClean="0"/>
              <a:t>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4: </a:t>
            </a:r>
            <a:r>
              <a:rPr lang="en-US" sz="8000" b="1" dirty="0" smtClean="0"/>
              <a:t>Results - New </a:t>
            </a:r>
            <a:r>
              <a:rPr lang="en-US" sz="8000" b="1" dirty="0"/>
              <a:t>World Addition: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Leading </a:t>
            </a:r>
            <a:r>
              <a:rPr lang="en-US" sz="8000" b="1" i="1" dirty="0" smtClean="0"/>
              <a:t>Indicators - </a:t>
            </a:r>
            <a:r>
              <a:rPr lang="en-US" sz="8000" dirty="0" smtClean="0"/>
              <a:t>Short-term </a:t>
            </a:r>
            <a:r>
              <a:rPr lang="en-US" sz="8000" dirty="0"/>
              <a:t>observations and measurements suggesting that critical behaviors are on track to create a positive impact on desired results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29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0551"/>
          </a:xfrm>
        </p:spPr>
        <p:txBody>
          <a:bodyPr>
            <a:normAutofit/>
          </a:bodyPr>
          <a:lstStyle/>
          <a:p>
            <a:r>
              <a:rPr lang="en-GB" sz="4000" dirty="0" smtClean="0"/>
              <a:t>Organisational evaluation of mentoring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5676"/>
            <a:ext cx="10515600" cy="4941287"/>
          </a:xfrm>
        </p:spPr>
        <p:txBody>
          <a:bodyPr>
            <a:normAutofit fontScale="92500" lnSpcReduction="20000"/>
          </a:bodyPr>
          <a:lstStyle/>
          <a:p>
            <a:pPr marL="514350" lvl="0" indent="-514350">
              <a:buAutoNum type="arabicPeriod"/>
            </a:pPr>
            <a:r>
              <a:rPr lang="en-GB" sz="3200" dirty="0" smtClean="0"/>
              <a:t>Process</a:t>
            </a:r>
          </a:p>
          <a:p>
            <a:pPr lvl="0"/>
            <a:r>
              <a:rPr lang="en-US" sz="3200" i="1" dirty="0" smtClean="0"/>
              <a:t>The Relationship:</a:t>
            </a:r>
          </a:p>
          <a:p>
            <a:pPr marL="0" lvl="0" indent="0">
              <a:buNone/>
            </a:pPr>
            <a:r>
              <a:rPr lang="en-US" sz="3200" dirty="0" smtClean="0"/>
              <a:t>Questions </a:t>
            </a:r>
            <a:r>
              <a:rPr lang="en-US" sz="3200" dirty="0"/>
              <a:t>focus on the nature of the </a:t>
            </a:r>
            <a:r>
              <a:rPr lang="en-US" sz="3200" dirty="0" smtClean="0"/>
              <a:t>relationship - how </a:t>
            </a:r>
            <a:r>
              <a:rPr lang="en-US" sz="3200" dirty="0"/>
              <a:t>often the parties </a:t>
            </a:r>
            <a:r>
              <a:rPr lang="en-US" sz="3200" dirty="0" smtClean="0"/>
              <a:t>met; </a:t>
            </a:r>
            <a:r>
              <a:rPr lang="en-US" sz="3200" dirty="0"/>
              <a:t>the use of </a:t>
            </a:r>
            <a:r>
              <a:rPr lang="en-US" sz="3200" dirty="0" smtClean="0"/>
              <a:t>contracts; the </a:t>
            </a:r>
            <a:r>
              <a:rPr lang="en-US" sz="3200" dirty="0"/>
              <a:t>success of the </a:t>
            </a:r>
            <a:r>
              <a:rPr lang="en-US" sz="3200" dirty="0" smtClean="0"/>
              <a:t>match; </a:t>
            </a:r>
            <a:r>
              <a:rPr lang="en-US" sz="3200" dirty="0"/>
              <a:t>learning </a:t>
            </a:r>
            <a:r>
              <a:rPr lang="en-US" sz="3200" dirty="0" smtClean="0"/>
              <a:t>outcomes; </a:t>
            </a:r>
            <a:r>
              <a:rPr lang="en-US" sz="3200" dirty="0"/>
              <a:t>and if </a:t>
            </a:r>
            <a:r>
              <a:rPr lang="en-US" sz="3200" dirty="0" smtClean="0"/>
              <a:t>the parties </a:t>
            </a:r>
            <a:r>
              <a:rPr lang="en-US" sz="3200" dirty="0"/>
              <a:t>would enter into another coaching or mentoring relationship</a:t>
            </a:r>
            <a:r>
              <a:rPr lang="en-US" sz="3200" dirty="0" smtClean="0"/>
              <a:t>.</a:t>
            </a:r>
          </a:p>
          <a:p>
            <a:pPr marL="0" lvl="0" indent="0">
              <a:buNone/>
            </a:pPr>
            <a:r>
              <a:rPr lang="en-US" sz="3200" dirty="0" smtClean="0"/>
              <a:t> </a:t>
            </a:r>
            <a:endParaRPr lang="en-US" sz="3200" dirty="0"/>
          </a:p>
          <a:p>
            <a:pPr lvl="0"/>
            <a:r>
              <a:rPr lang="en-US" sz="3200" i="1" dirty="0" smtClean="0"/>
              <a:t>The </a:t>
            </a:r>
            <a:r>
              <a:rPr lang="en-US" sz="3200" i="1" dirty="0" err="1" smtClean="0"/>
              <a:t>Programme</a:t>
            </a:r>
            <a:r>
              <a:rPr lang="en-US" sz="3200" dirty="0" smtClean="0"/>
              <a:t>:</a:t>
            </a:r>
          </a:p>
          <a:p>
            <a:pPr marL="0" lvl="0" indent="0">
              <a:buNone/>
            </a:pPr>
            <a:r>
              <a:rPr lang="en-US" sz="3200" dirty="0" smtClean="0"/>
              <a:t>Questions focus </a:t>
            </a:r>
            <a:r>
              <a:rPr lang="en-US" sz="3200" dirty="0"/>
              <a:t>on the logistics of the </a:t>
            </a:r>
            <a:r>
              <a:rPr lang="en-US" sz="3200" dirty="0" err="1" smtClean="0"/>
              <a:t>programme</a:t>
            </a:r>
            <a:r>
              <a:rPr lang="en-US" sz="3200" dirty="0" smtClean="0"/>
              <a:t> - </a:t>
            </a:r>
            <a:r>
              <a:rPr lang="en-US" sz="3200" dirty="0"/>
              <a:t>how many people are involved in the </a:t>
            </a:r>
            <a:r>
              <a:rPr lang="en-US" sz="3200" dirty="0" err="1" smtClean="0"/>
              <a:t>programme</a:t>
            </a:r>
            <a:r>
              <a:rPr lang="en-US" sz="3200" dirty="0" smtClean="0"/>
              <a:t>; </a:t>
            </a:r>
            <a:r>
              <a:rPr lang="en-US" sz="3200" dirty="0"/>
              <a:t>the split between different groups, such as </a:t>
            </a:r>
            <a:r>
              <a:rPr lang="en-US" sz="3200" dirty="0" smtClean="0"/>
              <a:t>male/female; </a:t>
            </a:r>
            <a:r>
              <a:rPr lang="en-US" sz="3200" dirty="0"/>
              <a:t>ethnic </a:t>
            </a:r>
            <a:r>
              <a:rPr lang="en-US" sz="3200" dirty="0" smtClean="0"/>
              <a:t>group; </a:t>
            </a:r>
            <a:r>
              <a:rPr lang="en-US" sz="3200" dirty="0"/>
              <a:t>number of meetings arranged and </a:t>
            </a:r>
            <a:r>
              <a:rPr lang="en-US" sz="3200" dirty="0" smtClean="0"/>
              <a:t>conducted; </a:t>
            </a:r>
            <a:r>
              <a:rPr lang="en-US" sz="3200" dirty="0"/>
              <a:t>effectiveness of the mentoring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824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4074"/>
          </a:xfrm>
        </p:spPr>
        <p:txBody>
          <a:bodyPr>
            <a:normAutofit/>
          </a:bodyPr>
          <a:lstStyle/>
          <a:p>
            <a:r>
              <a:rPr lang="en-GB" sz="4000" dirty="0"/>
              <a:t>Organisational evaluation of </a:t>
            </a:r>
            <a:r>
              <a:rPr lang="en-GB" sz="4000" dirty="0" smtClean="0"/>
              <a:t>mentoring 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53297"/>
            <a:ext cx="10515600" cy="502366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3200" dirty="0" smtClean="0"/>
              <a:t>2. Outputs </a:t>
            </a:r>
            <a:r>
              <a:rPr lang="en-GB" sz="3200" dirty="0"/>
              <a:t>against objectives</a:t>
            </a:r>
            <a:endParaRPr lang="en-US" sz="3200" dirty="0" smtClean="0"/>
          </a:p>
          <a:p>
            <a:pPr lvl="0">
              <a:lnSpc>
                <a:spcPct val="100000"/>
              </a:lnSpc>
            </a:pPr>
            <a:r>
              <a:rPr lang="en-US" sz="3200" i="1" dirty="0" smtClean="0"/>
              <a:t>The Relationship: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US" sz="3200" dirty="0" smtClean="0"/>
              <a:t>Questions </a:t>
            </a:r>
            <a:r>
              <a:rPr lang="en-US" sz="3200" dirty="0"/>
              <a:t>focus on the outputs from the </a:t>
            </a:r>
            <a:r>
              <a:rPr lang="en-US" sz="3200" dirty="0" smtClean="0"/>
              <a:t>relationship i.e. the </a:t>
            </a:r>
            <a:r>
              <a:rPr lang="en-US" sz="3200" dirty="0"/>
              <a:t>goals of the </a:t>
            </a:r>
            <a:r>
              <a:rPr lang="en-US" sz="3200" dirty="0" smtClean="0"/>
              <a:t>relationship and the extent to which they have been met </a:t>
            </a:r>
          </a:p>
          <a:p>
            <a:pPr lvl="0"/>
            <a:r>
              <a:rPr lang="en-US" sz="3200" i="1" dirty="0" smtClean="0"/>
              <a:t>The </a:t>
            </a:r>
            <a:r>
              <a:rPr lang="en-US" sz="3200" i="1" dirty="0" err="1" smtClean="0"/>
              <a:t>Programme</a:t>
            </a:r>
            <a:r>
              <a:rPr lang="en-US" sz="3200" i="1" dirty="0" smtClean="0"/>
              <a:t>:</a:t>
            </a:r>
          </a:p>
          <a:p>
            <a:pPr marL="0" lvl="0" indent="0">
              <a:buNone/>
            </a:pPr>
            <a:r>
              <a:rPr lang="en-US" sz="3200" dirty="0" smtClean="0"/>
              <a:t>Questions </a:t>
            </a:r>
            <a:r>
              <a:rPr lang="en-US" sz="3200" dirty="0"/>
              <a:t>focus on the outputs of the </a:t>
            </a:r>
            <a:r>
              <a:rPr lang="en-US" sz="3200" dirty="0" err="1"/>
              <a:t>programme</a:t>
            </a:r>
            <a:r>
              <a:rPr lang="en-US" sz="3200" dirty="0"/>
              <a:t> and assess to what extent </a:t>
            </a:r>
            <a:r>
              <a:rPr lang="en-US" sz="3200" dirty="0" smtClean="0"/>
              <a:t>the </a:t>
            </a:r>
            <a:r>
              <a:rPr lang="en-US" sz="3200" dirty="0" err="1"/>
              <a:t>programme</a:t>
            </a:r>
            <a:r>
              <a:rPr lang="en-US" sz="3200" dirty="0"/>
              <a:t> </a:t>
            </a:r>
            <a:r>
              <a:rPr lang="en-US" sz="3200" dirty="0" smtClean="0"/>
              <a:t>has impacted </a:t>
            </a:r>
            <a:r>
              <a:rPr lang="en-US" sz="3200" dirty="0"/>
              <a:t>on the goals of the </a:t>
            </a:r>
            <a:r>
              <a:rPr lang="en-US" sz="3200" dirty="0" smtClean="0"/>
              <a:t>operation </a:t>
            </a:r>
          </a:p>
          <a:p>
            <a:pPr marL="0" lvl="0" indent="0">
              <a:buNone/>
            </a:pPr>
            <a:r>
              <a:rPr lang="en-US" sz="2400" dirty="0" smtClean="0"/>
              <a:t>Note: Each </a:t>
            </a:r>
            <a:r>
              <a:rPr lang="en-US" sz="2400" dirty="0"/>
              <a:t>of </a:t>
            </a:r>
            <a:r>
              <a:rPr lang="en-US" sz="2400" dirty="0" smtClean="0"/>
              <a:t>the </a:t>
            </a:r>
            <a:r>
              <a:rPr lang="en-US" sz="2400" dirty="0"/>
              <a:t>questions supposes that benchmarking information is available against which the new figures can be considered.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77785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2620"/>
          </a:xfrm>
        </p:spPr>
        <p:txBody>
          <a:bodyPr/>
          <a:lstStyle/>
          <a:p>
            <a:r>
              <a:rPr lang="en-GB" dirty="0" smtClean="0"/>
              <a:t>Critical reflection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357746"/>
            <a:ext cx="10515600" cy="4819217"/>
          </a:xfrm>
        </p:spPr>
        <p:txBody>
          <a:bodyPr>
            <a:normAutofit/>
          </a:bodyPr>
          <a:lstStyle/>
          <a:p>
            <a:r>
              <a:rPr lang="en-GB" dirty="0"/>
              <a:t>“The deliberate attempt to uncover, and then </a:t>
            </a:r>
            <a:r>
              <a:rPr lang="en-GB" dirty="0" smtClean="0"/>
              <a:t>investigate, </a:t>
            </a:r>
            <a:r>
              <a:rPr lang="en-GB" dirty="0"/>
              <a:t>the paradigmatic, prescriptive and casual assumptions that inform how we practice”   					</a:t>
            </a:r>
          </a:p>
          <a:p>
            <a:r>
              <a:rPr lang="en-GB" dirty="0" smtClean="0"/>
              <a:t>We </a:t>
            </a:r>
            <a:r>
              <a:rPr lang="en-GB" dirty="0"/>
              <a:t>perceive through 4 ‘critical lenses’:</a:t>
            </a:r>
          </a:p>
          <a:p>
            <a:pPr marL="342900" indent="-342900">
              <a:buAutoNum type="arabicPeriod"/>
            </a:pPr>
            <a:r>
              <a:rPr lang="en-GB" dirty="0" smtClean="0"/>
              <a:t>The </a:t>
            </a:r>
            <a:r>
              <a:rPr lang="en-GB" dirty="0"/>
              <a:t>practitioner who is reflecting autobiographically</a:t>
            </a:r>
          </a:p>
          <a:p>
            <a:pPr marL="342900" indent="-342900">
              <a:buAutoNum type="arabicPeriod"/>
            </a:pPr>
            <a:r>
              <a:rPr lang="en-GB" dirty="0"/>
              <a:t>The students or client/patient/parishioner etc.</a:t>
            </a:r>
          </a:p>
          <a:p>
            <a:pPr marL="342900" indent="-342900">
              <a:buAutoNum type="arabicPeriod"/>
            </a:pPr>
            <a:r>
              <a:rPr lang="en-GB" dirty="0"/>
              <a:t>Colleagues</a:t>
            </a:r>
          </a:p>
          <a:p>
            <a:pPr marL="342900" indent="-342900">
              <a:buAutoNum type="arabicPeriod"/>
            </a:pPr>
            <a:r>
              <a:rPr lang="en-GB" dirty="0"/>
              <a:t>Theoretical, philosophical research and professional </a:t>
            </a:r>
            <a:r>
              <a:rPr lang="en-GB" dirty="0" smtClean="0"/>
              <a:t>theory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		</a:t>
            </a:r>
            <a:r>
              <a:rPr lang="en-GB" dirty="0"/>
              <a:t>Brookfield (2009)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52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1124"/>
          </a:xfrm>
        </p:spPr>
        <p:txBody>
          <a:bodyPr/>
          <a:lstStyle/>
          <a:p>
            <a:r>
              <a:rPr lang="en-GB" dirty="0" smtClean="0"/>
              <a:t>Reflective Journal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6292"/>
            <a:ext cx="10515600" cy="485067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b="1" dirty="0"/>
              <a:t>A Reflective Journal focuses on:</a:t>
            </a:r>
            <a:endParaRPr lang="en-GB" sz="2400" b="1" dirty="0"/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Your reaction to the event or experience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Different ways that you might look at it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the experience links with other experiences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can understand the experience in the light of theory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have learned in the situation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need to learn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might achieve your identified learning goals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831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3459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8584"/>
            <a:ext cx="10515600" cy="504837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Brookfield, S.D. (2009) Engaging  critical reflection in corporate America, in J. </a:t>
            </a:r>
            <a:r>
              <a:rPr lang="en-GB" dirty="0" err="1"/>
              <a:t>Mezirow</a:t>
            </a:r>
            <a:r>
              <a:rPr lang="en-GB" dirty="0"/>
              <a:t> , E.W. Taylor and Associates. </a:t>
            </a:r>
            <a:r>
              <a:rPr lang="en-GB" i="1" dirty="0"/>
              <a:t>Transformative Learning in Practice : Insights from Community, Workplace and Higher Education</a:t>
            </a:r>
            <a:r>
              <a:rPr lang="en-GB" dirty="0"/>
              <a:t>. San </a:t>
            </a:r>
            <a:r>
              <a:rPr lang="en-GB" dirty="0" err="1"/>
              <a:t>Fransisco</a:t>
            </a:r>
            <a:r>
              <a:rPr lang="en-GB" dirty="0"/>
              <a:t>, CA</a:t>
            </a:r>
          </a:p>
          <a:p>
            <a:r>
              <a:rPr lang="en-GB" dirty="0" smtClean="0"/>
              <a:t>Gibbs</a:t>
            </a:r>
            <a:r>
              <a:rPr lang="en-GB" dirty="0"/>
              <a:t>, G. [1988] </a:t>
            </a:r>
            <a:r>
              <a:rPr lang="en-GB" dirty="0" smtClean="0"/>
              <a:t>  </a:t>
            </a:r>
            <a:r>
              <a:rPr lang="en-GB" i="1" dirty="0"/>
              <a:t>Learning by Doing, A guide to teaching and learning methods. Further Education Unit.</a:t>
            </a:r>
            <a:r>
              <a:rPr lang="en-GB" dirty="0"/>
              <a:t> Oxford Polytechnic: </a:t>
            </a:r>
            <a:r>
              <a:rPr lang="en-GB" dirty="0" smtClean="0"/>
              <a:t>Oxford Brookes.ac.uk</a:t>
            </a:r>
            <a:r>
              <a:rPr lang="en-GB" dirty="0"/>
              <a:t>. </a:t>
            </a:r>
          </a:p>
          <a:p>
            <a:r>
              <a:rPr lang="en-GB" dirty="0" smtClean="0"/>
              <a:t>Kipling</a:t>
            </a:r>
            <a:r>
              <a:rPr lang="en-GB" dirty="0"/>
              <a:t>, R. (1902</a:t>
            </a:r>
            <a:r>
              <a:rPr lang="en-GB" dirty="0" smtClean="0"/>
              <a:t>)  </a:t>
            </a:r>
            <a:r>
              <a:rPr lang="en-GB" i="1" dirty="0"/>
              <a:t>Just So Stories, </a:t>
            </a:r>
            <a:r>
              <a:rPr lang="en-GB" dirty="0" smtClean="0"/>
              <a:t>London: </a:t>
            </a:r>
            <a:r>
              <a:rPr lang="en-GB" dirty="0"/>
              <a:t>Macmillan</a:t>
            </a:r>
          </a:p>
          <a:p>
            <a:r>
              <a:rPr lang="en-GB" dirty="0" smtClean="0"/>
              <a:t>Kolb</a:t>
            </a:r>
            <a:r>
              <a:rPr lang="en-GB" dirty="0"/>
              <a:t>, D. (1984)  </a:t>
            </a:r>
            <a:r>
              <a:rPr lang="en-GB" dirty="0" smtClean="0"/>
              <a:t> </a:t>
            </a:r>
            <a:r>
              <a:rPr lang="en-GB" i="1" dirty="0"/>
              <a:t>Experiential Learning. </a:t>
            </a:r>
            <a:r>
              <a:rPr lang="en-GB" dirty="0"/>
              <a:t>New </a:t>
            </a:r>
            <a:r>
              <a:rPr lang="en-GB" dirty="0" smtClean="0"/>
              <a:t>Jersey: </a:t>
            </a:r>
            <a:r>
              <a:rPr lang="en-GB" dirty="0"/>
              <a:t>Prentice Hall</a:t>
            </a:r>
          </a:p>
          <a:p>
            <a:r>
              <a:rPr lang="en-GB" dirty="0" err="1" smtClean="0"/>
              <a:t>Sch</a:t>
            </a:r>
            <a:r>
              <a:rPr lang="en-GB" dirty="0" err="1" smtClean="0">
                <a:cs typeface="Arial"/>
              </a:rPr>
              <a:t>ön</a:t>
            </a:r>
            <a:r>
              <a:rPr lang="en-GB" dirty="0">
                <a:cs typeface="Arial"/>
              </a:rPr>
              <a:t>, D.(1983) </a:t>
            </a:r>
            <a:r>
              <a:rPr lang="en-GB" dirty="0" smtClean="0">
                <a:cs typeface="Arial"/>
              </a:rPr>
              <a:t>  </a:t>
            </a:r>
            <a:r>
              <a:rPr lang="en-GB" i="1" dirty="0"/>
              <a:t>Educating the reflective </a:t>
            </a:r>
            <a:r>
              <a:rPr lang="en-GB" i="1" dirty="0" smtClean="0"/>
              <a:t>Practitioner. </a:t>
            </a:r>
            <a:r>
              <a:rPr lang="en-GB" dirty="0"/>
              <a:t>San Francisco: Josey Bass, 1987.</a:t>
            </a:r>
          </a:p>
          <a:p>
            <a:r>
              <a:rPr lang="en-GB" dirty="0" err="1" smtClean="0"/>
              <a:t>Schon</a:t>
            </a:r>
            <a:r>
              <a:rPr lang="en-GB" dirty="0"/>
              <a:t>, D. (1983) </a:t>
            </a:r>
            <a:r>
              <a:rPr lang="en-GB" dirty="0" smtClean="0"/>
              <a:t> </a:t>
            </a:r>
            <a:r>
              <a:rPr lang="en-GB" i="1" dirty="0"/>
              <a:t>How </a:t>
            </a:r>
            <a:r>
              <a:rPr lang="en-GB" i="1" dirty="0" err="1"/>
              <a:t>Proffesionals</a:t>
            </a:r>
            <a:r>
              <a:rPr lang="en-GB" i="1" dirty="0"/>
              <a:t> Think in </a:t>
            </a:r>
            <a:r>
              <a:rPr lang="en-GB" i="1" dirty="0" smtClean="0"/>
              <a:t>Action.</a:t>
            </a:r>
            <a:r>
              <a:rPr lang="en-GB" dirty="0" smtClean="0"/>
              <a:t> </a:t>
            </a:r>
            <a:r>
              <a:rPr lang="en-GB" dirty="0"/>
              <a:t>New York, N.Y. :U.S.A : Basic Books</a:t>
            </a:r>
          </a:p>
          <a:p>
            <a:r>
              <a:rPr lang="en-US" dirty="0"/>
              <a:t>Ash, S. &amp; Clayton, P. (2004). </a:t>
            </a:r>
            <a:r>
              <a:rPr lang="en-US" i="1" dirty="0"/>
              <a:t>The articulated learning: An approach to guided reflection and assessment.</a:t>
            </a:r>
            <a:r>
              <a:rPr lang="en-US" dirty="0"/>
              <a:t>  Innovative Higher Education 29 (2): 137-154.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98220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694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1_Office Theme</vt:lpstr>
      <vt:lpstr>PowerPoint Presentation</vt:lpstr>
      <vt:lpstr>Evaluation – coach/mentor perspective</vt:lpstr>
      <vt:lpstr>Evaluation – organisation/client perspective</vt:lpstr>
      <vt:lpstr>Evaluation (D. Kirkpatrick)</vt:lpstr>
      <vt:lpstr>The New World Kirkpatrick Model</vt:lpstr>
      <vt:lpstr>Organisational evaluation of mentoring</vt:lpstr>
      <vt:lpstr>Organisational evaluation of mentoring </vt:lpstr>
      <vt:lpstr>Critical reflection</vt:lpstr>
      <vt:lpstr>Reflective Journal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2</cp:revision>
  <dcterms:created xsi:type="dcterms:W3CDTF">2018-06-08T12:54:27Z</dcterms:created>
  <dcterms:modified xsi:type="dcterms:W3CDTF">2018-06-18T13:19:53Z</dcterms:modified>
</cp:coreProperties>
</file>