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1"/>
  </p:notesMasterIdLst>
  <p:handoutMasterIdLst>
    <p:handoutMasterId r:id="rId22"/>
  </p:handoutMasterIdLst>
  <p:sldIdLst>
    <p:sldId id="256" r:id="rId5"/>
    <p:sldId id="300" r:id="rId6"/>
    <p:sldId id="301" r:id="rId7"/>
    <p:sldId id="261" r:id="rId8"/>
    <p:sldId id="257" r:id="rId9"/>
    <p:sldId id="258" r:id="rId10"/>
    <p:sldId id="259" r:id="rId11"/>
    <p:sldId id="260" r:id="rId12"/>
    <p:sldId id="262" r:id="rId13"/>
    <p:sldId id="268" r:id="rId14"/>
    <p:sldId id="263" r:id="rId15"/>
    <p:sldId id="265" r:id="rId16"/>
    <p:sldId id="266" r:id="rId17"/>
    <p:sldId id="267" r:id="rId18"/>
    <p:sldId id="264" r:id="rId19"/>
    <p:sldId id="302" r:id="rId2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7301" autoAdjust="0"/>
  </p:normalViewPr>
  <p:slideViewPr>
    <p:cSldViewPr>
      <p:cViewPr varScale="1">
        <p:scale>
          <a:sx n="41" d="100"/>
          <a:sy n="41" d="100"/>
        </p:scale>
        <p:origin x="2196" y="4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26/01/2021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26/01/2021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Charles Handy (1999), following work by Harrison (1972), presented organisational cultures as classified into four major types: the power culture, the role culture, the task culture, and the person or support culture.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err="1">
                <a:solidFill>
                  <a:schemeClr val="tx1"/>
                </a:solidFill>
                <a:effectLst/>
                <a:latin typeface="+mn-lt"/>
                <a:ea typeface="+mn-ea"/>
                <a:cs typeface="+mn-cs"/>
              </a:rPr>
              <a:t>Handy’s</a:t>
            </a:r>
            <a:r>
              <a:rPr lang="en-GB" sz="1200" b="0" i="0" kern="1200" dirty="0">
                <a:solidFill>
                  <a:schemeClr val="tx1"/>
                </a:solidFill>
                <a:effectLst/>
                <a:latin typeface="+mn-lt"/>
                <a:ea typeface="+mn-ea"/>
                <a:cs typeface="+mn-cs"/>
              </a:rPr>
              <a:t> approach may help you understand why you have been more comfortable in some organisations than others.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Interestingly, although Handy chooses to talk about culture, he shows the organisational structures associated with his culture types. This may be because of the difficulty of drawing something as diffuse as culture, but it also reinforces the fact that culture and structure are interrelated.</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Power Culture: Power is concentrated among a few with control and communications emanating from the centre. Power cultures have few rules and little bureaucracy; decision making can be swift.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Role Culture - Authority is clearly delegated within a highly defined structure. Such organisations typically form hierarchical bureaucracies where power derives from a person's position and little opportunity exists for expert power.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Task Culture - Teams are formed to solve particular problems with power deriving from expertise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450956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0" i="0" kern="1200" dirty="0">
                <a:solidFill>
                  <a:schemeClr val="tx1"/>
                </a:solidFill>
                <a:effectLst/>
                <a:latin typeface="+mn-lt"/>
                <a:ea typeface="+mn-ea"/>
                <a:cs typeface="+mn-cs"/>
              </a:rPr>
              <a:t>Handy illustrates the power culture as a spider’s web, with the all-important spider (owner/manager/’chief’)  sitting in the centre, because the key to the whole organisation sits in the centre, surrounded by ever-widening circles of intimates and influence. The closer you are to the spider, the more influence you have.</a:t>
            </a:r>
          </a:p>
          <a:p>
            <a:pPr marL="0" indent="0">
              <a:buNone/>
            </a:pPr>
            <a:endParaRPr lang="en-GB" b="0" dirty="0"/>
          </a:p>
          <a:p>
            <a:pPr marL="228600" indent="-228600">
              <a:buAutoNum type="arabicPeriod"/>
            </a:pPr>
            <a:r>
              <a:rPr lang="en-GB" b="0" dirty="0"/>
              <a:t>Power is concentrated among a few people, and your relationship with that person matters a lot more than your title.  </a:t>
            </a:r>
          </a:p>
          <a:p>
            <a:pPr marL="228600" indent="-228600">
              <a:buAutoNum type="arabicPeriod"/>
            </a:pPr>
            <a:r>
              <a:rPr lang="en-GB" b="0" dirty="0"/>
              <a:t>Downward or ‘push’ feedback. No voice mechanisms in place to allow employees to feedback.</a:t>
            </a:r>
          </a:p>
          <a:p>
            <a:pPr marL="228600" indent="-228600">
              <a:buAutoNum type="arabicPeriod"/>
            </a:pPr>
            <a:r>
              <a:rPr lang="en-GB" b="0" dirty="0"/>
              <a:t>Because they are less formalised and most people have direct access to the manager/owner. Very early stage </a:t>
            </a:r>
            <a:r>
              <a:rPr lang="en-GB" b="0" dirty="0" err="1"/>
              <a:t>startups</a:t>
            </a:r>
            <a:r>
              <a:rPr lang="en-GB" b="0" dirty="0"/>
              <a:t> with charismatic leaders tend to be Power Cultures, but you'll find them in other types of organisations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Chief's BFF.  </a:t>
            </a:r>
          </a:p>
          <a:p>
            <a:pPr marL="228600" indent="-228600">
              <a:buAutoNum type="arabicPeriod"/>
            </a:pPr>
            <a:r>
              <a:rPr lang="en-GB" b="0" dirty="0"/>
              <a:t>Little bureaucracy means decisions are made quickly, which can be an advantage. However, the calibre of the decision maker directly affects the quality of the decisions made. </a:t>
            </a:r>
          </a:p>
          <a:p>
            <a:pPr marL="228600" indent="-228600">
              <a:buAutoNum type="arabicPeriod"/>
            </a:pPr>
            <a:r>
              <a:rPr lang="en-GB" b="0" dirty="0"/>
              <a:t>Quick decisions mean organisations can respond to change and threats.</a:t>
            </a:r>
          </a:p>
          <a:p>
            <a:pPr marL="228600" indent="-228600">
              <a:buAutoNum type="arabicPeriod"/>
            </a:pPr>
            <a:r>
              <a:rPr lang="en-GB" b="0" dirty="0"/>
              <a:t>Quick decisions can lack focus on long-term consequences, meaning it can be difficult to maintain this culture as a business expands.  Likewise, organisations with a power culture </a:t>
            </a:r>
            <a:r>
              <a:rPr lang="en-GB" sz="1200" b="0" i="0" kern="1200" dirty="0">
                <a:solidFill>
                  <a:schemeClr val="tx1"/>
                </a:solidFill>
                <a:effectLst/>
                <a:latin typeface="+mn-lt"/>
                <a:ea typeface="+mn-ea"/>
                <a:cs typeface="+mn-cs"/>
              </a:rPr>
              <a:t>are heavily dependent for their continued success on the abilities of the people at the centre; succession is a critical issue. </a:t>
            </a:r>
            <a:endParaRPr lang="en-GB" b="0" dirty="0"/>
          </a:p>
          <a:p>
            <a:pPr marL="228600" indent="-228600">
              <a:buAutoNum type="arabicPeriod"/>
            </a:pPr>
            <a:r>
              <a:rPr lang="en-GB" b="0" dirty="0"/>
              <a:t>You'll flourish in a Power Culture if you make relationships easily, can work in an less-structured environment, and don't mind (or actually enjoy) the political wrangling. </a:t>
            </a:r>
          </a:p>
        </p:txBody>
      </p:sp>
      <p:sp>
        <p:nvSpPr>
          <p:cNvPr id="4" name="Slide Number Placeholder 3"/>
          <p:cNvSpPr>
            <a:spLocks noGrp="1"/>
          </p:cNvSpPr>
          <p:nvPr>
            <p:ph type="sldNum" sz="quarter" idx="10"/>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role culture, power derives from a person's place or role within a highly structured organisation.  </a:t>
            </a:r>
          </a:p>
          <a:p>
            <a:endParaRPr lang="en-GB" dirty="0"/>
          </a:p>
          <a:p>
            <a:r>
              <a:rPr lang="en-GB" sz="1200" b="0" i="0" kern="1200" dirty="0">
                <a:solidFill>
                  <a:schemeClr val="tx1"/>
                </a:solidFill>
                <a:effectLst/>
                <a:latin typeface="+mn-lt"/>
                <a:ea typeface="+mn-ea"/>
                <a:cs typeface="+mn-cs"/>
              </a:rPr>
              <a:t>The role culture can be illustrated as a building supported by columns and beams: each column and beam has a specific role to playing keeping up the building; individuals are role occupants but the role continues even if the individual leaves.</a:t>
            </a:r>
          </a:p>
          <a:p>
            <a:endParaRPr lang="en-GB" sz="1200" b="0" i="0" kern="1200" dirty="0">
              <a:solidFill>
                <a:schemeClr val="tx1"/>
              </a:solidFill>
              <a:effectLst/>
              <a:latin typeface="+mn-lt"/>
              <a:ea typeface="+mn-ea"/>
              <a:cs typeface="+mn-cs"/>
            </a:endParaRPr>
          </a:p>
          <a:p>
            <a:pPr marL="228600" indent="-228600">
              <a:buAutoNum type="arabicPeriod"/>
            </a:pPr>
            <a:r>
              <a:rPr lang="en-GB" sz="1200" b="0" i="0" kern="1200" dirty="0">
                <a:solidFill>
                  <a:schemeClr val="tx1"/>
                </a:solidFill>
                <a:effectLst/>
                <a:latin typeface="+mn-lt"/>
                <a:ea typeface="+mn-ea"/>
                <a:cs typeface="+mn-cs"/>
              </a:rPr>
              <a:t>This is the most common type of organisation and is the easiest to recognise</a:t>
            </a:r>
          </a:p>
          <a:p>
            <a:pPr marL="228600" indent="-228600">
              <a:buAutoNum type="arabicPeriod"/>
            </a:pPr>
            <a:r>
              <a:rPr lang="en-GB" sz="1200" b="0" i="0" kern="1200" dirty="0">
                <a:solidFill>
                  <a:schemeClr val="tx1"/>
                </a:solidFill>
                <a:effectLst/>
                <a:latin typeface="+mn-lt"/>
                <a:ea typeface="+mn-ea"/>
                <a:cs typeface="+mn-cs"/>
              </a:rPr>
              <a:t>This type of organisation is characterised by strong functional or specialised areas coordinated by a narrow band of senior management at the top and a high degree of formalisation and standardisation; the work of the functional areas and the interactions between them are controlled by rules and procedures defining the job, the authority that goes with it, the mode of communication and the settlement of disputes.</a:t>
            </a:r>
          </a:p>
          <a:p>
            <a:pPr marL="228600" indent="-228600">
              <a:buAutoNum type="arabicPeriod"/>
            </a:pPr>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organisation for personal relationships to develop, so who gets to make decisions and who is in control is determined by title.  Also, policies and procedures are formalised into operating manuals so that interactions are ritualised. This is a traditional hierarchy. </a:t>
            </a:r>
          </a:p>
          <a:p>
            <a:pPr marL="228600" indent="-228600">
              <a:buAutoNum type="arabicPeriod"/>
            </a:pPr>
            <a:r>
              <a:rPr lang="en-GB" dirty="0"/>
              <a:t>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pPr marL="228600" indent="-228600">
              <a:buAutoNum type="arabicPeriod"/>
            </a:pPr>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organisation is the one for you. </a:t>
            </a:r>
            <a:r>
              <a:rPr lang="en-GB" sz="1200" b="0" i="0" kern="1200" dirty="0">
                <a:solidFill>
                  <a:schemeClr val="tx1"/>
                </a:solidFill>
                <a:effectLst/>
                <a:latin typeface="+mn-lt"/>
                <a:ea typeface="+mn-ea"/>
                <a:cs typeface="+mn-cs"/>
              </a:rPr>
              <a:t>However, this culture is frustrating for ambitious people who are power orientated, want control over their work or are more interested in results than method. Such people will be content in this culture only as senior managers. The importance of </a:t>
            </a:r>
            <a:r>
              <a:rPr lang="en-GB" sz="1200" b="0" i="0" kern="1200" dirty="0" err="1">
                <a:solidFill>
                  <a:schemeClr val="tx1"/>
                </a:solidFill>
                <a:effectLst/>
                <a:latin typeface="+mn-lt"/>
                <a:ea typeface="+mn-ea"/>
                <a:cs typeface="+mn-cs"/>
              </a:rPr>
              <a:t>Handy’s</a:t>
            </a:r>
            <a:r>
              <a:rPr lang="en-GB" sz="1200" b="0" i="0" kern="1200" dirty="0">
                <a:solidFill>
                  <a:schemeClr val="tx1"/>
                </a:solidFill>
                <a:effectLst/>
                <a:latin typeface="+mn-lt"/>
                <a:ea typeface="+mn-ea"/>
                <a:cs typeface="+mn-cs"/>
              </a:rPr>
              <a:t> role culture is that it suggests that bureaucracy itself is not culture-free.</a:t>
            </a:r>
            <a:endParaRPr lang="en-GB" dirty="0"/>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culture is job-or project-oriented, and its accompanying structure can be best represented as a net. Some of the strands of the net are thicker or stronger than others, and much of the power and influence is located at the interstices of the net, at the knots. Task cultures are often associated with organisations that adopt matrix or project-based structural designs.</a:t>
            </a:r>
          </a:p>
          <a:p>
            <a:pPr marL="0" indent="0">
              <a:buNone/>
            </a:pPr>
            <a:endParaRPr lang="en-GB" dirty="0"/>
          </a:p>
          <a:p>
            <a:pPr marL="0" indent="0">
              <a:buNone/>
            </a:pPr>
            <a:r>
              <a:rPr lang="en-GB" dirty="0"/>
              <a:t>1. The emphasis is on getting the job done, and the culture seeks to bring together the appropriate resources and the right people at the right level in order to assemble the relevant resources for the completion of a particular project. A task culture depends on the unifying power of the group to improve efficiency and to help the individual identify with the objectives of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&amp; 3.Task culture depends on teamwork to produce results. Groups, project teams or task forces are formed for a specific purpose and can be re-formed, abandoned or continued. The organisation can respond rapidly since each group ideally contains all the decision-making powers required. The task culture is therefore appropriate when flexibility and sensitivity to the market or environment are important, where the market is competitive, where the life of a product is short and/or where the speed of reaction is critical. Against this must be set the difficulty of managing a large organisation as a flexible group, and of producing economies of scale or great depth of expertise.</a:t>
            </a:r>
          </a:p>
          <a:p>
            <a:pPr marL="0" indent="0">
              <a:buNone/>
            </a:pPr>
            <a:endParaRPr lang="en-GB" dirty="0"/>
          </a:p>
          <a:p>
            <a:pPr marL="0" indent="0">
              <a:buNone/>
            </a:pPr>
            <a:r>
              <a:rPr lang="en-GB" dirty="0"/>
              <a:t>4. Individuals find that this culture offers a high degree of autonomy, judgment by results, easy working relationships within groups and mutual respect based on ability rather than on age or status. Individuals’ knowledge is valuable in this culture. </a:t>
            </a:r>
          </a:p>
          <a:p>
            <a:endParaRPr lang="en-GB" dirty="0"/>
          </a:p>
          <a:p>
            <a:r>
              <a:rPr lang="en-GB" dirty="0"/>
              <a:t>5. Control in these organisations can be difficult. Essential control is retained by senior managers, who concentrate on the allocation of projects, people and resources, but they exert little day-to-day control over methods of working or procedures, without violating the norms of the culture. This works well in favourable circumstances and when resources are available for those who can justify using them. However, when resources are not freely available, senior managers begin to feel the need to control methods as well as results, and team leaders may begin to compete for resources, using political influence. Morale in the work groups tends to decline and the job becomes less satisfying in itself, so that employees begin to reveal their own objectives. This necessitates the introduction of rules and procedures, the use of position or the control of resources by managers to get the work done. So the task culture has a tendency to change to a role or power culture when resources are limited or when the whole organisation is unsuccessful.</a:t>
            </a:r>
          </a:p>
          <a:p>
            <a:endParaRPr lang="en-GB" dirty="0"/>
          </a:p>
          <a:p>
            <a:r>
              <a:rPr lang="en-GB" dirty="0"/>
              <a:t>Most managers, certainly at the middle and junior levels, prefer to work in the task culture, with its emphasis on groups, expert power, rewards for results and a merging of individual and group objectives. It is most in tune with the current trends of change and adaptation, individual freedom and low status differentials – but it may not be an appropriate culture for all circumstances.</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 &amp; 2. Person culture is an unusual culture. It is not found in many organisations, yet many people espouse some of its values. This type of culture is illustrated by a loose cluster or a constellation of stars. In this culture the individual is the focal point; if there is a structure or an organisation, it exists only to serve and assist the individuals within it, to further their own interests without any overriding objective.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Clearly, not many organisations can exist with this sort of culture, or produce it, since organisations tend to have some form of corporate objective over and above the personal objectives of those who comprise them. Furthermore, control mechanisms, and even management hierarchies, are impossible in these cultures except by mutual consent. An individual can leave the organisation, but the organisation seldom has the power to evict an individual. Influence is shared and the power base, if needed, is usually expert; that is, people do what they are good at and are listened to for their expertise.</a:t>
            </a:r>
            <a:endParaRPr lang="en-GB" dirty="0"/>
          </a:p>
          <a:p>
            <a:endParaRPr lang="en-GB" dirty="0"/>
          </a:p>
          <a:p>
            <a:r>
              <a:rPr lang="en-GB" dirty="0"/>
              <a:t>4. Person Cultures are typically found in professional partnerships, at least in the past.  Here, the lawyer/doctor/accountant who leads a practice bring in the clients, although they may or may not have the personal expertise to deliver the services.  </a:t>
            </a:r>
          </a:p>
          <a:p>
            <a:endParaRPr lang="en-GB" dirty="0"/>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02746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Schein’s model looks at culture from the standpoint of the observer and describes culture at 3 levels:</a:t>
            </a:r>
          </a:p>
          <a:p>
            <a:endParaRPr lang="en-GB" dirty="0"/>
          </a:p>
          <a:p>
            <a:r>
              <a:rPr lang="en-GB" dirty="0"/>
              <a:t>1992</a:t>
            </a:r>
          </a:p>
        </p:txBody>
      </p:sp>
      <p:sp>
        <p:nvSpPr>
          <p:cNvPr id="4" name="Slide Number Placeholder 3"/>
          <p:cNvSpPr>
            <a:spLocks noGrp="1"/>
          </p:cNvSpPr>
          <p:nvPr>
            <p:ph type="sldNum" sz="quarter" idx="10"/>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3833110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surface level of culture is the most visible. Anyone coming into contact with it can observe it:</a:t>
            </a:r>
          </a:p>
          <a:p>
            <a:endParaRPr lang="en-GB" dirty="0"/>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Artefacts are organisational attributes that can be seen, felt and heard by the uninitiated observer, including the facilities, offices, décor, furnishings, dress, and how people visibly interact with others and with organisational outsiders </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indent="-171450" algn="just">
              <a:buFont typeface="Arial" panose="020B0604020202020204" pitchFamily="34" charset="0"/>
              <a:buChar char="•"/>
            </a:pPr>
            <a:r>
              <a:rPr lang="en-GB" dirty="0"/>
              <a:t>Ceremonials are formally planned, elaborate, dramatic sets of activities of cultural expression, e.g. opening events, prize-</a:t>
            </a:r>
            <a:r>
              <a:rPr lang="en-GB" dirty="0" err="1"/>
              <a:t>givings</a:t>
            </a:r>
            <a:r>
              <a:rPr lang="en-GB" dirty="0"/>
              <a:t>, graduations, religious services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Courses and workshops are used to instruct, induct, orient and train new members in company practices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Heroes are characters, living or dead, who personify the values and beliefs; who are referred to in company stories, legends, sagas, myths and jokes; and who represent role models that current employees should emulate</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Jokes are humorous stories intended to cause amusement, but their underlying themes carry a message for the behaviour or values expected of organizational members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Language is the particular form or manner in which members use vocal sounds and written signs to convey meaning to each other. It includes both specialist technical vocabulary related to the business (jargon), as well as general naming choices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Legends are handed-down narratives about wonderful events based on company history, but embellished with fictional details. These fascinate employees and invite them to admire or deplore certain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Mottoes are maxims adopted as rules of conduct. Unlike slogans, mottoes are rarely, if ever, changed.</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Norms are expected modes of behaviour that are accepted as the company's way of doing things, thereby providing guidance for employee behaviour</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Physical layout concerns things that surround people, providing them with immediate sensory stimuli, as they carry out culturally expressive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Rites are elaborate, dramatic sets of activities that consolidate various forms of cultural expression into one event. They are formally planned events such as annual staff performance reviews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Sagas are historical narratives describing the unique accomplishments of groups and their leaders. They usually describe a series of events that are said to have unfolded over time and which constitute an important part of an organization's history</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Slogans are short, catchy phrases that are regularly changed. They are used for both customer advertising and also to motivate employees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Stories are narratives describing how individuals acted and the decisions they made that affected the company's future. Stories can include a mixture of both truth and fiction</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Symbols refer to any act, event, object, quality or relationship that serves as a vehicle for conveying meaning. </a:t>
            </a:r>
          </a:p>
          <a:p>
            <a:pPr marL="171450" indent="-171450" algn="just">
              <a:buFont typeface="Arial" panose="020B0604020202020204" pitchFamily="34" charset="0"/>
              <a:buChar char="•"/>
            </a:pPr>
            <a:endParaRPr lang="en-GB" dirty="0"/>
          </a:p>
          <a:p>
            <a:endParaRPr lang="en-GB" dirty="0"/>
          </a:p>
          <a:p>
            <a:r>
              <a:rPr lang="en-GB" dirty="0"/>
              <a:t>Espoused values - the professed culture of an organisation's members. Company slogans, mission statements and other operational creeds are useful examples</a:t>
            </a:r>
          </a:p>
          <a:p>
            <a:endParaRPr lang="en-GB" dirty="0"/>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3344923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418198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In their work on the subject of culture, Deal and Kennedy suggested that the basis of corporate culture was an interlocking set of six cultural elements:</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History</a:t>
            </a:r>
            <a:r>
              <a:rPr lang="en-GB" sz="1200" b="0" i="0" u="none" strike="noStrike" kern="1200" dirty="0">
                <a:solidFill>
                  <a:schemeClr val="tx1"/>
                </a:solidFill>
                <a:effectLst/>
                <a:latin typeface="+mn-lt"/>
                <a:ea typeface="+mn-ea"/>
                <a:cs typeface="+mn-cs"/>
              </a:rPr>
              <a:t> – A shared narrative of the past lays the foundation for corporate culture. The traditions of the past keep people anchored to the core values that the organisation was built on.</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Values and Beliefs</a:t>
            </a:r>
            <a:r>
              <a:rPr lang="en-GB" sz="1200" b="0" i="0" u="none" strike="noStrike" kern="1200" dirty="0">
                <a:solidFill>
                  <a:schemeClr val="tx1"/>
                </a:solidFill>
                <a:effectLst/>
                <a:latin typeface="+mn-lt"/>
                <a:ea typeface="+mn-ea"/>
                <a:cs typeface="+mn-cs"/>
              </a:rPr>
              <a:t> – Cultural identity is formed around the shared beliefs of what is really important, and the values that determine what the organization stands for.</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Rituals and Ceremonies</a:t>
            </a:r>
            <a:r>
              <a:rPr lang="en-GB" sz="1200" b="0" i="0" u="none" strike="noStrike" kern="1200" dirty="0">
                <a:solidFill>
                  <a:schemeClr val="tx1"/>
                </a:solidFill>
                <a:effectLst/>
                <a:latin typeface="+mn-lt"/>
                <a:ea typeface="+mn-ea"/>
                <a:cs typeface="+mn-cs"/>
              </a:rPr>
              <a:t> – Ceremonies are the things that employees do every day that bring them together. Examples include Friday afternoon get-togethers or simply saying goodbye to everyone before you leave for the day.</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Stories</a:t>
            </a:r>
            <a:r>
              <a:rPr lang="en-GB" sz="1200" b="0" i="0" u="none" strike="noStrike" kern="1200" dirty="0">
                <a:solidFill>
                  <a:schemeClr val="tx1"/>
                </a:solidFill>
                <a:effectLst/>
                <a:latin typeface="+mn-lt"/>
                <a:ea typeface="+mn-ea"/>
                <a:cs typeface="+mn-cs"/>
              </a:rPr>
              <a:t> – Corporate stories typically exemplify company values, and capture dramatically the exploits of employees who personify these values in action. Stories allow employees to learn about what is expected of them and better understand what the business stands for.</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Heroic Figures</a:t>
            </a:r>
            <a:r>
              <a:rPr lang="en-GB" sz="1200" b="0" i="0" u="none" strike="noStrike" kern="1200" dirty="0">
                <a:solidFill>
                  <a:schemeClr val="tx1"/>
                </a:solidFill>
                <a:effectLst/>
                <a:latin typeface="+mn-lt"/>
                <a:ea typeface="+mn-ea"/>
                <a:cs typeface="+mn-cs"/>
              </a:rPr>
              <a:t> – Related to stories are the employees and managers whose status is elevated because they embody organisational values. These heroes serve as role models and their words and actions signal the ideal to aspire to.</a:t>
            </a: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The Cultural Network</a:t>
            </a:r>
            <a:r>
              <a:rPr lang="en-GB" sz="1200" b="0" i="0" u="none" strike="noStrike" kern="1200" dirty="0">
                <a:solidFill>
                  <a:schemeClr val="tx1"/>
                </a:solidFill>
                <a:effectLst/>
                <a:latin typeface="+mn-lt"/>
                <a:ea typeface="+mn-ea"/>
                <a:cs typeface="+mn-cs"/>
              </a:rPr>
              <a:t> – The informal network within an organisation is often where the most important information is learned.</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See some overlap with Schein’s model.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4159915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0" i="0" u="none" strike="noStrike" kern="1200" dirty="0">
                <a:solidFill>
                  <a:schemeClr val="tx1"/>
                </a:solidFill>
                <a:effectLst/>
                <a:latin typeface="+mn-lt"/>
                <a:ea typeface="+mn-ea"/>
                <a:cs typeface="+mn-cs"/>
              </a:rPr>
              <a:t>By examining these six cultural elements across a variety of organisations, Deal and Kennedy identified four distinct types of cultures and two marketplace factors that they felt influenced cultural patterns and practices.</a:t>
            </a:r>
          </a:p>
          <a:p>
            <a:pPr algn="just" fontAlgn="base"/>
            <a:endParaRPr lang="en-GB" sz="1200" b="0" i="0" u="none" strike="noStrike" kern="1200" dirty="0">
              <a:solidFill>
                <a:schemeClr val="tx1"/>
              </a:solidFill>
              <a:effectLst/>
              <a:latin typeface="+mn-lt"/>
              <a:ea typeface="+mn-ea"/>
              <a:cs typeface="+mn-cs"/>
            </a:endParaRPr>
          </a:p>
          <a:p>
            <a:pPr algn="just" fontAlgn="base"/>
            <a:r>
              <a:rPr lang="en-GB" sz="1200" b="0" i="0" u="none" strike="noStrike" kern="1200" dirty="0">
                <a:solidFill>
                  <a:schemeClr val="tx1"/>
                </a:solidFill>
                <a:effectLst/>
                <a:latin typeface="+mn-lt"/>
                <a:ea typeface="+mn-ea"/>
                <a:cs typeface="+mn-cs"/>
              </a:rPr>
              <a:t>The two factors are:</a:t>
            </a:r>
          </a:p>
          <a:p>
            <a:pPr marL="171450" indent="-171450" algn="just" fontAlgn="base">
              <a:buFont typeface="Arial" panose="020B0604020202020204" pitchFamily="34" charset="0"/>
              <a:buChar char="•"/>
            </a:pPr>
            <a:r>
              <a:rPr lang="en-GB" sz="1200" b="0" i="0" u="none" strike="noStrike" kern="1200" dirty="0">
                <a:solidFill>
                  <a:schemeClr val="tx1"/>
                </a:solidFill>
                <a:effectLst/>
                <a:latin typeface="+mn-lt"/>
                <a:ea typeface="+mn-ea"/>
                <a:cs typeface="+mn-cs"/>
              </a:rPr>
              <a:t>The degree of risk associated with a company's key activities.</a:t>
            </a:r>
          </a:p>
          <a:p>
            <a:pPr marL="171450" indent="-171450" algn="just" fontAlgn="base">
              <a:buFont typeface="Arial" panose="020B0604020202020204" pitchFamily="34" charset="0"/>
              <a:buChar char="•"/>
            </a:pPr>
            <a:r>
              <a:rPr lang="en-GB" sz="1200" b="0" i="0" u="none" strike="noStrike" kern="1200" dirty="0">
                <a:solidFill>
                  <a:schemeClr val="tx1"/>
                </a:solidFill>
                <a:effectLst/>
                <a:latin typeface="+mn-lt"/>
                <a:ea typeface="+mn-ea"/>
                <a:cs typeface="+mn-cs"/>
              </a:rPr>
              <a:t>The speed at which companies learn whether their actions and strategies are successful – i.e. feedback. </a:t>
            </a:r>
            <a:r>
              <a:rPr lang="en-GB" sz="1200" b="0" i="0" kern="1200" dirty="0">
                <a:solidFill>
                  <a:schemeClr val="tx1"/>
                </a:solidFill>
                <a:effectLst/>
                <a:latin typeface="+mn-lt"/>
                <a:ea typeface="+mn-ea"/>
                <a:cs typeface="+mn-cs"/>
              </a:rPr>
              <a:t>By ‘feedback’, Deal and Kennedy do not mean just bonuses, promotions and pats on the back. They use the term much more broadly to refer to knowledge of results.</a:t>
            </a:r>
            <a:endParaRPr lang="en-GB" sz="1200" b="0" i="0" u="none" strike="noStrike" kern="1200" dirty="0">
              <a:solidFill>
                <a:schemeClr val="tx1"/>
              </a:solidFill>
              <a:effectLst/>
              <a:latin typeface="+mn-lt"/>
              <a:ea typeface="+mn-ea"/>
              <a:cs typeface="+mn-cs"/>
            </a:endParaRPr>
          </a:p>
          <a:p>
            <a:pPr marL="0" indent="0" algn="just" fontAlgn="base">
              <a:buFont typeface="Arial" panose="020B0604020202020204" pitchFamily="34" charset="0"/>
              <a:buNone/>
            </a:pPr>
            <a:endParaRPr lang="en-GB" sz="1200" b="0" i="0" u="none" strike="noStrike" kern="1200" dirty="0">
              <a:solidFill>
                <a:schemeClr val="tx1"/>
              </a:solidFill>
              <a:effectLst/>
              <a:latin typeface="+mn-lt"/>
              <a:ea typeface="+mn-ea"/>
              <a:cs typeface="+mn-cs"/>
            </a:endParaRPr>
          </a:p>
          <a:p>
            <a:pPr algn="just" fontAlgn="base"/>
            <a:r>
              <a:rPr lang="en-GB" sz="1200" b="0" i="0" u="none" strike="noStrike" kern="1200" dirty="0">
                <a:solidFill>
                  <a:schemeClr val="tx1"/>
                </a:solidFill>
                <a:effectLst/>
                <a:latin typeface="+mn-lt"/>
                <a:ea typeface="+mn-ea"/>
                <a:cs typeface="+mn-cs"/>
              </a:rPr>
              <a:t>They believed that the risk involved in making a poor decision and the time it takes to find out whether a decision is the right one, both have a bearing on how cultural elements develop and influence an organisation's employees.</a:t>
            </a:r>
          </a:p>
          <a:p>
            <a:pPr algn="just" fontAlgn="base"/>
            <a:endParaRPr lang="en-GB" sz="1200" b="0" i="0" u="none" strike="noStrike" kern="1200" dirty="0">
              <a:solidFill>
                <a:schemeClr val="tx1"/>
              </a:solidFill>
              <a:effectLst/>
              <a:latin typeface="+mn-lt"/>
              <a:ea typeface="+mn-ea"/>
              <a:cs typeface="+mn-cs"/>
            </a:endParaRPr>
          </a:p>
          <a:p>
            <a:pPr algn="just" fontAlgn="base"/>
            <a:r>
              <a:rPr lang="en-GB" sz="1200" b="0" i="0" u="none" strike="noStrike" kern="1200" dirty="0">
                <a:solidFill>
                  <a:schemeClr val="tx1"/>
                </a:solidFill>
                <a:effectLst/>
                <a:latin typeface="+mn-lt"/>
                <a:ea typeface="+mn-ea"/>
                <a:cs typeface="+mn-cs"/>
              </a:rPr>
              <a:t>Deal and Kennedy present these factors in a 2 x 2 matrix that identifies the four culture types, as shown in the</a:t>
            </a:r>
            <a:r>
              <a:rPr lang="en-GB" sz="1200" b="0" i="0" u="none" strike="noStrike" kern="1200" baseline="0" dirty="0">
                <a:solidFill>
                  <a:schemeClr val="tx1"/>
                </a:solidFill>
                <a:effectLst/>
                <a:latin typeface="+mn-lt"/>
                <a:ea typeface="+mn-ea"/>
                <a:cs typeface="+mn-cs"/>
              </a:rPr>
              <a:t> figure above</a:t>
            </a:r>
            <a:r>
              <a:rPr lang="en-GB" sz="1200" b="0" i="0" u="none" strike="noStrike" kern="1200" dirty="0">
                <a:solidFill>
                  <a:schemeClr val="tx1"/>
                </a:solidFill>
                <a:effectLst/>
                <a:latin typeface="+mn-lt"/>
                <a:ea typeface="+mn-ea"/>
                <a:cs typeface="+mn-cs"/>
              </a:rPr>
              <a:t>.</a:t>
            </a:r>
          </a:p>
          <a:p>
            <a:pPr algn="just" fontAlgn="base"/>
            <a:endParaRPr lang="en-GB" sz="1200" b="0" i="0" u="none" strike="noStrike" kern="1200" dirty="0">
              <a:solidFill>
                <a:schemeClr val="tx1"/>
              </a:solidFill>
              <a:effectLst/>
              <a:latin typeface="+mn-lt"/>
              <a:ea typeface="+mn-ea"/>
              <a:cs typeface="+mn-cs"/>
            </a:endParaRPr>
          </a:p>
          <a:p>
            <a:pPr algn="just" fontAlgn="base"/>
            <a:r>
              <a:rPr lang="en-GB" sz="1200" b="0" i="0" u="sng" strike="noStrike" kern="1200" dirty="0">
                <a:solidFill>
                  <a:schemeClr val="tx1"/>
                </a:solidFill>
                <a:effectLst/>
                <a:latin typeface="+mn-lt"/>
                <a:ea typeface="+mn-ea"/>
                <a:cs typeface="+mn-cs"/>
              </a:rPr>
              <a:t>Four types of culture</a:t>
            </a:r>
          </a:p>
          <a:p>
            <a:pPr algn="just" fontAlgn="base"/>
            <a:endParaRPr lang="en-GB" sz="1200" b="0" i="0" u="sng" strike="noStrike" kern="1200" dirty="0">
              <a:solidFill>
                <a:schemeClr val="tx1"/>
              </a:solidFill>
              <a:effectLst/>
              <a:latin typeface="+mn-lt"/>
              <a:ea typeface="+mn-ea"/>
              <a:cs typeface="+mn-cs"/>
            </a:endParaRPr>
          </a:p>
          <a:p>
            <a:pPr algn="just" fontAlgn="base"/>
            <a:r>
              <a:rPr lang="en-GB" sz="1200" b="1" i="0" u="none" strike="noStrike" kern="1200" dirty="0">
                <a:solidFill>
                  <a:schemeClr val="tx1"/>
                </a:solidFill>
                <a:effectLst/>
                <a:latin typeface="+mn-lt"/>
                <a:ea typeface="+mn-ea"/>
                <a:cs typeface="+mn-cs"/>
              </a:rPr>
              <a:t>Work Hard/Play Hard</a:t>
            </a:r>
            <a:r>
              <a:rPr lang="en-GB" sz="1200" b="0" i="0" u="none" strike="noStrike" kern="1200" dirty="0">
                <a:solidFill>
                  <a:schemeClr val="tx1"/>
                </a:solidFill>
                <a:effectLst/>
                <a:latin typeface="+mn-lt"/>
                <a:ea typeface="+mn-ea"/>
                <a:cs typeface="+mn-cs"/>
              </a:rPr>
              <a:t> –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 Interestingly, this culture recognises that one person alone cannot make the company. They know it is a team effort and everyone is driven to excel. Contests among employees are common here, as they drive everyone to reach new heights.</a:t>
            </a:r>
          </a:p>
          <a:p>
            <a:pPr algn="just" fontAlgn="base"/>
            <a:endParaRPr lang="en-GB" sz="1200" b="0" i="0" u="none" strike="noStrike" kern="1200" dirty="0">
              <a:solidFill>
                <a:schemeClr val="tx1"/>
              </a:solidFill>
              <a:effectLst/>
              <a:latin typeface="+mn-lt"/>
              <a:ea typeface="+mn-ea"/>
              <a:cs typeface="+mn-cs"/>
            </a:endParaRPr>
          </a:p>
          <a:p>
            <a:pPr algn="just"/>
            <a:r>
              <a:rPr lang="en-GB" sz="1200" b="1" i="0" u="none" strike="noStrike" kern="1200" dirty="0">
                <a:solidFill>
                  <a:schemeClr val="tx1"/>
                </a:solidFill>
                <a:effectLst/>
                <a:latin typeface="+mn-lt"/>
                <a:ea typeface="+mn-ea"/>
                <a:cs typeface="+mn-cs"/>
              </a:rPr>
              <a:t>Tough-Guy, Macho</a:t>
            </a:r>
            <a:r>
              <a:rPr lang="en-GB" sz="1200" b="0" i="0" u="none" strike="noStrike" kern="1200" dirty="0">
                <a:solidFill>
                  <a:schemeClr val="tx1"/>
                </a:solidFill>
                <a:effectLst/>
                <a:latin typeface="+mn-lt"/>
                <a:ea typeface="+mn-ea"/>
                <a:cs typeface="+mn-cs"/>
              </a:rPr>
              <a:t> –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 Teamwork is not highly valued in this culture, and it's a difficult environment for people who blossom slowly. This leads to higher turnover, which impedes efforts to build a cohesive culture. Thus, individualism continues to prevail.</a:t>
            </a:r>
          </a:p>
          <a:p>
            <a:pPr algn="just" fontAlgn="base"/>
            <a:endParaRPr lang="en-GB" sz="1200" b="0" i="0" u="none" strike="noStrike" kern="1200" dirty="0">
              <a:solidFill>
                <a:schemeClr val="tx1"/>
              </a:solidFill>
              <a:effectLst/>
              <a:latin typeface="+mn-lt"/>
              <a:ea typeface="+mn-ea"/>
              <a:cs typeface="+mn-cs"/>
            </a:endParaRPr>
          </a:p>
          <a:p>
            <a:pPr algn="just" fontAlgn="base"/>
            <a:r>
              <a:rPr lang="en-GB" sz="1200" b="1" i="0" u="none" strike="noStrike" kern="1200" dirty="0">
                <a:solidFill>
                  <a:schemeClr val="tx1"/>
                </a:solidFill>
                <a:effectLst/>
                <a:latin typeface="+mn-lt"/>
                <a:ea typeface="+mn-ea"/>
                <a:cs typeface="+mn-cs"/>
              </a:rPr>
              <a:t>Bet-Your-Company</a:t>
            </a:r>
            <a:r>
              <a:rPr lang="en-GB" sz="1200" b="0" i="0" u="none" strike="noStrike" kern="1200" dirty="0">
                <a:solidFill>
                  <a:schemeClr val="tx1"/>
                </a:solidFill>
                <a:effectLst/>
                <a:latin typeface="+mn-lt"/>
                <a:ea typeface="+mn-ea"/>
                <a:cs typeface="+mn-cs"/>
              </a:rPr>
              <a:t> – Here, the culture is one in which decisions are high risk but employees may wait years before they know whether their actions actually paid off. Pharmaceutical companies are an obvious example of this culture, as are oil and gas companies, architectural firms and organisations in other large, capital-intensive industries. Because the need to make the right decision is so great, the cultural elements evolve such that values are long-term focused and there is a collective belief in the need to plan, prepare and perform due diligence at all stages of decision making.</a:t>
            </a:r>
          </a:p>
          <a:p>
            <a:pPr algn="just" fontAlgn="base"/>
            <a:endParaRPr lang="en-GB" sz="1200" b="0" i="0" u="none" strike="noStrike" kern="1200" dirty="0">
              <a:solidFill>
                <a:schemeClr val="tx1"/>
              </a:solidFill>
              <a:effectLst/>
              <a:latin typeface="+mn-lt"/>
              <a:ea typeface="+mn-ea"/>
              <a:cs typeface="+mn-cs"/>
            </a:endParaRPr>
          </a:p>
          <a:p>
            <a:pPr algn="just" fontAlgn="base"/>
            <a:r>
              <a:rPr lang="en-GB" sz="1200" b="1" i="0" u="none" strike="noStrike" kern="1200" dirty="0">
                <a:solidFill>
                  <a:schemeClr val="tx1"/>
                </a:solidFill>
                <a:effectLst/>
                <a:latin typeface="+mn-lt"/>
                <a:ea typeface="+mn-ea"/>
                <a:cs typeface="+mn-cs"/>
              </a:rPr>
              <a:t>Process</a:t>
            </a:r>
            <a:r>
              <a:rPr lang="en-GB" sz="1200" b="0" i="0" u="none" strike="noStrike" kern="1200" dirty="0">
                <a:solidFill>
                  <a:schemeClr val="tx1"/>
                </a:solidFill>
                <a:effectLst/>
                <a:latin typeface="+mn-lt"/>
                <a:ea typeface="+mn-ea"/>
                <a:cs typeface="+mn-cs"/>
              </a:rPr>
              <a:t> – In this culture, feedback is slow, and the risks are low. Large retailers, banks, insurance companies and government organisations are typically in this group. No single transaction has much impact on the organisation's success and it takes years to find out whether a decision was good or bad. Because of the lack of immediate feedback, employees find it very difficult to measure what they do so they focus instead on how they do things. Technical excellence is often valued here and employees will pay attention to getting the process and the details right without necessarily measuring the actual outcome.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692145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14</a:t>
            </a:fld>
            <a:endParaRPr lang="en-GB"/>
          </a:p>
        </p:txBody>
      </p:sp>
    </p:spTree>
    <p:extLst>
      <p:ext uri="{BB962C8B-B14F-4D97-AF65-F5344CB8AC3E}">
        <p14:creationId xmlns:p14="http://schemas.microsoft.com/office/powerpoint/2010/main" val="2376508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15</a:t>
            </a:fld>
            <a:endParaRPr lang="en-GB"/>
          </a:p>
        </p:txBody>
      </p:sp>
    </p:spTree>
    <p:extLst>
      <p:ext uri="{BB962C8B-B14F-4D97-AF65-F5344CB8AC3E}">
        <p14:creationId xmlns:p14="http://schemas.microsoft.com/office/powerpoint/2010/main" val="2441398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CDD5EF3-4EF8-4370-9A56-FD0909BFFF16}"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cxnSp>
        <p:nvCxnSpPr>
          <p:cNvPr id="11" name="Straight Connector 10"/>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72289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DD5EF3-4EF8-4370-9A56-FD0909BFFF16}"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013789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
        <p:nvSpPr>
          <p:cNvPr id="10" name="Rectangle 9"/>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654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DD5EF3-4EF8-4370-9A56-FD0909BFFF16}"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385826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DD5EF3-4EF8-4370-9A56-FD0909BFFF16}" type="datetimeFigureOut">
              <a:rPr lang="en-GB" smtClean="0"/>
              <a:t>26/01/2021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578081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DD5EF3-4EF8-4370-9A56-FD0909BFFF16}" type="datetimeFigureOut">
              <a:rPr lang="en-GB" smtClean="0"/>
              <a:t>26/01/2021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08682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26/01/2021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236343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81977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26/01/2021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465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DD5EF3-4EF8-4370-9A56-FD0909BFFF16}"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418344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DD5EF3-4EF8-4370-9A56-FD0909BFFF16}" type="datetimeFigureOut">
              <a:rPr lang="en-GB" smtClean="0"/>
              <a:t>26/01/2021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cxnSp>
        <p:nvCxnSpPr>
          <p:cNvPr id="8" name="Straight Connector 7"/>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6790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CDD5EF3-4EF8-4370-9A56-FD0909BFFF16}" type="datetimeFigureOut">
              <a:rPr lang="en-GB" smtClean="0"/>
              <a:t>26/01/2021</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7163FC0-CF91-4335-8493-1F3D042A6476}" type="slidenum">
              <a:rPr lang="en-GB" smtClean="0"/>
              <a:t>‹#›</a:t>
            </a:fld>
            <a:endParaRPr lang="en-GB"/>
          </a:p>
        </p:txBody>
      </p:sp>
      <p:cxnSp>
        <p:nvCxnSpPr>
          <p:cNvPr id="8" name="Straight Connector 7"/>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120174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2fuOs6nJSjY"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42900" y="4960137"/>
            <a:ext cx="5829300" cy="1463040"/>
          </a:xfrm>
        </p:spPr>
        <p:txBody>
          <a:bodyPr>
            <a:normAutofit/>
          </a:bodyPr>
          <a:lstStyle/>
          <a:p>
            <a:br>
              <a:rPr lang="en-GB" sz="2100" b="1"/>
            </a:br>
            <a:r>
              <a:rPr lang="en-GB" sz="2100" b="1"/>
              <a:t>BMSW5105_CARD</a:t>
            </a:r>
            <a:br>
              <a:rPr lang="en-GB" sz="2100" b="1"/>
            </a:br>
            <a:r>
              <a:rPr lang="en-GB" sz="2100" b="1"/>
              <a:t>Workplace Culture and its Impact on Organisational Efficiency</a:t>
            </a:r>
            <a:br>
              <a:rPr lang="en-GB" sz="2100"/>
            </a:br>
            <a:endParaRPr lang="en-GB" sz="2100"/>
          </a:p>
        </p:txBody>
      </p:sp>
      <p:sp>
        <p:nvSpPr>
          <p:cNvPr id="30" name="Rectangle 29">
            <a:extLst>
              <a:ext uri="{FF2B5EF4-FFF2-40B4-BE49-F238E27FC236}">
                <a16:creationId xmlns:a16="http://schemas.microsoft.com/office/drawing/2014/main" id="{FEF4A33F-B2F7-45E4-8604-AEC63DC7A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Employee Badge">
            <a:extLst>
              <a:ext uri="{FF2B5EF4-FFF2-40B4-BE49-F238E27FC236}">
                <a16:creationId xmlns:a16="http://schemas.microsoft.com/office/drawing/2014/main" id="{02D309A6-0A49-417E-AAA4-B7FD54962E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603863" y="640080"/>
            <a:ext cx="3931920" cy="3931920"/>
          </a:xfrm>
          <a:prstGeom prst="rect">
            <a:avLst/>
          </a:prstGeom>
        </p:spPr>
      </p:pic>
      <p:cxnSp>
        <p:nvCxnSpPr>
          <p:cNvPr id="32" name="Straight Connector 31">
            <a:extLst>
              <a:ext uri="{FF2B5EF4-FFF2-40B4-BE49-F238E27FC236}">
                <a16:creationId xmlns:a16="http://schemas.microsoft.com/office/drawing/2014/main" id="{123BD2E2-0AD9-4BE6-AD95-F3EF01A991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1"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a:xfrm>
            <a:off x="723591" y="804333"/>
            <a:ext cx="2476809" cy="5249334"/>
          </a:xfrm>
        </p:spPr>
        <p:txBody>
          <a:bodyPr>
            <a:normAutofit/>
          </a:bodyPr>
          <a:lstStyle/>
          <a:p>
            <a:pPr algn="r"/>
            <a:r>
              <a:rPr lang="en-GB" b="1">
                <a:solidFill>
                  <a:srgbClr val="FFFFFF"/>
                </a:solidFill>
              </a:rPr>
              <a:t>Recap of Lecture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3832411" y="804333"/>
            <a:ext cx="4610377" cy="5249334"/>
          </a:xfrm>
        </p:spPr>
        <p:txBody>
          <a:bodyPr anchor="ctr">
            <a:normAutofit/>
          </a:bodyPr>
          <a:lstStyle/>
          <a:p>
            <a:r>
              <a:rPr lang="en-GB"/>
              <a:t>Module overview</a:t>
            </a:r>
          </a:p>
          <a:p>
            <a:r>
              <a:rPr lang="en-GB"/>
              <a:t>Assessments</a:t>
            </a:r>
          </a:p>
          <a:p>
            <a:r>
              <a:rPr lang="en-GB"/>
              <a:t>Why study culture?</a:t>
            </a:r>
          </a:p>
          <a:p>
            <a:r>
              <a:rPr lang="en-GB"/>
              <a:t>What is culture?</a:t>
            </a:r>
          </a:p>
          <a:p>
            <a:r>
              <a:rPr lang="en-GB"/>
              <a:t>Cultural environment</a:t>
            </a:r>
          </a:p>
          <a:p>
            <a:r>
              <a:rPr lang="en-GB" altLang="en-US"/>
              <a:t>The core elements of organisational culture</a:t>
            </a:r>
          </a:p>
          <a:p>
            <a:r>
              <a:rPr lang="en-GB"/>
              <a:t>Cultural web</a:t>
            </a:r>
          </a:p>
        </p:txBody>
      </p:sp>
    </p:spTree>
    <p:extLst>
      <p:ext uri="{BB962C8B-B14F-4D97-AF65-F5344CB8AC3E}">
        <p14:creationId xmlns:p14="http://schemas.microsoft.com/office/powerpoint/2010/main" val="192658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CF56F-3A70-4D11-93E5-09F2B1DEBC70}"/>
              </a:ext>
            </a:extLst>
          </p:cNvPr>
          <p:cNvSpPr>
            <a:spLocks noGrp="1"/>
          </p:cNvSpPr>
          <p:nvPr>
            <p:ph type="title"/>
          </p:nvPr>
        </p:nvSpPr>
        <p:spPr>
          <a:xfrm>
            <a:off x="723591" y="804333"/>
            <a:ext cx="2476809" cy="5249334"/>
          </a:xfrm>
        </p:spPr>
        <p:txBody>
          <a:bodyPr>
            <a:normAutofit/>
          </a:bodyPr>
          <a:lstStyle/>
          <a:p>
            <a:pPr algn="r"/>
            <a:r>
              <a:rPr lang="en-GB" sz="4100" b="1">
                <a:solidFill>
                  <a:srgbClr val="FFFFFF"/>
                </a:solidFill>
              </a:rPr>
              <a:t>Structure of Lecture 2</a:t>
            </a:r>
          </a:p>
        </p:txBody>
      </p:sp>
      <p:sp>
        <p:nvSpPr>
          <p:cNvPr id="3" name="Content Placeholder 2">
            <a:extLst>
              <a:ext uri="{FF2B5EF4-FFF2-40B4-BE49-F238E27FC236}">
                <a16:creationId xmlns:a16="http://schemas.microsoft.com/office/drawing/2014/main" id="{C03CB9AD-3CBE-4F3F-AAFF-467C53A19783}"/>
              </a:ext>
            </a:extLst>
          </p:cNvPr>
          <p:cNvSpPr>
            <a:spLocks noGrp="1"/>
          </p:cNvSpPr>
          <p:nvPr>
            <p:ph idx="1"/>
          </p:nvPr>
        </p:nvSpPr>
        <p:spPr>
          <a:xfrm>
            <a:off x="3832411" y="804333"/>
            <a:ext cx="4610377" cy="5249334"/>
          </a:xfrm>
        </p:spPr>
        <p:txBody>
          <a:bodyPr anchor="ctr">
            <a:normAutofit/>
          </a:bodyPr>
          <a:lstStyle/>
          <a:p>
            <a:r>
              <a:rPr lang="en-GB"/>
              <a:t>Handy’s four types of organisational culture</a:t>
            </a:r>
          </a:p>
          <a:p>
            <a:r>
              <a:rPr lang="en-GB"/>
              <a:t>Schein’s three levels of culture</a:t>
            </a:r>
          </a:p>
          <a:p>
            <a:r>
              <a:rPr lang="en-GB"/>
              <a:t>Action checklist</a:t>
            </a:r>
          </a:p>
          <a:p>
            <a:r>
              <a:rPr lang="en-GB"/>
              <a:t>Deal and Kennedy</a:t>
            </a:r>
          </a:p>
          <a:p>
            <a:r>
              <a:rPr lang="en-GB"/>
              <a:t>Netflix</a:t>
            </a:r>
          </a:p>
          <a:p>
            <a:r>
              <a:rPr lang="en-GB"/>
              <a:t>Exercise</a:t>
            </a:r>
          </a:p>
        </p:txBody>
      </p:sp>
    </p:spTree>
    <p:extLst>
      <p:ext uri="{BB962C8B-B14F-4D97-AF65-F5344CB8AC3E}">
        <p14:creationId xmlns:p14="http://schemas.microsoft.com/office/powerpoint/2010/main" val="813378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79ED6EDC-4DC3-4B40-8BD5-B3CDAD7466C2}"/>
              </a:ext>
            </a:extLst>
          </p:cNvPr>
          <p:cNvPicPr>
            <a:picLocks noChangeAspect="1"/>
          </p:cNvPicPr>
          <p:nvPr/>
        </p:nvPicPr>
        <p:blipFill rotWithShape="1">
          <a:blip r:embed="rId3">
            <a:duotone>
              <a:schemeClr val="bg2">
                <a:shade val="45000"/>
                <a:satMod val="135000"/>
              </a:schemeClr>
              <a:prstClr val="white"/>
            </a:duotone>
            <a:alphaModFix amt="35000"/>
          </a:blip>
          <a:srcRect l="6443" r="4578" b="-2"/>
          <a:stretch/>
        </p:blipFill>
        <p:spPr>
          <a:xfrm>
            <a:off x="20" y="-1"/>
            <a:ext cx="9141694" cy="6858000"/>
          </a:xfrm>
          <a:prstGeom prst="rect">
            <a:avLst/>
          </a:prstGeom>
        </p:spPr>
      </p:pic>
      <p:sp>
        <p:nvSpPr>
          <p:cNvPr id="2" name="Title 1"/>
          <p:cNvSpPr>
            <a:spLocks noGrp="1"/>
          </p:cNvSpPr>
          <p:nvPr>
            <p:ph type="title"/>
          </p:nvPr>
        </p:nvSpPr>
        <p:spPr>
          <a:xfrm>
            <a:off x="482600" y="643467"/>
            <a:ext cx="2763328" cy="5571066"/>
          </a:xfrm>
        </p:spPr>
        <p:txBody>
          <a:bodyPr>
            <a:normAutofit/>
          </a:bodyPr>
          <a:lstStyle/>
          <a:p>
            <a:pPr algn="r"/>
            <a:r>
              <a:rPr lang="en-GB" sz="2800" b="1"/>
              <a:t>Handy’s Four Types of Organisational Culture</a:t>
            </a:r>
          </a:p>
        </p:txBody>
      </p:sp>
      <p:cxnSp>
        <p:nvCxnSpPr>
          <p:cNvPr id="33" name="Straight Connector 32">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rgbClr val="F9C57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28528" y="643467"/>
            <a:ext cx="4930584" cy="5571066"/>
          </a:xfrm>
        </p:spPr>
        <p:txBody>
          <a:bodyPr anchor="ctr">
            <a:normAutofit/>
          </a:bodyPr>
          <a:lstStyle/>
          <a:p>
            <a:r>
              <a:rPr lang="en-GB"/>
              <a:t>Power Culture </a:t>
            </a:r>
          </a:p>
          <a:p>
            <a:r>
              <a:rPr lang="en-GB"/>
              <a:t>Role Culture </a:t>
            </a:r>
          </a:p>
          <a:p>
            <a:r>
              <a:rPr lang="en-GB"/>
              <a:t>Task Culture </a:t>
            </a:r>
          </a:p>
          <a:p>
            <a:r>
              <a:rPr lang="en-GB"/>
              <a:t>Person Culture</a:t>
            </a:r>
          </a:p>
        </p:txBody>
      </p:sp>
    </p:spTree>
    <p:extLst>
      <p:ext uri="{BB962C8B-B14F-4D97-AF65-F5344CB8AC3E}">
        <p14:creationId xmlns:p14="http://schemas.microsoft.com/office/powerpoint/2010/main" val="260890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D6C8E7F-6C76-4953-BAE4-12BB009F0E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4F6D2E95-5879-44A2-AB57-81DB5F99D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252753FF-BFE0-4D73-98FB-962BAA98B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5835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2834314" cy="1499616"/>
          </a:xfrm>
        </p:spPr>
        <p:txBody>
          <a:bodyPr vert="horz" lIns="91440" tIns="45720" rIns="91440" bIns="45720" rtlCol="0" anchor="ctr">
            <a:normAutofit/>
          </a:bodyPr>
          <a:lstStyle/>
          <a:p>
            <a:r>
              <a:rPr lang="en-US" sz="3800" b="1">
                <a:solidFill>
                  <a:srgbClr val="FFFFFF"/>
                </a:solidFill>
              </a:rPr>
              <a:t>Power Culture </a:t>
            </a:r>
          </a:p>
        </p:txBody>
      </p:sp>
      <p:cxnSp>
        <p:nvCxnSpPr>
          <p:cNvPr id="15" name="Straight Connector 14">
            <a:extLst>
              <a:ext uri="{FF2B5EF4-FFF2-40B4-BE49-F238E27FC236}">
                <a16:creationId xmlns:a16="http://schemas.microsoft.com/office/drawing/2014/main" id="{87C2A4FF-27EB-4517-8D52-BA9582281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4B44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768096" y="2286000"/>
            <a:ext cx="2843784" cy="3931920"/>
          </a:xfrm>
        </p:spPr>
        <p:txBody>
          <a:bodyPr vert="horz" lIns="45720" tIns="45720" rIns="45720" bIns="45720" numCol="1" rtlCol="0">
            <a:normAutofit/>
          </a:bodyPr>
          <a:lstStyle/>
          <a:p>
            <a:pPr marL="0" indent="0">
              <a:buNone/>
            </a:pPr>
            <a:r>
              <a:rPr lang="en-US" sz="1700">
                <a:solidFill>
                  <a:srgbClr val="FFFFFF"/>
                </a:solidFill>
              </a:rPr>
              <a:t>• Culture relies on central figure</a:t>
            </a:r>
          </a:p>
          <a:p>
            <a:pPr marL="0" indent="0">
              <a:buNone/>
            </a:pPr>
            <a:r>
              <a:rPr lang="en-US" sz="1700">
                <a:solidFill>
                  <a:srgbClr val="FFFFFF"/>
                </a:solidFill>
              </a:rPr>
              <a:t>• Central figure communicates outwards </a:t>
            </a:r>
          </a:p>
          <a:p>
            <a:pPr marL="0" indent="0">
              <a:buNone/>
            </a:pPr>
            <a:r>
              <a:rPr lang="en-US" sz="1700">
                <a:solidFill>
                  <a:srgbClr val="FFFFFF"/>
                </a:solidFill>
              </a:rPr>
              <a:t>• Found in small organisations</a:t>
            </a:r>
          </a:p>
          <a:p>
            <a:pPr marL="0" indent="0">
              <a:buNone/>
            </a:pPr>
            <a:r>
              <a:rPr lang="en-US" sz="1700">
                <a:solidFill>
                  <a:srgbClr val="FFFFFF"/>
                </a:solidFill>
              </a:rPr>
              <a:t>• Quick decision making</a:t>
            </a:r>
          </a:p>
          <a:p>
            <a:pPr marL="0" indent="0">
              <a:buNone/>
            </a:pPr>
            <a:r>
              <a:rPr lang="en-US" sz="1700">
                <a:solidFill>
                  <a:srgbClr val="FFFFFF"/>
                </a:solidFill>
              </a:rPr>
              <a:t>• Can respond to change and outside threats</a:t>
            </a:r>
          </a:p>
          <a:p>
            <a:pPr marL="0" indent="0">
              <a:buNone/>
            </a:pPr>
            <a:r>
              <a:rPr lang="en-US" sz="1700">
                <a:solidFill>
                  <a:srgbClr val="FFFFFF"/>
                </a:solidFill>
              </a:rPr>
              <a:t>• Hard to maintain once the business starts to expand</a:t>
            </a:r>
          </a:p>
          <a:p>
            <a:pPr marL="0" indent="0">
              <a:buNone/>
            </a:pPr>
            <a:r>
              <a:rPr lang="en-US" sz="1700">
                <a:solidFill>
                  <a:srgbClr val="FFFFFF"/>
                </a:solidFill>
              </a:rPr>
              <a:t>• Vigorously pitted against change</a:t>
            </a:r>
          </a:p>
        </p:txBody>
      </p:sp>
      <p:pic>
        <p:nvPicPr>
          <p:cNvPr id="4" name="Picture 3">
            <a:extLst>
              <a:ext uri="{FF2B5EF4-FFF2-40B4-BE49-F238E27FC236}">
                <a16:creationId xmlns:a16="http://schemas.microsoft.com/office/drawing/2014/main" id="{3B4C82D6-DF2C-4CBD-B3AC-F3CE77ECA206}"/>
              </a:ext>
            </a:extLst>
          </p:cNvPr>
          <p:cNvPicPr>
            <a:picLocks noChangeAspect="1"/>
          </p:cNvPicPr>
          <p:nvPr/>
        </p:nvPicPr>
        <p:blipFill rotWithShape="1">
          <a:blip r:embed="rId3"/>
          <a:srcRect l="3474" t="35992" r="85368" b="45817"/>
          <a:stretch/>
        </p:blipFill>
        <p:spPr>
          <a:xfrm>
            <a:off x="4572000" y="1552750"/>
            <a:ext cx="4091940" cy="3752500"/>
          </a:xfrm>
          <a:prstGeom prst="rect">
            <a:avLst/>
          </a:prstGeom>
        </p:spPr>
      </p:pic>
    </p:spTree>
    <p:extLst>
      <p:ext uri="{BB962C8B-B14F-4D97-AF65-F5344CB8AC3E}">
        <p14:creationId xmlns:p14="http://schemas.microsoft.com/office/powerpoint/2010/main" val="27008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9">
            <a:extLst>
              <a:ext uri="{FF2B5EF4-FFF2-40B4-BE49-F238E27FC236}">
                <a16:creationId xmlns:a16="http://schemas.microsoft.com/office/drawing/2014/main" id="{5D6C8E7F-6C76-4953-BAE4-12BB009F0E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68096" y="585216"/>
            <a:ext cx="3323844" cy="1499616"/>
          </a:xfrm>
        </p:spPr>
        <p:txBody>
          <a:bodyPr vert="horz" lIns="91440" tIns="45720" rIns="91440" bIns="45720" rtlCol="0" anchor="ctr">
            <a:normAutofit/>
          </a:bodyPr>
          <a:lstStyle/>
          <a:p>
            <a:r>
              <a:rPr lang="en-US" sz="4200" b="1"/>
              <a:t>Role Culture</a:t>
            </a:r>
          </a:p>
        </p:txBody>
      </p:sp>
      <p:cxnSp>
        <p:nvCxnSpPr>
          <p:cNvPr id="19" name="Straight Connector 11">
            <a:extLst>
              <a:ext uri="{FF2B5EF4-FFF2-40B4-BE49-F238E27FC236}">
                <a16:creationId xmlns:a16="http://schemas.microsoft.com/office/drawing/2014/main" id="{84F19D98-A5BA-4BE2-ACFB-4ED9DBA915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27CFEB"/>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768096" y="2286000"/>
            <a:ext cx="3322211" cy="3931920"/>
          </a:xfrm>
        </p:spPr>
        <p:txBody>
          <a:bodyPr vert="horz" lIns="45720" tIns="45720" rIns="45720" bIns="45720" numCol="2" rtlCol="0">
            <a:normAutofit/>
          </a:bodyPr>
          <a:lstStyle/>
          <a:p>
            <a:r>
              <a:rPr lang="en-US" sz="1600"/>
              <a:t>Most common and readily recognised</a:t>
            </a:r>
          </a:p>
          <a:p>
            <a:r>
              <a:rPr lang="en-US" sz="1600"/>
              <a:t>Based on job/role rather than personalities</a:t>
            </a:r>
          </a:p>
          <a:p>
            <a:r>
              <a:rPr lang="en-US" sz="1600"/>
              <a:t>Traditional hierarchical structure</a:t>
            </a:r>
          </a:p>
          <a:p>
            <a:r>
              <a:rPr lang="en-US" sz="1600"/>
              <a:t>Well-defined roles</a:t>
            </a:r>
          </a:p>
          <a:p>
            <a:r>
              <a:rPr lang="en-US" sz="1600"/>
              <a:t>Change relatively slow and only brought about by fear</a:t>
            </a:r>
          </a:p>
          <a:p>
            <a:r>
              <a:rPr lang="en-US" sz="1600"/>
              <a:t>Can adapt but this ability restricted and will thus face problems surviving a dramatic change</a:t>
            </a:r>
          </a:p>
          <a:p>
            <a:endParaRPr lang="en-US" sz="1600"/>
          </a:p>
          <a:p>
            <a:endParaRPr lang="en-US" sz="1600"/>
          </a:p>
          <a:p>
            <a:endParaRPr lang="en-US" sz="1600"/>
          </a:p>
          <a:p>
            <a:endParaRPr lang="en-US" sz="1600"/>
          </a:p>
          <a:p>
            <a:pPr marL="0" indent="0">
              <a:buNone/>
            </a:pPr>
            <a:endParaRPr lang="en-US" sz="1600"/>
          </a:p>
        </p:txBody>
      </p:sp>
      <p:pic>
        <p:nvPicPr>
          <p:cNvPr id="5" name="Picture 4">
            <a:extLst>
              <a:ext uri="{FF2B5EF4-FFF2-40B4-BE49-F238E27FC236}">
                <a16:creationId xmlns:a16="http://schemas.microsoft.com/office/drawing/2014/main" id="{99652E63-B4E2-453A-AE0B-1CF7C7F4C7F8}"/>
              </a:ext>
            </a:extLst>
          </p:cNvPr>
          <p:cNvPicPr>
            <a:picLocks noChangeAspect="1"/>
          </p:cNvPicPr>
          <p:nvPr/>
        </p:nvPicPr>
        <p:blipFill rotWithShape="1">
          <a:blip r:embed="rId3"/>
          <a:srcRect l="1226" t="26561" r="82237" b="45798"/>
          <a:stretch/>
        </p:blipFill>
        <p:spPr>
          <a:xfrm>
            <a:off x="4572000" y="1505380"/>
            <a:ext cx="4091940" cy="3847240"/>
          </a:xfrm>
          <a:prstGeom prst="rect">
            <a:avLst/>
          </a:prstGeom>
        </p:spPr>
      </p:pic>
    </p:spTree>
    <p:extLst>
      <p:ext uri="{BB962C8B-B14F-4D97-AF65-F5344CB8AC3E}">
        <p14:creationId xmlns:p14="http://schemas.microsoft.com/office/powerpoint/2010/main" val="206883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5D6C8E7F-6C76-4953-BAE4-12BB009F0E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68096" y="585216"/>
            <a:ext cx="7290054" cy="1499616"/>
          </a:xfrm>
        </p:spPr>
        <p:txBody>
          <a:bodyPr vert="horz" lIns="91440" tIns="45720" rIns="91440" bIns="45720" rtlCol="0" anchor="ctr">
            <a:normAutofit/>
          </a:bodyPr>
          <a:lstStyle/>
          <a:p>
            <a:r>
              <a:rPr lang="en-US" sz="5000" b="1"/>
              <a:t>Task Culture</a:t>
            </a:r>
          </a:p>
        </p:txBody>
      </p:sp>
      <p:cxnSp>
        <p:nvCxnSpPr>
          <p:cNvPr id="12" name="Straight Connector 11">
            <a:extLst>
              <a:ext uri="{FF2B5EF4-FFF2-40B4-BE49-F238E27FC236}">
                <a16:creationId xmlns:a16="http://schemas.microsoft.com/office/drawing/2014/main" id="{01EE3ADD-EB1B-4FB5-AD37-E648BB860A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36DEFD"/>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5DBB859-7FAB-4DD7-A479-9CC619682078}"/>
              </a:ext>
            </a:extLst>
          </p:cNvPr>
          <p:cNvPicPr>
            <a:picLocks noChangeAspect="1"/>
          </p:cNvPicPr>
          <p:nvPr/>
        </p:nvPicPr>
        <p:blipFill rotWithShape="1">
          <a:blip r:embed="rId3"/>
          <a:srcRect l="3175" t="27590" r="86589" b="50000"/>
          <a:stretch/>
        </p:blipFill>
        <p:spPr>
          <a:xfrm>
            <a:off x="768095" y="2440744"/>
            <a:ext cx="2711704" cy="3339465"/>
          </a:xfrm>
          <a:prstGeom prst="rect">
            <a:avLst/>
          </a:prstGeom>
        </p:spPr>
      </p:pic>
      <p:sp>
        <p:nvSpPr>
          <p:cNvPr id="3" name="Content Placeholder 2"/>
          <p:cNvSpPr>
            <a:spLocks noGrp="1"/>
          </p:cNvSpPr>
          <p:nvPr>
            <p:ph sz="half" idx="1"/>
          </p:nvPr>
        </p:nvSpPr>
        <p:spPr>
          <a:xfrm>
            <a:off x="3797709" y="2286000"/>
            <a:ext cx="4260441" cy="4023360"/>
          </a:xfrm>
        </p:spPr>
        <p:txBody>
          <a:bodyPr vert="horz" lIns="45720" tIns="45720" rIns="45720" bIns="45720" rtlCol="0">
            <a:normAutofit/>
          </a:bodyPr>
          <a:lstStyle/>
          <a:p>
            <a:r>
              <a:rPr lang="en-US" sz="1600"/>
              <a:t>Management’s basic concern – continuous and successful solution of problems</a:t>
            </a:r>
          </a:p>
          <a:p>
            <a:r>
              <a:rPr lang="en-US" sz="1600"/>
              <a:t>Flexible structure – can be tailored according to task in hand</a:t>
            </a:r>
          </a:p>
          <a:p>
            <a:r>
              <a:rPr lang="en-US" sz="1600"/>
              <a:t>Suitable for rapidly changing organisations where groups are established for short term basis</a:t>
            </a:r>
          </a:p>
          <a:p>
            <a:r>
              <a:rPr lang="en-US" sz="1600"/>
              <a:t>Individual knowledge rather than rank and position - autonomy</a:t>
            </a:r>
          </a:p>
          <a:p>
            <a:r>
              <a:rPr lang="en-US" sz="1600"/>
              <a:t>Can be difficult to control</a:t>
            </a:r>
          </a:p>
          <a:p>
            <a:r>
              <a:rPr lang="en-US" sz="1600"/>
              <a:t>Most medium and large professional services, accounting, law and consulting firms (like PwC, Deloitte, Bain, etc.) </a:t>
            </a:r>
          </a:p>
          <a:p>
            <a:endParaRPr lang="en-US" sz="1600"/>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5D6C8E7F-6C76-4953-BAE4-12BB009F0E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4F6D2E95-5879-44A2-AB57-81DB5F99D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2753FF-BFE0-4D73-98FB-962BAA98B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4D31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2834314" cy="1499616"/>
          </a:xfrm>
        </p:spPr>
        <p:txBody>
          <a:bodyPr vert="horz" lIns="91440" tIns="45720" rIns="91440" bIns="45720" rtlCol="0" anchor="ctr">
            <a:normAutofit/>
          </a:bodyPr>
          <a:lstStyle/>
          <a:p>
            <a:r>
              <a:rPr lang="en-US" sz="3800" b="1">
                <a:solidFill>
                  <a:srgbClr val="FFFFFF"/>
                </a:solidFill>
              </a:rPr>
              <a:t>Person Culture</a:t>
            </a:r>
          </a:p>
        </p:txBody>
      </p:sp>
      <p:cxnSp>
        <p:nvCxnSpPr>
          <p:cNvPr id="16" name="Straight Connector 15">
            <a:extLst>
              <a:ext uri="{FF2B5EF4-FFF2-40B4-BE49-F238E27FC236}">
                <a16:creationId xmlns:a16="http://schemas.microsoft.com/office/drawing/2014/main" id="{87C2A4FF-27EB-4517-8D52-BA9582281E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2B148"/>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768096" y="2286000"/>
            <a:ext cx="2843784" cy="3931920"/>
          </a:xfrm>
        </p:spPr>
        <p:txBody>
          <a:bodyPr vert="horz" lIns="45720" tIns="45720" rIns="45720" bIns="45720" numCol="2" rtlCol="0">
            <a:normAutofit/>
          </a:bodyPr>
          <a:lstStyle/>
          <a:p>
            <a:r>
              <a:rPr lang="en-US" i="0" u="none" strike="noStrike" baseline="0">
                <a:solidFill>
                  <a:srgbClr val="FFFFFF"/>
                </a:solidFill>
              </a:rPr>
              <a:t>Unusual culture</a:t>
            </a:r>
          </a:p>
          <a:p>
            <a:r>
              <a:rPr lang="en-US" i="0" u="none" strike="noStrike" baseline="0">
                <a:solidFill>
                  <a:srgbClr val="FFFFFF"/>
                </a:solidFill>
              </a:rPr>
              <a:t>Structure and culture built around individuals</a:t>
            </a:r>
          </a:p>
          <a:p>
            <a:r>
              <a:rPr lang="en-US" i="0" u="none" strike="noStrike" baseline="0">
                <a:solidFill>
                  <a:srgbClr val="FFFFFF"/>
                </a:solidFill>
              </a:rPr>
              <a:t>Influence</a:t>
            </a:r>
            <a:r>
              <a:rPr lang="en-US" i="0" u="none" strike="noStrike">
                <a:solidFill>
                  <a:srgbClr val="FFFFFF"/>
                </a:solidFill>
              </a:rPr>
              <a:t> is shared and the power base is usually expert</a:t>
            </a:r>
          </a:p>
          <a:p>
            <a:r>
              <a:rPr lang="en-US">
                <a:solidFill>
                  <a:srgbClr val="FFFFFF"/>
                </a:solidFill>
              </a:rPr>
              <a:t>Examples:</a:t>
            </a:r>
            <a:endParaRPr lang="en-US" i="0" u="none" strike="noStrike">
              <a:solidFill>
                <a:srgbClr val="FFFFFF"/>
              </a:solidFill>
            </a:endParaRPr>
          </a:p>
          <a:p>
            <a:pPr lvl="1"/>
            <a:r>
              <a:rPr lang="en-US">
                <a:solidFill>
                  <a:srgbClr val="FFFFFF"/>
                </a:solidFill>
              </a:rPr>
              <a:t>Small law or accounting office,</a:t>
            </a:r>
          </a:p>
          <a:p>
            <a:pPr lvl="1"/>
            <a:r>
              <a:rPr lang="en-US">
                <a:solidFill>
                  <a:srgbClr val="FFFFFF"/>
                </a:solidFill>
              </a:rPr>
              <a:t>Barristers chambers</a:t>
            </a:r>
          </a:p>
          <a:p>
            <a:pPr lvl="1"/>
            <a:r>
              <a:rPr lang="en-US">
                <a:solidFill>
                  <a:srgbClr val="FFFFFF"/>
                </a:solidFill>
              </a:rPr>
              <a:t>GP Practice</a:t>
            </a:r>
          </a:p>
          <a:p>
            <a:pPr lvl="1"/>
            <a:r>
              <a:rPr lang="en-US">
                <a:solidFill>
                  <a:srgbClr val="FFFFFF"/>
                </a:solidFill>
              </a:rPr>
              <a:t>Professional practices</a:t>
            </a:r>
          </a:p>
        </p:txBody>
      </p:sp>
      <p:pic>
        <p:nvPicPr>
          <p:cNvPr id="5" name="Picture 4">
            <a:extLst>
              <a:ext uri="{FF2B5EF4-FFF2-40B4-BE49-F238E27FC236}">
                <a16:creationId xmlns:a16="http://schemas.microsoft.com/office/drawing/2014/main" id="{E0D4BB0C-21B0-4C68-8A93-DD9384FC928E}"/>
              </a:ext>
            </a:extLst>
          </p:cNvPr>
          <p:cNvPicPr>
            <a:picLocks noChangeAspect="1"/>
          </p:cNvPicPr>
          <p:nvPr/>
        </p:nvPicPr>
        <p:blipFill rotWithShape="1">
          <a:blip r:embed="rId3"/>
          <a:srcRect l="2134" t="27590" r="84116" b="47952"/>
          <a:stretch/>
        </p:blipFill>
        <p:spPr>
          <a:xfrm>
            <a:off x="4572000" y="1381894"/>
            <a:ext cx="4091940" cy="4094212"/>
          </a:xfrm>
          <a:prstGeom prst="rect">
            <a:avLst/>
          </a:prstGeom>
        </p:spPr>
      </p:pic>
    </p:spTree>
    <p:extLst>
      <p:ext uri="{BB962C8B-B14F-4D97-AF65-F5344CB8AC3E}">
        <p14:creationId xmlns:p14="http://schemas.microsoft.com/office/powerpoint/2010/main" val="165870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7F432D6-15A4-4BE1-BA1F-C0359AC7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364" y="484632"/>
            <a:ext cx="1596699" cy="5880916"/>
          </a:xfrm>
          <a:prstGeom prst="rect">
            <a:avLst/>
          </a:prstGeom>
          <a:solidFill>
            <a:schemeClr val="accent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9558" y="484632"/>
            <a:ext cx="6711112"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01995" y="788416"/>
            <a:ext cx="5942448" cy="1499616"/>
          </a:xfrm>
        </p:spPr>
        <p:txBody>
          <a:bodyPr>
            <a:normAutofit/>
          </a:bodyPr>
          <a:lstStyle/>
          <a:p>
            <a:r>
              <a:rPr lang="en-GB" b="1">
                <a:solidFill>
                  <a:srgbClr val="FFFFFF"/>
                </a:solidFill>
              </a:rPr>
              <a:t>Schein’s Three Levels of Culture</a:t>
            </a:r>
          </a:p>
        </p:txBody>
      </p:sp>
      <p:cxnSp>
        <p:nvCxnSpPr>
          <p:cNvPr id="28" name="Straight Connector 27">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405398" y="1029524"/>
            <a:ext cx="0" cy="914400"/>
          </a:xfrm>
          <a:prstGeom prst="line">
            <a:avLst/>
          </a:prstGeom>
          <a:ln w="19050">
            <a:solidFill>
              <a:schemeClr val="accent2">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601995" y="2489202"/>
            <a:ext cx="5942448" cy="3554614"/>
          </a:xfrm>
        </p:spPr>
        <p:txBody>
          <a:bodyPr>
            <a:normAutofit/>
          </a:bodyPr>
          <a:lstStyle/>
          <a:p>
            <a:r>
              <a:rPr lang="en-GB">
                <a:solidFill>
                  <a:srgbClr val="FFFFFF"/>
                </a:solidFill>
              </a:rPr>
              <a:t>Surface manifestations </a:t>
            </a:r>
          </a:p>
          <a:p>
            <a:r>
              <a:rPr lang="en-GB">
                <a:solidFill>
                  <a:srgbClr val="FFFFFF"/>
                </a:solidFill>
              </a:rPr>
              <a:t>Espoused values</a:t>
            </a:r>
          </a:p>
          <a:p>
            <a:r>
              <a:rPr lang="en-GB">
                <a:solidFill>
                  <a:srgbClr val="FFFFFF"/>
                </a:solidFill>
              </a:rPr>
              <a:t>Basic underlying assumptions</a:t>
            </a:r>
          </a:p>
          <a:p>
            <a:endParaRPr lang="en-GB">
              <a:solidFill>
                <a:srgbClr val="FFFFFF"/>
              </a:solidFill>
            </a:endParaRPr>
          </a:p>
        </p:txBody>
      </p:sp>
    </p:spTree>
    <p:extLst>
      <p:ext uri="{BB962C8B-B14F-4D97-AF65-F5344CB8AC3E}">
        <p14:creationId xmlns:p14="http://schemas.microsoft.com/office/powerpoint/2010/main" val="3481205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A979BAF-995A-4523-B29C-1A1CB4618FFC}"/>
              </a:ext>
            </a:extLst>
          </p:cNvPr>
          <p:cNvPicPr>
            <a:picLocks noGrp="1" noChangeAspect="1"/>
          </p:cNvPicPr>
          <p:nvPr>
            <p:ph idx="1"/>
          </p:nvPr>
        </p:nvPicPr>
        <p:blipFill rotWithShape="1">
          <a:blip r:embed="rId3"/>
          <a:srcRect l="13820" t="20955" r="56201" b="25723"/>
          <a:stretch/>
        </p:blipFill>
        <p:spPr>
          <a:xfrm>
            <a:off x="1143000" y="72008"/>
            <a:ext cx="6741368" cy="6741368"/>
          </a:xfrm>
          <a:prstGeom prst="rect">
            <a:avLst/>
          </a:prstGeom>
        </p:spPr>
      </p:pic>
    </p:spTree>
    <p:extLst>
      <p:ext uri="{BB962C8B-B14F-4D97-AF65-F5344CB8AC3E}">
        <p14:creationId xmlns:p14="http://schemas.microsoft.com/office/powerpoint/2010/main" val="258448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7F432D6-15A4-4BE1-BA1F-C0359AC7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364" y="484632"/>
            <a:ext cx="1596699" cy="5880916"/>
          </a:xfrm>
          <a:prstGeom prst="rect">
            <a:avLst/>
          </a:prstGeom>
          <a:solidFill>
            <a:schemeClr val="accent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9558" y="484632"/>
            <a:ext cx="6711112"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01995" y="788416"/>
            <a:ext cx="5942448" cy="1499616"/>
          </a:xfrm>
        </p:spPr>
        <p:txBody>
          <a:bodyPr>
            <a:normAutofit/>
          </a:bodyPr>
          <a:lstStyle/>
          <a:p>
            <a:r>
              <a:rPr lang="en-GB" sz="3600" b="1" dirty="0">
                <a:solidFill>
                  <a:srgbClr val="FFFFFF"/>
                </a:solidFill>
              </a:rPr>
              <a:t>Action Checklist (CMI, 2015)</a:t>
            </a:r>
          </a:p>
        </p:txBody>
      </p:sp>
      <p:cxnSp>
        <p:nvCxnSpPr>
          <p:cNvPr id="21" name="Straight Connector 20">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405398" y="1029524"/>
            <a:ext cx="0" cy="914400"/>
          </a:xfrm>
          <a:prstGeom prst="line">
            <a:avLst/>
          </a:prstGeom>
          <a:ln w="19050">
            <a:solidFill>
              <a:schemeClr val="accent2">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601995" y="2489202"/>
            <a:ext cx="5942448" cy="3554614"/>
          </a:xfrm>
        </p:spPr>
        <p:txBody>
          <a:bodyPr>
            <a:normAutofit/>
          </a:bodyPr>
          <a:lstStyle/>
          <a:p>
            <a:pPr marL="0" indent="0">
              <a:buNone/>
            </a:pPr>
            <a:r>
              <a:rPr lang="en-GB" sz="1100">
                <a:solidFill>
                  <a:srgbClr val="FFFFFF"/>
                </a:solidFill>
              </a:rPr>
              <a:t>A broad initial impression of an organisation’s culture can be gained by:</a:t>
            </a:r>
          </a:p>
          <a:p>
            <a:pPr marL="514350" indent="-514350">
              <a:buAutoNum type="arabicPeriod"/>
            </a:pPr>
            <a:r>
              <a:rPr lang="en-GB" sz="1100">
                <a:solidFill>
                  <a:srgbClr val="FFFFFF"/>
                </a:solidFill>
              </a:rPr>
              <a:t>Reading</a:t>
            </a:r>
          </a:p>
          <a:p>
            <a:pPr marL="514350" indent="-514350">
              <a:buAutoNum type="arabicPeriod"/>
            </a:pPr>
            <a:r>
              <a:rPr lang="en-GB" sz="1100">
                <a:solidFill>
                  <a:srgbClr val="FFFFFF"/>
                </a:solidFill>
              </a:rPr>
              <a:t>Reviewing the organisation’s context and environment</a:t>
            </a:r>
          </a:p>
          <a:p>
            <a:pPr marL="514350" indent="-514350">
              <a:buAutoNum type="arabicPeriod"/>
            </a:pPr>
            <a:r>
              <a:rPr lang="en-GB" sz="1100">
                <a:solidFill>
                  <a:srgbClr val="FFFFFF"/>
                </a:solidFill>
              </a:rPr>
              <a:t>Talking to people who work for the organisation</a:t>
            </a:r>
          </a:p>
          <a:p>
            <a:pPr marL="514350" indent="-514350">
              <a:buAutoNum type="arabicPeriod"/>
            </a:pPr>
            <a:r>
              <a:rPr lang="en-GB" sz="1100">
                <a:solidFill>
                  <a:srgbClr val="FFFFFF"/>
                </a:solidFill>
              </a:rPr>
              <a:t>Making physical observations</a:t>
            </a:r>
          </a:p>
          <a:p>
            <a:pPr marL="514350" indent="-514350">
              <a:buAutoNum type="arabicPeriod"/>
            </a:pPr>
            <a:r>
              <a:rPr lang="en-GB" sz="1100">
                <a:solidFill>
                  <a:srgbClr val="FFFFFF"/>
                </a:solidFill>
              </a:rPr>
              <a:t>Assessing communication styles</a:t>
            </a:r>
          </a:p>
          <a:p>
            <a:pPr marL="514350" indent="-514350">
              <a:buAutoNum type="arabicPeriod"/>
            </a:pPr>
            <a:r>
              <a:rPr lang="en-GB" sz="1100">
                <a:solidFill>
                  <a:srgbClr val="FFFFFF"/>
                </a:solidFill>
              </a:rPr>
              <a:t>Looking at the nature of decision making and the impact on stakeholders</a:t>
            </a:r>
          </a:p>
          <a:p>
            <a:pPr marL="514350" indent="-514350">
              <a:buAutoNum type="arabicPeriod"/>
            </a:pPr>
            <a:r>
              <a:rPr lang="en-GB" sz="1100">
                <a:solidFill>
                  <a:srgbClr val="FFFFFF"/>
                </a:solidFill>
              </a:rPr>
              <a:t>Considering timekeeping</a:t>
            </a:r>
          </a:p>
          <a:p>
            <a:pPr marL="514350" indent="-514350">
              <a:buAutoNum type="arabicPeriod"/>
            </a:pPr>
            <a:r>
              <a:rPr lang="en-GB" sz="1100">
                <a:solidFill>
                  <a:srgbClr val="FFFFFF"/>
                </a:solidFill>
              </a:rPr>
              <a:t>Analysing groups and networks</a:t>
            </a:r>
          </a:p>
          <a:p>
            <a:pPr marL="514350" indent="-514350">
              <a:buAutoNum type="arabicPeriod"/>
            </a:pPr>
            <a:r>
              <a:rPr lang="en-GB" sz="1100">
                <a:solidFill>
                  <a:srgbClr val="FFFFFF"/>
                </a:solidFill>
              </a:rPr>
              <a:t>Looking at how meetings are conducted</a:t>
            </a:r>
          </a:p>
          <a:p>
            <a:pPr marL="514350" indent="-514350">
              <a:buAutoNum type="arabicPeriod"/>
            </a:pPr>
            <a:r>
              <a:rPr lang="en-GB" sz="1100">
                <a:solidFill>
                  <a:srgbClr val="FFFFFF"/>
                </a:solidFill>
              </a:rPr>
              <a:t>Consider organisational boundaries</a:t>
            </a:r>
          </a:p>
          <a:p>
            <a:endParaRPr lang="en-GB" sz="1100">
              <a:solidFill>
                <a:srgbClr val="FFFFFF"/>
              </a:solidFill>
            </a:endParaRPr>
          </a:p>
        </p:txBody>
      </p:sp>
    </p:spTree>
    <p:extLst>
      <p:ext uri="{BB962C8B-B14F-4D97-AF65-F5344CB8AC3E}">
        <p14:creationId xmlns:p14="http://schemas.microsoft.com/office/powerpoint/2010/main" val="2038658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7F432D6-15A4-4BE1-BA1F-C0359AC7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364" y="484632"/>
            <a:ext cx="1596699" cy="5880916"/>
          </a:xfrm>
          <a:prstGeom prst="rect">
            <a:avLst/>
          </a:prstGeom>
          <a:solidFill>
            <a:schemeClr val="accent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9558" y="484632"/>
            <a:ext cx="6711112"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01995" y="788416"/>
            <a:ext cx="5942448" cy="1499616"/>
          </a:xfrm>
        </p:spPr>
        <p:txBody>
          <a:bodyPr>
            <a:normAutofit/>
          </a:bodyPr>
          <a:lstStyle/>
          <a:p>
            <a:r>
              <a:rPr lang="en-GB" b="1">
                <a:solidFill>
                  <a:srgbClr val="FFFFFF"/>
                </a:solidFill>
              </a:rPr>
              <a:t>Deal and Kennedy (1982)</a:t>
            </a:r>
          </a:p>
        </p:txBody>
      </p:sp>
      <p:cxnSp>
        <p:nvCxnSpPr>
          <p:cNvPr id="21" name="Straight Connector 20">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405398" y="1029524"/>
            <a:ext cx="0" cy="914400"/>
          </a:xfrm>
          <a:prstGeom prst="line">
            <a:avLst/>
          </a:prstGeom>
          <a:ln w="19050">
            <a:solidFill>
              <a:schemeClr val="accent2">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601995" y="2489202"/>
            <a:ext cx="5942448" cy="3554614"/>
          </a:xfrm>
        </p:spPr>
        <p:txBody>
          <a:bodyPr>
            <a:normAutofit/>
          </a:bodyPr>
          <a:lstStyle/>
          <a:p>
            <a:pPr marL="0" indent="0">
              <a:buNone/>
            </a:pPr>
            <a:r>
              <a:rPr lang="en-GB">
                <a:solidFill>
                  <a:srgbClr val="FFFFFF"/>
                </a:solidFill>
              </a:rPr>
              <a:t>6 cultural elements:</a:t>
            </a:r>
          </a:p>
          <a:p>
            <a:r>
              <a:rPr lang="en-GB">
                <a:solidFill>
                  <a:srgbClr val="FFFFFF"/>
                </a:solidFill>
              </a:rPr>
              <a:t>History</a:t>
            </a:r>
          </a:p>
          <a:p>
            <a:r>
              <a:rPr lang="en-GB">
                <a:solidFill>
                  <a:srgbClr val="FFFFFF"/>
                </a:solidFill>
              </a:rPr>
              <a:t>Values and beliefs</a:t>
            </a:r>
          </a:p>
          <a:p>
            <a:r>
              <a:rPr lang="en-GB">
                <a:solidFill>
                  <a:srgbClr val="FFFFFF"/>
                </a:solidFill>
              </a:rPr>
              <a:t>Rituals and ceremonies</a:t>
            </a:r>
          </a:p>
          <a:p>
            <a:r>
              <a:rPr lang="en-GB">
                <a:solidFill>
                  <a:srgbClr val="FFFFFF"/>
                </a:solidFill>
              </a:rPr>
              <a:t>Stories</a:t>
            </a:r>
          </a:p>
          <a:p>
            <a:r>
              <a:rPr lang="en-GB">
                <a:solidFill>
                  <a:srgbClr val="FFFFFF"/>
                </a:solidFill>
              </a:rPr>
              <a:t>Heroic figures</a:t>
            </a:r>
          </a:p>
          <a:p>
            <a:r>
              <a:rPr lang="en-GB">
                <a:solidFill>
                  <a:srgbClr val="FFFFFF"/>
                </a:solidFill>
              </a:rPr>
              <a:t>The cultural network</a:t>
            </a:r>
          </a:p>
        </p:txBody>
      </p:sp>
    </p:spTree>
    <p:extLst>
      <p:ext uri="{BB962C8B-B14F-4D97-AF65-F5344CB8AC3E}">
        <p14:creationId xmlns:p14="http://schemas.microsoft.com/office/powerpoint/2010/main" val="327656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C1A1EAE-357C-4E0F-B9D2-FA8CCF1A0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E7A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3192" y="4767072"/>
            <a:ext cx="4945641" cy="1625210"/>
          </a:xfrm>
        </p:spPr>
        <p:txBody>
          <a:bodyPr>
            <a:normAutofit/>
          </a:bodyPr>
          <a:lstStyle/>
          <a:p>
            <a:pPr algn="r"/>
            <a:r>
              <a:rPr lang="en-GB" b="1">
                <a:solidFill>
                  <a:srgbClr val="FFFFFF"/>
                </a:solidFill>
              </a:rPr>
              <a:t>Deal and Kennedy’s Culture Types</a:t>
            </a:r>
          </a:p>
        </p:txBody>
      </p:sp>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rcRect t="9516" r="-2" b="13474"/>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365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476809" cy="5249334"/>
          </a:xfrm>
        </p:spPr>
        <p:txBody>
          <a:bodyPr>
            <a:normAutofit/>
          </a:bodyPr>
          <a:lstStyle/>
          <a:p>
            <a:pPr algn="r"/>
            <a:r>
              <a:rPr lang="en-GB" b="1">
                <a:solidFill>
                  <a:srgbClr val="FFFFFF"/>
                </a:solidFill>
              </a:rPr>
              <a:t>Exercise: Netflix Culture Deck</a:t>
            </a:r>
          </a:p>
        </p:txBody>
      </p:sp>
      <p:sp>
        <p:nvSpPr>
          <p:cNvPr id="3" name="Content Placeholder 2"/>
          <p:cNvSpPr>
            <a:spLocks noGrp="1"/>
          </p:cNvSpPr>
          <p:nvPr>
            <p:ph idx="1"/>
          </p:nvPr>
        </p:nvSpPr>
        <p:spPr>
          <a:xfrm>
            <a:off x="3832411" y="804333"/>
            <a:ext cx="4610377" cy="5249334"/>
          </a:xfrm>
        </p:spPr>
        <p:txBody>
          <a:bodyPr anchor="ctr">
            <a:normAutofit/>
          </a:bodyPr>
          <a:lstStyle/>
          <a:p>
            <a:r>
              <a:rPr lang="en-GB" dirty="0">
                <a:hlinkClick r:id="rId3"/>
              </a:rPr>
              <a:t>https://www.youtube.com/watch?v=2fuOs6nJSjY</a:t>
            </a:r>
            <a:endParaRPr lang="en-GB" dirty="0"/>
          </a:p>
          <a:p>
            <a:r>
              <a:rPr lang="en-GB" dirty="0"/>
              <a:t>Watch the video and note down points about the culture</a:t>
            </a:r>
          </a:p>
          <a:p>
            <a:r>
              <a:rPr lang="en-GB" dirty="0"/>
              <a:t>Think about how you may apply the models you have just learned to Netflix</a:t>
            </a:r>
          </a:p>
        </p:txBody>
      </p:sp>
    </p:spTree>
    <p:extLst>
      <p:ext uri="{BB962C8B-B14F-4D97-AF65-F5344CB8AC3E}">
        <p14:creationId xmlns:p14="http://schemas.microsoft.com/office/powerpoint/2010/main" val="71564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BD4024F7-18FF-4F20-9051-A0359459B0F9}"/>
              </a:ext>
            </a:extLst>
          </p:cNvPr>
          <p:cNvSpPr txBox="1">
            <a:spLocks/>
          </p:cNvSpPr>
          <p:nvPr/>
        </p:nvSpPr>
        <p:spPr>
          <a:xfrm>
            <a:off x="723591" y="804333"/>
            <a:ext cx="2476809" cy="524933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lnSpc>
                <a:spcPct val="80000"/>
              </a:lnSpc>
              <a:spcAft>
                <a:spcPts val="600"/>
              </a:spcAft>
            </a:pPr>
            <a:r>
              <a:rPr lang="en-US" sz="5000" b="1" cap="all" spc="100">
                <a:solidFill>
                  <a:srgbClr val="FFFFFF"/>
                </a:solidFill>
              </a:rPr>
              <a:t>Exercise: Netflix Culture Deck</a:t>
            </a:r>
          </a:p>
        </p:txBody>
      </p:sp>
      <p:sp>
        <p:nvSpPr>
          <p:cNvPr id="3" name="Content Placeholder 2"/>
          <p:cNvSpPr>
            <a:spLocks noGrp="1"/>
          </p:cNvSpPr>
          <p:nvPr>
            <p:ph idx="1"/>
          </p:nvPr>
        </p:nvSpPr>
        <p:spPr>
          <a:xfrm>
            <a:off x="3832411" y="804333"/>
            <a:ext cx="4610377" cy="5249334"/>
          </a:xfrm>
        </p:spPr>
        <p:txBody>
          <a:bodyPr vert="horz" lIns="45720" tIns="45720" rIns="45720" bIns="45720" rtlCol="0" anchor="ctr">
            <a:normAutofit/>
          </a:bodyPr>
          <a:lstStyle/>
          <a:p>
            <a:pPr marL="0" indent="0">
              <a:buNone/>
            </a:pPr>
            <a:r>
              <a:rPr lang="en-US" dirty="0"/>
              <a:t>In groups, research Netflix and answer the following questions:</a:t>
            </a:r>
          </a:p>
          <a:p>
            <a:r>
              <a:rPr lang="en-US" dirty="0"/>
              <a:t>Which of </a:t>
            </a:r>
            <a:r>
              <a:rPr lang="en-US" dirty="0" err="1"/>
              <a:t>Handy’s</a:t>
            </a:r>
            <a:r>
              <a:rPr lang="en-US" dirty="0"/>
              <a:t> definitions best describe Netflix’s culture and why?</a:t>
            </a:r>
          </a:p>
          <a:p>
            <a:r>
              <a:rPr lang="en-US" dirty="0"/>
              <a:t>Which of Deal and Kennedy’s definitions best describe its culture and why?</a:t>
            </a:r>
          </a:p>
          <a:p>
            <a:r>
              <a:rPr lang="en-US" dirty="0"/>
              <a:t>Complete an analysis of Netflix’s culture using the Cultural Web (lecture 1).</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2904573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7F432D6-15A4-4BE1-BA1F-C0359AC7A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4706C1-38B7-4C23-8749-906CB0DC8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364" y="484632"/>
            <a:ext cx="1596699" cy="5880916"/>
          </a:xfrm>
          <a:prstGeom prst="rect">
            <a:avLst/>
          </a:prstGeom>
          <a:solidFill>
            <a:schemeClr val="accent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EE15661-B0F2-42AE-A75B-0999B2CF5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9558" y="484632"/>
            <a:ext cx="6711112" cy="5880916"/>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CF56F-3A70-4D11-93E5-09F2B1DEBC70}"/>
              </a:ext>
            </a:extLst>
          </p:cNvPr>
          <p:cNvSpPr>
            <a:spLocks noGrp="1"/>
          </p:cNvSpPr>
          <p:nvPr>
            <p:ph type="title"/>
          </p:nvPr>
        </p:nvSpPr>
        <p:spPr>
          <a:xfrm>
            <a:off x="2601995" y="788416"/>
            <a:ext cx="5942448" cy="1499616"/>
          </a:xfrm>
        </p:spPr>
        <p:txBody>
          <a:bodyPr>
            <a:normAutofit/>
          </a:bodyPr>
          <a:lstStyle/>
          <a:p>
            <a:r>
              <a:rPr lang="en-GB" b="1">
                <a:solidFill>
                  <a:srgbClr val="FFFFFF"/>
                </a:solidFill>
              </a:rPr>
              <a:t>Summary of Lecture 2</a:t>
            </a:r>
          </a:p>
        </p:txBody>
      </p:sp>
      <p:cxnSp>
        <p:nvCxnSpPr>
          <p:cNvPr id="21" name="Straight Connector 20">
            <a:extLst>
              <a:ext uri="{FF2B5EF4-FFF2-40B4-BE49-F238E27FC236}">
                <a16:creationId xmlns:a16="http://schemas.microsoft.com/office/drawing/2014/main" id="{CD161189-7A5B-4B2B-93DC-7771029947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405398" y="1029524"/>
            <a:ext cx="0" cy="914400"/>
          </a:xfrm>
          <a:prstGeom prst="line">
            <a:avLst/>
          </a:prstGeom>
          <a:ln w="19050">
            <a:solidFill>
              <a:schemeClr val="accent2">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3CB9AD-3CBE-4F3F-AAFF-467C53A19783}"/>
              </a:ext>
            </a:extLst>
          </p:cNvPr>
          <p:cNvSpPr>
            <a:spLocks noGrp="1"/>
          </p:cNvSpPr>
          <p:nvPr>
            <p:ph idx="1"/>
          </p:nvPr>
        </p:nvSpPr>
        <p:spPr>
          <a:xfrm>
            <a:off x="2601995" y="2489202"/>
            <a:ext cx="5942448" cy="3554614"/>
          </a:xfrm>
        </p:spPr>
        <p:txBody>
          <a:bodyPr>
            <a:normAutofit/>
          </a:bodyPr>
          <a:lstStyle/>
          <a:p>
            <a:r>
              <a:rPr lang="en-GB">
                <a:solidFill>
                  <a:srgbClr val="FFFFFF"/>
                </a:solidFill>
              </a:rPr>
              <a:t>Handy’s four types of organisational culture</a:t>
            </a:r>
          </a:p>
          <a:p>
            <a:r>
              <a:rPr lang="en-GB">
                <a:solidFill>
                  <a:srgbClr val="FFFFFF"/>
                </a:solidFill>
              </a:rPr>
              <a:t>Schein’s three levels of culture</a:t>
            </a:r>
          </a:p>
          <a:p>
            <a:r>
              <a:rPr lang="en-GB">
                <a:solidFill>
                  <a:srgbClr val="FFFFFF"/>
                </a:solidFill>
              </a:rPr>
              <a:t>Action checklist</a:t>
            </a:r>
          </a:p>
          <a:p>
            <a:r>
              <a:rPr lang="en-GB">
                <a:solidFill>
                  <a:srgbClr val="FFFFFF"/>
                </a:solidFill>
              </a:rPr>
              <a:t>Deal and Kennedy</a:t>
            </a:r>
          </a:p>
          <a:p>
            <a:r>
              <a:rPr lang="en-GB">
                <a:solidFill>
                  <a:srgbClr val="FFFFFF"/>
                </a:solidFill>
              </a:rPr>
              <a:t>Netflix</a:t>
            </a:r>
          </a:p>
          <a:p>
            <a:pPr marL="0" indent="0">
              <a:buNone/>
            </a:pPr>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3043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0" ma:contentTypeDescription="Create a new document." ma:contentTypeScope="" ma:versionID="1aea0e732d6779c32654a4bc84ad0831">
  <xsd:schema xmlns:xsd="http://www.w3.org/2001/XMLSchema" xmlns:xs="http://www.w3.org/2001/XMLSchema" xmlns:p="http://schemas.microsoft.com/office/2006/metadata/properties" xmlns:ns3="bf13d2f1-3fb4-4d24-806f-713eb38c1b0e" targetNamespace="http://schemas.microsoft.com/office/2006/metadata/properties" ma:root="true" ma:fieldsID="f8c7819921bd3f4a88d45ea491791cbd" ns3:_="">
    <xsd:import namespace="bf13d2f1-3fb4-4d24-806f-713eb38c1b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778E26F-1372-4301-A860-987E4A19B6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F3FA112-CA97-4EC7-9805-2C7D26C913EB}">
  <ds:schemaRefs>
    <ds:schemaRef ds:uri="http://schemas.microsoft.com/sharepoint/v3/contenttype/forms"/>
  </ds:schemaRefs>
</ds:datastoreItem>
</file>

<file path=customXml/itemProps3.xml><?xml version="1.0" encoding="utf-8"?>
<ds:datastoreItem xmlns:ds="http://schemas.openxmlformats.org/officeDocument/2006/customXml" ds:itemID="{25298E59-0D42-496C-B44C-B9345CE9E0A1}">
  <ds:schemaRefs>
    <ds:schemaRef ds:uri="http://schemas.microsoft.com/office/2006/metadata/properties"/>
    <ds:schemaRef ds:uri="http://purl.org/dc/elements/1.1/"/>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bf13d2f1-3fb4-4d24-806f-713eb38c1b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TotalTime>
  <Words>3485</Words>
  <Application>Microsoft Office PowerPoint</Application>
  <PresentationFormat>On-screen Show (4:3)</PresentationFormat>
  <Paragraphs>236</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Tw Cen MT</vt:lpstr>
      <vt:lpstr>Tw Cen MT Condensed</vt:lpstr>
      <vt:lpstr>Wingdings 3</vt:lpstr>
      <vt:lpstr>Integral</vt:lpstr>
      <vt:lpstr> BMSW5105_CARD Workplace Culture and its Impact on Organisational Efficiency </vt:lpstr>
      <vt:lpstr>Recap of Lecture 1</vt:lpstr>
      <vt:lpstr>Structure of Lecture 2</vt:lpstr>
      <vt:lpstr>Handy’s Four Types of Organisational Culture</vt:lpstr>
      <vt:lpstr>Power Culture </vt:lpstr>
      <vt:lpstr>Role Culture</vt:lpstr>
      <vt:lpstr>Task Culture</vt:lpstr>
      <vt:lpstr>Person Culture</vt:lpstr>
      <vt:lpstr>Schein’s Three Levels of Culture</vt:lpstr>
      <vt:lpstr>PowerPoint Presentation</vt:lpstr>
      <vt:lpstr>Action Checklist (CMI, 2015)</vt:lpstr>
      <vt:lpstr>Deal and Kennedy (1982)</vt:lpstr>
      <vt:lpstr>Deal and Kennedy’s Culture Types</vt:lpstr>
      <vt:lpstr>Exercise: Netflix Culture Deck</vt:lpstr>
      <vt:lpstr>PowerPoint Presentation</vt:lpstr>
      <vt:lpstr>Summary of Lecture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BMSW5105_CARD Workplace Culture and its Impact on Organisational Efficiency </dc:title>
  <dc:creator>Marie Pitson</dc:creator>
  <cp:lastModifiedBy>Marie Pitson</cp:lastModifiedBy>
  <cp:revision>1</cp:revision>
  <dcterms:created xsi:type="dcterms:W3CDTF">2021-01-26T08:20:11Z</dcterms:created>
  <dcterms:modified xsi:type="dcterms:W3CDTF">2021-01-26T08:23:39Z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