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69" r:id="rId5"/>
    <p:sldId id="266" r:id="rId6"/>
    <p:sldId id="267" r:id="rId7"/>
    <p:sldId id="268" r:id="rId8"/>
    <p:sldId id="270" r:id="rId9"/>
    <p:sldId id="272" r:id="rId10"/>
    <p:sldId id="273" r:id="rId11"/>
    <p:sldId id="264" r:id="rId12"/>
    <p:sldId id="265" r:id="rId13"/>
    <p:sldId id="275"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orge Griffiths (1901007)" initials="GG(" lastIdx="40" clrIdx="0">
    <p:extLst>
      <p:ext uri="{19B8F6BF-5375-455C-9EA6-DF929625EA0E}">
        <p15:presenceInfo xmlns:p15="http://schemas.microsoft.com/office/powerpoint/2012/main" userId="S::1901007@student.uwtsd.ac.uk::01b88894-d5d5-40bf-a237-be7821446c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84431"/>
  </p:normalViewPr>
  <p:slideViewPr>
    <p:cSldViewPr snapToGrid="0" snapToObjects="1">
      <p:cViewPr>
        <p:scale>
          <a:sx n="100" d="100"/>
          <a:sy n="100" d="100"/>
        </p:scale>
        <p:origin x="437" y="-288"/>
      </p:cViewPr>
      <p:guideLst/>
    </p:cSldViewPr>
  </p:slideViewPr>
  <p:outlineViewPr>
    <p:cViewPr>
      <p:scale>
        <a:sx n="33" d="100"/>
        <a:sy n="33" d="100"/>
      </p:scale>
      <p:origin x="0" y="0"/>
    </p:cViewPr>
  </p:outlineViewPr>
  <p:notesTextViewPr>
    <p:cViewPr>
      <p:scale>
        <a:sx n="1" d="1"/>
        <a:sy n="1" d="1"/>
      </p:scale>
      <p:origin x="0" y="-226"/>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8D9EDE-DEE7-8044-A63C-C13111803B69}" type="datetimeFigureOut">
              <a:rPr lang="en-US" smtClean="0"/>
              <a:t>1/10/2021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64EC4-117A-2849-893A-6BAA219AB061}" type="slidenum">
              <a:rPr lang="en-US" smtClean="0"/>
              <a:t>‹#›</a:t>
            </a:fld>
            <a:endParaRPr lang="en-US"/>
          </a:p>
        </p:txBody>
      </p:sp>
    </p:spTree>
    <p:extLst>
      <p:ext uri="{BB962C8B-B14F-4D97-AF65-F5344CB8AC3E}">
        <p14:creationId xmlns:p14="http://schemas.microsoft.com/office/powerpoint/2010/main" val="60605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I will discuss the communication of work to technical and non technical audiences</a:t>
            </a:r>
          </a:p>
          <a:p>
            <a:endParaRPr lang="en-US" dirty="0"/>
          </a:p>
          <a:p>
            <a:r>
              <a:rPr lang="en-US" dirty="0"/>
              <a:t>Secondly I will discuss the awareness of relevant legal requirements governing engineering activities including personal, health and safety, contracts, intellectual property rights, product safety and liability issues.</a:t>
            </a:r>
          </a:p>
          <a:p>
            <a:endParaRPr lang="en-US" dirty="0"/>
          </a:p>
          <a:p>
            <a:r>
              <a:rPr lang="en-US" dirty="0"/>
              <a:t>I will then discuss the applications of skills in problem solving, communication, information retrieval working with others and the effective use of general IT facilities.</a:t>
            </a:r>
          </a:p>
          <a:p>
            <a:endParaRPr lang="en-US" dirty="0"/>
          </a:p>
          <a:p>
            <a:r>
              <a:rPr lang="en-US" dirty="0"/>
              <a:t>To conclude, we will consider the plan of self learning and improve performance as a foundation for lifelong learning and continuous professional development </a:t>
            </a:r>
          </a:p>
        </p:txBody>
      </p:sp>
      <p:sp>
        <p:nvSpPr>
          <p:cNvPr id="4" name="Slide Number Placeholder 3"/>
          <p:cNvSpPr>
            <a:spLocks noGrp="1"/>
          </p:cNvSpPr>
          <p:nvPr>
            <p:ph type="sldNum" sz="quarter" idx="5"/>
          </p:nvPr>
        </p:nvSpPr>
        <p:spPr/>
        <p:txBody>
          <a:bodyPr/>
          <a:lstStyle/>
          <a:p>
            <a:fld id="{EDA64EC4-117A-2849-893A-6BAA219AB061}" type="slidenum">
              <a:rPr lang="en-US" smtClean="0"/>
              <a:t>3</a:t>
            </a:fld>
            <a:endParaRPr lang="en-US"/>
          </a:p>
        </p:txBody>
      </p:sp>
    </p:spTree>
    <p:extLst>
      <p:ext uri="{BB962C8B-B14F-4D97-AF65-F5344CB8AC3E}">
        <p14:creationId xmlns:p14="http://schemas.microsoft.com/office/powerpoint/2010/main" val="4041108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Simplicity of a subject – would be no gain to the audience without presenting the </a:t>
            </a:r>
            <a:r>
              <a:rPr lang="en-US" dirty="0" err="1"/>
              <a:t>fundimentals</a:t>
            </a:r>
            <a:r>
              <a:rPr lang="en-US" dirty="0"/>
              <a:t> of a topic prior to the more technical data. Ensure information is basic and gradually increase its complexity throughout the presentation.</a:t>
            </a:r>
          </a:p>
          <a:p>
            <a:endParaRPr lang="en-US" dirty="0"/>
          </a:p>
          <a:p>
            <a:r>
              <a:rPr lang="en-US" dirty="0"/>
              <a:t>Using visual data - </a:t>
            </a:r>
          </a:p>
        </p:txBody>
      </p:sp>
      <p:sp>
        <p:nvSpPr>
          <p:cNvPr id="4" name="Slide Number Placeholder 3"/>
          <p:cNvSpPr>
            <a:spLocks noGrp="1"/>
          </p:cNvSpPr>
          <p:nvPr>
            <p:ph type="sldNum" sz="quarter" idx="5"/>
          </p:nvPr>
        </p:nvSpPr>
        <p:spPr/>
        <p:txBody>
          <a:bodyPr/>
          <a:lstStyle/>
          <a:p>
            <a:fld id="{EDA64EC4-117A-2849-893A-6BAA219AB061}" type="slidenum">
              <a:rPr lang="en-US" smtClean="0"/>
              <a:t>4</a:t>
            </a:fld>
            <a:endParaRPr lang="en-US"/>
          </a:p>
        </p:txBody>
      </p:sp>
    </p:spTree>
    <p:extLst>
      <p:ext uri="{BB962C8B-B14F-4D97-AF65-F5344CB8AC3E}">
        <p14:creationId xmlns:p14="http://schemas.microsoft.com/office/powerpoint/2010/main" val="3676570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Legislative requirements determine how we conduct business in a engineering facility.</a:t>
            </a:r>
          </a:p>
          <a:p>
            <a:endParaRPr lang="en-US" dirty="0"/>
          </a:p>
          <a:p>
            <a:r>
              <a:rPr lang="en-US" dirty="0"/>
              <a:t>In this </a:t>
            </a:r>
            <a:r>
              <a:rPr lang="en-US" dirty="0" err="1"/>
              <a:t>exper</a:t>
            </a:r>
            <a:r>
              <a:rPr lang="en-US" dirty="0"/>
              <a:t> I aim to focus on 5 key areas - of which I will discuss examples of they're legislative requirements and why they are imperative to the engineering workplace</a:t>
            </a:r>
          </a:p>
          <a:p>
            <a:endParaRPr lang="en-US" dirty="0"/>
          </a:p>
        </p:txBody>
      </p:sp>
      <p:sp>
        <p:nvSpPr>
          <p:cNvPr id="4" name="Slide Number Placeholder 3"/>
          <p:cNvSpPr>
            <a:spLocks noGrp="1"/>
          </p:cNvSpPr>
          <p:nvPr>
            <p:ph type="sldNum" sz="quarter" idx="5"/>
          </p:nvPr>
        </p:nvSpPr>
        <p:spPr/>
        <p:txBody>
          <a:bodyPr/>
          <a:lstStyle/>
          <a:p>
            <a:fld id="{EDA64EC4-117A-2849-893A-6BAA219AB061}" type="slidenum">
              <a:rPr lang="en-US" smtClean="0"/>
              <a:t>5</a:t>
            </a:fld>
            <a:endParaRPr lang="en-US"/>
          </a:p>
        </p:txBody>
      </p:sp>
    </p:spTree>
    <p:extLst>
      <p:ext uri="{BB962C8B-B14F-4D97-AF65-F5344CB8AC3E}">
        <p14:creationId xmlns:p14="http://schemas.microsoft.com/office/powerpoint/2010/main" val="257649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considering personnel, there are legal requirements surrounding both the employer of the employees within a engineering workplace. </a:t>
            </a:r>
          </a:p>
          <a:p>
            <a:endParaRPr lang="en-US" dirty="0"/>
          </a:p>
          <a:p>
            <a:r>
              <a:rPr lang="en-US" dirty="0"/>
              <a:t>Whilst considering the employee, the employee has a legal right too ensure that they do not put themselves or members of the public at risk by competing they're designated job.</a:t>
            </a:r>
          </a:p>
          <a:p>
            <a:endParaRPr lang="en-US" dirty="0"/>
          </a:p>
          <a:p>
            <a:r>
              <a:rPr lang="en-US" dirty="0"/>
              <a:t>The employer must also ensure they have a good relationship with they're  employer - by ensuring all sufficient training required to ensure they are competent to complete a specific task. This is completed by the employer - who must legally produce this training </a:t>
            </a:r>
          </a:p>
        </p:txBody>
      </p:sp>
      <p:sp>
        <p:nvSpPr>
          <p:cNvPr id="4" name="Slide Number Placeholder 3"/>
          <p:cNvSpPr>
            <a:spLocks noGrp="1"/>
          </p:cNvSpPr>
          <p:nvPr>
            <p:ph type="sldNum" sz="quarter" idx="5"/>
          </p:nvPr>
        </p:nvSpPr>
        <p:spPr/>
        <p:txBody>
          <a:bodyPr/>
          <a:lstStyle/>
          <a:p>
            <a:fld id="{EDA64EC4-117A-2849-893A-6BAA219AB061}" type="slidenum">
              <a:rPr lang="en-US" smtClean="0"/>
              <a:t>6</a:t>
            </a:fld>
            <a:endParaRPr lang="en-US"/>
          </a:p>
        </p:txBody>
      </p:sp>
    </p:spTree>
    <p:extLst>
      <p:ext uri="{BB962C8B-B14F-4D97-AF65-F5344CB8AC3E}">
        <p14:creationId xmlns:p14="http://schemas.microsoft.com/office/powerpoint/2010/main" val="249840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and Safety is critical within a engineering environment and it essentially governs how we complete work within our workplace.</a:t>
            </a:r>
          </a:p>
          <a:p>
            <a:endParaRPr lang="en-US" dirty="0"/>
          </a:p>
          <a:p>
            <a:r>
              <a:rPr lang="en-US" dirty="0"/>
              <a:t>The health and safety regulation I would like to discuss today is the legislative rules surrounding applying paint and coatings within a engineering environment. </a:t>
            </a:r>
          </a:p>
          <a:p>
            <a:endParaRPr lang="en-US" dirty="0"/>
          </a:p>
          <a:p>
            <a:r>
              <a:rPr lang="en-US" dirty="0"/>
              <a:t>Due to the high VOC percentage (Volatile Organic compound) of water based and specifically solvent based paints it is a legal requirement to ensure the correct PPE and working environment Is supplied to the technician applying paint coatings. </a:t>
            </a:r>
          </a:p>
          <a:p>
            <a:endParaRPr lang="en-US" dirty="0"/>
          </a:p>
          <a:p>
            <a:r>
              <a:rPr lang="en-US" dirty="0"/>
              <a:t>As a result of this it is legislative that all painters must wear a air fed mask - where air flow is continuously supplied through the mask during the painting process - this acts as a respirator to protect the technician from solvent </a:t>
            </a:r>
            <a:r>
              <a:rPr lang="en-US" dirty="0" err="1"/>
              <a:t>vapours</a:t>
            </a:r>
            <a:r>
              <a:rPr lang="en-US" dirty="0"/>
              <a:t> which are in the environment due to the painting process. </a:t>
            </a:r>
          </a:p>
          <a:p>
            <a:endParaRPr lang="en-US" dirty="0"/>
          </a:p>
        </p:txBody>
      </p:sp>
      <p:sp>
        <p:nvSpPr>
          <p:cNvPr id="4" name="Slide Number Placeholder 3"/>
          <p:cNvSpPr>
            <a:spLocks noGrp="1"/>
          </p:cNvSpPr>
          <p:nvPr>
            <p:ph type="sldNum" sz="quarter" idx="5"/>
          </p:nvPr>
        </p:nvSpPr>
        <p:spPr/>
        <p:txBody>
          <a:bodyPr/>
          <a:lstStyle/>
          <a:p>
            <a:fld id="{EDA64EC4-117A-2849-893A-6BAA219AB061}" type="slidenum">
              <a:rPr lang="en-US" smtClean="0"/>
              <a:t>7</a:t>
            </a:fld>
            <a:endParaRPr lang="en-US"/>
          </a:p>
        </p:txBody>
      </p:sp>
    </p:spTree>
    <p:extLst>
      <p:ext uri="{BB962C8B-B14F-4D97-AF65-F5344CB8AC3E}">
        <p14:creationId xmlns:p14="http://schemas.microsoft.com/office/powerpoint/2010/main" val="3171729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listed here the four key elements of a contract - but it is important to note that there is not a specific format a contract must follow. Contracts will often include proposed conditions which the receiver must accept/</a:t>
            </a:r>
            <a:r>
              <a:rPr lang="en-US" dirty="0" err="1"/>
              <a:t>compromisesto</a:t>
            </a:r>
            <a:r>
              <a:rPr lang="en-US" dirty="0"/>
              <a:t> accept a legally binding contract. If contract conditions are not met it is possible to legally terminate the contract and seek compensation.</a:t>
            </a:r>
          </a:p>
        </p:txBody>
      </p:sp>
      <p:sp>
        <p:nvSpPr>
          <p:cNvPr id="4" name="Slide Number Placeholder 3"/>
          <p:cNvSpPr>
            <a:spLocks noGrp="1"/>
          </p:cNvSpPr>
          <p:nvPr>
            <p:ph type="sldNum" sz="quarter" idx="5"/>
          </p:nvPr>
        </p:nvSpPr>
        <p:spPr/>
        <p:txBody>
          <a:bodyPr/>
          <a:lstStyle/>
          <a:p>
            <a:fld id="{EDA64EC4-117A-2849-893A-6BAA219AB061}" type="slidenum">
              <a:rPr lang="en-US" smtClean="0"/>
              <a:t>8</a:t>
            </a:fld>
            <a:endParaRPr lang="en-US"/>
          </a:p>
        </p:txBody>
      </p:sp>
    </p:spTree>
    <p:extLst>
      <p:ext uri="{BB962C8B-B14F-4D97-AF65-F5344CB8AC3E}">
        <p14:creationId xmlns:p14="http://schemas.microsoft.com/office/powerpoint/2010/main" val="1732072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Intellectual property rights collection essentially is a legal trademark which prevents others from using your idea/company name/invention to gain profit without consent. There are 5 types of protection which are available - </a:t>
            </a:r>
            <a:r>
              <a:rPr lang="en-US" dirty="0" err="1"/>
              <a:t>automative</a:t>
            </a:r>
            <a:r>
              <a:rPr lang="en-US" dirty="0"/>
              <a:t> protection such as copyrights and design rights - which protect films, tv, web content and design right which trademarks the shapes of objects.</a:t>
            </a:r>
          </a:p>
          <a:p>
            <a:endParaRPr lang="en-US" dirty="0"/>
          </a:p>
          <a:p>
            <a:r>
              <a:rPr lang="en-US" dirty="0"/>
              <a:t>There are also 3 types of protection you must apply for, this includes trade marks which will protect your products names and logos which you have created and patents which will protect any inventions and machinery you produce. </a:t>
            </a:r>
          </a:p>
        </p:txBody>
      </p:sp>
      <p:sp>
        <p:nvSpPr>
          <p:cNvPr id="4" name="Slide Number Placeholder 3"/>
          <p:cNvSpPr>
            <a:spLocks noGrp="1"/>
          </p:cNvSpPr>
          <p:nvPr>
            <p:ph type="sldNum" sz="quarter" idx="5"/>
          </p:nvPr>
        </p:nvSpPr>
        <p:spPr/>
        <p:txBody>
          <a:bodyPr/>
          <a:lstStyle/>
          <a:p>
            <a:fld id="{EDA64EC4-117A-2849-893A-6BAA219AB061}" type="slidenum">
              <a:rPr lang="en-US" smtClean="0"/>
              <a:t>9</a:t>
            </a:fld>
            <a:endParaRPr lang="en-US"/>
          </a:p>
        </p:txBody>
      </p:sp>
    </p:spTree>
    <p:extLst>
      <p:ext uri="{BB962C8B-B14F-4D97-AF65-F5344CB8AC3E}">
        <p14:creationId xmlns:p14="http://schemas.microsoft.com/office/powerpoint/2010/main" val="837987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law, when considering the product safety and liability law products a manufacturer produces must be safe when they arrive with the consumer. </a:t>
            </a:r>
          </a:p>
          <a:p>
            <a:endParaRPr lang="en-US" dirty="0"/>
          </a:p>
          <a:p>
            <a:r>
              <a:rPr lang="en-US" dirty="0"/>
              <a:t>The consumer production act is the law which states that the manufacturer is accountable for producing and distributing unsafe goods within the </a:t>
            </a:r>
            <a:r>
              <a:rPr lang="en-US" dirty="0" err="1"/>
              <a:t>Uk</a:t>
            </a:r>
            <a:r>
              <a:rPr lang="en-US" dirty="0"/>
              <a:t>. This legislation allows the consumer to claim compensation if the product delivered causes personal injury, damage to property or death.</a:t>
            </a:r>
          </a:p>
          <a:p>
            <a:endParaRPr lang="en-US" dirty="0"/>
          </a:p>
          <a:p>
            <a:r>
              <a:rPr lang="en-US" b="1" dirty="0"/>
              <a:t>It is also important </a:t>
            </a:r>
            <a:r>
              <a:rPr lang="en-US" b="1" dirty="0" err="1"/>
              <a:t>ti</a:t>
            </a:r>
            <a:r>
              <a:rPr lang="en-US" b="1" dirty="0"/>
              <a:t> note that claims raised against the producer - which Is typically the brand name on the product delivered.</a:t>
            </a:r>
          </a:p>
        </p:txBody>
      </p:sp>
      <p:sp>
        <p:nvSpPr>
          <p:cNvPr id="4" name="Slide Number Placeholder 3"/>
          <p:cNvSpPr>
            <a:spLocks noGrp="1"/>
          </p:cNvSpPr>
          <p:nvPr>
            <p:ph type="sldNum" sz="quarter" idx="5"/>
          </p:nvPr>
        </p:nvSpPr>
        <p:spPr/>
        <p:txBody>
          <a:bodyPr/>
          <a:lstStyle/>
          <a:p>
            <a:fld id="{EDA64EC4-117A-2849-893A-6BAA219AB061}" type="slidenum">
              <a:rPr lang="en-US" smtClean="0"/>
              <a:t>10</a:t>
            </a:fld>
            <a:endParaRPr lang="en-US"/>
          </a:p>
        </p:txBody>
      </p:sp>
    </p:spTree>
    <p:extLst>
      <p:ext uri="{BB962C8B-B14F-4D97-AF65-F5344CB8AC3E}">
        <p14:creationId xmlns:p14="http://schemas.microsoft.com/office/powerpoint/2010/main" val="2693571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my University experience thus far I have been exposed to many industry standard software's which have improved my overall Engineering skillset academically but also in my field of work. </a:t>
            </a:r>
          </a:p>
          <a:p>
            <a:endParaRPr lang="en-US" dirty="0"/>
          </a:p>
          <a:p>
            <a:r>
              <a:rPr lang="en-US" dirty="0"/>
              <a:t>During the last year and a half my Microsoft excel skills have drastically improved. My first exposure to Excel was during our Engineering science 1 module - where we were required too collect data of the PE and mass of a varied weight through a linear distance of 280mm. Based upon the raw data I collected, I was able to discover the KE,PE, Inertia and velocity of the component through formulas written in Microsoft Excel. In the workplace I have also </a:t>
            </a:r>
            <a:r>
              <a:rPr lang="en-US" dirty="0" err="1"/>
              <a:t>utilised</a:t>
            </a:r>
            <a:r>
              <a:rPr lang="en-US" dirty="0"/>
              <a:t> Microsoft excel extensively. Upon research into the software, it became apparent that we were able to link Microsoft excel to SQL coding databases to display data. Using SQL, I have been able too create automated production orientated reports which display our biggest production line issues (This could include Legislative fixing data (Torque/Angle) value not met - Biggest downtime issues on the production line - open to go reports so we are able too see when new level parts are being delivered to the production line from our BOM - and reports of changed torques to specific fixings on the production line). These reports have improved the </a:t>
            </a:r>
            <a:r>
              <a:rPr lang="en-US" dirty="0" err="1"/>
              <a:t>Manufactuing</a:t>
            </a:r>
            <a:r>
              <a:rPr lang="en-US" dirty="0"/>
              <a:t> </a:t>
            </a:r>
            <a:r>
              <a:rPr lang="en-US" dirty="0" err="1"/>
              <a:t>Engineerings</a:t>
            </a:r>
            <a:r>
              <a:rPr lang="en-US" dirty="0"/>
              <a:t> teams overall efficiency and have been completed in Power query -  a component which is shared between Microsoft Excel and Power Bi. I believe without this exposure to Excel - these reports would never had been created. This task also </a:t>
            </a:r>
            <a:r>
              <a:rPr lang="en-US" dirty="0" err="1"/>
              <a:t>emphasises</a:t>
            </a:r>
            <a:r>
              <a:rPr lang="en-US" dirty="0"/>
              <a:t> my learning of IT facilities and how I have developed my overall skillset.</a:t>
            </a:r>
          </a:p>
          <a:p>
            <a:endParaRPr lang="en-US" dirty="0"/>
          </a:p>
          <a:p>
            <a:r>
              <a:rPr lang="en-US" dirty="0"/>
              <a:t>Another software we are currently </a:t>
            </a:r>
            <a:r>
              <a:rPr lang="en-US" dirty="0" err="1"/>
              <a:t>utilising</a:t>
            </a:r>
            <a:r>
              <a:rPr lang="en-US" dirty="0"/>
              <a:t> is </a:t>
            </a:r>
            <a:r>
              <a:rPr lang="en-US" dirty="0" err="1"/>
              <a:t>solidWorks</a:t>
            </a:r>
            <a:r>
              <a:rPr lang="en-US" dirty="0"/>
              <a:t>. Again, like Excel this is the first time I have completed 3D models. This has given me a sound understanding of engineering from a design specification perspective. From understanding the basics within solid works it has allowed me to create new jigs/fixtures for the production line using the 3D printers we currently have on site in St </a:t>
            </a:r>
            <a:r>
              <a:rPr lang="en-US" dirty="0" err="1"/>
              <a:t>Athan</a:t>
            </a:r>
            <a:r>
              <a:rPr lang="en-US" dirty="0"/>
              <a:t>.</a:t>
            </a:r>
          </a:p>
          <a:p>
            <a:endParaRPr lang="en-US" dirty="0"/>
          </a:p>
          <a:p>
            <a:r>
              <a:rPr lang="en-US" dirty="0"/>
              <a:t>During our written assignments for Engineering science 1 and 2, we also were required to complete written technical reports. As preciously discussed, in science 1 we were tasked within working in a team environment to ensure we had collected valid and accurate data, for us too then analysis using reliable sources using our data retrieval skills. We most recently </a:t>
            </a:r>
          </a:p>
        </p:txBody>
      </p:sp>
      <p:sp>
        <p:nvSpPr>
          <p:cNvPr id="4" name="Slide Number Placeholder 3"/>
          <p:cNvSpPr>
            <a:spLocks noGrp="1"/>
          </p:cNvSpPr>
          <p:nvPr>
            <p:ph type="sldNum" sz="quarter" idx="5"/>
          </p:nvPr>
        </p:nvSpPr>
        <p:spPr/>
        <p:txBody>
          <a:bodyPr/>
          <a:lstStyle/>
          <a:p>
            <a:fld id="{EDA64EC4-117A-2849-893A-6BAA219AB061}" type="slidenum">
              <a:rPr lang="en-US" smtClean="0"/>
              <a:t>11</a:t>
            </a:fld>
            <a:endParaRPr lang="en-US"/>
          </a:p>
        </p:txBody>
      </p:sp>
    </p:spTree>
    <p:extLst>
      <p:ext uri="{BB962C8B-B14F-4D97-AF65-F5344CB8AC3E}">
        <p14:creationId xmlns:p14="http://schemas.microsoft.com/office/powerpoint/2010/main" val="1071660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well as completing my degree, I am also looking to complete additional automotive qualifications to improve my mechanical mindset. At the end of this academic year I would have completed my automotive crash damage repair course from Cardiff and Vale College.</a:t>
            </a:r>
          </a:p>
          <a:p>
            <a:endParaRPr lang="en-US" dirty="0"/>
          </a:p>
          <a:p>
            <a:r>
              <a:rPr lang="en-US" dirty="0"/>
              <a:t>With regards to university, I am continuously looking to improve the efficiency of my studies and gain academic knowledge which I can apply in work. My aspirations are to build upon my critical thinking skills gained through completing complex mathematical equations which we have studied in Thermodynamics and throughout all subjects studied thus far.</a:t>
            </a:r>
          </a:p>
          <a:p>
            <a:endParaRPr lang="en-US" dirty="0"/>
          </a:p>
          <a:p>
            <a:r>
              <a:rPr lang="en-US" dirty="0"/>
              <a:t>I also am looking to broaden my knowledge on Microsoft Excel and </a:t>
            </a:r>
            <a:r>
              <a:rPr lang="en-US" dirty="0" err="1"/>
              <a:t>Matlab</a:t>
            </a:r>
            <a:r>
              <a:rPr lang="en-US" dirty="0"/>
              <a:t> - Both of which are used broadly in industry and I believe can be utilized in creating data driven improvements in a manufacturing facility. </a:t>
            </a:r>
          </a:p>
          <a:p>
            <a:endParaRPr lang="en-US" dirty="0"/>
          </a:p>
        </p:txBody>
      </p:sp>
      <p:sp>
        <p:nvSpPr>
          <p:cNvPr id="4" name="Slide Number Placeholder 3"/>
          <p:cNvSpPr>
            <a:spLocks noGrp="1"/>
          </p:cNvSpPr>
          <p:nvPr>
            <p:ph type="sldNum" sz="quarter" idx="5"/>
          </p:nvPr>
        </p:nvSpPr>
        <p:spPr/>
        <p:txBody>
          <a:bodyPr/>
          <a:lstStyle/>
          <a:p>
            <a:fld id="{EDA64EC4-117A-2849-893A-6BAA219AB061}" type="slidenum">
              <a:rPr lang="en-US" smtClean="0"/>
              <a:t>12</a:t>
            </a:fld>
            <a:endParaRPr lang="en-US"/>
          </a:p>
        </p:txBody>
      </p:sp>
    </p:spTree>
    <p:extLst>
      <p:ext uri="{BB962C8B-B14F-4D97-AF65-F5344CB8AC3E}">
        <p14:creationId xmlns:p14="http://schemas.microsoft.com/office/powerpoint/2010/main" val="722884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A64EC4-117A-2849-893A-6BAA219AB061}" type="slidenum">
              <a:rPr lang="en-US" smtClean="0"/>
              <a:t>14</a:t>
            </a:fld>
            <a:endParaRPr lang="en-US"/>
          </a:p>
        </p:txBody>
      </p:sp>
    </p:spTree>
    <p:extLst>
      <p:ext uri="{BB962C8B-B14F-4D97-AF65-F5344CB8AC3E}">
        <p14:creationId xmlns:p14="http://schemas.microsoft.com/office/powerpoint/2010/main" val="3922028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41BD9-E3E3-484A-A448-F54FAB616E9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0A1C74C-F405-0644-BB32-D853EE901B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2B9D2A0-314A-9947-9D31-5E321A7D47ED}"/>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2B5B4257-3BEC-2741-9430-8C76E1A491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0E71B1-E386-E441-8681-9648EF630600}"/>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2735527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82545-6084-C949-A633-FE8E482500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05C101-F06B-284A-85DF-C141DADDDE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381E71-29B7-8648-BA2F-2FBF897548F3}"/>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4819DF7F-DDAB-7C49-AE54-CB76A56F20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0F3BD7-7223-BB40-AC6C-B6D9D2EC30AD}"/>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2178713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8876-9427-054A-8ECF-F55236A6B2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978FA75-F5EE-5945-97C8-19A9EE6D48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2966AE-428D-3D44-AFC8-9AA9F6510F1F}"/>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D2CEDA53-1C71-0543-8EE6-37375A901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278772-A3F6-9341-9BFA-D0144C5AEAD5}"/>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81869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E7FCD-D99A-DE49-9557-E262A973B2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660C5C-1412-3349-A167-635BA82358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11160A-CDF2-7441-881C-ADEA16DBAD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65AFC98-AC8D-4044-BBBE-DE1F39457E16}"/>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6" name="Footer Placeholder 5">
            <a:extLst>
              <a:ext uri="{FF2B5EF4-FFF2-40B4-BE49-F238E27FC236}">
                <a16:creationId xmlns:a16="http://schemas.microsoft.com/office/drawing/2014/main" id="{3C217EE0-3347-D64A-ABD6-84409E3617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34E81E-5F9F-354B-B4AA-D2A8A58E732B}"/>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3450497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69D5-21B0-9C41-B6CF-92AC0D88AA0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017300-5924-AC43-8780-185EB3755B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B04E6F-84EB-2541-9460-2A54AC8721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0F8727E-D0AE-AC4D-B1C0-97B6EE0C80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E0D087-61AB-FC46-B77D-6E477F93A9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3CBBEC-3BCD-4248-8A4A-3255B6F354D5}"/>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8" name="Footer Placeholder 7">
            <a:extLst>
              <a:ext uri="{FF2B5EF4-FFF2-40B4-BE49-F238E27FC236}">
                <a16:creationId xmlns:a16="http://schemas.microsoft.com/office/drawing/2014/main" id="{B6178775-13B3-CC42-B25C-0DCB3EA36C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DED894-CC60-7649-99CB-2E0E7375323E}"/>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4107474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5057-80A7-6D4C-87DE-339AAA6C6F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AB1729-9865-A84E-9E02-FEDCEFAA3D5E}"/>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4" name="Footer Placeholder 3">
            <a:extLst>
              <a:ext uri="{FF2B5EF4-FFF2-40B4-BE49-F238E27FC236}">
                <a16:creationId xmlns:a16="http://schemas.microsoft.com/office/drawing/2014/main" id="{BC280DE0-74A8-D847-990E-59EAA5EEFB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F3D2BB-23C2-004A-A8F9-0A23E59A8EC5}"/>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1307852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79C4E9-8B1E-BA4C-B889-9CBECBAC98AF}"/>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3" name="Footer Placeholder 2">
            <a:extLst>
              <a:ext uri="{FF2B5EF4-FFF2-40B4-BE49-F238E27FC236}">
                <a16:creationId xmlns:a16="http://schemas.microsoft.com/office/drawing/2014/main" id="{4EAD7F82-9EA5-624D-AF9A-9AD6E05F67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8CA7F0-338E-DB4E-B9CF-3575AB197C23}"/>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2211174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0160A-6E91-4A4F-820E-99FB3661CA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C1855DE-9A11-664C-BD60-EEBB7E09DD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05CA56D-4D4E-574D-95D4-F3683FA20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A1DBE6-6720-2D49-A87F-3DA5E0FC8CA8}"/>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6" name="Footer Placeholder 5">
            <a:extLst>
              <a:ext uri="{FF2B5EF4-FFF2-40B4-BE49-F238E27FC236}">
                <a16:creationId xmlns:a16="http://schemas.microsoft.com/office/drawing/2014/main" id="{43A7E225-D99F-C44C-BC02-D832A99BD4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F86A6A-8A8C-4548-9299-8CC53B1A5415}"/>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1152251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EFE92-A331-9D42-BE54-73F6A3B868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18626FE-05FA-1A4F-AA65-3ABDFF3773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029C2C-FEDF-C748-9BF9-41924BE49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BC4280-BA7E-A14C-BDFF-58B25262A127}"/>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6" name="Footer Placeholder 5">
            <a:extLst>
              <a:ext uri="{FF2B5EF4-FFF2-40B4-BE49-F238E27FC236}">
                <a16:creationId xmlns:a16="http://schemas.microsoft.com/office/drawing/2014/main" id="{9A97EDFF-1508-2E4E-A105-BF80686E54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942C1-7F03-0841-BE5F-124EB1B2260D}"/>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254069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649D9-868F-5F4F-941A-BFA7F4C73F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190803-6ABA-7A49-A25F-84AD11259B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46C18A-8674-5940-B72A-B6F35D35EA38}"/>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2F57EDD3-4BB1-CF47-A025-C76C7736F0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9743A2-5AAB-2843-BF86-B835AEE23B0E}"/>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2615839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91D21A-8179-7D4D-AF36-CB7EC409BE5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467758-E4A0-DF42-A70A-D5A14D2305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2B66BC-F064-1E4C-9791-34883C289D8F}"/>
              </a:ext>
            </a:extLst>
          </p:cNvPr>
          <p:cNvSpPr>
            <a:spLocks noGrp="1"/>
          </p:cNvSpPr>
          <p:nvPr>
            <p:ph type="dt" sz="half" idx="10"/>
          </p:nvPr>
        </p:nvSpPr>
        <p:spPr/>
        <p:txBody>
          <a:body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88191277-C07F-4249-9883-AA54072A65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02E50E-BA1D-9C46-B482-99D389CA09C1}"/>
              </a:ext>
            </a:extLst>
          </p:cNvPr>
          <p:cNvSpPr>
            <a:spLocks noGrp="1"/>
          </p:cNvSpPr>
          <p:nvPr>
            <p:ph type="sldNum" sz="quarter" idx="12"/>
          </p:nvPr>
        </p:nvSpPr>
        <p:spPr/>
        <p:txBody>
          <a:bodyPr/>
          <a:lstStyle/>
          <a:p>
            <a:fld id="{14170B28-A418-3E48-81F7-BF89E3A856E3}" type="slidenum">
              <a:rPr lang="en-US" smtClean="0"/>
              <a:t>‹#›</a:t>
            </a:fld>
            <a:endParaRPr lang="en-US"/>
          </a:p>
        </p:txBody>
      </p:sp>
    </p:spTree>
    <p:extLst>
      <p:ext uri="{BB962C8B-B14F-4D97-AF65-F5344CB8AC3E}">
        <p14:creationId xmlns:p14="http://schemas.microsoft.com/office/powerpoint/2010/main" val="1010400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934B16-8589-7F4F-A6F5-CA0953D757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43A9BF-ADCA-4D49-9C4C-F148F66965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A29407-5B4D-9E49-BECA-F1D3CE0529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A4A3C0-D063-7543-A6AE-3EBDC8DD98CF}" type="datetimeFigureOut">
              <a:rPr lang="en-US" smtClean="0"/>
              <a:t>1/10/2021</a:t>
            </a:fld>
            <a:endParaRPr lang="en-US"/>
          </a:p>
        </p:txBody>
      </p:sp>
      <p:sp>
        <p:nvSpPr>
          <p:cNvPr id="5" name="Footer Placeholder 4">
            <a:extLst>
              <a:ext uri="{FF2B5EF4-FFF2-40B4-BE49-F238E27FC236}">
                <a16:creationId xmlns:a16="http://schemas.microsoft.com/office/drawing/2014/main" id="{0D79FAEB-EB9F-D241-92A2-55DFA9C850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BE5786D-2C40-9144-96FF-9E960C7FEF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170B28-A418-3E48-81F7-BF89E3A856E3}" type="slidenum">
              <a:rPr lang="en-US" smtClean="0"/>
              <a:t>‹#›</a:t>
            </a:fld>
            <a:endParaRPr lang="en-US"/>
          </a:p>
        </p:txBody>
      </p:sp>
    </p:spTree>
    <p:extLst>
      <p:ext uri="{BB962C8B-B14F-4D97-AF65-F5344CB8AC3E}">
        <p14:creationId xmlns:p14="http://schemas.microsoft.com/office/powerpoint/2010/main" val="41314974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hyperlink" Target="https://www.hse.gov.uk/contact/faqs/ppe.htm" TargetMode="External"/><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uk.practicallaw.thomsonreuters.com/4-107-6271?transitionType=Default&amp;contextData=(sc.Default)&amp;firstPage=true" TargetMode="External"/><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www.gov.uk/intellectual-property-an-overview" TargetMode="External"/><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thecpa.co.uk/news/breaking-down-consumer-protection-act-1987/"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8" Type="http://schemas.openxmlformats.org/officeDocument/2006/relationships/hyperlink" Target="https://www.smallbusiness.wa.gov.au/business-advice/legal-essentials/contracts-and-agreements" TargetMode="External"/><Relationship Id="rId3" Type="http://schemas.openxmlformats.org/officeDocument/2006/relationships/slideLayout" Target="../slideLayouts/slideLayout2.xml"/><Relationship Id="rId7" Type="http://schemas.openxmlformats.org/officeDocument/2006/relationships/hyperlink" Target="https://www.hse.gov.uk/pubns/guidance/oce3.pdf"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epa.gov/stationary-sources-air-pollution/automobile-refinish-coatings-national-volatile-organic-compound" TargetMode="External"/><Relationship Id="rId5" Type="http://schemas.openxmlformats.org/officeDocument/2006/relationships/hyperlink" Target="https://www.hse.gov.uk/contact/faqs/ppe.htm" TargetMode="External"/><Relationship Id="rId4" Type="http://schemas.openxmlformats.org/officeDocument/2006/relationships/hyperlink" Target="https://www.agm-services.co.uk/spray-booth-testing-what-the-law-says/" TargetMode="Externa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hyperlink" Target="mailto:George.griffit1@astonmartin.com" TargetMode="External"/><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C2B6E5-624E-6940-AA26-E722EAD46C36}"/>
              </a:ext>
            </a:extLst>
          </p:cNvPr>
          <p:cNvSpPr>
            <a:spLocks noGrp="1"/>
          </p:cNvSpPr>
          <p:nvPr>
            <p:ph type="ctrTitle"/>
          </p:nvPr>
        </p:nvSpPr>
        <p:spPr>
          <a:xfrm>
            <a:off x="85385" y="957193"/>
            <a:ext cx="6437700" cy="2611967"/>
          </a:xfrm>
        </p:spPr>
        <p:txBody>
          <a:bodyPr anchor="b">
            <a:normAutofit/>
          </a:bodyPr>
          <a:lstStyle/>
          <a:p>
            <a:pPr algn="l"/>
            <a:r>
              <a:rPr lang="en-US" sz="3600" dirty="0"/>
              <a:t>ACMA4007 Engineering Applications and Study skills – Video Presentation.</a:t>
            </a:r>
          </a:p>
        </p:txBody>
      </p:sp>
      <p:sp>
        <p:nvSpPr>
          <p:cNvPr id="3" name="Subtitle 2">
            <a:extLst>
              <a:ext uri="{FF2B5EF4-FFF2-40B4-BE49-F238E27FC236}">
                <a16:creationId xmlns:a16="http://schemas.microsoft.com/office/drawing/2014/main" id="{D35EAA1A-E7CB-2248-ADBF-C33CD078A870}"/>
              </a:ext>
            </a:extLst>
          </p:cNvPr>
          <p:cNvSpPr>
            <a:spLocks noGrp="1"/>
          </p:cNvSpPr>
          <p:nvPr>
            <p:ph type="subTitle" idx="1"/>
          </p:nvPr>
        </p:nvSpPr>
        <p:spPr>
          <a:xfrm>
            <a:off x="85384" y="3569160"/>
            <a:ext cx="4167376" cy="1155525"/>
          </a:xfrm>
        </p:spPr>
        <p:txBody>
          <a:bodyPr anchor="t">
            <a:normAutofit/>
          </a:bodyPr>
          <a:lstStyle/>
          <a:p>
            <a:pPr algn="l"/>
            <a:r>
              <a:rPr lang="en-US" sz="2000" dirty="0"/>
              <a:t>George Griffiths 1901007. </a:t>
            </a:r>
          </a:p>
          <a:p>
            <a:pPr algn="l"/>
            <a:r>
              <a:rPr lang="en-US" sz="2000" dirty="0"/>
              <a:t>11/01/2020.</a:t>
            </a:r>
          </a:p>
          <a:p>
            <a:pPr algn="l"/>
            <a:endParaRPr lang="en-US" sz="2000" dirty="0"/>
          </a:p>
        </p:txBody>
      </p:sp>
      <p:pic>
        <p:nvPicPr>
          <p:cNvPr id="14" name="Picture 13" descr="Text&#10;&#10;Description automatically generated">
            <a:extLst>
              <a:ext uri="{FF2B5EF4-FFF2-40B4-BE49-F238E27FC236}">
                <a16:creationId xmlns:a16="http://schemas.microsoft.com/office/drawing/2014/main" id="{57EECE2D-4FAC-124B-81EE-085D92ABDBF0}"/>
              </a:ext>
            </a:extLst>
          </p:cNvPr>
          <p:cNvPicPr>
            <a:picLocks noChangeAspect="1"/>
          </p:cNvPicPr>
          <p:nvPr/>
        </p:nvPicPr>
        <p:blipFill>
          <a:blip r:embed="rId4"/>
          <a:stretch>
            <a:fillRect/>
          </a:stretch>
        </p:blipFill>
        <p:spPr>
          <a:xfrm>
            <a:off x="5865524" y="1786369"/>
            <a:ext cx="6241091" cy="2611967"/>
          </a:xfrm>
          <a:prstGeom prst="rect">
            <a:avLst/>
          </a:prstGeom>
        </p:spPr>
      </p:pic>
      <p:pic>
        <p:nvPicPr>
          <p:cNvPr id="6" name="Audio 5">
            <a:hlinkClick r:id="" action="ppaction://media"/>
            <a:extLst>
              <a:ext uri="{FF2B5EF4-FFF2-40B4-BE49-F238E27FC236}">
                <a16:creationId xmlns:a16="http://schemas.microsoft.com/office/drawing/2014/main" id="{62555158-01F5-439E-B4A9-70A8613DDF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032391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498"/>
    </mc:Choice>
    <mc:Fallback>
      <p:transition spd="slow" advTm="7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standing next to a car&#10;&#10;Description automatically generated">
            <a:extLst>
              <a:ext uri="{FF2B5EF4-FFF2-40B4-BE49-F238E27FC236}">
                <a16:creationId xmlns:a16="http://schemas.microsoft.com/office/drawing/2014/main" id="{CAD302E8-0534-714D-A377-C2FD0639872A}"/>
              </a:ext>
            </a:extLst>
          </p:cNvPr>
          <p:cNvPicPr>
            <a:picLocks noGrp="1" noChangeAspect="1"/>
          </p:cNvPicPr>
          <p:nvPr>
            <p:ph type="pic" idx="1"/>
          </p:nvPr>
        </p:nvPicPr>
        <p:blipFill rotWithShape="1">
          <a:blip r:embed="rId4"/>
          <a:srcRect l="8232" r="24769"/>
          <a:stretch/>
        </p:blipFill>
        <p:spPr>
          <a:xfrm>
            <a:off x="6096001" y="10"/>
            <a:ext cx="6095999" cy="6857990"/>
          </a:xfrm>
          <a:prstGeom prst="rect">
            <a:avLst/>
          </a:prstGeom>
        </p:spPr>
      </p:pic>
      <p:sp>
        <p:nvSpPr>
          <p:cNvPr id="18" name="Freeform: Shape 13">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5">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itle 7">
            <a:extLst>
              <a:ext uri="{FF2B5EF4-FFF2-40B4-BE49-F238E27FC236}">
                <a16:creationId xmlns:a16="http://schemas.microsoft.com/office/drawing/2014/main" id="{6479B36D-5CB4-274C-BED7-D85C883A1AFD}"/>
              </a:ext>
            </a:extLst>
          </p:cNvPr>
          <p:cNvSpPr>
            <a:spLocks noGrp="1"/>
          </p:cNvSpPr>
          <p:nvPr>
            <p:ph type="title"/>
          </p:nvPr>
        </p:nvSpPr>
        <p:spPr>
          <a:xfrm>
            <a:off x="804671" y="365125"/>
            <a:ext cx="6806609" cy="1325563"/>
          </a:xfrm>
        </p:spPr>
        <p:txBody>
          <a:bodyPr vert="horz" lIns="91440" tIns="45720" rIns="91440" bIns="45720" rtlCol="0" anchor="ctr">
            <a:normAutofit/>
          </a:bodyPr>
          <a:lstStyle/>
          <a:p>
            <a:r>
              <a:rPr lang="en-US" sz="4400"/>
              <a:t>Introducing Myself. </a:t>
            </a:r>
          </a:p>
        </p:txBody>
      </p:sp>
      <p:sp>
        <p:nvSpPr>
          <p:cNvPr id="9" name="Text Placeholder 8">
            <a:extLst>
              <a:ext uri="{FF2B5EF4-FFF2-40B4-BE49-F238E27FC236}">
                <a16:creationId xmlns:a16="http://schemas.microsoft.com/office/drawing/2014/main" id="{A0AD90D4-470C-AA4B-BBD3-C21982643435}"/>
              </a:ext>
            </a:extLst>
          </p:cNvPr>
          <p:cNvSpPr>
            <a:spLocks noGrp="1"/>
          </p:cNvSpPr>
          <p:nvPr>
            <p:ph type="body" sz="half" idx="2"/>
          </p:nvPr>
        </p:nvSpPr>
        <p:spPr>
          <a:xfrm>
            <a:off x="804672" y="2022601"/>
            <a:ext cx="5851850" cy="4154361"/>
          </a:xfrm>
        </p:spPr>
        <p:txBody>
          <a:bodyPr vert="horz" lIns="91440" tIns="45720" rIns="91440" bIns="45720" rtlCol="0">
            <a:normAutofit/>
          </a:bodyPr>
          <a:lstStyle/>
          <a:p>
            <a:pPr marL="285750" indent="-228600">
              <a:buFont typeface="Arial" panose="020B0604020202020204" pitchFamily="34" charset="0"/>
              <a:buChar char="•"/>
            </a:pPr>
            <a:r>
              <a:rPr lang="en-US" sz="2000"/>
              <a:t>Second year Manufacturing Engineering apprentice at Aston Martin Lagonda. </a:t>
            </a:r>
          </a:p>
          <a:p>
            <a:pPr marL="285750" indent="-228600">
              <a:buFont typeface="Arial" panose="020B0604020202020204" pitchFamily="34" charset="0"/>
              <a:buChar char="•"/>
            </a:pPr>
            <a:r>
              <a:rPr lang="en-US" sz="2000"/>
              <a:t>Biggest industry achievement  – Being apart of the team which has delivered Astons first ever SUV – the DBX.</a:t>
            </a:r>
          </a:p>
          <a:p>
            <a:pPr marL="285750" indent="-228600">
              <a:buFont typeface="Arial" panose="020B0604020202020204" pitchFamily="34" charset="0"/>
              <a:buChar char="•"/>
            </a:pPr>
            <a:r>
              <a:rPr lang="en-US" sz="2000"/>
              <a:t>Started studying  a Manufacturing Systems engineering degree at the UWTSD in September 2019.</a:t>
            </a:r>
          </a:p>
          <a:p>
            <a:pPr marL="285750" indent="-228600">
              <a:buFont typeface="Arial" panose="020B0604020202020204" pitchFamily="34" charset="0"/>
              <a:buChar char="•"/>
            </a:pPr>
            <a:r>
              <a:rPr lang="en-US" sz="2000"/>
              <a:t>Studied course is AHEP accredited.</a:t>
            </a:r>
          </a:p>
          <a:p>
            <a:pPr marL="285750" indent="-228600">
              <a:buFont typeface="Arial" panose="020B0604020202020204" pitchFamily="34" charset="0"/>
              <a:buChar char="•"/>
            </a:pPr>
            <a:r>
              <a:rPr lang="en-US" sz="2000"/>
              <a:t>Primary purpose of this presentation is too discuss 4 learning outcomes specified in the AHEP for chosen studied course.</a:t>
            </a:r>
          </a:p>
          <a:p>
            <a:pPr marL="285750" indent="-228600">
              <a:buFont typeface="Arial" panose="020B0604020202020204" pitchFamily="34" charset="0"/>
              <a:buChar char="•"/>
            </a:pPr>
            <a:endParaRPr lang="en-US" sz="2000"/>
          </a:p>
        </p:txBody>
      </p:sp>
      <p:pic>
        <p:nvPicPr>
          <p:cNvPr id="3" name="Audio 2">
            <a:hlinkClick r:id="" action="ppaction://media"/>
            <a:extLst>
              <a:ext uri="{FF2B5EF4-FFF2-40B4-BE49-F238E27FC236}">
                <a16:creationId xmlns:a16="http://schemas.microsoft.com/office/drawing/2014/main" id="{2CBD54E3-CD1E-4527-B017-3B9DA47495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875301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751"/>
    </mc:Choice>
    <mc:Fallback>
      <p:transition spd="slow" advTm="46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EE8AC23E-CC25-E244-A7D2-66CEBF2CAC99}"/>
              </a:ext>
            </a:extLst>
          </p:cNvPr>
          <p:cNvSpPr>
            <a:spLocks noGrp="1"/>
          </p:cNvSpPr>
          <p:nvPr>
            <p:ph type="title"/>
          </p:nvPr>
        </p:nvSpPr>
        <p:spPr>
          <a:xfrm>
            <a:off x="833002" y="365125"/>
            <a:ext cx="10520702" cy="1325563"/>
          </a:xfrm>
        </p:spPr>
        <p:txBody>
          <a:bodyPr vert="horz" lIns="91440" tIns="45720" rIns="91440" bIns="45720" rtlCol="0" anchor="ctr">
            <a:normAutofit/>
          </a:bodyPr>
          <a:lstStyle/>
          <a:p>
            <a:r>
              <a:rPr lang="en-US" sz="4400" kern="1200" dirty="0">
                <a:solidFill>
                  <a:srgbClr val="FFFFFF"/>
                </a:solidFill>
                <a:latin typeface="+mj-lt"/>
                <a:ea typeface="+mj-ea"/>
                <a:cs typeface="+mj-cs"/>
              </a:rPr>
              <a:t>The Accreditation of Higher Education Programs (AHEP)</a:t>
            </a:r>
          </a:p>
        </p:txBody>
      </p:sp>
      <p:sp>
        <p:nvSpPr>
          <p:cNvPr id="21" name="Content Placeholder 6">
            <a:extLst>
              <a:ext uri="{FF2B5EF4-FFF2-40B4-BE49-F238E27FC236}">
                <a16:creationId xmlns:a16="http://schemas.microsoft.com/office/drawing/2014/main" id="{6B040F88-31F5-584D-963B-7008185A5963}"/>
              </a:ext>
            </a:extLst>
          </p:cNvPr>
          <p:cNvSpPr>
            <a:spLocks noGrp="1"/>
          </p:cNvSpPr>
          <p:nvPr>
            <p:ph sz="half" idx="2"/>
          </p:nvPr>
        </p:nvSpPr>
        <p:spPr>
          <a:xfrm>
            <a:off x="838201" y="2022601"/>
            <a:ext cx="10515598" cy="4154361"/>
          </a:xfrm>
        </p:spPr>
        <p:txBody>
          <a:bodyPr vert="horz" lIns="91440" tIns="45720" rIns="91440" bIns="45720" rtlCol="0">
            <a:normAutofit/>
          </a:bodyPr>
          <a:lstStyle/>
          <a:p>
            <a:r>
              <a:rPr lang="en-US" sz="2000" dirty="0">
                <a:solidFill>
                  <a:srgbClr val="FFFFFF"/>
                </a:solidFill>
              </a:rPr>
              <a:t>D6 – Communication of work to technical and non-technical audiences.</a:t>
            </a:r>
          </a:p>
          <a:p>
            <a:r>
              <a:rPr lang="en-US" sz="2000" dirty="0">
                <a:solidFill>
                  <a:srgbClr val="FFFFFF"/>
                </a:solidFill>
              </a:rPr>
              <a:t>EL5 – Awareness of relevant legal requirements governing engineering activities including personnel, health and safety, contracts, intellectual property rights, product safety and liability issues. </a:t>
            </a:r>
          </a:p>
          <a:p>
            <a:r>
              <a:rPr lang="en-US" sz="2000" dirty="0">
                <a:solidFill>
                  <a:srgbClr val="FFFFFF"/>
                </a:solidFill>
              </a:rPr>
              <a:t>G1 – Applications of skills in problem solving, communication, information retrieval working with others and the effective use of general IT facilities.</a:t>
            </a:r>
          </a:p>
          <a:p>
            <a:r>
              <a:rPr lang="en-US" sz="2000" dirty="0">
                <a:solidFill>
                  <a:srgbClr val="FFFFFF"/>
                </a:solidFill>
              </a:rPr>
              <a:t>G2 – Plan self – learning and improve performance as a foundation for lifelong learning and continuous professional development.</a:t>
            </a:r>
          </a:p>
        </p:txBody>
      </p:sp>
      <p:pic>
        <p:nvPicPr>
          <p:cNvPr id="2" name="Audio 1">
            <a:hlinkClick r:id="" action="ppaction://media"/>
            <a:extLst>
              <a:ext uri="{FF2B5EF4-FFF2-40B4-BE49-F238E27FC236}">
                <a16:creationId xmlns:a16="http://schemas.microsoft.com/office/drawing/2014/main" id="{F0A0A197-B80D-4447-8DE1-B1FE9611BE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294899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777"/>
    </mc:Choice>
    <mc:Fallback>
      <p:transition spd="slow" advTm="38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74CA3B-899F-0448-81F5-3FD2496CC5FC}"/>
              </a:ext>
            </a:extLst>
          </p:cNvPr>
          <p:cNvSpPr>
            <a:spLocks noGrp="1"/>
          </p:cNvSpPr>
          <p:nvPr>
            <p:ph type="title"/>
          </p:nvPr>
        </p:nvSpPr>
        <p:spPr>
          <a:xfrm>
            <a:off x="833002" y="365125"/>
            <a:ext cx="10520702" cy="1325563"/>
          </a:xfrm>
        </p:spPr>
        <p:txBody>
          <a:bodyPr vert="horz" lIns="91440" tIns="45720" rIns="91440" bIns="45720" rtlCol="0" anchor="ctr">
            <a:normAutofit/>
          </a:bodyPr>
          <a:lstStyle/>
          <a:p>
            <a:r>
              <a:rPr lang="en-US" kern="1200" dirty="0">
                <a:solidFill>
                  <a:srgbClr val="FFFFFF"/>
                </a:solidFill>
                <a:latin typeface="+mj-lt"/>
                <a:ea typeface="+mj-ea"/>
                <a:cs typeface="+mj-cs"/>
              </a:rPr>
              <a:t>D6 – Communication of work to technical and non-technical audiences.</a:t>
            </a:r>
          </a:p>
        </p:txBody>
      </p:sp>
      <p:sp>
        <p:nvSpPr>
          <p:cNvPr id="3" name="Content Placeholder 2">
            <a:extLst>
              <a:ext uri="{FF2B5EF4-FFF2-40B4-BE49-F238E27FC236}">
                <a16:creationId xmlns:a16="http://schemas.microsoft.com/office/drawing/2014/main" id="{34EB6D29-B71A-A347-99C6-A821F8CCCA09}"/>
              </a:ext>
            </a:extLst>
          </p:cNvPr>
          <p:cNvSpPr>
            <a:spLocks noGrp="1"/>
          </p:cNvSpPr>
          <p:nvPr>
            <p:ph sz="half" idx="1"/>
          </p:nvPr>
        </p:nvSpPr>
        <p:spPr>
          <a:xfrm>
            <a:off x="838201" y="2022601"/>
            <a:ext cx="10515598" cy="3943859"/>
          </a:xfrm>
        </p:spPr>
        <p:txBody>
          <a:bodyPr vert="horz" lIns="91440" tIns="45720" rIns="91440" bIns="45720" rtlCol="0">
            <a:normAutofit/>
          </a:bodyPr>
          <a:lstStyle/>
          <a:p>
            <a:pPr marL="0" indent="0">
              <a:buNone/>
            </a:pPr>
            <a:r>
              <a:rPr lang="en-US" sz="1500" b="1" u="sng" dirty="0">
                <a:solidFill>
                  <a:srgbClr val="FFFFFF"/>
                </a:solidFill>
              </a:rPr>
              <a:t>Non-technical Audiences</a:t>
            </a:r>
          </a:p>
          <a:p>
            <a:r>
              <a:rPr lang="en-US" sz="1500" dirty="0">
                <a:solidFill>
                  <a:srgbClr val="FFFFFF"/>
                </a:solidFill>
              </a:rPr>
              <a:t>Simplicity in approaching a subject – Ensure data is not complex as it may be the listeners first time discussing this topic.</a:t>
            </a:r>
          </a:p>
          <a:p>
            <a:r>
              <a:rPr lang="en-US" sz="1500" dirty="0">
                <a:solidFill>
                  <a:srgbClr val="FFFFFF"/>
                </a:solidFill>
              </a:rPr>
              <a:t>Use visual data to ensure the audience is engaging with the information you are presenting.</a:t>
            </a:r>
          </a:p>
          <a:p>
            <a:r>
              <a:rPr lang="en-US" sz="1500" dirty="0">
                <a:solidFill>
                  <a:srgbClr val="FFFFFF"/>
                </a:solidFill>
              </a:rPr>
              <a:t>Demonstrate how this information could potentially aid them in </a:t>
            </a:r>
            <a:r>
              <a:rPr lang="en-US" sz="1500" dirty="0" err="1">
                <a:solidFill>
                  <a:srgbClr val="FFFFFF"/>
                </a:solidFill>
              </a:rPr>
              <a:t>theyre</a:t>
            </a:r>
            <a:r>
              <a:rPr lang="en-US" sz="1500" dirty="0">
                <a:solidFill>
                  <a:srgbClr val="FFFFFF"/>
                </a:solidFill>
              </a:rPr>
              <a:t> work – why is this information relevant to the audience?</a:t>
            </a:r>
          </a:p>
          <a:p>
            <a:r>
              <a:rPr lang="en-US" sz="1500" dirty="0">
                <a:solidFill>
                  <a:srgbClr val="FFFFFF"/>
                </a:solidFill>
              </a:rPr>
              <a:t>Be open to questioning – I personally learn from asking questions therefore having a interactive audience is also imperative.</a:t>
            </a:r>
          </a:p>
          <a:p>
            <a:endParaRPr lang="en-US" sz="1500" dirty="0">
              <a:solidFill>
                <a:srgbClr val="FFFFFF"/>
              </a:solidFill>
            </a:endParaRPr>
          </a:p>
          <a:p>
            <a:pPr marL="0" indent="0">
              <a:buNone/>
            </a:pPr>
            <a:r>
              <a:rPr lang="en-US" sz="1500" b="1" u="sng" dirty="0">
                <a:solidFill>
                  <a:srgbClr val="FFFFFF"/>
                </a:solidFill>
              </a:rPr>
              <a:t>Technical Audience </a:t>
            </a:r>
          </a:p>
          <a:p>
            <a:r>
              <a:rPr lang="en-US" sz="1500" dirty="0">
                <a:solidFill>
                  <a:srgbClr val="FFFFFF"/>
                </a:solidFill>
              </a:rPr>
              <a:t>A more formal approach.</a:t>
            </a:r>
          </a:p>
          <a:p>
            <a:r>
              <a:rPr lang="en-US" sz="1500" dirty="0">
                <a:solidFill>
                  <a:srgbClr val="FFFFFF"/>
                </a:solidFill>
              </a:rPr>
              <a:t>Abbreviations  to be used surrounding the topic of discussion.</a:t>
            </a:r>
          </a:p>
          <a:p>
            <a:r>
              <a:rPr lang="en-US" sz="1500" dirty="0">
                <a:solidFill>
                  <a:srgbClr val="FFFFFF"/>
                </a:solidFill>
              </a:rPr>
              <a:t>Technical information to be used throughout.</a:t>
            </a:r>
          </a:p>
        </p:txBody>
      </p:sp>
      <p:pic>
        <p:nvPicPr>
          <p:cNvPr id="9" name="Audio 8">
            <a:hlinkClick r:id="" action="ppaction://media"/>
            <a:extLst>
              <a:ext uri="{FF2B5EF4-FFF2-40B4-BE49-F238E27FC236}">
                <a16:creationId xmlns:a16="http://schemas.microsoft.com/office/drawing/2014/main" id="{3A8C8155-145A-41D5-A6D3-3253BD6604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951903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7269"/>
    </mc:Choice>
    <mc:Fallback>
      <p:transition spd="slow" advTm="77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B360A8-15E7-094C-A752-30E5F3D0D82C}"/>
              </a:ext>
            </a:extLst>
          </p:cNvPr>
          <p:cNvSpPr>
            <a:spLocks noGrp="1"/>
          </p:cNvSpPr>
          <p:nvPr>
            <p:ph type="title"/>
          </p:nvPr>
        </p:nvSpPr>
        <p:spPr>
          <a:xfrm>
            <a:off x="833002" y="365125"/>
            <a:ext cx="10520702" cy="1325563"/>
          </a:xfrm>
        </p:spPr>
        <p:txBody>
          <a:bodyPr>
            <a:normAutofit/>
          </a:bodyPr>
          <a:lstStyle/>
          <a:p>
            <a:r>
              <a:rPr lang="en-US" sz="2100">
                <a:solidFill>
                  <a:srgbClr val="FFFFFF"/>
                </a:solidFill>
              </a:rPr>
              <a:t>EL5 – Awareness of relevant legal requirements governing engineering activities including personnel, health and safety, contracts, intellectual property rights, product safety and liability issues. </a:t>
            </a:r>
            <a:br>
              <a:rPr lang="en-US" sz="2100">
                <a:solidFill>
                  <a:srgbClr val="FFFFFF"/>
                </a:solidFill>
              </a:rPr>
            </a:br>
            <a:endParaRPr lang="en-US" sz="2100">
              <a:solidFill>
                <a:srgbClr val="FFFFFF"/>
              </a:solidFill>
            </a:endParaRPr>
          </a:p>
        </p:txBody>
      </p:sp>
      <p:sp>
        <p:nvSpPr>
          <p:cNvPr id="3" name="Content Placeholder 2">
            <a:extLst>
              <a:ext uri="{FF2B5EF4-FFF2-40B4-BE49-F238E27FC236}">
                <a16:creationId xmlns:a16="http://schemas.microsoft.com/office/drawing/2014/main" id="{A963A232-59A3-A741-92CA-BD8D05227848}"/>
              </a:ext>
            </a:extLst>
          </p:cNvPr>
          <p:cNvSpPr>
            <a:spLocks noGrp="1"/>
          </p:cNvSpPr>
          <p:nvPr>
            <p:ph idx="1"/>
          </p:nvPr>
        </p:nvSpPr>
        <p:spPr>
          <a:xfrm>
            <a:off x="838201" y="2022601"/>
            <a:ext cx="10515598" cy="4154361"/>
          </a:xfrm>
        </p:spPr>
        <p:txBody>
          <a:bodyPr>
            <a:normAutofit/>
          </a:bodyPr>
          <a:lstStyle/>
          <a:p>
            <a:r>
              <a:rPr lang="en-US" sz="2000" dirty="0">
                <a:solidFill>
                  <a:srgbClr val="FFFFFF"/>
                </a:solidFill>
              </a:rPr>
              <a:t>Personnel</a:t>
            </a:r>
          </a:p>
          <a:p>
            <a:r>
              <a:rPr lang="en-US" sz="2000" dirty="0">
                <a:solidFill>
                  <a:srgbClr val="FFFFFF"/>
                </a:solidFill>
              </a:rPr>
              <a:t>Health and Safety </a:t>
            </a:r>
          </a:p>
          <a:p>
            <a:r>
              <a:rPr lang="en-US" sz="2000" dirty="0">
                <a:solidFill>
                  <a:srgbClr val="FFFFFF"/>
                </a:solidFill>
              </a:rPr>
              <a:t>Contracts</a:t>
            </a:r>
          </a:p>
          <a:p>
            <a:r>
              <a:rPr lang="en-US" sz="2000" dirty="0">
                <a:solidFill>
                  <a:srgbClr val="FFFFFF"/>
                </a:solidFill>
              </a:rPr>
              <a:t>Intellectual property rights</a:t>
            </a:r>
          </a:p>
          <a:p>
            <a:r>
              <a:rPr lang="en-US" sz="2000" dirty="0">
                <a:solidFill>
                  <a:srgbClr val="FFFFFF"/>
                </a:solidFill>
              </a:rPr>
              <a:t>Product safety</a:t>
            </a:r>
          </a:p>
          <a:p>
            <a:r>
              <a:rPr lang="en-US" sz="2000" dirty="0">
                <a:solidFill>
                  <a:srgbClr val="FFFFFF"/>
                </a:solidFill>
              </a:rPr>
              <a:t>Liability issues</a:t>
            </a:r>
          </a:p>
        </p:txBody>
      </p:sp>
      <p:pic>
        <p:nvPicPr>
          <p:cNvPr id="4" name="Audio 3">
            <a:hlinkClick r:id="" action="ppaction://media"/>
            <a:extLst>
              <a:ext uri="{FF2B5EF4-FFF2-40B4-BE49-F238E27FC236}">
                <a16:creationId xmlns:a16="http://schemas.microsoft.com/office/drawing/2014/main" id="{69ED78DB-52B6-4735-BBC1-D78DC08AB4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879122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730"/>
    </mc:Choice>
    <mc:Fallback>
      <p:transition spd="slow" advTm="16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FF0DF3-ACE9-B149-A67F-A90638788458}"/>
              </a:ext>
            </a:extLst>
          </p:cNvPr>
          <p:cNvSpPr>
            <a:spLocks noGrp="1"/>
          </p:cNvSpPr>
          <p:nvPr>
            <p:ph type="title"/>
          </p:nvPr>
        </p:nvSpPr>
        <p:spPr>
          <a:xfrm>
            <a:off x="833002" y="365125"/>
            <a:ext cx="10520702" cy="1325563"/>
          </a:xfrm>
        </p:spPr>
        <p:txBody>
          <a:bodyPr>
            <a:normAutofit/>
          </a:bodyPr>
          <a:lstStyle/>
          <a:p>
            <a:r>
              <a:rPr lang="en-US">
                <a:solidFill>
                  <a:srgbClr val="FFFFFF"/>
                </a:solidFill>
              </a:rPr>
              <a:t>Personnel – Legal Requirements </a:t>
            </a:r>
          </a:p>
        </p:txBody>
      </p:sp>
      <p:sp>
        <p:nvSpPr>
          <p:cNvPr id="3" name="Content Placeholder 2">
            <a:extLst>
              <a:ext uri="{FF2B5EF4-FFF2-40B4-BE49-F238E27FC236}">
                <a16:creationId xmlns:a16="http://schemas.microsoft.com/office/drawing/2014/main" id="{449CBF27-18E4-9946-BCDD-0036A24C943F}"/>
              </a:ext>
            </a:extLst>
          </p:cNvPr>
          <p:cNvSpPr>
            <a:spLocks noGrp="1"/>
          </p:cNvSpPr>
          <p:nvPr>
            <p:ph idx="1"/>
          </p:nvPr>
        </p:nvSpPr>
        <p:spPr>
          <a:xfrm>
            <a:off x="838201" y="2022601"/>
            <a:ext cx="10515598" cy="4154361"/>
          </a:xfrm>
        </p:spPr>
        <p:txBody>
          <a:bodyPr>
            <a:normAutofit/>
          </a:bodyPr>
          <a:lstStyle/>
          <a:p>
            <a:pPr marL="0" indent="0" fontAlgn="base">
              <a:buNone/>
            </a:pPr>
            <a:r>
              <a:rPr lang="en-GB" sz="2000" dirty="0">
                <a:solidFill>
                  <a:srgbClr val="FFFFFF"/>
                </a:solidFill>
              </a:rPr>
              <a:t>Your responsibilities as an employee are:</a:t>
            </a:r>
          </a:p>
          <a:p>
            <a:pPr fontAlgn="base"/>
            <a:r>
              <a:rPr lang="en-GB" sz="2000" dirty="0">
                <a:solidFill>
                  <a:srgbClr val="FFFFFF"/>
                </a:solidFill>
              </a:rPr>
              <a:t>to take reasonable care of your own health and safety</a:t>
            </a:r>
          </a:p>
          <a:p>
            <a:pPr fontAlgn="base"/>
            <a:r>
              <a:rPr lang="en-GB" sz="2000" dirty="0">
                <a:solidFill>
                  <a:srgbClr val="FFFFFF"/>
                </a:solidFill>
              </a:rPr>
              <a:t>to co-operate with your employer, ensuring appropriate training is provided to the individual carrying out they're role.</a:t>
            </a:r>
          </a:p>
          <a:p>
            <a:pPr fontAlgn="base"/>
            <a:endParaRPr lang="en-GB" sz="2000" dirty="0">
              <a:solidFill>
                <a:srgbClr val="FFFFFF"/>
              </a:solidFill>
            </a:endParaRPr>
          </a:p>
        </p:txBody>
      </p:sp>
      <p:pic>
        <p:nvPicPr>
          <p:cNvPr id="5" name="Audio 4">
            <a:hlinkClick r:id="" action="ppaction://media"/>
            <a:extLst>
              <a:ext uri="{FF2B5EF4-FFF2-40B4-BE49-F238E27FC236}">
                <a16:creationId xmlns:a16="http://schemas.microsoft.com/office/drawing/2014/main" id="{A8C5E5BA-1998-4FC0-B5B4-BF9322B536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535148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264"/>
    </mc:Choice>
    <mc:Fallback>
      <p:transition spd="slow" advTm="29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AF2765-E01A-1947-9258-55FEBB17C72B}"/>
              </a:ext>
            </a:extLst>
          </p:cNvPr>
          <p:cNvSpPr>
            <a:spLocks noGrp="1"/>
          </p:cNvSpPr>
          <p:nvPr>
            <p:ph type="title"/>
          </p:nvPr>
        </p:nvSpPr>
        <p:spPr>
          <a:xfrm>
            <a:off x="833002" y="365125"/>
            <a:ext cx="10520702" cy="1325563"/>
          </a:xfrm>
        </p:spPr>
        <p:txBody>
          <a:bodyPr>
            <a:normAutofit/>
          </a:bodyPr>
          <a:lstStyle/>
          <a:p>
            <a:r>
              <a:rPr lang="en-US">
                <a:solidFill>
                  <a:srgbClr val="FFFFFF"/>
                </a:solidFill>
              </a:rPr>
              <a:t>Health and Safety</a:t>
            </a:r>
          </a:p>
        </p:txBody>
      </p:sp>
      <p:sp>
        <p:nvSpPr>
          <p:cNvPr id="3" name="Content Placeholder 2">
            <a:extLst>
              <a:ext uri="{FF2B5EF4-FFF2-40B4-BE49-F238E27FC236}">
                <a16:creationId xmlns:a16="http://schemas.microsoft.com/office/drawing/2014/main" id="{03F22ED1-65D0-EA47-9660-6E6E8C8138F9}"/>
              </a:ext>
            </a:extLst>
          </p:cNvPr>
          <p:cNvSpPr>
            <a:spLocks noGrp="1"/>
          </p:cNvSpPr>
          <p:nvPr>
            <p:ph idx="1"/>
          </p:nvPr>
        </p:nvSpPr>
        <p:spPr>
          <a:xfrm>
            <a:off x="838201" y="2022601"/>
            <a:ext cx="10515598" cy="4154361"/>
          </a:xfrm>
        </p:spPr>
        <p:txBody>
          <a:bodyPr>
            <a:normAutofit/>
          </a:bodyPr>
          <a:lstStyle/>
          <a:p>
            <a:r>
              <a:rPr lang="en-US" sz="2000" dirty="0">
                <a:solidFill>
                  <a:srgbClr val="FFFFFF"/>
                </a:solidFill>
              </a:rPr>
              <a:t>Under the health and safety at work act – Regulation 4 states – “</a:t>
            </a:r>
            <a:r>
              <a:rPr lang="en-GB" sz="2000" dirty="0">
                <a:solidFill>
                  <a:srgbClr val="FFFFFF"/>
                </a:solidFill>
              </a:rPr>
              <a:t>Every employer shall ensure that suitable personal protective equipment is provided to his employees who may be exposed to a risk to their health or safety while at work except where and to the extent that such risk has been adequately controlled by other means which are equally or more effective.” (HSE)</a:t>
            </a:r>
            <a:endParaRPr lang="en-US" sz="2000" dirty="0">
              <a:solidFill>
                <a:srgbClr val="FFFFFF"/>
              </a:solidFill>
            </a:endParaRPr>
          </a:p>
        </p:txBody>
      </p:sp>
      <p:sp>
        <p:nvSpPr>
          <p:cNvPr id="4" name="TextBox 3">
            <a:extLst>
              <a:ext uri="{FF2B5EF4-FFF2-40B4-BE49-F238E27FC236}">
                <a16:creationId xmlns:a16="http://schemas.microsoft.com/office/drawing/2014/main" id="{3239F21E-5406-F64E-8166-FD5A267B4677}"/>
              </a:ext>
            </a:extLst>
          </p:cNvPr>
          <p:cNvSpPr txBox="1"/>
          <p:nvPr/>
        </p:nvSpPr>
        <p:spPr>
          <a:xfrm>
            <a:off x="405246" y="6054460"/>
            <a:ext cx="6071754" cy="646331"/>
          </a:xfrm>
          <a:prstGeom prst="rect">
            <a:avLst/>
          </a:prstGeom>
          <a:noFill/>
        </p:spPr>
        <p:txBody>
          <a:bodyPr wrap="square" rtlCol="0">
            <a:spAutoFit/>
          </a:bodyPr>
          <a:lstStyle/>
          <a:p>
            <a:r>
              <a:rPr lang="en-US" dirty="0"/>
              <a:t>Source - </a:t>
            </a:r>
            <a:r>
              <a:rPr lang="en-US" dirty="0">
                <a:hlinkClick r:id="rId5"/>
              </a:rPr>
              <a:t>https://www.hse.gov.uk/contact/faqs/ppe.htm</a:t>
            </a:r>
            <a:endParaRPr lang="en-US" dirty="0"/>
          </a:p>
          <a:p>
            <a:endParaRPr lang="en-US" dirty="0"/>
          </a:p>
        </p:txBody>
      </p:sp>
      <p:pic>
        <p:nvPicPr>
          <p:cNvPr id="7" name="Audio 6">
            <a:hlinkClick r:id="" action="ppaction://media"/>
            <a:extLst>
              <a:ext uri="{FF2B5EF4-FFF2-40B4-BE49-F238E27FC236}">
                <a16:creationId xmlns:a16="http://schemas.microsoft.com/office/drawing/2014/main" id="{25A0295F-68C4-469E-8EA9-5343A041C9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717068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325"/>
    </mc:Choice>
    <mc:Fallback>
      <p:transition spd="slow" advTm="44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427831-31BE-0243-AB8A-EAEBE9FF721F}"/>
              </a:ext>
            </a:extLst>
          </p:cNvPr>
          <p:cNvSpPr>
            <a:spLocks noGrp="1"/>
          </p:cNvSpPr>
          <p:nvPr>
            <p:ph type="title"/>
          </p:nvPr>
        </p:nvSpPr>
        <p:spPr>
          <a:xfrm>
            <a:off x="833002" y="365125"/>
            <a:ext cx="10520702" cy="1325563"/>
          </a:xfrm>
        </p:spPr>
        <p:txBody>
          <a:bodyPr>
            <a:normAutofit/>
          </a:bodyPr>
          <a:lstStyle/>
          <a:p>
            <a:r>
              <a:rPr lang="en-US" dirty="0">
                <a:solidFill>
                  <a:srgbClr val="FFFFFF"/>
                </a:solidFill>
              </a:rPr>
              <a:t>Contracts</a:t>
            </a:r>
          </a:p>
        </p:txBody>
      </p:sp>
      <p:sp>
        <p:nvSpPr>
          <p:cNvPr id="3" name="Content Placeholder 2">
            <a:extLst>
              <a:ext uri="{FF2B5EF4-FFF2-40B4-BE49-F238E27FC236}">
                <a16:creationId xmlns:a16="http://schemas.microsoft.com/office/drawing/2014/main" id="{65C9DAEB-B9E4-4840-9E2E-EAA92B37B66C}"/>
              </a:ext>
            </a:extLst>
          </p:cNvPr>
          <p:cNvSpPr>
            <a:spLocks noGrp="1"/>
          </p:cNvSpPr>
          <p:nvPr>
            <p:ph idx="1"/>
          </p:nvPr>
        </p:nvSpPr>
        <p:spPr>
          <a:xfrm>
            <a:off x="838201" y="2022601"/>
            <a:ext cx="10515598" cy="1406399"/>
          </a:xfrm>
        </p:spPr>
        <p:txBody>
          <a:bodyPr>
            <a:normAutofit/>
          </a:bodyPr>
          <a:lstStyle/>
          <a:p>
            <a:r>
              <a:rPr lang="en-US" sz="2000" dirty="0">
                <a:solidFill>
                  <a:srgbClr val="FFFFFF"/>
                </a:solidFill>
              </a:rPr>
              <a:t>“A contract is a legal binding promise (this could be a written or oral agreement) by one party to </a:t>
            </a:r>
            <a:r>
              <a:rPr lang="en-US" sz="2000" dirty="0" err="1">
                <a:solidFill>
                  <a:srgbClr val="FFFFFF"/>
                </a:solidFill>
              </a:rPr>
              <a:t>furfill</a:t>
            </a:r>
            <a:r>
              <a:rPr lang="en-US" sz="2000" dirty="0">
                <a:solidFill>
                  <a:srgbClr val="FFFFFF"/>
                </a:solidFill>
              </a:rPr>
              <a:t> an obligation to another party in return for consideration. A basic binding contract must compromise four key elements : offer, acceptance, consideration and intent to create legal relations” (Thomas Reuters Practical law, 2021)</a:t>
            </a:r>
          </a:p>
        </p:txBody>
      </p:sp>
      <p:sp>
        <p:nvSpPr>
          <p:cNvPr id="4" name="TextBox 3">
            <a:extLst>
              <a:ext uri="{FF2B5EF4-FFF2-40B4-BE49-F238E27FC236}">
                <a16:creationId xmlns:a16="http://schemas.microsoft.com/office/drawing/2014/main" id="{66490F1A-EC18-DF48-B6F9-32C8A9B74492}"/>
              </a:ext>
            </a:extLst>
          </p:cNvPr>
          <p:cNvSpPr txBox="1"/>
          <p:nvPr/>
        </p:nvSpPr>
        <p:spPr>
          <a:xfrm>
            <a:off x="635000" y="5689600"/>
            <a:ext cx="7277100" cy="1200329"/>
          </a:xfrm>
          <a:prstGeom prst="rect">
            <a:avLst/>
          </a:prstGeom>
          <a:noFill/>
        </p:spPr>
        <p:txBody>
          <a:bodyPr wrap="square" rtlCol="0">
            <a:spAutoFit/>
          </a:bodyPr>
          <a:lstStyle/>
          <a:p>
            <a:r>
              <a:rPr lang="en-US" dirty="0"/>
              <a:t>Source - </a:t>
            </a:r>
            <a:r>
              <a:rPr lang="en-US" dirty="0">
                <a:solidFill>
                  <a:srgbClr val="FFFFFF"/>
                </a:solidFill>
                <a:hlinkClick r:id="rId5"/>
              </a:rPr>
              <a:t>https://uk.practicallaw.thomsonreuters.com/4-107-6271?transitionType=Default&amp;contextData=(sc.Default)&amp;firstPage=true</a:t>
            </a:r>
            <a:r>
              <a:rPr lang="en-US" dirty="0">
                <a:solidFill>
                  <a:srgbClr val="FFFFFF"/>
                </a:solidFill>
              </a:rPr>
              <a:t>)</a:t>
            </a:r>
          </a:p>
          <a:p>
            <a:endParaRPr lang="en-US" dirty="0"/>
          </a:p>
          <a:p>
            <a:endParaRPr lang="en-US" dirty="0"/>
          </a:p>
        </p:txBody>
      </p:sp>
      <p:pic>
        <p:nvPicPr>
          <p:cNvPr id="5" name="Audio 4">
            <a:hlinkClick r:id="" action="ppaction://media"/>
            <a:extLst>
              <a:ext uri="{FF2B5EF4-FFF2-40B4-BE49-F238E27FC236}">
                <a16:creationId xmlns:a16="http://schemas.microsoft.com/office/drawing/2014/main" id="{6DD068CD-4AF6-41EA-8BB7-7148FE63FD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854674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4399"/>
    </mc:Choice>
    <mc:Fallback>
      <p:transition spd="slow" advTm="24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5F0085-F4A3-5F4F-A124-64C890CE5342}"/>
              </a:ext>
            </a:extLst>
          </p:cNvPr>
          <p:cNvSpPr>
            <a:spLocks noGrp="1"/>
          </p:cNvSpPr>
          <p:nvPr>
            <p:ph type="title"/>
          </p:nvPr>
        </p:nvSpPr>
        <p:spPr>
          <a:xfrm>
            <a:off x="833002" y="365125"/>
            <a:ext cx="10520702" cy="1325563"/>
          </a:xfrm>
        </p:spPr>
        <p:txBody>
          <a:bodyPr>
            <a:normAutofit/>
          </a:bodyPr>
          <a:lstStyle/>
          <a:p>
            <a:r>
              <a:rPr lang="en-US">
                <a:solidFill>
                  <a:srgbClr val="FFFFFF"/>
                </a:solidFill>
              </a:rPr>
              <a:t>Intellectual property rights</a:t>
            </a:r>
          </a:p>
        </p:txBody>
      </p:sp>
      <p:sp>
        <p:nvSpPr>
          <p:cNvPr id="3" name="Content Placeholder 2">
            <a:extLst>
              <a:ext uri="{FF2B5EF4-FFF2-40B4-BE49-F238E27FC236}">
                <a16:creationId xmlns:a16="http://schemas.microsoft.com/office/drawing/2014/main" id="{178A61F3-8163-0649-95BB-6B8CAAAD950F}"/>
              </a:ext>
            </a:extLst>
          </p:cNvPr>
          <p:cNvSpPr>
            <a:spLocks noGrp="1"/>
          </p:cNvSpPr>
          <p:nvPr>
            <p:ph idx="1"/>
          </p:nvPr>
        </p:nvSpPr>
        <p:spPr>
          <a:xfrm>
            <a:off x="838201" y="2022601"/>
            <a:ext cx="10515598" cy="2396999"/>
          </a:xfrm>
        </p:spPr>
        <p:txBody>
          <a:bodyPr>
            <a:normAutofit/>
          </a:bodyPr>
          <a:lstStyle/>
          <a:p>
            <a:pPr marL="0" indent="0">
              <a:buNone/>
            </a:pPr>
            <a:r>
              <a:rPr lang="en-GB" sz="2000" dirty="0">
                <a:solidFill>
                  <a:srgbClr val="FFFFFF"/>
                </a:solidFill>
              </a:rPr>
              <a:t>“Having the right type of intellectual property protection helps you to stop people stealing or copying:</a:t>
            </a:r>
          </a:p>
          <a:p>
            <a:r>
              <a:rPr lang="en-GB" sz="2000" dirty="0">
                <a:solidFill>
                  <a:srgbClr val="FFFFFF"/>
                </a:solidFill>
              </a:rPr>
              <a:t>the names of your products or brands</a:t>
            </a:r>
          </a:p>
          <a:p>
            <a:r>
              <a:rPr lang="en-GB" sz="2000" dirty="0">
                <a:solidFill>
                  <a:srgbClr val="FFFFFF"/>
                </a:solidFill>
              </a:rPr>
              <a:t>your inventions</a:t>
            </a:r>
          </a:p>
          <a:p>
            <a:r>
              <a:rPr lang="en-GB" sz="2000" dirty="0">
                <a:solidFill>
                  <a:srgbClr val="FFFFFF"/>
                </a:solidFill>
              </a:rPr>
              <a:t>the design or look of your products</a:t>
            </a:r>
          </a:p>
          <a:p>
            <a:r>
              <a:rPr lang="en-GB" sz="2000" dirty="0">
                <a:solidFill>
                  <a:srgbClr val="FFFFFF"/>
                </a:solidFill>
              </a:rPr>
              <a:t>things you write, make or produce” (GOV,UK)</a:t>
            </a:r>
          </a:p>
          <a:p>
            <a:pPr marL="0" indent="0">
              <a:buNone/>
            </a:pPr>
            <a:endParaRPr lang="en-GB" sz="2000" dirty="0">
              <a:solidFill>
                <a:srgbClr val="FFFFFF"/>
              </a:solidFill>
            </a:endParaRPr>
          </a:p>
          <a:p>
            <a:endParaRPr lang="en-US" sz="2000" dirty="0">
              <a:solidFill>
                <a:srgbClr val="FFFFFF"/>
              </a:solidFill>
            </a:endParaRPr>
          </a:p>
        </p:txBody>
      </p:sp>
      <p:sp>
        <p:nvSpPr>
          <p:cNvPr id="4" name="TextBox 3">
            <a:extLst>
              <a:ext uri="{FF2B5EF4-FFF2-40B4-BE49-F238E27FC236}">
                <a16:creationId xmlns:a16="http://schemas.microsoft.com/office/drawing/2014/main" id="{30D345A0-F7E7-E044-BC45-25136B004547}"/>
              </a:ext>
            </a:extLst>
          </p:cNvPr>
          <p:cNvSpPr txBox="1"/>
          <p:nvPr/>
        </p:nvSpPr>
        <p:spPr>
          <a:xfrm>
            <a:off x="665880" y="5984875"/>
            <a:ext cx="6992220" cy="646331"/>
          </a:xfrm>
          <a:prstGeom prst="rect">
            <a:avLst/>
          </a:prstGeom>
          <a:noFill/>
        </p:spPr>
        <p:txBody>
          <a:bodyPr wrap="square" rtlCol="0">
            <a:spAutoFit/>
          </a:bodyPr>
          <a:lstStyle/>
          <a:p>
            <a:r>
              <a:rPr lang="en-US" dirty="0"/>
              <a:t>Source - </a:t>
            </a:r>
            <a:r>
              <a:rPr lang="en-GB" dirty="0">
                <a:solidFill>
                  <a:srgbClr val="FFFFFF"/>
                </a:solidFill>
                <a:hlinkClick r:id="rId5"/>
              </a:rPr>
              <a:t>https://www.gov.uk/intellectual-property-an-overview</a:t>
            </a:r>
            <a:endParaRPr lang="en-GB" dirty="0">
              <a:solidFill>
                <a:srgbClr val="FFFFFF"/>
              </a:solidFill>
            </a:endParaRPr>
          </a:p>
          <a:p>
            <a:endParaRPr lang="en-US" dirty="0"/>
          </a:p>
        </p:txBody>
      </p:sp>
      <p:pic>
        <p:nvPicPr>
          <p:cNvPr id="6" name="Audio 5">
            <a:hlinkClick r:id="" action="ppaction://media"/>
            <a:extLst>
              <a:ext uri="{FF2B5EF4-FFF2-40B4-BE49-F238E27FC236}">
                <a16:creationId xmlns:a16="http://schemas.microsoft.com/office/drawing/2014/main" id="{08D9320C-9C53-4696-B09A-1FF8B033BF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691519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841"/>
    </mc:Choice>
    <mc:Fallback>
      <p:transition spd="slow" advTm="34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F2BC72-24AF-1846-A661-15F43DB4AE95}"/>
              </a:ext>
            </a:extLst>
          </p:cNvPr>
          <p:cNvSpPr>
            <a:spLocks noGrp="1"/>
          </p:cNvSpPr>
          <p:nvPr>
            <p:ph type="title"/>
          </p:nvPr>
        </p:nvSpPr>
        <p:spPr>
          <a:xfrm>
            <a:off x="833002" y="365125"/>
            <a:ext cx="10520702" cy="1325563"/>
          </a:xfrm>
        </p:spPr>
        <p:txBody>
          <a:bodyPr>
            <a:normAutofit/>
          </a:bodyPr>
          <a:lstStyle/>
          <a:p>
            <a:r>
              <a:rPr lang="en-US">
                <a:solidFill>
                  <a:srgbClr val="FFFFFF"/>
                </a:solidFill>
              </a:rPr>
              <a:t>Product safety and liability issues</a:t>
            </a:r>
          </a:p>
        </p:txBody>
      </p:sp>
      <p:sp>
        <p:nvSpPr>
          <p:cNvPr id="3" name="Content Placeholder 2">
            <a:extLst>
              <a:ext uri="{FF2B5EF4-FFF2-40B4-BE49-F238E27FC236}">
                <a16:creationId xmlns:a16="http://schemas.microsoft.com/office/drawing/2014/main" id="{A2DDB198-9C9E-D34D-9731-6130B18F0A09}"/>
              </a:ext>
            </a:extLst>
          </p:cNvPr>
          <p:cNvSpPr>
            <a:spLocks noGrp="1"/>
          </p:cNvSpPr>
          <p:nvPr>
            <p:ph idx="1"/>
          </p:nvPr>
        </p:nvSpPr>
        <p:spPr>
          <a:xfrm>
            <a:off x="838201" y="2022601"/>
            <a:ext cx="10515598" cy="1325563"/>
          </a:xfrm>
        </p:spPr>
        <p:txBody>
          <a:bodyPr>
            <a:normAutofit/>
          </a:bodyPr>
          <a:lstStyle/>
          <a:p>
            <a:r>
              <a:rPr lang="en-GB" sz="2000" dirty="0">
                <a:solidFill>
                  <a:srgbClr val="FFFFFF"/>
                </a:solidFill>
              </a:rPr>
              <a:t>“The </a:t>
            </a:r>
            <a:r>
              <a:rPr lang="en-GB" sz="2000" b="1" dirty="0">
                <a:solidFill>
                  <a:srgbClr val="FFFFFF"/>
                </a:solidFill>
              </a:rPr>
              <a:t>Consumer Protection Act</a:t>
            </a:r>
            <a:r>
              <a:rPr lang="en-GB" sz="2000" dirty="0">
                <a:solidFill>
                  <a:srgbClr val="FFFFFF"/>
                </a:solidFill>
              </a:rPr>
              <a:t> 1987 is in place to hold manufacturers accountable for </a:t>
            </a:r>
            <a:r>
              <a:rPr lang="en-GB" sz="2000" b="1" dirty="0">
                <a:solidFill>
                  <a:srgbClr val="FFFFFF"/>
                </a:solidFill>
              </a:rPr>
              <a:t>producing </a:t>
            </a:r>
            <a:r>
              <a:rPr lang="en-GB" sz="2000" dirty="0">
                <a:solidFill>
                  <a:srgbClr val="FFFFFF"/>
                </a:solidFill>
              </a:rPr>
              <a:t>unsafe goods. It allows </a:t>
            </a:r>
            <a:r>
              <a:rPr lang="en-GB" sz="2000" b="1" dirty="0">
                <a:solidFill>
                  <a:srgbClr val="FFFFFF"/>
                </a:solidFill>
              </a:rPr>
              <a:t>consumers</a:t>
            </a:r>
            <a:r>
              <a:rPr lang="en-GB" sz="2000" dirty="0">
                <a:solidFill>
                  <a:srgbClr val="FFFFFF"/>
                </a:solidFill>
              </a:rPr>
              <a:t> to claim compensation if the defective product has caused personal injury, damage to property or death. Claims under the </a:t>
            </a:r>
            <a:r>
              <a:rPr lang="en-GB" sz="2000" b="1" dirty="0">
                <a:solidFill>
                  <a:srgbClr val="FFFFFF"/>
                </a:solidFill>
              </a:rPr>
              <a:t>Act</a:t>
            </a:r>
            <a:r>
              <a:rPr lang="en-GB" sz="2000" dirty="0">
                <a:solidFill>
                  <a:srgbClr val="FFFFFF"/>
                </a:solidFill>
              </a:rPr>
              <a:t> are generally brought against the product's 'producer” (Consumer Protection Association, 2019).</a:t>
            </a:r>
          </a:p>
          <a:p>
            <a:endParaRPr lang="en-US" sz="2000" dirty="0">
              <a:solidFill>
                <a:srgbClr val="FFFFFF"/>
              </a:solidFill>
            </a:endParaRPr>
          </a:p>
        </p:txBody>
      </p:sp>
      <p:sp>
        <p:nvSpPr>
          <p:cNvPr id="4" name="TextBox 3">
            <a:extLst>
              <a:ext uri="{FF2B5EF4-FFF2-40B4-BE49-F238E27FC236}">
                <a16:creationId xmlns:a16="http://schemas.microsoft.com/office/drawing/2014/main" id="{0845271C-61DE-9F49-B246-0D1B6C5D4D55}"/>
              </a:ext>
            </a:extLst>
          </p:cNvPr>
          <p:cNvSpPr txBox="1"/>
          <p:nvPr/>
        </p:nvSpPr>
        <p:spPr>
          <a:xfrm>
            <a:off x="274202" y="5846544"/>
            <a:ext cx="9593698" cy="646331"/>
          </a:xfrm>
          <a:prstGeom prst="rect">
            <a:avLst/>
          </a:prstGeom>
          <a:noFill/>
        </p:spPr>
        <p:txBody>
          <a:bodyPr wrap="square" rtlCol="0">
            <a:spAutoFit/>
          </a:bodyPr>
          <a:lstStyle/>
          <a:p>
            <a:r>
              <a:rPr lang="en-US" dirty="0"/>
              <a:t>Source - </a:t>
            </a:r>
            <a:r>
              <a:rPr lang="en-GB" dirty="0">
                <a:solidFill>
                  <a:srgbClr val="FFFFFF"/>
                </a:solidFill>
                <a:hlinkClick r:id="rId5"/>
              </a:rPr>
              <a:t>https://www.thecpa.co.uk/news/breaking-down-consumer-protection-act-1987/</a:t>
            </a:r>
            <a:r>
              <a:rPr lang="en-GB" dirty="0">
                <a:solidFill>
                  <a:srgbClr val="FFFFFF"/>
                </a:solidFill>
              </a:rPr>
              <a:t>)</a:t>
            </a:r>
          </a:p>
          <a:p>
            <a:endParaRPr lang="en-US" dirty="0"/>
          </a:p>
        </p:txBody>
      </p:sp>
      <p:pic>
        <p:nvPicPr>
          <p:cNvPr id="6" name="Audio 5">
            <a:hlinkClick r:id="" action="ppaction://media"/>
            <a:extLst>
              <a:ext uri="{FF2B5EF4-FFF2-40B4-BE49-F238E27FC236}">
                <a16:creationId xmlns:a16="http://schemas.microsoft.com/office/drawing/2014/main" id="{96627564-0E0A-4F57-9F8A-E8A6687179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77109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1493"/>
    </mc:Choice>
    <mc:Fallback>
      <p:transition spd="slow" advTm="21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302D71-01B0-0D4A-BE8C-12C270402226}"/>
              </a:ext>
            </a:extLst>
          </p:cNvPr>
          <p:cNvSpPr>
            <a:spLocks noGrp="1"/>
          </p:cNvSpPr>
          <p:nvPr>
            <p:ph type="title"/>
          </p:nvPr>
        </p:nvSpPr>
        <p:spPr>
          <a:xfrm>
            <a:off x="833002" y="365125"/>
            <a:ext cx="10520702" cy="1325563"/>
          </a:xfrm>
        </p:spPr>
        <p:txBody>
          <a:bodyPr>
            <a:normAutofit/>
          </a:bodyPr>
          <a:lstStyle/>
          <a:p>
            <a:r>
              <a:rPr lang="en-US" sz="2400" dirty="0">
                <a:solidFill>
                  <a:srgbClr val="FFFFFF"/>
                </a:solidFill>
              </a:rPr>
              <a:t>G1 – Applications of skills in problem solving, communication, information retrieval working with others and the effective use of general IT facilities - Done</a:t>
            </a:r>
            <a:br>
              <a:rPr lang="en-US" sz="2400" dirty="0">
                <a:solidFill>
                  <a:srgbClr val="FFFFFF"/>
                </a:solidFill>
              </a:rPr>
            </a:br>
            <a:endParaRPr lang="en-US" sz="2400" dirty="0">
              <a:solidFill>
                <a:srgbClr val="FFFFFF"/>
              </a:solidFill>
            </a:endParaRPr>
          </a:p>
        </p:txBody>
      </p:sp>
      <p:pic>
        <p:nvPicPr>
          <p:cNvPr id="11" name="Content Placeholder 10" descr="Graphical user interface, website&#10;&#10;Description automatically generated">
            <a:extLst>
              <a:ext uri="{FF2B5EF4-FFF2-40B4-BE49-F238E27FC236}">
                <a16:creationId xmlns:a16="http://schemas.microsoft.com/office/drawing/2014/main" id="{405F9E76-8ED5-9143-A54E-53029FD8DCD4}"/>
              </a:ext>
            </a:extLst>
          </p:cNvPr>
          <p:cNvPicPr>
            <a:picLocks noGrp="1"/>
          </p:cNvPicPr>
          <p:nvPr>
            <p:ph idx="1"/>
          </p:nvPr>
        </p:nvPicPr>
        <p:blipFill rotWithShape="1">
          <a:blip r:embed="rId5">
            <a:extLst>
              <a:ext uri="{28A0092B-C50C-407E-A947-70E740481C1C}">
                <a14:useLocalDpi xmlns:a14="http://schemas.microsoft.com/office/drawing/2010/main" val="0"/>
              </a:ext>
            </a:extLst>
          </a:blip>
          <a:srcRect l="3498" t="27276" r="34210" b="15714"/>
          <a:stretch/>
        </p:blipFill>
        <p:spPr bwMode="auto">
          <a:xfrm>
            <a:off x="606235" y="1637873"/>
            <a:ext cx="5532826" cy="357893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54AC378E-3D6E-9547-8C75-E156BA06C365}"/>
              </a:ext>
            </a:extLst>
          </p:cNvPr>
          <p:cNvSpPr txBox="1"/>
          <p:nvPr/>
        </p:nvSpPr>
        <p:spPr>
          <a:xfrm>
            <a:off x="833002" y="5384640"/>
            <a:ext cx="5260351" cy="646331"/>
          </a:xfrm>
          <a:prstGeom prst="rect">
            <a:avLst/>
          </a:prstGeom>
          <a:noFill/>
        </p:spPr>
        <p:txBody>
          <a:bodyPr wrap="square" rtlCol="0">
            <a:spAutoFit/>
          </a:bodyPr>
          <a:lstStyle/>
          <a:p>
            <a:r>
              <a:rPr lang="en-US" dirty="0"/>
              <a:t>Image 1 – An example of a Automated SQL report created using Excel/Power Bi.</a:t>
            </a:r>
          </a:p>
        </p:txBody>
      </p:sp>
      <p:pic>
        <p:nvPicPr>
          <p:cNvPr id="13" name="Picture 12" descr="A picture containing text, monitor, screenshot&#10;&#10;Description automatically generated">
            <a:extLst>
              <a:ext uri="{FF2B5EF4-FFF2-40B4-BE49-F238E27FC236}">
                <a16:creationId xmlns:a16="http://schemas.microsoft.com/office/drawing/2014/main" id="{61245ACF-7EFB-134D-96F7-795EFA574942}"/>
              </a:ext>
            </a:extLst>
          </p:cNvPr>
          <p:cNvPicPr/>
          <p:nvPr/>
        </p:nvPicPr>
        <p:blipFill rotWithShape="1">
          <a:blip r:embed="rId6">
            <a:extLst>
              <a:ext uri="{28A0092B-C50C-407E-A947-70E740481C1C}">
                <a14:useLocalDpi xmlns:a14="http://schemas.microsoft.com/office/drawing/2010/main" val="0"/>
              </a:ext>
            </a:extLst>
          </a:blip>
          <a:srcRect l="12681" t="18184" r="44458" b="6267"/>
          <a:stretch/>
        </p:blipFill>
        <p:spPr bwMode="auto">
          <a:xfrm>
            <a:off x="6875096" y="1637873"/>
            <a:ext cx="4059603" cy="3578930"/>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AAEDE4A5-381B-D849-8C5D-ADA1505871EA}"/>
              </a:ext>
            </a:extLst>
          </p:cNvPr>
          <p:cNvSpPr txBox="1"/>
          <p:nvPr/>
        </p:nvSpPr>
        <p:spPr>
          <a:xfrm>
            <a:off x="6972300" y="5391070"/>
            <a:ext cx="3962399" cy="1200329"/>
          </a:xfrm>
          <a:prstGeom prst="rect">
            <a:avLst/>
          </a:prstGeom>
          <a:noFill/>
        </p:spPr>
        <p:txBody>
          <a:bodyPr wrap="square" rtlCol="0">
            <a:spAutoFit/>
          </a:bodyPr>
          <a:lstStyle/>
          <a:p>
            <a:r>
              <a:rPr lang="en-US" dirty="0"/>
              <a:t>Image 2 – Example of a revision part I completed prior to my Engineering design module. </a:t>
            </a:r>
          </a:p>
          <a:p>
            <a:endParaRPr lang="en-US" dirty="0"/>
          </a:p>
        </p:txBody>
      </p:sp>
      <p:pic>
        <p:nvPicPr>
          <p:cNvPr id="3" name="Audio 2">
            <a:hlinkClick r:id="" action="ppaction://media"/>
            <a:extLst>
              <a:ext uri="{FF2B5EF4-FFF2-40B4-BE49-F238E27FC236}">
                <a16:creationId xmlns:a16="http://schemas.microsoft.com/office/drawing/2014/main" id="{BB6098FC-BC04-46DD-BF8E-AE92344E615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57097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515"/>
    </mc:Choice>
    <mc:Fallback>
      <p:transition spd="slow" advTm="46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DDF4D9-4E7F-6B41-9398-5451D66757B4}"/>
              </a:ext>
            </a:extLst>
          </p:cNvPr>
          <p:cNvSpPr>
            <a:spLocks noGrp="1"/>
          </p:cNvSpPr>
          <p:nvPr>
            <p:ph type="title"/>
          </p:nvPr>
        </p:nvSpPr>
        <p:spPr>
          <a:xfrm>
            <a:off x="833002" y="365125"/>
            <a:ext cx="10520702" cy="1325563"/>
          </a:xfrm>
        </p:spPr>
        <p:txBody>
          <a:bodyPr>
            <a:normAutofit/>
          </a:bodyPr>
          <a:lstStyle/>
          <a:p>
            <a:r>
              <a:rPr lang="en-US" sz="2800">
                <a:solidFill>
                  <a:srgbClr val="FFFFFF"/>
                </a:solidFill>
              </a:rPr>
              <a:t>G2 – Plan self – learning and improve performance as a foundation for lifelong learning and continuous professional development.</a:t>
            </a:r>
            <a:br>
              <a:rPr lang="en-US" sz="2800">
                <a:solidFill>
                  <a:srgbClr val="FFFFFF"/>
                </a:solidFill>
              </a:rPr>
            </a:br>
            <a:endParaRPr lang="en-US" sz="2800">
              <a:solidFill>
                <a:srgbClr val="FFFFFF"/>
              </a:solidFill>
            </a:endParaRPr>
          </a:p>
        </p:txBody>
      </p:sp>
      <p:pic>
        <p:nvPicPr>
          <p:cNvPr id="3" name="Audio 2">
            <a:hlinkClick r:id="" action="ppaction://media"/>
            <a:extLst>
              <a:ext uri="{FF2B5EF4-FFF2-40B4-BE49-F238E27FC236}">
                <a16:creationId xmlns:a16="http://schemas.microsoft.com/office/drawing/2014/main" id="{A9FB48BD-DF4E-4230-879C-2D9E6227A0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pic>
        <p:nvPicPr>
          <p:cNvPr id="9" name="Picture 8" descr="Text&#10;&#10;Description automatically generated">
            <a:extLst>
              <a:ext uri="{FF2B5EF4-FFF2-40B4-BE49-F238E27FC236}">
                <a16:creationId xmlns:a16="http://schemas.microsoft.com/office/drawing/2014/main" id="{6729B30C-9838-4181-BA7B-2E52F6208630}"/>
              </a:ext>
            </a:extLst>
          </p:cNvPr>
          <p:cNvPicPr>
            <a:picLocks noChangeAspect="1"/>
          </p:cNvPicPr>
          <p:nvPr/>
        </p:nvPicPr>
        <p:blipFill>
          <a:blip r:embed="rId6"/>
          <a:stretch>
            <a:fillRect/>
          </a:stretch>
        </p:blipFill>
        <p:spPr>
          <a:xfrm>
            <a:off x="2558444" y="2174989"/>
            <a:ext cx="6965573" cy="2915171"/>
          </a:xfrm>
          <a:prstGeom prst="rect">
            <a:avLst/>
          </a:prstGeom>
        </p:spPr>
      </p:pic>
    </p:spTree>
    <p:extLst>
      <p:ext uri="{BB962C8B-B14F-4D97-AF65-F5344CB8AC3E}">
        <p14:creationId xmlns:p14="http://schemas.microsoft.com/office/powerpoint/2010/main" val="11161003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519"/>
    </mc:Choice>
    <mc:Fallback>
      <p:transition spd="slow" advTm="16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99C0B6-A0D6-C847-A90E-0B86C8C02804}"/>
              </a:ext>
            </a:extLst>
          </p:cNvPr>
          <p:cNvSpPr>
            <a:spLocks noGrp="1"/>
          </p:cNvSpPr>
          <p:nvPr>
            <p:ph type="title"/>
          </p:nvPr>
        </p:nvSpPr>
        <p:spPr>
          <a:xfrm>
            <a:off x="833002" y="365125"/>
            <a:ext cx="10520702" cy="1325563"/>
          </a:xfrm>
        </p:spPr>
        <p:txBody>
          <a:bodyPr>
            <a:normAutofit/>
          </a:bodyPr>
          <a:lstStyle/>
          <a:p>
            <a:r>
              <a:rPr lang="en-US" dirty="0">
                <a:solidFill>
                  <a:srgbClr val="FFFFFF"/>
                </a:solidFill>
              </a:rPr>
              <a:t>Sources</a:t>
            </a:r>
          </a:p>
        </p:txBody>
      </p:sp>
      <p:sp>
        <p:nvSpPr>
          <p:cNvPr id="3" name="Content Placeholder 2">
            <a:extLst>
              <a:ext uri="{FF2B5EF4-FFF2-40B4-BE49-F238E27FC236}">
                <a16:creationId xmlns:a16="http://schemas.microsoft.com/office/drawing/2014/main" id="{C6A54189-01F0-FC46-A2DB-1CDF6AA1C834}"/>
              </a:ext>
            </a:extLst>
          </p:cNvPr>
          <p:cNvSpPr>
            <a:spLocks noGrp="1"/>
          </p:cNvSpPr>
          <p:nvPr>
            <p:ph idx="1"/>
          </p:nvPr>
        </p:nvSpPr>
        <p:spPr>
          <a:xfrm>
            <a:off x="838201" y="2022601"/>
            <a:ext cx="10515598" cy="4154361"/>
          </a:xfrm>
        </p:spPr>
        <p:txBody>
          <a:bodyPr>
            <a:normAutofit/>
          </a:bodyPr>
          <a:lstStyle/>
          <a:p>
            <a:r>
              <a:rPr lang="en-US" sz="2000">
                <a:solidFill>
                  <a:srgbClr val="FFFFFF"/>
                </a:solidFill>
              </a:rPr>
              <a:t>AGM services,2014 (Source - </a:t>
            </a:r>
            <a:r>
              <a:rPr lang="en-US" sz="2000">
                <a:solidFill>
                  <a:srgbClr val="FFFFFF"/>
                </a:solidFill>
                <a:hlinkClick r:id="rId4"/>
              </a:rPr>
              <a:t>https://www.agm-services.co.uk/spray-booth-testing-what-the-law-says/</a:t>
            </a:r>
            <a:r>
              <a:rPr lang="en-US" sz="2000">
                <a:solidFill>
                  <a:srgbClr val="FFFFFF"/>
                </a:solidFill>
              </a:rPr>
              <a:t>).</a:t>
            </a:r>
          </a:p>
          <a:p>
            <a:r>
              <a:rPr lang="en-US" sz="2000">
                <a:solidFill>
                  <a:srgbClr val="FFFFFF"/>
                </a:solidFill>
              </a:rPr>
              <a:t>HSE (</a:t>
            </a:r>
            <a:r>
              <a:rPr lang="en-US" sz="2000">
                <a:solidFill>
                  <a:srgbClr val="FFFFFF"/>
                </a:solidFill>
                <a:hlinkClick r:id="rId5"/>
              </a:rPr>
              <a:t>https://www.hse.gov.uk/contact/faqs/ppe.htm</a:t>
            </a:r>
            <a:endParaRPr lang="en-US" sz="2000">
              <a:solidFill>
                <a:srgbClr val="FFFFFF"/>
              </a:solidFill>
            </a:endParaRPr>
          </a:p>
          <a:p>
            <a:r>
              <a:rPr lang="en-US" sz="2000">
                <a:solidFill>
                  <a:srgbClr val="FFFFFF"/>
                </a:solidFill>
              </a:rPr>
              <a:t>United states environmental protection agency ( Source -</a:t>
            </a:r>
            <a:r>
              <a:rPr lang="en-US" sz="2000">
                <a:solidFill>
                  <a:srgbClr val="FFFFFF"/>
                </a:solidFill>
                <a:hlinkClick r:id="rId6"/>
              </a:rPr>
              <a:t>https://www.epa.gov/stationary-sources-air-pollution/automobile-refinish-coatings-national-volatile-organic-compound</a:t>
            </a:r>
            <a:r>
              <a:rPr lang="en-US" sz="2000">
                <a:solidFill>
                  <a:srgbClr val="FFFFFF"/>
                </a:solidFill>
              </a:rPr>
              <a:t>)</a:t>
            </a:r>
          </a:p>
          <a:p>
            <a:r>
              <a:rPr lang="en-US" sz="2000">
                <a:solidFill>
                  <a:srgbClr val="FFFFFF"/>
                </a:solidFill>
              </a:rPr>
              <a:t>HSE (</a:t>
            </a:r>
            <a:r>
              <a:rPr lang="en-US" sz="2000">
                <a:solidFill>
                  <a:srgbClr val="FFFFFF"/>
                </a:solidFill>
                <a:hlinkClick r:id="rId7"/>
              </a:rPr>
              <a:t>https://www.hse.gov.uk/pubns/guidance/oce3.pdf</a:t>
            </a:r>
            <a:endParaRPr lang="en-US" sz="2000">
              <a:solidFill>
                <a:srgbClr val="FFFFFF"/>
              </a:solidFill>
            </a:endParaRPr>
          </a:p>
          <a:p>
            <a:r>
              <a:rPr lang="en-US" sz="2000">
                <a:solidFill>
                  <a:srgbClr val="FFFFFF"/>
                </a:solidFill>
              </a:rPr>
              <a:t>Small Business development act (</a:t>
            </a:r>
            <a:r>
              <a:rPr lang="en-US" sz="2000">
                <a:solidFill>
                  <a:srgbClr val="FFFFFF"/>
                </a:solidFill>
                <a:hlinkClick r:id="rId8"/>
              </a:rPr>
              <a:t>https://www.smallbusiness.wa.gov.au/business-advice/legal-essentials/contracts-and-agreements</a:t>
            </a:r>
            <a:r>
              <a:rPr lang="en-US" sz="2000">
                <a:solidFill>
                  <a:srgbClr val="FFFFFF"/>
                </a:solidFill>
              </a:rPr>
              <a:t>)</a:t>
            </a:r>
          </a:p>
          <a:p>
            <a:endParaRPr lang="en-US" sz="2000">
              <a:solidFill>
                <a:srgbClr val="FFFFFF"/>
              </a:solidFill>
            </a:endParaRPr>
          </a:p>
          <a:p>
            <a:endParaRPr lang="en-US" sz="2000">
              <a:solidFill>
                <a:srgbClr val="FFFFFF"/>
              </a:solidFill>
            </a:endParaRPr>
          </a:p>
          <a:p>
            <a:endParaRPr lang="en-US" sz="2000">
              <a:solidFill>
                <a:srgbClr val="FFFFFF"/>
              </a:solidFill>
            </a:endParaRPr>
          </a:p>
          <a:p>
            <a:endParaRPr lang="en-US" sz="2000">
              <a:solidFill>
                <a:srgbClr val="FFFFFF"/>
              </a:solidFill>
            </a:endParaRPr>
          </a:p>
        </p:txBody>
      </p:sp>
      <p:pic>
        <p:nvPicPr>
          <p:cNvPr id="5" name="Audio 4">
            <a:hlinkClick r:id="" action="ppaction://media"/>
            <a:extLst>
              <a:ext uri="{FF2B5EF4-FFF2-40B4-BE49-F238E27FC236}">
                <a16:creationId xmlns:a16="http://schemas.microsoft.com/office/drawing/2014/main" id="{143EE375-5D59-4BBA-92CC-CC68ABE3D0D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795261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944"/>
    </mc:Choice>
    <mc:Fallback>
      <p:transition spd="slow" advTm="5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755CA1-3F2C-D44E-996C-ABC5B2683D91}"/>
              </a:ext>
            </a:extLst>
          </p:cNvPr>
          <p:cNvSpPr>
            <a:spLocks noGrp="1"/>
          </p:cNvSpPr>
          <p:nvPr>
            <p:ph type="title"/>
          </p:nvPr>
        </p:nvSpPr>
        <p:spPr>
          <a:xfrm>
            <a:off x="833002" y="365125"/>
            <a:ext cx="10520702" cy="1325563"/>
          </a:xfrm>
        </p:spPr>
        <p:txBody>
          <a:bodyPr>
            <a:normAutofit/>
          </a:bodyPr>
          <a:lstStyle/>
          <a:p>
            <a:r>
              <a:rPr lang="en-US" dirty="0">
                <a:solidFill>
                  <a:srgbClr val="FFFFFF"/>
                </a:solidFill>
              </a:rPr>
              <a:t>Thankyou for listening!</a:t>
            </a:r>
          </a:p>
        </p:txBody>
      </p:sp>
      <p:sp>
        <p:nvSpPr>
          <p:cNvPr id="3" name="Content Placeholder 2">
            <a:extLst>
              <a:ext uri="{FF2B5EF4-FFF2-40B4-BE49-F238E27FC236}">
                <a16:creationId xmlns:a16="http://schemas.microsoft.com/office/drawing/2014/main" id="{124F451A-A25A-9C42-A7AC-C43767CF8B4F}"/>
              </a:ext>
            </a:extLst>
          </p:cNvPr>
          <p:cNvSpPr>
            <a:spLocks noGrp="1"/>
          </p:cNvSpPr>
          <p:nvPr>
            <p:ph idx="1"/>
          </p:nvPr>
        </p:nvSpPr>
        <p:spPr>
          <a:xfrm>
            <a:off x="838201" y="2022601"/>
            <a:ext cx="10515598" cy="4154361"/>
          </a:xfrm>
        </p:spPr>
        <p:txBody>
          <a:bodyPr>
            <a:normAutofit/>
          </a:bodyPr>
          <a:lstStyle/>
          <a:p>
            <a:r>
              <a:rPr lang="en-US" sz="2000" dirty="0">
                <a:solidFill>
                  <a:srgbClr val="FFFFFF"/>
                </a:solidFill>
              </a:rPr>
              <a:t>If there are any questions regarding my PowerPoint I would be more than happy to elaborate – due to this </a:t>
            </a:r>
            <a:r>
              <a:rPr lang="en-US" sz="2000" dirty="0" err="1">
                <a:solidFill>
                  <a:srgbClr val="FFFFFF"/>
                </a:solidFill>
              </a:rPr>
              <a:t>powerpoint</a:t>
            </a:r>
            <a:r>
              <a:rPr lang="en-US" sz="2000" dirty="0">
                <a:solidFill>
                  <a:srgbClr val="FFFFFF"/>
                </a:solidFill>
              </a:rPr>
              <a:t> being pre recorded I have attached my contact email address for any further questions :</a:t>
            </a:r>
          </a:p>
          <a:p>
            <a:r>
              <a:rPr lang="en-US" sz="2000" dirty="0">
                <a:solidFill>
                  <a:srgbClr val="FFFFFF"/>
                </a:solidFill>
                <a:hlinkClick r:id="rId5"/>
              </a:rPr>
              <a:t>George.griffit1@astonmartin.com</a:t>
            </a:r>
            <a:endParaRPr lang="en-US" sz="2000" dirty="0">
              <a:solidFill>
                <a:srgbClr val="FFFFFF"/>
              </a:solidFill>
            </a:endParaRPr>
          </a:p>
          <a:p>
            <a:endParaRPr lang="en-US" sz="2000" dirty="0">
              <a:solidFill>
                <a:srgbClr val="FFFFFF"/>
              </a:solidFill>
            </a:endParaRPr>
          </a:p>
        </p:txBody>
      </p:sp>
      <p:pic>
        <p:nvPicPr>
          <p:cNvPr id="4" name="Audio 3">
            <a:hlinkClick r:id="" action="ppaction://media"/>
            <a:extLst>
              <a:ext uri="{FF2B5EF4-FFF2-40B4-BE49-F238E27FC236}">
                <a16:creationId xmlns:a16="http://schemas.microsoft.com/office/drawing/2014/main" id="{B5B76328-9C0D-4EB0-8093-D087E405B1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204672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248"/>
    </mc:Choice>
    <mc:Fallback>
      <p:transition spd="slow" advTm="11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TotalTime>
  <Words>2148</Words>
  <Application>Microsoft Office PowerPoint</Application>
  <PresentationFormat>Widescreen</PresentationFormat>
  <Paragraphs>124</Paragraphs>
  <Slides>14</Slides>
  <Notes>11</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ACMA4007 Engineering Applications and Study skills – Video Presentation.</vt:lpstr>
      <vt:lpstr>Introducing Myself. </vt:lpstr>
      <vt:lpstr>The Accreditation of Higher Education Programs (AHEP)</vt:lpstr>
      <vt:lpstr>D6 – Communication of work to technical and non-technical audiences.</vt:lpstr>
      <vt:lpstr>EL5 – Awareness of relevant legal requirements governing engineering activities including personnel, health and safety, contracts, intellectual property rights, product safety and liability issues.  </vt:lpstr>
      <vt:lpstr>Personnel – Legal Requirements </vt:lpstr>
      <vt:lpstr>Health and Safety</vt:lpstr>
      <vt:lpstr>Contracts</vt:lpstr>
      <vt:lpstr>Intellectual property rights</vt:lpstr>
      <vt:lpstr>Product safety and liability issues</vt:lpstr>
      <vt:lpstr>G1 – Applications of skills in problem solving, communication, information retrieval working with others and the effective use of general IT facilities - Done </vt:lpstr>
      <vt:lpstr>G2 – Plan self – learning and improve performance as a foundation for lifelong learning and continuous professional development. </vt:lpstr>
      <vt:lpstr>Sources</vt:lpstr>
      <vt:lpstr>Thankyou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ACMA4007 Engineering Applications and Study skills – Video Presentation.</dc:title>
  <dc:creator>George Griffiths (1901007)</dc:creator>
  <cp:lastModifiedBy>Griffiths1, George</cp:lastModifiedBy>
  <cp:revision>9</cp:revision>
  <dcterms:created xsi:type="dcterms:W3CDTF">2021-01-10T21:09:19Z</dcterms:created>
  <dcterms:modified xsi:type="dcterms:W3CDTF">2021-01-10T23:07:37Z</dcterms:modified>
</cp:coreProperties>
</file>