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3"/>
  </p:notesMasterIdLst>
  <p:handoutMasterIdLst>
    <p:handoutMasterId r:id="rId14"/>
  </p:handoutMasterIdLst>
  <p:sldIdLst>
    <p:sldId id="256" r:id="rId4"/>
    <p:sldId id="323" r:id="rId5"/>
    <p:sldId id="291" r:id="rId6"/>
    <p:sldId id="330" r:id="rId7"/>
    <p:sldId id="331" r:id="rId8"/>
    <p:sldId id="332" r:id="rId9"/>
    <p:sldId id="333" r:id="rId10"/>
    <p:sldId id="295" r:id="rId11"/>
    <p:sldId id="329" r:id="rId12"/>
  </p:sldIdLst>
  <p:sldSz cx="9144000" cy="6858000" type="screen4x3"/>
  <p:notesSz cx="6797675" cy="9926638"/>
  <p:custShowLst>
    <p:custShow name="Lecture Presentation" id="0">
      <p:sldLst>
        <p:sld r:id="rId4"/>
        <p:sld r:id="rId5"/>
        <p:sld r:id="rId6"/>
        <p:sld r:id="rId11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3179" autoAdjust="0"/>
  </p:normalViewPr>
  <p:slideViewPr>
    <p:cSldViewPr>
      <p:cViewPr varScale="1">
        <p:scale>
          <a:sx n="88" d="100"/>
          <a:sy n="88" d="100"/>
        </p:scale>
        <p:origin x="67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7624" y="1700808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HTML Lists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/>
              <a:t>Kemi Ademoye / Gareth Jones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7BF32-4711-4CA0-883B-06AD82CD1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>
            <a:normAutofit/>
          </a:bodyPr>
          <a:lstStyle/>
          <a:p>
            <a:r>
              <a:rPr lang="en-GB" dirty="0"/>
              <a:t>Reminder: from last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9ED40-99D6-4FD4-998C-C4BF2B52B14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What type of content do you think these HTML tags represent?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h1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h2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…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h6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/&gt;</a:t>
            </a:r>
            <a:endParaRPr lang="en-GB" dirty="0"/>
          </a:p>
          <a:p>
            <a:pPr lvl="1"/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900" dirty="0"/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900" dirty="0">
                <a:highlight>
                  <a:srgbClr val="FFFFFF"/>
                </a:highlight>
              </a:rPr>
              <a:t>, 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900" dirty="0"/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706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Lists</a:t>
            </a:r>
            <a:r>
              <a:rPr lang="en-GB" dirty="0"/>
              <a:t>: a list in HTML defines a container element that contains list items.</a:t>
            </a:r>
          </a:p>
          <a:p>
            <a:r>
              <a:rPr lang="en-GB" dirty="0"/>
              <a:t>Historically, there were two main type of lists in HTML: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o</a:t>
            </a:r>
            <a:r>
              <a:rPr lang="en-GB" i="1" dirty="0"/>
              <a:t>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numbered list and it is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pPr lvl="1"/>
            <a:r>
              <a:rPr lang="en-GB" i="1" dirty="0"/>
              <a:t>An </a:t>
            </a:r>
            <a:r>
              <a:rPr lang="en-GB" b="1" i="1" dirty="0"/>
              <a:t>u</a:t>
            </a:r>
            <a:r>
              <a:rPr lang="en-GB" i="1" dirty="0"/>
              <a:t>nordered </a:t>
            </a:r>
            <a:r>
              <a:rPr lang="en-GB" b="1" i="1" dirty="0"/>
              <a:t>l</a:t>
            </a:r>
            <a:r>
              <a:rPr lang="en-GB" i="1" dirty="0"/>
              <a:t>ist</a:t>
            </a:r>
            <a:r>
              <a:rPr lang="en-GB" dirty="0"/>
              <a:t> – which is a bulleted list defined using the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element.</a:t>
            </a:r>
          </a:p>
          <a:p>
            <a:r>
              <a:rPr lang="en-GB" b="1" dirty="0"/>
              <a:t>L</a:t>
            </a:r>
            <a:r>
              <a:rPr lang="en-GB" dirty="0"/>
              <a:t>ist </a:t>
            </a:r>
            <a:r>
              <a:rPr lang="en-GB" b="1" dirty="0"/>
              <a:t>I</a:t>
            </a:r>
            <a:r>
              <a:rPr lang="en-GB" dirty="0"/>
              <a:t>tems: are specified as child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elements nested within the parent list container (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 or 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ol</a:t>
            </a:r>
            <a:r>
              <a:rPr lang="en-GB" sz="2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dirty="0"/>
              <a:t>) depending on the type of list.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8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Un-Ordered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5904656" cy="4495800"/>
          </a:xfrm>
        </p:spPr>
        <p:txBody>
          <a:bodyPr>
            <a:normAutofit/>
          </a:bodyPr>
          <a:lstStyle/>
          <a:p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Gareth’s Bikes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ul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Cube Reaction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KTM Machina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Toughroad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Anthem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XTC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Revolt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/ul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3B040A-547C-4C8B-9D8F-E70C6E296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6216" y="2564904"/>
            <a:ext cx="2427974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694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Ordered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5904656" cy="4495800"/>
          </a:xfrm>
        </p:spPr>
        <p:txBody>
          <a:bodyPr>
            <a:normAutofit/>
          </a:bodyPr>
          <a:lstStyle/>
          <a:p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Gareth’s Bikes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ol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Cube Reaction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KTM Machina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Toughroad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Anthem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XTC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Revolt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/li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/ol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9CCC40-B038-43F1-8873-3A89E049F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9192" y="2564904"/>
            <a:ext cx="2577128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8912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Description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658544" cy="5283426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HTML also supports description lists - a list of terms, with a description of each term.</a:t>
            </a:r>
          </a:p>
          <a:p>
            <a:r>
              <a:rPr lang="en-GB" dirty="0">
                <a:solidFill>
                  <a:srgbClr val="000000"/>
                </a:solidFill>
                <a:latin typeface="+mj-lt"/>
              </a:rPr>
              <a:t>The &lt;dl&gt; tag defines the description list, the &lt;dt&gt; tag defines the term and the &lt;dd&gt; tag describes the data in each term: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it-IT" dirty="0">
              <a:solidFill>
                <a:srgbClr val="000000"/>
              </a:solidFill>
              <a:latin typeface="+mj-lt"/>
            </a:endParaRPr>
          </a:p>
          <a:p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Gareth’s Bikes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dl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dt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E-bikes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/dt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Cube Reaction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KTM Machina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dt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Self Powered bikes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/dt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Toughroad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Anthem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XTC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/>
            </a:b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dirty="0">
                <a:solidFill>
                  <a:srgbClr val="000000"/>
                </a:solidFill>
                <a:latin typeface="Consolas" panose="020B0609020204030204" pitchFamily="49" charset="0"/>
              </a:rPr>
              <a:t>Giant Revolt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dirty="0">
                <a:solidFill>
                  <a:srgbClr val="A52A2A"/>
                </a:solidFill>
                <a:latin typeface="Consolas" panose="020B0609020204030204" pitchFamily="49" charset="0"/>
              </a:rPr>
              <a:t>/dl</a:t>
            </a:r>
            <a:r>
              <a:rPr lang="it-IT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1FF980-94D8-4ABA-B3E5-55BC1EB772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208" y="3429000"/>
            <a:ext cx="2410252" cy="2741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5110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8600"/>
            <a:ext cx="8298504" cy="990600"/>
          </a:xfrm>
        </p:spPr>
        <p:txBody>
          <a:bodyPr/>
          <a:lstStyle/>
          <a:p>
            <a:r>
              <a:rPr lang="en-GB" dirty="0"/>
              <a:t>Description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07504" y="1556792"/>
            <a:ext cx="8856984" cy="528342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We can also add formatting to make it easier to read</a:t>
            </a:r>
            <a:br>
              <a:rPr lang="en-GB" dirty="0">
                <a:solidFill>
                  <a:srgbClr val="000000"/>
                </a:solidFill>
                <a:latin typeface="+mj-lt"/>
              </a:rPr>
            </a:br>
            <a:endParaRPr lang="it-IT" dirty="0">
              <a:solidFill>
                <a:srgbClr val="000000"/>
              </a:solidFill>
              <a:latin typeface="+mj-lt"/>
            </a:endParaRPr>
          </a:p>
          <a:p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h2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em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Gareth’s Bikes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&lt;/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em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/h2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 </a:t>
            </a:r>
            <a:b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dl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dt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b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E-bikes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&lt;/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b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/dt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/>
            </a:b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Cube Reaction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KTM Machina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dt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b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Self Powered bikes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&lt;/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b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/dt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/>
            </a:b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Giant Toughroad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/>
            </a:b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Giant Anthem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  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Giant XTC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/>
            </a:b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  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r>
              <a:rPr lang="it-IT" sz="2600" dirty="0">
                <a:solidFill>
                  <a:srgbClr val="000000"/>
                </a:solidFill>
                <a:latin typeface="Consolas" panose="020B0609020204030204" pitchFamily="49" charset="0"/>
              </a:rPr>
              <a:t>Giant Revolt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/dd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  <a:b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</a:b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&lt;</a:t>
            </a:r>
            <a:r>
              <a:rPr lang="it-IT" sz="2600" dirty="0">
                <a:solidFill>
                  <a:srgbClr val="A52A2A"/>
                </a:solidFill>
                <a:latin typeface="Consolas" panose="020B0609020204030204" pitchFamily="49" charset="0"/>
              </a:rPr>
              <a:t>/dl</a:t>
            </a:r>
            <a:r>
              <a:rPr lang="it-IT" sz="2600" dirty="0">
                <a:solidFill>
                  <a:srgbClr val="0000CD"/>
                </a:solidFill>
                <a:latin typeface="Consolas" panose="020B0609020204030204" pitchFamily="49" charset="0"/>
              </a:rPr>
              <a:t>&gt;</a:t>
            </a:r>
          </a:p>
          <a:p>
            <a:endParaRPr lang="it-IT" dirty="0">
              <a:solidFill>
                <a:srgbClr val="0000CD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4373E9-2B73-4563-A1AD-9628A8C1E3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0272" y="3140968"/>
            <a:ext cx="2123728" cy="288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09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/>
          <a:lstStyle/>
          <a:p>
            <a:r>
              <a:rPr lang="en-GB" dirty="0"/>
              <a:t>Create three lists of your own: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One ordered (numbered)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One Un-ordered (with bullet points)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And one using the description lists method, adding some formatting to make the appearance a little more readable as per the previous example shown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8D73-7C1B-4064-B760-A01B8DA23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07559-958D-4872-A314-F4C425C6A52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1471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17324</TotalTime>
  <Words>628</Words>
  <Application>Microsoft Office PowerPoint</Application>
  <PresentationFormat>On-screen Show (4:3)</PresentationFormat>
  <Paragraphs>32</Paragraphs>
  <Slides>9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  <vt:variant>
        <vt:lpstr>Custom Shows</vt:lpstr>
      </vt:variant>
      <vt:variant>
        <vt:i4>1</vt:i4>
      </vt:variant>
    </vt:vector>
  </HeadingPairs>
  <TitlesOfParts>
    <vt:vector size="16" baseType="lpstr">
      <vt:lpstr>Calibri</vt:lpstr>
      <vt:lpstr>Cambria</vt:lpstr>
      <vt:lpstr>Consolas</vt:lpstr>
      <vt:lpstr>Wingdings</vt:lpstr>
      <vt:lpstr>Wingdings 2</vt:lpstr>
      <vt:lpstr>Median</vt:lpstr>
      <vt:lpstr>HTML Lists</vt:lpstr>
      <vt:lpstr>Reminder: from last lesson</vt:lpstr>
      <vt:lpstr>Lists</vt:lpstr>
      <vt:lpstr>Un-Ordered Lists</vt:lpstr>
      <vt:lpstr>Ordered Lists</vt:lpstr>
      <vt:lpstr>Description Lists</vt:lpstr>
      <vt:lpstr>Description Lists</vt:lpstr>
      <vt:lpstr>Lab Exercise</vt:lpstr>
      <vt:lpstr>End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Gareth Jones</cp:lastModifiedBy>
  <cp:revision>1439</cp:revision>
  <cp:lastPrinted>2014-09-29T16:21:25Z</cp:lastPrinted>
  <dcterms:created xsi:type="dcterms:W3CDTF">2013-09-18T07:00:31Z</dcterms:created>
  <dcterms:modified xsi:type="dcterms:W3CDTF">2021-02-07T19:23:35Z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