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992DB3-1346-B1F5-B90C-44EEB8640A16}" v="567" dt="2026-01-03T17:39:19.6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721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281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570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1/3/2026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22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48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1/3/2026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81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410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29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03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7615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dyfed-powys.police.uk/en/join-us/special-constables" TargetMode="External"/><Relationship Id="rId13" Type="http://schemas.openxmlformats.org/officeDocument/2006/relationships/hyperlink" Target="https://thecvguru.co.uk/2025/05/05/police-cv-writing/" TargetMode="External"/><Relationship Id="rId3" Type="http://schemas.openxmlformats.org/officeDocument/2006/relationships/hyperlink" Target="https://www.college.police.uk/ethics/code-of-ethics" TargetMode="External"/><Relationship Id="rId7" Type="http://schemas.openxmlformats.org/officeDocument/2006/relationships/hyperlink" Target="https://www.college.police.uk/guidance/special-constables" TargetMode="External"/><Relationship Id="rId12" Type="http://schemas.openxmlformats.org/officeDocument/2006/relationships/hyperlink" Target="https://www.mind.org.uk/news-campaigns/campaigns/blue-light-programme/blue-light-information/" TargetMode="External"/><Relationship Id="rId2" Type="http://schemas.openxmlformats.org/officeDocument/2006/relationships/hyperlink" Target="https://www.cipd.org/uk/knowledge/factsheets/employer-supported-factshe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llege.police.uk/research/evidence-based-policing-EBP" TargetMode="External"/><Relationship Id="rId11" Type="http://schemas.openxmlformats.org/officeDocument/2006/relationships/hyperlink" Target="http://www.mind.org.uk" TargetMode="External"/><Relationship Id="rId5" Type="http://schemas.openxmlformats.org/officeDocument/2006/relationships/hyperlink" Target="https://www.college.police.uk/career-learning/competency-and-values-framework" TargetMode="External"/><Relationship Id="rId15" Type="http://schemas.openxmlformats.org/officeDocument/2006/relationships/hyperlink" Target="https://www.policecare.org.uk/research/trauma-resilience-in-frontline-policing/" TargetMode="External"/><Relationship Id="rId10" Type="http://schemas.openxmlformats.org/officeDocument/2006/relationships/hyperlink" Target="https://learningfromexperience.com/research-library/experiential-learning-theory/" TargetMode="External"/><Relationship Id="rId4" Type="http://schemas.openxmlformats.org/officeDocument/2006/relationships/hyperlink" Target="http://www.college.police.uk" TargetMode="External"/><Relationship Id="rId9" Type="http://schemas.openxmlformats.org/officeDocument/2006/relationships/hyperlink" Target="https://hmicfrs.justiceinspectorates.gov.uk/publications/state-of-policing/" TargetMode="External"/><Relationship Id="rId14" Type="http://schemas.openxmlformats.org/officeDocument/2006/relationships/hyperlink" Target="https://news.npcc.police.uk/releases/special-constables-ranking-and-career-progress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8" name="Picture 127" descr="Cherry blossoms">
            <a:extLst>
              <a:ext uri="{FF2B5EF4-FFF2-40B4-BE49-F238E27FC236}">
                <a16:creationId xmlns:a16="http://schemas.microsoft.com/office/drawing/2014/main" id="{AC811E7B-E6A6-DAB7-0D0F-C709651C76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994" b="10737"/>
          <a:stretch>
            <a:fillRect/>
          </a:stretch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  <p:sp>
        <p:nvSpPr>
          <p:cNvPr id="137" name="Rectangle 136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E6299F-7E91-1DA9-F0A2-66497D5C26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12865" y="1447799"/>
            <a:ext cx="2368905" cy="4076699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Name: Olivia John</a:t>
            </a:r>
          </a:p>
          <a:p>
            <a:r>
              <a:rPr lang="en-GB">
                <a:solidFill>
                  <a:srgbClr val="FFFFFF"/>
                </a:solidFill>
              </a:rPr>
              <a:t>Module Code: BMPL5020</a:t>
            </a:r>
          </a:p>
          <a:p>
            <a:r>
              <a:rPr lang="en-GB">
                <a:solidFill>
                  <a:srgbClr val="FFFFFF"/>
                </a:solidFill>
              </a:rPr>
              <a:t>Lecturer: Melaine Thomas</a:t>
            </a: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2B08AD3-8DAE-FAB1-8CE3-0397F2AFA5E9}"/>
              </a:ext>
            </a:extLst>
          </p:cNvPr>
          <p:cNvSpPr txBox="1"/>
          <p:nvPr/>
        </p:nvSpPr>
        <p:spPr>
          <a:xfrm>
            <a:off x="1154600" y="2932480"/>
            <a:ext cx="689086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The Value of Volunteering as a Special </a:t>
            </a:r>
            <a:r>
              <a:rPr lang="en-GB" sz="3200"/>
              <a:t>Constable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568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B4C8EF0-A662-1A9B-7BD1-27A0CD73E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Calisto MT"/>
              </a:rPr>
              <a:t>Introduction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F0A7CF-936B-C1BD-DE16-8B16438D50BD}"/>
              </a:ext>
            </a:extLst>
          </p:cNvPr>
          <p:cNvSpPr txBox="1"/>
          <p:nvPr/>
        </p:nvSpPr>
        <p:spPr>
          <a:xfrm>
            <a:off x="745266" y="1683748"/>
            <a:ext cx="10668344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Volunteering role: Special Constable (Dyfed-Powys Police)</a:t>
            </a:r>
            <a:endParaRPr lang="en-US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Professional Policing degree</a:t>
            </a:r>
            <a:endParaRPr lang="en-GB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Experiential learning and employability</a:t>
            </a:r>
            <a:endParaRPr lang="en-GB"/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/>
              <a:t>Career </a:t>
            </a:r>
            <a:r>
              <a:rPr lang="en-GB">
                <a:ea typeface="+mn-lt"/>
                <a:cs typeface="+mn-lt"/>
              </a:rPr>
              <a:t>progression in policing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939311-5661-C813-6BFE-359A32C1CC01}"/>
              </a:ext>
            </a:extLst>
          </p:cNvPr>
          <p:cNvSpPr txBox="1"/>
          <p:nvPr/>
        </p:nvSpPr>
        <p:spPr>
          <a:xfrm>
            <a:off x="9079323" y="4887302"/>
            <a:ext cx="234228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dirty="0">
                <a:latin typeface="Calisto MT"/>
                <a:cs typeface="Times New Roman"/>
              </a:rPr>
              <a:t>(Kolb, D. A., Boyatzis, R., &amp; </a:t>
            </a:r>
            <a:r>
              <a:rPr lang="en-GB" sz="1200" dirty="0" err="1">
                <a:latin typeface="Calisto MT"/>
                <a:cs typeface="Times New Roman"/>
              </a:rPr>
              <a:t>Mainemelis</a:t>
            </a:r>
            <a:r>
              <a:rPr lang="en-GB" sz="1200" dirty="0">
                <a:latin typeface="Calisto MT"/>
                <a:cs typeface="Times New Roman"/>
              </a:rPr>
              <a:t>, C., 2019)</a:t>
            </a:r>
            <a:endParaRPr lang="en-US">
              <a:latin typeface="Calisto MT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(College of Policing , 2020)</a:t>
            </a: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(Dyfed-Powys Police, 2026)</a:t>
            </a:r>
            <a:endParaRPr lang="en-GB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63065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DE713-3A30-8494-68EC-3D517B63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624114"/>
            <a:ext cx="10691265" cy="1307592"/>
          </a:xfrm>
        </p:spPr>
        <p:txBody>
          <a:bodyPr>
            <a:normAutofit fontScale="90000"/>
          </a:bodyPr>
          <a:lstStyle/>
          <a:p>
            <a:r>
              <a:rPr lang="en-GB">
                <a:latin typeface="Calisto MT"/>
                <a:ea typeface="+mj-lt"/>
                <a:cs typeface="+mj-lt"/>
              </a:rPr>
              <a:t>Why I Chose  This  Volunteering Opportunity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A4784-70E9-5A24-AD08-F5DF9C1CC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105131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Direct link to policing curriculum</a:t>
            </a:r>
            <a:endParaRPr lang="en-GB"/>
          </a:p>
          <a:p>
            <a:r>
              <a:rPr lang="en-GB">
                <a:ea typeface="+mn-lt"/>
                <a:cs typeface="+mn-lt"/>
              </a:rPr>
              <a:t>Criminal law, police powers, ethics</a:t>
            </a:r>
            <a:endParaRPr lang="en-GB" dirty="0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Applies theory to real practice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Kolb’s Experiential Learning Cycle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AD12F3-AF9E-CA50-A78F-2E76AAE1A7A1}"/>
              </a:ext>
            </a:extLst>
          </p:cNvPr>
          <p:cNvSpPr txBox="1"/>
          <p:nvPr/>
        </p:nvSpPr>
        <p:spPr>
          <a:xfrm>
            <a:off x="10058557" y="5010792"/>
            <a:ext cx="21307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dirty="0">
                <a:latin typeface="Calisto MT"/>
                <a:cs typeface="Times New Roman"/>
              </a:rPr>
              <a:t>(Kolb, D. A., Boyatzis, R., &amp; </a:t>
            </a:r>
            <a:r>
              <a:rPr lang="en-GB" sz="1200" dirty="0" err="1">
                <a:latin typeface="Calisto MT"/>
                <a:cs typeface="Times New Roman"/>
              </a:rPr>
              <a:t>Mainemelis</a:t>
            </a:r>
            <a:r>
              <a:rPr lang="en-GB" sz="1200" dirty="0">
                <a:latin typeface="Calisto MT"/>
                <a:cs typeface="Times New Roman"/>
              </a:rPr>
              <a:t>, C., 2019) </a:t>
            </a:r>
            <a:endParaRPr lang="en-US">
              <a:latin typeface="Calisto MT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(College of Policing, 2024c)</a:t>
            </a:r>
            <a:endParaRPr lang="en-GB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4004876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22A38-1463-F30C-F342-E2393E9FC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latin typeface="Calisto MT"/>
                <a:ea typeface="+mj-lt"/>
                <a:cs typeface="+mj-lt"/>
              </a:rPr>
              <a:t>Skills Required for Professional Policing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526A7-4CC0-78EE-9B4E-08D0E3AD6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Communication and teamwork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Ethical judgement and integrity</a:t>
            </a:r>
            <a:endParaRPr lang="en-GB"/>
          </a:p>
          <a:p>
            <a:r>
              <a:rPr lang="en-GB">
                <a:ea typeface="+mn-lt"/>
                <a:cs typeface="+mn-lt"/>
              </a:rPr>
              <a:t>Decision-making under pressure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Emotional intelligence and resilience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0EE1BB-EBCA-131E-9C25-1BE807878094}"/>
              </a:ext>
            </a:extLst>
          </p:cNvPr>
          <p:cNvSpPr txBox="1"/>
          <p:nvPr/>
        </p:nvSpPr>
        <p:spPr>
          <a:xfrm>
            <a:off x="9913835" y="5452642"/>
            <a:ext cx="244807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(College of Policing, 2024)</a:t>
            </a:r>
            <a:endParaRPr lang="en-US"/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(HMICFRS, 2019)</a:t>
            </a:r>
            <a:endParaRPr lang="en-GB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3737621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D740F-16B5-910C-6615-01E239A7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latin typeface="Calisto MT"/>
                <a:ea typeface="+mj-lt"/>
                <a:cs typeface="+mj-lt"/>
              </a:rPr>
              <a:t>Transferable Employability Skills Developed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F7BFE-F65D-8D38-9B81-7B803D12D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02" y="2209897"/>
            <a:ext cx="10630789" cy="46470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Public communication skills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Teamwork in a structured organisation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Problem-solving and adaptability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Professional conduct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2E4EE-05A5-F826-8D0F-5C037C4AF7B9}"/>
              </a:ext>
            </a:extLst>
          </p:cNvPr>
          <p:cNvSpPr txBox="1"/>
          <p:nvPr/>
        </p:nvSpPr>
        <p:spPr>
          <a:xfrm>
            <a:off x="10161952" y="5473726"/>
            <a:ext cx="30676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Times New Roman"/>
                <a:cs typeface="Times New Roman"/>
              </a:rPr>
              <a:t>(CIPD, 2025)</a:t>
            </a:r>
            <a:endParaRPr lang="en-US"/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Times New Roman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Times New Roman"/>
                <a:cs typeface="Times New Roman"/>
              </a:rPr>
              <a:t>(Ninham, 2025)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6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69192-8DFC-33E8-F416-5756B1F7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sto MT"/>
                <a:ea typeface="+mj-lt"/>
                <a:cs typeface="+mj-lt"/>
              </a:rPr>
              <a:t>Developing My Existing Skills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FA9F-14B7-B211-75B1-A84322DE3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568849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Reflective practice (Schön)</a:t>
            </a:r>
            <a:endParaRPr lang="en-GB"/>
          </a:p>
          <a:p>
            <a:r>
              <a:rPr lang="en-GB">
                <a:ea typeface="+mn-lt"/>
                <a:cs typeface="+mn-lt"/>
              </a:rPr>
              <a:t>Feedback from experienced officers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Confidence and professionalism</a:t>
            </a:r>
            <a:endParaRPr lang="en-GB"/>
          </a:p>
          <a:p>
            <a:r>
              <a:rPr lang="en-GB">
                <a:ea typeface="+mn-lt"/>
                <a:cs typeface="+mn-lt"/>
              </a:rPr>
              <a:t>Continuous development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76BC72-D04B-83DF-EB25-19404610AB0D}"/>
              </a:ext>
            </a:extLst>
          </p:cNvPr>
          <p:cNvSpPr txBox="1"/>
          <p:nvPr/>
        </p:nvSpPr>
        <p:spPr>
          <a:xfrm>
            <a:off x="10188259" y="5307319"/>
            <a:ext cx="146582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(College of Policing, 2024)</a:t>
            </a:r>
            <a:endParaRPr lang="en-US">
              <a:latin typeface="Calisto MT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(Schön, 2016)</a:t>
            </a:r>
            <a:endParaRPr lang="en-GB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183011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46953-F1B0-C0C1-A8EF-9DC7BAB13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sto MT"/>
                <a:ea typeface="+mj-lt"/>
                <a:cs typeface="+mj-lt"/>
              </a:rPr>
              <a:t>Experiences I Am Seeking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69FBE-490F-298A-E4C4-DE53E86FE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445" y="1568849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Frontline policing exposure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Safeguarding vulnerable people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Managing real incidents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Building emotional resilience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5726A1-776E-F7D6-0F58-3F08F54CB6BC}"/>
              </a:ext>
            </a:extLst>
          </p:cNvPr>
          <p:cNvSpPr txBox="1"/>
          <p:nvPr/>
        </p:nvSpPr>
        <p:spPr>
          <a:xfrm>
            <a:off x="10231716" y="5504009"/>
            <a:ext cx="355121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(Police Care UK, 2023)</a:t>
            </a:r>
            <a:endParaRPr lang="en-US">
              <a:latin typeface="Calisto MT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Calisto MT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(Mind, 2026)</a:t>
            </a:r>
            <a:endParaRPr lang="en-GB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2405796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76794-A2F3-E558-9EDA-41D1CDF48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latin typeface="Calisto MT"/>
                <a:ea typeface="+mj-lt"/>
                <a:cs typeface="+mj-lt"/>
              </a:rPr>
              <a:t>Contribution to Dyfed-Powys Police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97E54-203C-1A71-B340-85142AF84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544659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Supporting community policing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Assisting frontline operations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Upholding Code of Ethics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Building public trust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0E3B84-2841-6735-6F30-7B8A032B88F2}"/>
              </a:ext>
            </a:extLst>
          </p:cNvPr>
          <p:cNvSpPr txBox="1"/>
          <p:nvPr/>
        </p:nvSpPr>
        <p:spPr>
          <a:xfrm>
            <a:off x="9626506" y="5125920"/>
            <a:ext cx="2387624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Times New Roman"/>
                <a:cs typeface="Times New Roman"/>
              </a:rPr>
              <a:t>(Dyfed-Powys Police, 2026)</a:t>
            </a:r>
            <a:endParaRPr lang="en-US"/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Times New Roman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Times New Roman"/>
                <a:cs typeface="Times New Roman"/>
              </a:rPr>
              <a:t>(College of Policing, 2024a)</a:t>
            </a:r>
          </a:p>
          <a:p>
            <a:pPr marL="171450" indent="-171450">
              <a:buFont typeface="Arial"/>
              <a:buChar char="•"/>
            </a:pPr>
            <a:endParaRPr lang="en-GB" sz="1200" dirty="0">
              <a:latin typeface="Times New Roman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latin typeface="Times New Roman"/>
                <a:cs typeface="Times New Roman"/>
              </a:rPr>
              <a:t>(Reisig and Kane, 2014)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64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27B39-C2C2-8882-05C3-57C15D584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latin typeface="Calisto MT"/>
                <a:ea typeface="+mj-lt"/>
                <a:cs typeface="+mj-lt"/>
              </a:rPr>
              <a:t>Volunteering and Career Progression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D0AAC-6849-5EB6-767F-9C882ACD2D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Pathway into policing careers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Increased employability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Professional awareness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Evidence of commitment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E574F9-333F-F67B-7445-77330C26E1DA}"/>
              </a:ext>
            </a:extLst>
          </p:cNvPr>
          <p:cNvSpPr txBox="1"/>
          <p:nvPr/>
        </p:nvSpPr>
        <p:spPr>
          <a:xfrm>
            <a:off x="7495327" y="4941476"/>
            <a:ext cx="2659632" cy="7102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D9D84B-9A85-3B9E-EA6D-CFFF22E292B9}"/>
              </a:ext>
            </a:extLst>
          </p:cNvPr>
          <p:cNvSpPr txBox="1"/>
          <p:nvPr/>
        </p:nvSpPr>
        <p:spPr>
          <a:xfrm>
            <a:off x="10518970" y="5815559"/>
            <a:ext cx="403478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imes New Roman"/>
                <a:cs typeface="Times New Roman"/>
              </a:rPr>
              <a:t>(NPCC, 2026)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55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21543-25FE-52BB-F8DE-1A588F6D3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sto MT"/>
                <a:ea typeface="+mj-lt"/>
                <a:cs typeface="+mj-lt"/>
              </a:rPr>
              <a:t>Academic Value of Volunteering</a:t>
            </a:r>
            <a:endParaRPr lang="en-US">
              <a:latin typeface="Calisto M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F8539-E37D-FF10-B09F-0966343BF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683" y="1713992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Evidence-based policing</a:t>
            </a:r>
            <a:endParaRPr lang="en-GB"/>
          </a:p>
          <a:p>
            <a:r>
              <a:rPr lang="en-GB">
                <a:ea typeface="+mn-lt"/>
                <a:cs typeface="+mn-lt"/>
              </a:rPr>
              <a:t>Linking theory and practice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Professional judgement</a:t>
            </a:r>
            <a:endParaRPr lang="en-GB"/>
          </a:p>
          <a:p>
            <a:r>
              <a:rPr lang="en-GB">
                <a:ea typeface="+mn-lt"/>
                <a:cs typeface="+mn-lt"/>
              </a:rPr>
              <a:t>Lifelong learning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BA464A-2F6F-ECA6-566D-372350E51160}"/>
              </a:ext>
            </a:extLst>
          </p:cNvPr>
          <p:cNvSpPr txBox="1"/>
          <p:nvPr/>
        </p:nvSpPr>
        <p:spPr>
          <a:xfrm>
            <a:off x="10040430" y="5685138"/>
            <a:ext cx="187383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>
                <a:latin typeface="Calisto MT"/>
                <a:cs typeface="Times New Roman"/>
              </a:rPr>
              <a:t>(College of Policing, 2024c)</a:t>
            </a:r>
            <a:endParaRPr lang="en-US"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3962871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2EA50-06A2-1437-A363-FC7D883B2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sto MT"/>
              </a:rPr>
              <a:t>Conclusion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37784F-3A95-E1CA-65F0-ECA729D32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560845"/>
            <a:ext cx="10691265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Supports academic study</a:t>
            </a:r>
            <a:endParaRPr lang="en-GB"/>
          </a:p>
          <a:p>
            <a:r>
              <a:rPr lang="en-GB">
                <a:ea typeface="+mn-lt"/>
                <a:cs typeface="+mn-lt"/>
              </a:rPr>
              <a:t>Develops transferable skills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Enhances employability 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Ethical and professional growth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2142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33884-9241-E697-A0CF-EC36E6D2B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-4482"/>
            <a:ext cx="10691265" cy="1307592"/>
          </a:xfrm>
        </p:spPr>
        <p:txBody>
          <a:bodyPr/>
          <a:lstStyle/>
          <a:p>
            <a:r>
              <a:rPr lang="en-GB">
                <a:latin typeface="Calisto MT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A1A71-EBC6-5206-CD46-C938A7887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370" y="361815"/>
            <a:ext cx="10691265" cy="586901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GB" sz="1800" dirty="0">
              <a:latin typeface="Times New Roman"/>
              <a:cs typeface="Times New Roman"/>
            </a:endParaRPr>
          </a:p>
          <a:p>
            <a:r>
              <a:rPr lang="en-GB" sz="1200">
                <a:latin typeface="Calisto MT"/>
                <a:cs typeface="Times New Roman"/>
              </a:rPr>
              <a:t>CIPD (2025). </a:t>
            </a:r>
            <a:r>
              <a:rPr lang="en-GB" sz="1200" i="1">
                <a:latin typeface="Calisto MT"/>
                <a:cs typeface="Times New Roman"/>
              </a:rPr>
              <a:t>CIPD | Employer Supported Volunteering | Factsheets</a:t>
            </a:r>
            <a:r>
              <a:rPr lang="en-GB" sz="1200">
                <a:latin typeface="Calisto MT"/>
                <a:cs typeface="Times New Roman"/>
              </a:rPr>
              <a:t>. [online] CIPD. Available at: </a:t>
            </a:r>
            <a:r>
              <a:rPr lang="en-GB" sz="1200" dirty="0">
                <a:latin typeface="Calisto MT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https://www.cipd.org/uk/knowledge/factsheets/employer-supported-factsheet/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College of Policing (2024a). </a:t>
            </a:r>
            <a:r>
              <a:rPr lang="en-GB" sz="1200" i="1">
                <a:latin typeface="Calisto MT"/>
                <a:cs typeface="Times New Roman"/>
              </a:rPr>
              <a:t>Code of Ethics</a:t>
            </a:r>
            <a:r>
              <a:rPr lang="en-GB" sz="1200">
                <a:latin typeface="Calisto MT"/>
                <a:cs typeface="Times New Roman"/>
              </a:rPr>
              <a:t>. [online] College of Policing. Available at: </a:t>
            </a:r>
            <a:r>
              <a:rPr lang="en-GB" sz="1200" dirty="0">
                <a:latin typeface="Calisto MT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https://www.college.police.uk/ethics/code-of-ethics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College of Policing (2024b). </a:t>
            </a:r>
            <a:r>
              <a:rPr lang="en-GB" sz="1200" i="1">
                <a:latin typeface="Calisto MT"/>
                <a:cs typeface="Times New Roman"/>
              </a:rPr>
              <a:t>Competency and values framework (CVF)</a:t>
            </a:r>
            <a:r>
              <a:rPr lang="en-GB" sz="1200">
                <a:latin typeface="Calisto MT"/>
                <a:cs typeface="Times New Roman"/>
              </a:rPr>
              <a:t>. [online] </a:t>
            </a:r>
            <a:r>
              <a:rPr lang="en-GB" sz="1200" dirty="0">
                <a:latin typeface="Calisto MT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www.college.police.uk</a:t>
            </a:r>
            <a:r>
              <a:rPr lang="en-GB" sz="1200">
                <a:latin typeface="Calisto MT"/>
                <a:cs typeface="Times New Roman"/>
              </a:rPr>
              <a:t>. Available at: </a:t>
            </a:r>
            <a:r>
              <a:rPr lang="en-GB" sz="1200" dirty="0">
                <a:latin typeface="Calisto MT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https://www.college.police.uk/career-learning/competency-and-values-framework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College of Policing (2024c). </a:t>
            </a:r>
            <a:r>
              <a:rPr lang="en-GB" sz="1200" i="1">
                <a:latin typeface="Calisto MT"/>
                <a:cs typeface="Times New Roman"/>
              </a:rPr>
              <a:t>Evidence-based policing</a:t>
            </a:r>
            <a:r>
              <a:rPr lang="en-GB" sz="1200">
                <a:latin typeface="Calisto MT"/>
                <a:cs typeface="Times New Roman"/>
              </a:rPr>
              <a:t>. [online] College of Policing. Available at: </a:t>
            </a:r>
            <a:r>
              <a:rPr lang="en-GB" sz="1200" dirty="0">
                <a:latin typeface="Calisto MT"/>
                <a:cs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https://www.college.police.uk/research/evidence-based-policing-EBP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College of Policing (2020). </a:t>
            </a:r>
            <a:r>
              <a:rPr lang="en-GB" sz="1200" i="1">
                <a:latin typeface="Calisto MT"/>
                <a:cs typeface="Times New Roman"/>
              </a:rPr>
              <a:t>Special constables</a:t>
            </a:r>
            <a:r>
              <a:rPr lang="en-GB" sz="1200">
                <a:latin typeface="Calisto MT"/>
                <a:cs typeface="Times New Roman"/>
              </a:rPr>
              <a:t>. [online] College of Policing. Available at: </a:t>
            </a:r>
            <a:r>
              <a:rPr lang="en-GB" sz="1200" dirty="0">
                <a:latin typeface="Calisto MT"/>
                <a:cs typeface="Times New Roman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https://www.college.police.uk/guidance/special-constables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Dyfed-Powys Police (2026). </a:t>
            </a:r>
            <a:r>
              <a:rPr lang="en-GB" sz="1200" i="1">
                <a:latin typeface="Calisto MT"/>
                <a:cs typeface="Times New Roman"/>
              </a:rPr>
              <a:t>Special Constables</a:t>
            </a:r>
            <a:r>
              <a:rPr lang="en-GB" sz="1200">
                <a:latin typeface="Calisto MT"/>
                <a:cs typeface="Times New Roman"/>
              </a:rPr>
              <a:t>. [online] Police.uk. Available at: </a:t>
            </a:r>
            <a:r>
              <a:rPr lang="en-GB" sz="1200" dirty="0">
                <a:latin typeface="Calisto MT"/>
                <a:cs typeface="Times New Roman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http://dyfed-powys.police.uk/en/join-us/special-constables</a:t>
            </a:r>
            <a:r>
              <a:rPr lang="en-GB" sz="1200">
                <a:latin typeface="Calisto MT"/>
                <a:cs typeface="Times New Roman"/>
              </a:rPr>
              <a:t> [Accessed 3 Jan. 2026].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HMICFRS (2019). </a:t>
            </a:r>
            <a:r>
              <a:rPr lang="en-GB" sz="1200" i="1">
                <a:latin typeface="Calisto MT"/>
                <a:cs typeface="Times New Roman"/>
              </a:rPr>
              <a:t>State of policing: the annual assessment of policing in England and Wales 2012/13 - His Majesty’s Inspectorate of Constabulary and Fire &amp; Rescue Services</a:t>
            </a:r>
            <a:r>
              <a:rPr lang="en-GB" sz="1200">
                <a:latin typeface="Calisto MT"/>
                <a:cs typeface="Times New Roman"/>
              </a:rPr>
              <a:t>. [online] His Majesty’s Inspectorate of Constabulary and Fire &amp; Rescue Services. Available at: </a:t>
            </a:r>
            <a:r>
              <a:rPr lang="en-GB" sz="1200" dirty="0">
                <a:latin typeface="Calisto MT"/>
                <a:cs typeface="Times New Roman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https://hmicfrs.justiceinspectorates.gov.uk/publications/state-of-policing/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 dirty="0">
                <a:latin typeface="Calisto MT"/>
                <a:cs typeface="Times New Roman"/>
              </a:rPr>
              <a:t>Kolb, D. A., Boyatzis, R., &amp; </a:t>
            </a:r>
            <a:r>
              <a:rPr lang="en-GB" sz="1200" dirty="0" err="1">
                <a:latin typeface="Calisto MT"/>
                <a:cs typeface="Times New Roman"/>
              </a:rPr>
              <a:t>Mainemelis</a:t>
            </a:r>
            <a:r>
              <a:rPr lang="en-GB" sz="1200" dirty="0">
                <a:latin typeface="Calisto MT"/>
                <a:cs typeface="Times New Roman"/>
              </a:rPr>
              <a:t>, C. (2019). </a:t>
            </a:r>
            <a:r>
              <a:rPr lang="en-GB" sz="1200" i="1" dirty="0">
                <a:latin typeface="Calisto MT"/>
                <a:cs typeface="Times New Roman"/>
              </a:rPr>
              <a:t>Research Library | Experience Based Learning Systems, LLC</a:t>
            </a:r>
            <a:r>
              <a:rPr lang="en-GB" sz="1200" dirty="0">
                <a:latin typeface="Calisto MT"/>
                <a:cs typeface="Times New Roman"/>
              </a:rPr>
              <a:t>. [online] Learningfromexperience.com. Available at: </a:t>
            </a:r>
            <a:r>
              <a:rPr lang="en-GB" sz="1200" dirty="0">
                <a:latin typeface="Calisto MT"/>
                <a:cs typeface="Times New Roman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https://learningfromexperience.com/research-library/experiential-learning-theory/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Mind (2026). </a:t>
            </a:r>
            <a:r>
              <a:rPr lang="en-GB" sz="1200" i="1">
                <a:latin typeface="Calisto MT"/>
                <a:cs typeface="Times New Roman"/>
              </a:rPr>
              <a:t>Blue Light - mental health information for emergency responders</a:t>
            </a:r>
            <a:r>
              <a:rPr lang="en-GB" sz="1200">
                <a:latin typeface="Calisto MT"/>
                <a:cs typeface="Times New Roman"/>
              </a:rPr>
              <a:t>. [online] </a:t>
            </a:r>
            <a:r>
              <a:rPr lang="en-GB" sz="1200" dirty="0">
                <a:latin typeface="Calisto MT"/>
                <a:cs typeface="Times New Roman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www.mind.org.uk</a:t>
            </a:r>
            <a:r>
              <a:rPr lang="en-GB" sz="1200">
                <a:latin typeface="Calisto MT"/>
                <a:cs typeface="Times New Roman"/>
              </a:rPr>
              <a:t>. Available at: </a:t>
            </a:r>
            <a:r>
              <a:rPr lang="en-GB" sz="1200" dirty="0">
                <a:latin typeface="Calisto MT"/>
                <a:cs typeface="Times New Roman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https://www.mind.org.uk/news-campaigns/campaigns/blue-light-programme/blue-light-information/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Ninham, J. (2025). </a:t>
            </a:r>
            <a:r>
              <a:rPr lang="en-GB" sz="1200" i="1">
                <a:latin typeface="Calisto MT"/>
                <a:cs typeface="Times New Roman"/>
              </a:rPr>
              <a:t>Your Transferable Skills as a Police Officer – The CV Guru</a:t>
            </a:r>
            <a:r>
              <a:rPr lang="en-GB" sz="1200">
                <a:latin typeface="Calisto MT"/>
                <a:cs typeface="Times New Roman"/>
              </a:rPr>
              <a:t>. [online] The CV Guru. Available at: </a:t>
            </a:r>
            <a:r>
              <a:rPr lang="en-GB" sz="1200" dirty="0">
                <a:latin typeface="Calisto MT"/>
                <a:cs typeface="Times New Roman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https://thecvguru.co.uk/2025/05/05/police-cv-writing/</a:t>
            </a:r>
            <a:r>
              <a:rPr lang="en-GB" sz="1200" dirty="0">
                <a:latin typeface="Calisto MT"/>
                <a:cs typeface="Times New Roman"/>
              </a:rPr>
              <a:t> </a:t>
            </a:r>
            <a:r>
              <a:rPr lang="en-GB" sz="1200">
                <a:latin typeface="Calisto MT"/>
                <a:cs typeface="Times New Roman"/>
              </a:rPr>
              <a:t>[Accessed 3 Jan. 2026].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NPCC (2026). </a:t>
            </a:r>
            <a:r>
              <a:rPr lang="en-GB" sz="1200" i="1">
                <a:latin typeface="Calisto MT"/>
                <a:cs typeface="Times New Roman"/>
              </a:rPr>
              <a:t>Special Constables: Ranking and Career Progression</a:t>
            </a:r>
            <a:r>
              <a:rPr lang="en-GB" sz="1200">
                <a:latin typeface="Calisto MT"/>
                <a:cs typeface="Times New Roman"/>
              </a:rPr>
              <a:t>. [online] National Police Chiefs’ Council (NPCC). Available at: </a:t>
            </a:r>
            <a:r>
              <a:rPr lang="en-GB" sz="1200" dirty="0">
                <a:latin typeface="Calisto MT"/>
                <a:cs typeface="Times New Roman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https://news.npcc.police.uk/releases/special-constables-ranking-and-career-progression</a:t>
            </a:r>
            <a:r>
              <a:rPr lang="en-GB" sz="1200">
                <a:latin typeface="Calisto MT"/>
                <a:cs typeface="Times New Roman"/>
              </a:rPr>
              <a:t> [Accessed 3 Jan. 2026].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Police Care UK (2023). </a:t>
            </a:r>
            <a:r>
              <a:rPr lang="en-GB" sz="1200" i="1">
                <a:latin typeface="Calisto MT"/>
                <a:cs typeface="Times New Roman"/>
              </a:rPr>
              <a:t>Trauma Resilience in Frontline Policing</a:t>
            </a:r>
            <a:r>
              <a:rPr lang="en-GB" sz="1200">
                <a:latin typeface="Calisto MT"/>
                <a:cs typeface="Times New Roman"/>
              </a:rPr>
              <a:t>. [online] Police Care UK. Available at: </a:t>
            </a:r>
            <a:r>
              <a:rPr lang="en-GB" sz="1200" dirty="0">
                <a:latin typeface="Calisto MT"/>
                <a:cs typeface="Times New Roman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https://www.policecare.org.uk/research/trauma-resilience-in-frontline-policing/</a:t>
            </a:r>
            <a:r>
              <a:rPr lang="en-GB" sz="1200" dirty="0">
                <a:latin typeface="Calisto MT"/>
                <a:cs typeface="Times New Roman"/>
              </a:rPr>
              <a:t>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Reisig, M.D. and Kane, R.J. (2014). </a:t>
            </a:r>
            <a:r>
              <a:rPr lang="en-GB" sz="1200" i="1">
                <a:latin typeface="Calisto MT"/>
                <a:cs typeface="Times New Roman"/>
              </a:rPr>
              <a:t>The Oxford handbook of police and policing</a:t>
            </a:r>
            <a:r>
              <a:rPr lang="en-GB" sz="1200">
                <a:latin typeface="Calisto MT"/>
                <a:cs typeface="Times New Roman"/>
              </a:rPr>
              <a:t>. Oxford ; New York: Oxford University Press.</a:t>
            </a:r>
            <a:endParaRPr lang="en-GB">
              <a:latin typeface="Calisto MT"/>
            </a:endParaRPr>
          </a:p>
          <a:p>
            <a:r>
              <a:rPr lang="en-GB" sz="1200">
                <a:latin typeface="Calisto MT"/>
                <a:cs typeface="Times New Roman"/>
              </a:rPr>
              <a:t>Schön, D.A. (2016). </a:t>
            </a:r>
            <a:r>
              <a:rPr lang="en-GB" sz="1200" i="1">
                <a:latin typeface="Calisto MT"/>
                <a:cs typeface="Times New Roman"/>
              </a:rPr>
              <a:t>Reflective Practitioner : How Professionals Think in action.</a:t>
            </a:r>
            <a:r>
              <a:rPr lang="en-GB" sz="1200">
                <a:latin typeface="Calisto MT"/>
                <a:cs typeface="Times New Roman"/>
              </a:rPr>
              <a:t> New York: Basic Books.</a:t>
            </a:r>
            <a:endParaRPr lang="en-GB">
              <a:latin typeface="Calisto M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4119894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ChronicleVTI</vt:lpstr>
      <vt:lpstr>PowerPoint Presentation</vt:lpstr>
      <vt:lpstr>Introduction </vt:lpstr>
      <vt:lpstr>Why I Chose  This  Volunteering Opportunity</vt:lpstr>
      <vt:lpstr>Skills Required for Professional Policing</vt:lpstr>
      <vt:lpstr>Transferable Employability Skills Developed</vt:lpstr>
      <vt:lpstr>Developing My Existing Skills</vt:lpstr>
      <vt:lpstr>Experiences I Am Seeking</vt:lpstr>
      <vt:lpstr>Contribution to Dyfed-Powys Police</vt:lpstr>
      <vt:lpstr>Volunteering and Career Progression</vt:lpstr>
      <vt:lpstr>Academic Value of Volunteering</vt:lpstr>
      <vt:lpstr>Conclusion 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220</cp:revision>
  <dcterms:created xsi:type="dcterms:W3CDTF">2026-01-03T15:32:17Z</dcterms:created>
  <dcterms:modified xsi:type="dcterms:W3CDTF">2026-01-03T17:52:39Z</dcterms:modified>
</cp:coreProperties>
</file>