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44"/>
  </p:notesMasterIdLst>
  <p:sldIdLst>
    <p:sldId id="256" r:id="rId2"/>
    <p:sldId id="276" r:id="rId3"/>
    <p:sldId id="277" r:id="rId4"/>
    <p:sldId id="257" r:id="rId5"/>
    <p:sldId id="258" r:id="rId6"/>
    <p:sldId id="259" r:id="rId7"/>
    <p:sldId id="260" r:id="rId8"/>
    <p:sldId id="273" r:id="rId9"/>
    <p:sldId id="262" r:id="rId10"/>
    <p:sldId id="261" r:id="rId11"/>
    <p:sldId id="269" r:id="rId12"/>
    <p:sldId id="270" r:id="rId13"/>
    <p:sldId id="271" r:id="rId14"/>
    <p:sldId id="263" r:id="rId15"/>
    <p:sldId id="264" r:id="rId16"/>
    <p:sldId id="265" r:id="rId17"/>
    <p:sldId id="266" r:id="rId18"/>
    <p:sldId id="267" r:id="rId19"/>
    <p:sldId id="268" r:id="rId20"/>
    <p:sldId id="272" r:id="rId21"/>
    <p:sldId id="274" r:id="rId22"/>
    <p:sldId id="287" r:id="rId23"/>
    <p:sldId id="275" r:id="rId24"/>
    <p:sldId id="278" r:id="rId25"/>
    <p:sldId id="279" r:id="rId26"/>
    <p:sldId id="280" r:id="rId27"/>
    <p:sldId id="281" r:id="rId28"/>
    <p:sldId id="282" r:id="rId29"/>
    <p:sldId id="283" r:id="rId30"/>
    <p:sldId id="284" r:id="rId31"/>
    <p:sldId id="285" r:id="rId32"/>
    <p:sldId id="286" r:id="rId33"/>
    <p:sldId id="288" r:id="rId34"/>
    <p:sldId id="289" r:id="rId35"/>
    <p:sldId id="290" r:id="rId36"/>
    <p:sldId id="291" r:id="rId37"/>
    <p:sldId id="292" r:id="rId38"/>
    <p:sldId id="293" r:id="rId39"/>
    <p:sldId id="294" r:id="rId40"/>
    <p:sldId id="295" r:id="rId41"/>
    <p:sldId id="296" r:id="rId42"/>
    <p:sldId id="297" r:id="rId4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9770"/>
    <p:restoredTop sz="94582"/>
  </p:normalViewPr>
  <p:slideViewPr>
    <p:cSldViewPr snapToGrid="0" snapToObjects="1">
      <p:cViewPr>
        <p:scale>
          <a:sx n="80" d="100"/>
          <a:sy n="80" d="100"/>
        </p:scale>
        <p:origin x="360" y="72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slide" Target="slides/slide4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0420EF0-0BAA-404A-A17C-164D24ED8B01}" type="datetimeFigureOut">
              <a:rPr lang="en-US" smtClean="0"/>
              <a:t>5/14/20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01D68D9-2036-F747-B658-D01D80813F0A}" type="slidenum">
              <a:rPr lang="en-US" smtClean="0"/>
              <a:t>‹#›</a:t>
            </a:fld>
            <a:endParaRPr lang="en-US"/>
          </a:p>
        </p:txBody>
      </p:sp>
    </p:spTree>
    <p:extLst>
      <p:ext uri="{BB962C8B-B14F-4D97-AF65-F5344CB8AC3E}">
        <p14:creationId xmlns:p14="http://schemas.microsoft.com/office/powerpoint/2010/main" val="344059536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AF6F49-F89E-FE4D-B8FC-8298805F7D6A}"/>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69163DBF-4903-5845-AECB-A1F17F77223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4CB287-35F3-9D4C-8EC5-6AB32D469607}"/>
              </a:ext>
            </a:extLst>
          </p:cNvPr>
          <p:cNvSpPr>
            <a:spLocks noGrp="1"/>
          </p:cNvSpPr>
          <p:nvPr>
            <p:ph type="dt" sz="half" idx="10"/>
          </p:nvPr>
        </p:nvSpPr>
        <p:spPr/>
        <p:txBody>
          <a:bodyPr/>
          <a:lstStyle/>
          <a:p>
            <a:fld id="{7A8384F5-B45B-C647-8900-79B4F539B718}" type="datetimeFigureOut">
              <a:rPr lang="en-US" smtClean="0"/>
              <a:t>5/14/20</a:t>
            </a:fld>
            <a:endParaRPr lang="en-US"/>
          </a:p>
        </p:txBody>
      </p:sp>
      <p:sp>
        <p:nvSpPr>
          <p:cNvPr id="5" name="Footer Placeholder 4">
            <a:extLst>
              <a:ext uri="{FF2B5EF4-FFF2-40B4-BE49-F238E27FC236}">
                <a16:creationId xmlns:a16="http://schemas.microsoft.com/office/drawing/2014/main" id="{00AAE8F7-6F1D-3B4B-875E-77065853AF4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C0CBCB2-F6D9-214D-896F-1D05094A2E79}"/>
              </a:ext>
            </a:extLst>
          </p:cNvPr>
          <p:cNvSpPr>
            <a:spLocks noGrp="1"/>
          </p:cNvSpPr>
          <p:nvPr>
            <p:ph type="sldNum" sz="quarter" idx="12"/>
          </p:nvPr>
        </p:nvSpPr>
        <p:spPr/>
        <p:txBody>
          <a:bodyPr/>
          <a:lstStyle/>
          <a:p>
            <a:fld id="{FD749725-8234-B440-B923-66D283BE28B3}" type="slidenum">
              <a:rPr lang="en-US" smtClean="0"/>
              <a:t>‹#›</a:t>
            </a:fld>
            <a:endParaRPr lang="en-US"/>
          </a:p>
        </p:txBody>
      </p:sp>
    </p:spTree>
    <p:extLst>
      <p:ext uri="{BB962C8B-B14F-4D97-AF65-F5344CB8AC3E}">
        <p14:creationId xmlns:p14="http://schemas.microsoft.com/office/powerpoint/2010/main" val="1932633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7512D3-5467-734A-9F8A-2BE524B9A377}"/>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35795ECE-6AD7-5C4B-A6FD-E05C985BCA0D}"/>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21DA043-081A-3A47-82BB-C2D886D21548}"/>
              </a:ext>
            </a:extLst>
          </p:cNvPr>
          <p:cNvSpPr>
            <a:spLocks noGrp="1"/>
          </p:cNvSpPr>
          <p:nvPr>
            <p:ph type="dt" sz="half" idx="10"/>
          </p:nvPr>
        </p:nvSpPr>
        <p:spPr/>
        <p:txBody>
          <a:bodyPr/>
          <a:lstStyle/>
          <a:p>
            <a:fld id="{7A8384F5-B45B-C647-8900-79B4F539B718}" type="datetimeFigureOut">
              <a:rPr lang="en-US" smtClean="0"/>
              <a:t>5/14/20</a:t>
            </a:fld>
            <a:endParaRPr lang="en-US"/>
          </a:p>
        </p:txBody>
      </p:sp>
      <p:sp>
        <p:nvSpPr>
          <p:cNvPr id="5" name="Footer Placeholder 4">
            <a:extLst>
              <a:ext uri="{FF2B5EF4-FFF2-40B4-BE49-F238E27FC236}">
                <a16:creationId xmlns:a16="http://schemas.microsoft.com/office/drawing/2014/main" id="{66F73B20-C7C8-F948-92A6-55962724D98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E1CCA1D-90F7-114B-BC1A-CCE78A7710B1}"/>
              </a:ext>
            </a:extLst>
          </p:cNvPr>
          <p:cNvSpPr>
            <a:spLocks noGrp="1"/>
          </p:cNvSpPr>
          <p:nvPr>
            <p:ph type="sldNum" sz="quarter" idx="12"/>
          </p:nvPr>
        </p:nvSpPr>
        <p:spPr/>
        <p:txBody>
          <a:bodyPr/>
          <a:lstStyle/>
          <a:p>
            <a:fld id="{FD749725-8234-B440-B923-66D283BE28B3}" type="slidenum">
              <a:rPr lang="en-US" smtClean="0"/>
              <a:t>‹#›</a:t>
            </a:fld>
            <a:endParaRPr lang="en-US"/>
          </a:p>
        </p:txBody>
      </p:sp>
    </p:spTree>
    <p:extLst>
      <p:ext uri="{BB962C8B-B14F-4D97-AF65-F5344CB8AC3E}">
        <p14:creationId xmlns:p14="http://schemas.microsoft.com/office/powerpoint/2010/main" val="42325672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7B301B-8BE9-BA40-84FC-F1BBDC4161F1}"/>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638BCD8A-1A2F-D146-B384-31B49F5DBF8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E35DACE8-31B9-194D-9690-30AC867A2EA4}"/>
              </a:ext>
            </a:extLst>
          </p:cNvPr>
          <p:cNvSpPr>
            <a:spLocks noGrp="1"/>
          </p:cNvSpPr>
          <p:nvPr>
            <p:ph type="dt" sz="half" idx="10"/>
          </p:nvPr>
        </p:nvSpPr>
        <p:spPr/>
        <p:txBody>
          <a:bodyPr/>
          <a:lstStyle/>
          <a:p>
            <a:fld id="{7A8384F5-B45B-C647-8900-79B4F539B718}" type="datetimeFigureOut">
              <a:rPr lang="en-US" smtClean="0"/>
              <a:t>5/14/20</a:t>
            </a:fld>
            <a:endParaRPr lang="en-US"/>
          </a:p>
        </p:txBody>
      </p:sp>
      <p:sp>
        <p:nvSpPr>
          <p:cNvPr id="5" name="Footer Placeholder 4">
            <a:extLst>
              <a:ext uri="{FF2B5EF4-FFF2-40B4-BE49-F238E27FC236}">
                <a16:creationId xmlns:a16="http://schemas.microsoft.com/office/drawing/2014/main" id="{DA7B21FA-4EFB-4A47-B0E6-24489D01F40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A3D1414-F9FB-2F4C-9E67-0017CEFCF684}"/>
              </a:ext>
            </a:extLst>
          </p:cNvPr>
          <p:cNvSpPr>
            <a:spLocks noGrp="1"/>
          </p:cNvSpPr>
          <p:nvPr>
            <p:ph type="sldNum" sz="quarter" idx="12"/>
          </p:nvPr>
        </p:nvSpPr>
        <p:spPr/>
        <p:txBody>
          <a:bodyPr/>
          <a:lstStyle/>
          <a:p>
            <a:fld id="{FD749725-8234-B440-B923-66D283BE28B3}" type="slidenum">
              <a:rPr lang="en-US" smtClean="0"/>
              <a:t>‹#›</a:t>
            </a:fld>
            <a:endParaRPr lang="en-US"/>
          </a:p>
        </p:txBody>
      </p:sp>
    </p:spTree>
    <p:extLst>
      <p:ext uri="{BB962C8B-B14F-4D97-AF65-F5344CB8AC3E}">
        <p14:creationId xmlns:p14="http://schemas.microsoft.com/office/powerpoint/2010/main" val="2565514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583762-AE0D-3D4C-ACD3-694C7FD12359}"/>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6817916F-1B4B-FB45-B76D-B3B16A2022F4}"/>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2A0FE32-3928-1F49-B5C1-070F7083C03C}"/>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C4F699D6-661C-DE41-861F-DFDEB0A51AB3}"/>
              </a:ext>
            </a:extLst>
          </p:cNvPr>
          <p:cNvSpPr>
            <a:spLocks noGrp="1"/>
          </p:cNvSpPr>
          <p:nvPr>
            <p:ph type="dt" sz="half" idx="10"/>
          </p:nvPr>
        </p:nvSpPr>
        <p:spPr/>
        <p:txBody>
          <a:bodyPr/>
          <a:lstStyle/>
          <a:p>
            <a:fld id="{7A8384F5-B45B-C647-8900-79B4F539B718}" type="datetimeFigureOut">
              <a:rPr lang="en-US" smtClean="0"/>
              <a:t>5/14/20</a:t>
            </a:fld>
            <a:endParaRPr lang="en-US"/>
          </a:p>
        </p:txBody>
      </p:sp>
      <p:sp>
        <p:nvSpPr>
          <p:cNvPr id="6" name="Footer Placeholder 5">
            <a:extLst>
              <a:ext uri="{FF2B5EF4-FFF2-40B4-BE49-F238E27FC236}">
                <a16:creationId xmlns:a16="http://schemas.microsoft.com/office/drawing/2014/main" id="{A01955B1-4A7D-D34B-9BB0-36FADB5ED94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A4CB56E-A46B-7F45-BD0F-7DC37D7E70D2}"/>
              </a:ext>
            </a:extLst>
          </p:cNvPr>
          <p:cNvSpPr>
            <a:spLocks noGrp="1"/>
          </p:cNvSpPr>
          <p:nvPr>
            <p:ph type="sldNum" sz="quarter" idx="12"/>
          </p:nvPr>
        </p:nvSpPr>
        <p:spPr/>
        <p:txBody>
          <a:bodyPr/>
          <a:lstStyle/>
          <a:p>
            <a:fld id="{FD749725-8234-B440-B923-66D283BE28B3}" type="slidenum">
              <a:rPr lang="en-US" smtClean="0"/>
              <a:t>‹#›</a:t>
            </a:fld>
            <a:endParaRPr lang="en-US"/>
          </a:p>
        </p:txBody>
      </p:sp>
    </p:spTree>
    <p:extLst>
      <p:ext uri="{BB962C8B-B14F-4D97-AF65-F5344CB8AC3E}">
        <p14:creationId xmlns:p14="http://schemas.microsoft.com/office/powerpoint/2010/main" val="9796998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AF737A-E17B-8F4C-A77E-4A32C70F6022}"/>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5B3F1E1-C11A-784A-85B5-F9B423A0006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05CA4EFC-1420-724B-982C-6D83AE04EAAD}"/>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4091056-237B-C24A-8184-9BBDB08B6E7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3EE714C7-9595-F74C-AAE3-9B290C718882}"/>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7272B0E0-994C-4A4F-B9FD-C11798422BD5}"/>
              </a:ext>
            </a:extLst>
          </p:cNvPr>
          <p:cNvSpPr>
            <a:spLocks noGrp="1"/>
          </p:cNvSpPr>
          <p:nvPr>
            <p:ph type="dt" sz="half" idx="10"/>
          </p:nvPr>
        </p:nvSpPr>
        <p:spPr/>
        <p:txBody>
          <a:bodyPr/>
          <a:lstStyle/>
          <a:p>
            <a:fld id="{7A8384F5-B45B-C647-8900-79B4F539B718}" type="datetimeFigureOut">
              <a:rPr lang="en-US" smtClean="0"/>
              <a:t>5/14/20</a:t>
            </a:fld>
            <a:endParaRPr lang="en-US"/>
          </a:p>
        </p:txBody>
      </p:sp>
      <p:sp>
        <p:nvSpPr>
          <p:cNvPr id="8" name="Footer Placeholder 7">
            <a:extLst>
              <a:ext uri="{FF2B5EF4-FFF2-40B4-BE49-F238E27FC236}">
                <a16:creationId xmlns:a16="http://schemas.microsoft.com/office/drawing/2014/main" id="{2066F9B4-3478-084C-8ADF-BBFBD69E88A5}"/>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8A72EAF5-1FA3-8A49-ACF0-9A7C75EA9D41}"/>
              </a:ext>
            </a:extLst>
          </p:cNvPr>
          <p:cNvSpPr>
            <a:spLocks noGrp="1"/>
          </p:cNvSpPr>
          <p:nvPr>
            <p:ph type="sldNum" sz="quarter" idx="12"/>
          </p:nvPr>
        </p:nvSpPr>
        <p:spPr/>
        <p:txBody>
          <a:bodyPr/>
          <a:lstStyle/>
          <a:p>
            <a:fld id="{FD749725-8234-B440-B923-66D283BE28B3}" type="slidenum">
              <a:rPr lang="en-US" smtClean="0"/>
              <a:t>‹#›</a:t>
            </a:fld>
            <a:endParaRPr lang="en-US"/>
          </a:p>
        </p:txBody>
      </p:sp>
    </p:spTree>
    <p:extLst>
      <p:ext uri="{BB962C8B-B14F-4D97-AF65-F5344CB8AC3E}">
        <p14:creationId xmlns:p14="http://schemas.microsoft.com/office/powerpoint/2010/main" val="42914363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F9949F-07FF-6E44-A78D-815AD84F78A8}"/>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D43B5A3D-67CA-A342-A4FF-FFB0EAF3E8DD}"/>
              </a:ext>
            </a:extLst>
          </p:cNvPr>
          <p:cNvSpPr>
            <a:spLocks noGrp="1"/>
          </p:cNvSpPr>
          <p:nvPr>
            <p:ph type="dt" sz="half" idx="10"/>
          </p:nvPr>
        </p:nvSpPr>
        <p:spPr/>
        <p:txBody>
          <a:bodyPr/>
          <a:lstStyle/>
          <a:p>
            <a:fld id="{7A8384F5-B45B-C647-8900-79B4F539B718}" type="datetimeFigureOut">
              <a:rPr lang="en-US" smtClean="0"/>
              <a:t>5/14/20</a:t>
            </a:fld>
            <a:endParaRPr lang="en-US"/>
          </a:p>
        </p:txBody>
      </p:sp>
      <p:sp>
        <p:nvSpPr>
          <p:cNvPr id="4" name="Footer Placeholder 3">
            <a:extLst>
              <a:ext uri="{FF2B5EF4-FFF2-40B4-BE49-F238E27FC236}">
                <a16:creationId xmlns:a16="http://schemas.microsoft.com/office/drawing/2014/main" id="{37113110-016A-ED45-99E5-4BC6BB10783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4F01C38F-6A57-F645-83E3-68E897DB15A4}"/>
              </a:ext>
            </a:extLst>
          </p:cNvPr>
          <p:cNvSpPr>
            <a:spLocks noGrp="1"/>
          </p:cNvSpPr>
          <p:nvPr>
            <p:ph type="sldNum" sz="quarter" idx="12"/>
          </p:nvPr>
        </p:nvSpPr>
        <p:spPr/>
        <p:txBody>
          <a:bodyPr/>
          <a:lstStyle/>
          <a:p>
            <a:fld id="{FD749725-8234-B440-B923-66D283BE28B3}" type="slidenum">
              <a:rPr lang="en-US" smtClean="0"/>
              <a:t>‹#›</a:t>
            </a:fld>
            <a:endParaRPr lang="en-US"/>
          </a:p>
        </p:txBody>
      </p:sp>
    </p:spTree>
    <p:extLst>
      <p:ext uri="{BB962C8B-B14F-4D97-AF65-F5344CB8AC3E}">
        <p14:creationId xmlns:p14="http://schemas.microsoft.com/office/powerpoint/2010/main" val="38957342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BA1C709-CB50-FB40-B787-2290566B9553}"/>
              </a:ext>
            </a:extLst>
          </p:cNvPr>
          <p:cNvSpPr>
            <a:spLocks noGrp="1"/>
          </p:cNvSpPr>
          <p:nvPr>
            <p:ph type="dt" sz="half" idx="10"/>
          </p:nvPr>
        </p:nvSpPr>
        <p:spPr/>
        <p:txBody>
          <a:bodyPr/>
          <a:lstStyle/>
          <a:p>
            <a:fld id="{7A8384F5-B45B-C647-8900-79B4F539B718}" type="datetimeFigureOut">
              <a:rPr lang="en-US" smtClean="0"/>
              <a:t>5/14/20</a:t>
            </a:fld>
            <a:endParaRPr lang="en-US"/>
          </a:p>
        </p:txBody>
      </p:sp>
      <p:sp>
        <p:nvSpPr>
          <p:cNvPr id="3" name="Footer Placeholder 2">
            <a:extLst>
              <a:ext uri="{FF2B5EF4-FFF2-40B4-BE49-F238E27FC236}">
                <a16:creationId xmlns:a16="http://schemas.microsoft.com/office/drawing/2014/main" id="{3AE8EA80-C10D-C54C-A294-1677F3EF617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ABB332B-3954-8D44-B310-B6B57B304C37}"/>
              </a:ext>
            </a:extLst>
          </p:cNvPr>
          <p:cNvSpPr>
            <a:spLocks noGrp="1"/>
          </p:cNvSpPr>
          <p:nvPr>
            <p:ph type="sldNum" sz="quarter" idx="12"/>
          </p:nvPr>
        </p:nvSpPr>
        <p:spPr/>
        <p:txBody>
          <a:bodyPr/>
          <a:lstStyle/>
          <a:p>
            <a:fld id="{FD749725-8234-B440-B923-66D283BE28B3}" type="slidenum">
              <a:rPr lang="en-US" smtClean="0"/>
              <a:t>‹#›</a:t>
            </a:fld>
            <a:endParaRPr lang="en-US"/>
          </a:p>
        </p:txBody>
      </p:sp>
    </p:spTree>
    <p:extLst>
      <p:ext uri="{BB962C8B-B14F-4D97-AF65-F5344CB8AC3E}">
        <p14:creationId xmlns:p14="http://schemas.microsoft.com/office/powerpoint/2010/main" val="38451946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53C77-2F76-2643-B16B-2C9B8CB8489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EF8D3923-99A5-A545-8C1D-5FABAED99F4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1731C3D2-E092-414E-ABCE-65674E79914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6D891DE-BF64-464E-9A2D-53A02CB44E56}"/>
              </a:ext>
            </a:extLst>
          </p:cNvPr>
          <p:cNvSpPr>
            <a:spLocks noGrp="1"/>
          </p:cNvSpPr>
          <p:nvPr>
            <p:ph type="dt" sz="half" idx="10"/>
          </p:nvPr>
        </p:nvSpPr>
        <p:spPr/>
        <p:txBody>
          <a:bodyPr/>
          <a:lstStyle/>
          <a:p>
            <a:fld id="{7A8384F5-B45B-C647-8900-79B4F539B718}" type="datetimeFigureOut">
              <a:rPr lang="en-US" smtClean="0"/>
              <a:t>5/14/20</a:t>
            </a:fld>
            <a:endParaRPr lang="en-US"/>
          </a:p>
        </p:txBody>
      </p:sp>
      <p:sp>
        <p:nvSpPr>
          <p:cNvPr id="6" name="Footer Placeholder 5">
            <a:extLst>
              <a:ext uri="{FF2B5EF4-FFF2-40B4-BE49-F238E27FC236}">
                <a16:creationId xmlns:a16="http://schemas.microsoft.com/office/drawing/2014/main" id="{4881D3C6-B8DD-2143-B9D1-D9261B01623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F596812-0148-C146-A79D-4DF8A0AF3007}"/>
              </a:ext>
            </a:extLst>
          </p:cNvPr>
          <p:cNvSpPr>
            <a:spLocks noGrp="1"/>
          </p:cNvSpPr>
          <p:nvPr>
            <p:ph type="sldNum" sz="quarter" idx="12"/>
          </p:nvPr>
        </p:nvSpPr>
        <p:spPr/>
        <p:txBody>
          <a:bodyPr/>
          <a:lstStyle/>
          <a:p>
            <a:fld id="{FD749725-8234-B440-B923-66D283BE28B3}" type="slidenum">
              <a:rPr lang="en-US" smtClean="0"/>
              <a:t>‹#›</a:t>
            </a:fld>
            <a:endParaRPr lang="en-US"/>
          </a:p>
        </p:txBody>
      </p:sp>
    </p:spTree>
    <p:extLst>
      <p:ext uri="{BB962C8B-B14F-4D97-AF65-F5344CB8AC3E}">
        <p14:creationId xmlns:p14="http://schemas.microsoft.com/office/powerpoint/2010/main" val="29201602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D25C53-8FB9-4C48-9188-BF902AB709A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671B9AD8-5371-B947-8570-B9968785262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C6E7465B-6180-7C46-BE13-E936CE85754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4B44590B-A679-9D4F-9767-9079488C70DB}"/>
              </a:ext>
            </a:extLst>
          </p:cNvPr>
          <p:cNvSpPr>
            <a:spLocks noGrp="1"/>
          </p:cNvSpPr>
          <p:nvPr>
            <p:ph type="dt" sz="half" idx="10"/>
          </p:nvPr>
        </p:nvSpPr>
        <p:spPr/>
        <p:txBody>
          <a:bodyPr/>
          <a:lstStyle/>
          <a:p>
            <a:fld id="{7A8384F5-B45B-C647-8900-79B4F539B718}" type="datetimeFigureOut">
              <a:rPr lang="en-US" smtClean="0"/>
              <a:t>5/14/20</a:t>
            </a:fld>
            <a:endParaRPr lang="en-US"/>
          </a:p>
        </p:txBody>
      </p:sp>
      <p:sp>
        <p:nvSpPr>
          <p:cNvPr id="6" name="Footer Placeholder 5">
            <a:extLst>
              <a:ext uri="{FF2B5EF4-FFF2-40B4-BE49-F238E27FC236}">
                <a16:creationId xmlns:a16="http://schemas.microsoft.com/office/drawing/2014/main" id="{ECD61FE4-1C19-F645-ACCB-EA32E80FC77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6FC4456-BE04-AC4D-8102-6FB221942B1F}"/>
              </a:ext>
            </a:extLst>
          </p:cNvPr>
          <p:cNvSpPr>
            <a:spLocks noGrp="1"/>
          </p:cNvSpPr>
          <p:nvPr>
            <p:ph type="sldNum" sz="quarter" idx="12"/>
          </p:nvPr>
        </p:nvSpPr>
        <p:spPr/>
        <p:txBody>
          <a:bodyPr/>
          <a:lstStyle/>
          <a:p>
            <a:fld id="{FD749725-8234-B440-B923-66D283BE28B3}" type="slidenum">
              <a:rPr lang="en-US" smtClean="0"/>
              <a:t>‹#›</a:t>
            </a:fld>
            <a:endParaRPr lang="en-US"/>
          </a:p>
        </p:txBody>
      </p:sp>
    </p:spTree>
    <p:extLst>
      <p:ext uri="{BB962C8B-B14F-4D97-AF65-F5344CB8AC3E}">
        <p14:creationId xmlns:p14="http://schemas.microsoft.com/office/powerpoint/2010/main" val="36960741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7ACB3E-82BA-7D43-8AE3-ACEC3FF98089}"/>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B84AD261-4861-5F4A-AFBF-784F9ADB826C}"/>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7332F36-6466-844E-95A7-1D8CB259B8F7}"/>
              </a:ext>
            </a:extLst>
          </p:cNvPr>
          <p:cNvSpPr>
            <a:spLocks noGrp="1"/>
          </p:cNvSpPr>
          <p:nvPr>
            <p:ph type="dt" sz="half" idx="10"/>
          </p:nvPr>
        </p:nvSpPr>
        <p:spPr/>
        <p:txBody>
          <a:bodyPr/>
          <a:lstStyle/>
          <a:p>
            <a:fld id="{7A8384F5-B45B-C647-8900-79B4F539B718}" type="datetimeFigureOut">
              <a:rPr lang="en-US" smtClean="0"/>
              <a:t>5/14/20</a:t>
            </a:fld>
            <a:endParaRPr lang="en-US"/>
          </a:p>
        </p:txBody>
      </p:sp>
      <p:sp>
        <p:nvSpPr>
          <p:cNvPr id="5" name="Footer Placeholder 4">
            <a:extLst>
              <a:ext uri="{FF2B5EF4-FFF2-40B4-BE49-F238E27FC236}">
                <a16:creationId xmlns:a16="http://schemas.microsoft.com/office/drawing/2014/main" id="{D2959D04-84AB-7247-98EC-A40A974DB95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E373FD6-4185-3840-BAA4-2BD27763513A}"/>
              </a:ext>
            </a:extLst>
          </p:cNvPr>
          <p:cNvSpPr>
            <a:spLocks noGrp="1"/>
          </p:cNvSpPr>
          <p:nvPr>
            <p:ph type="sldNum" sz="quarter" idx="12"/>
          </p:nvPr>
        </p:nvSpPr>
        <p:spPr/>
        <p:txBody>
          <a:bodyPr/>
          <a:lstStyle/>
          <a:p>
            <a:fld id="{FD749725-8234-B440-B923-66D283BE28B3}" type="slidenum">
              <a:rPr lang="en-US" smtClean="0"/>
              <a:t>‹#›</a:t>
            </a:fld>
            <a:endParaRPr lang="en-US"/>
          </a:p>
        </p:txBody>
      </p:sp>
    </p:spTree>
    <p:extLst>
      <p:ext uri="{BB962C8B-B14F-4D97-AF65-F5344CB8AC3E}">
        <p14:creationId xmlns:p14="http://schemas.microsoft.com/office/powerpoint/2010/main" val="15531998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10C7ABE-442A-8F4B-8097-DEC4F4F163F7}"/>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46C364A5-A9B2-D34D-80E0-4FA9D08FD7FF}"/>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D08E6C5-6BFA-B345-84B9-F23F320959D9}"/>
              </a:ext>
            </a:extLst>
          </p:cNvPr>
          <p:cNvSpPr>
            <a:spLocks noGrp="1"/>
          </p:cNvSpPr>
          <p:nvPr>
            <p:ph type="dt" sz="half" idx="10"/>
          </p:nvPr>
        </p:nvSpPr>
        <p:spPr/>
        <p:txBody>
          <a:bodyPr/>
          <a:lstStyle/>
          <a:p>
            <a:fld id="{7A8384F5-B45B-C647-8900-79B4F539B718}" type="datetimeFigureOut">
              <a:rPr lang="en-US" smtClean="0"/>
              <a:t>5/14/20</a:t>
            </a:fld>
            <a:endParaRPr lang="en-US"/>
          </a:p>
        </p:txBody>
      </p:sp>
      <p:sp>
        <p:nvSpPr>
          <p:cNvPr id="5" name="Footer Placeholder 4">
            <a:extLst>
              <a:ext uri="{FF2B5EF4-FFF2-40B4-BE49-F238E27FC236}">
                <a16:creationId xmlns:a16="http://schemas.microsoft.com/office/drawing/2014/main" id="{FF5825A5-9ABF-AF49-9D2F-D11BDE19FC9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CC115F0-CB29-E24D-97AA-DECF02831246}"/>
              </a:ext>
            </a:extLst>
          </p:cNvPr>
          <p:cNvSpPr>
            <a:spLocks noGrp="1"/>
          </p:cNvSpPr>
          <p:nvPr>
            <p:ph type="sldNum" sz="quarter" idx="12"/>
          </p:nvPr>
        </p:nvSpPr>
        <p:spPr/>
        <p:txBody>
          <a:bodyPr/>
          <a:lstStyle/>
          <a:p>
            <a:fld id="{FD749725-8234-B440-B923-66D283BE28B3}" type="slidenum">
              <a:rPr lang="en-US" smtClean="0"/>
              <a:t>‹#›</a:t>
            </a:fld>
            <a:endParaRPr lang="en-US"/>
          </a:p>
        </p:txBody>
      </p:sp>
    </p:spTree>
    <p:extLst>
      <p:ext uri="{BB962C8B-B14F-4D97-AF65-F5344CB8AC3E}">
        <p14:creationId xmlns:p14="http://schemas.microsoft.com/office/powerpoint/2010/main" val="14403133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94F664C-04A7-604F-A27B-919FBA2BABA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767EA481-F995-B043-BC09-59EC846FDCA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E5EB349-853F-614D-A330-292BAAE342A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8384F5-B45B-C647-8900-79B4F539B718}" type="datetimeFigureOut">
              <a:rPr lang="en-US" smtClean="0"/>
              <a:t>5/14/20</a:t>
            </a:fld>
            <a:endParaRPr lang="en-US"/>
          </a:p>
        </p:txBody>
      </p:sp>
      <p:sp>
        <p:nvSpPr>
          <p:cNvPr id="5" name="Footer Placeholder 4">
            <a:extLst>
              <a:ext uri="{FF2B5EF4-FFF2-40B4-BE49-F238E27FC236}">
                <a16:creationId xmlns:a16="http://schemas.microsoft.com/office/drawing/2014/main" id="{5E8B7960-A8CA-AE42-835D-5049D283185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5764EE27-5718-024D-AADB-322B81B4AAC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D749725-8234-B440-B923-66D283BE28B3}" type="slidenum">
              <a:rPr lang="en-US" smtClean="0"/>
              <a:t>‹#›</a:t>
            </a:fld>
            <a:endParaRPr lang="en-US"/>
          </a:p>
        </p:txBody>
      </p:sp>
    </p:spTree>
    <p:extLst>
      <p:ext uri="{BB962C8B-B14F-4D97-AF65-F5344CB8AC3E}">
        <p14:creationId xmlns:p14="http://schemas.microsoft.com/office/powerpoint/2010/main" val="129577564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pinterest.co.uk/zaraej/zara-professional-promo-rj/" TargetMode="External"/><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2.xml"/><Relationship Id="rId5" Type="http://schemas.openxmlformats.org/officeDocument/2006/relationships/image" Target="../media/image9.jpeg"/><Relationship Id="rId4" Type="http://schemas.openxmlformats.org/officeDocument/2006/relationships/image" Target="../media/image8.jpeg"/></Relationships>
</file>

<file path=ppt/slides/_rels/slide5.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2.xml"/><Relationship Id="rId4" Type="http://schemas.openxmlformats.org/officeDocument/2006/relationships/image" Target="../media/image12.jpeg"/></Relationships>
</file>

<file path=ppt/slides/_rels/slide6.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2.xml"/><Relationship Id="rId4" Type="http://schemas.openxmlformats.org/officeDocument/2006/relationships/image" Target="../media/image22.png"/></Relationships>
</file>

<file path=ppt/slides/_rels/slide11.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8.jpg"/><Relationship Id="rId2" Type="http://schemas.openxmlformats.org/officeDocument/2006/relationships/image" Target="../media/image27.jpg"/><Relationship Id="rId1" Type="http://schemas.openxmlformats.org/officeDocument/2006/relationships/slideLayout" Target="../slideLayouts/slideLayout2.xml"/><Relationship Id="rId6" Type="http://schemas.openxmlformats.org/officeDocument/2006/relationships/image" Target="../media/image31.jpg"/><Relationship Id="rId5" Type="http://schemas.openxmlformats.org/officeDocument/2006/relationships/image" Target="../media/image30.jpg"/><Relationship Id="rId4" Type="http://schemas.openxmlformats.org/officeDocument/2006/relationships/image" Target="../media/image29.jpg"/></Relationships>
</file>

<file path=ppt/slides/_rels/slide15.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image" Target="../media/image32.jpeg"/><Relationship Id="rId1" Type="http://schemas.openxmlformats.org/officeDocument/2006/relationships/slideLayout" Target="../slideLayouts/slideLayout2.xml"/><Relationship Id="rId5" Type="http://schemas.openxmlformats.org/officeDocument/2006/relationships/image" Target="../media/image35.jpeg"/><Relationship Id="rId4" Type="http://schemas.openxmlformats.org/officeDocument/2006/relationships/image" Target="../media/image34.jpe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38.png"/><Relationship Id="rId1" Type="http://schemas.openxmlformats.org/officeDocument/2006/relationships/slideLayout" Target="../slideLayouts/slideLayout2.xml"/><Relationship Id="rId4" Type="http://schemas.openxmlformats.org/officeDocument/2006/relationships/image" Target="../media/image40.png"/></Relationships>
</file>

<file path=ppt/slides/_rels/slide19.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image" Target="../media/image41.jpg"/><Relationship Id="rId1" Type="http://schemas.openxmlformats.org/officeDocument/2006/relationships/slideLayout" Target="../slideLayouts/slideLayout2.xml"/><Relationship Id="rId4" Type="http://schemas.openxmlformats.org/officeDocument/2006/relationships/image" Target="../media/image43.jpeg"/></Relationships>
</file>

<file path=ppt/slides/_rels/slide20.xml.rels><?xml version="1.0" encoding="UTF-8" standalone="yes"?>
<Relationships xmlns="http://schemas.openxmlformats.org/package/2006/relationships"><Relationship Id="rId2" Type="http://schemas.openxmlformats.org/officeDocument/2006/relationships/image" Target="../media/image44.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45.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hyperlink" Target="https://wisteria-marigold-rbe9.squarespace.com/portfolio" TargetMode="Externa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46.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s://www.zarajames.co.uk/" TargetMode="External"/><Relationship Id="rId2" Type="http://schemas.openxmlformats.org/officeDocument/2006/relationships/image" Target="../media/image47.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image" Target="../media/image49.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51.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image" Target="../media/image52.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image" Target="../media/image55.png"/><Relationship Id="rId1" Type="http://schemas.openxmlformats.org/officeDocument/2006/relationships/slideLayout" Target="../slideLayouts/slideLayout2.xml"/><Relationship Id="rId6" Type="http://schemas.openxmlformats.org/officeDocument/2006/relationships/image" Target="../media/image59.png"/><Relationship Id="rId5" Type="http://schemas.openxmlformats.org/officeDocument/2006/relationships/image" Target="../media/image58.png"/><Relationship Id="rId4" Type="http://schemas.openxmlformats.org/officeDocument/2006/relationships/image" Target="../media/image57.png"/></Relationships>
</file>

<file path=ppt/slides/_rels/slide31.xml.rels><?xml version="1.0" encoding="UTF-8" standalone="yes"?>
<Relationships xmlns="http://schemas.openxmlformats.org/package/2006/relationships"><Relationship Id="rId2" Type="http://schemas.openxmlformats.org/officeDocument/2006/relationships/image" Target="../media/image60.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61.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63.jpeg"/><Relationship Id="rId2" Type="http://schemas.openxmlformats.org/officeDocument/2006/relationships/image" Target="../media/image62.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65.jpeg"/><Relationship Id="rId2" Type="http://schemas.openxmlformats.org/officeDocument/2006/relationships/image" Target="../media/image64.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67.jpeg"/><Relationship Id="rId2" Type="http://schemas.openxmlformats.org/officeDocument/2006/relationships/image" Target="../media/image66.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69.jpeg"/><Relationship Id="rId2" Type="http://schemas.openxmlformats.org/officeDocument/2006/relationships/image" Target="../media/image68.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71.jpeg"/><Relationship Id="rId2" Type="http://schemas.openxmlformats.org/officeDocument/2006/relationships/image" Target="../media/image70.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73.jpeg"/><Relationship Id="rId2" Type="http://schemas.openxmlformats.org/officeDocument/2006/relationships/image" Target="../media/image72.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75.jpeg"/><Relationship Id="rId2" Type="http://schemas.openxmlformats.org/officeDocument/2006/relationships/image" Target="../media/image74.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77.jpeg"/><Relationship Id="rId2" Type="http://schemas.openxmlformats.org/officeDocument/2006/relationships/image" Target="../media/image76.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79.jpeg"/><Relationship Id="rId2" Type="http://schemas.openxmlformats.org/officeDocument/2006/relationships/image" Target="../media/image78.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81.jpeg"/><Relationship Id="rId2" Type="http://schemas.openxmlformats.org/officeDocument/2006/relationships/image" Target="../media/image80.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close up of a purple flower&#10;&#10;Description automatically generated">
            <a:extLst>
              <a:ext uri="{FF2B5EF4-FFF2-40B4-BE49-F238E27FC236}">
                <a16:creationId xmlns:a16="http://schemas.microsoft.com/office/drawing/2014/main" id="{F10D1128-30A9-AB4B-A70C-EF351D778240}"/>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0" y="0"/>
            <a:ext cx="12192000" cy="6858000"/>
          </a:xfrm>
          <a:prstGeom prst="rect">
            <a:avLst/>
          </a:prstGeom>
        </p:spPr>
      </p:pic>
      <p:sp>
        <p:nvSpPr>
          <p:cNvPr id="5" name="TextBox 4">
            <a:extLst>
              <a:ext uri="{FF2B5EF4-FFF2-40B4-BE49-F238E27FC236}">
                <a16:creationId xmlns:a16="http://schemas.microsoft.com/office/drawing/2014/main" id="{23ECD909-1874-CA46-B51A-416FBF069A63}"/>
              </a:ext>
            </a:extLst>
          </p:cNvPr>
          <p:cNvSpPr txBox="1"/>
          <p:nvPr/>
        </p:nvSpPr>
        <p:spPr>
          <a:xfrm>
            <a:off x="298951" y="2617497"/>
            <a:ext cx="11220988" cy="1938992"/>
          </a:xfrm>
          <a:prstGeom prst="rect">
            <a:avLst/>
          </a:prstGeom>
          <a:noFill/>
        </p:spPr>
        <p:txBody>
          <a:bodyPr wrap="square" rtlCol="0">
            <a:spAutoFit/>
          </a:bodyPr>
          <a:lstStyle/>
          <a:p>
            <a:pPr algn="ctr"/>
            <a:r>
              <a:rPr lang="en-US" sz="4000" b="1" dirty="0">
                <a:solidFill>
                  <a:schemeClr val="bg1"/>
                </a:solidFill>
              </a:rPr>
              <a:t>Professional Promotion </a:t>
            </a:r>
          </a:p>
          <a:p>
            <a:pPr algn="ctr"/>
            <a:r>
              <a:rPr lang="en-US" sz="4000" b="1" dirty="0">
                <a:solidFill>
                  <a:schemeClr val="bg1"/>
                </a:solidFill>
              </a:rPr>
              <a:t>Sketchbook and Research Journal  </a:t>
            </a:r>
          </a:p>
          <a:p>
            <a:pPr algn="ctr"/>
            <a:r>
              <a:rPr lang="en-US" sz="4000" b="1" dirty="0">
                <a:solidFill>
                  <a:schemeClr val="bg1"/>
                </a:solidFill>
              </a:rPr>
              <a:t>Zara James </a:t>
            </a:r>
          </a:p>
        </p:txBody>
      </p:sp>
      <p:sp>
        <p:nvSpPr>
          <p:cNvPr id="2" name="TextBox 1">
            <a:extLst>
              <a:ext uri="{FF2B5EF4-FFF2-40B4-BE49-F238E27FC236}">
                <a16:creationId xmlns:a16="http://schemas.microsoft.com/office/drawing/2014/main" id="{706E8210-ACCC-9244-BC96-D5045B2D9FED}"/>
              </a:ext>
            </a:extLst>
          </p:cNvPr>
          <p:cNvSpPr txBox="1"/>
          <p:nvPr/>
        </p:nvSpPr>
        <p:spPr>
          <a:xfrm>
            <a:off x="2092271" y="4695986"/>
            <a:ext cx="7687159" cy="1323439"/>
          </a:xfrm>
          <a:prstGeom prst="rect">
            <a:avLst/>
          </a:prstGeom>
          <a:noFill/>
        </p:spPr>
        <p:txBody>
          <a:bodyPr wrap="square" rtlCol="0">
            <a:spAutoFit/>
          </a:bodyPr>
          <a:lstStyle/>
          <a:p>
            <a:r>
              <a:rPr lang="en-GB" sz="4000" dirty="0">
                <a:hlinkClick r:id="rId3"/>
              </a:rPr>
              <a:t>https://www.pinterest.co.uk/zaraej/zara-professional-promo-rj/</a:t>
            </a:r>
            <a:endParaRPr lang="en-US" sz="4000" dirty="0">
              <a:solidFill>
                <a:schemeClr val="bg1"/>
              </a:solidFill>
            </a:endParaRPr>
          </a:p>
        </p:txBody>
      </p:sp>
    </p:spTree>
    <p:extLst>
      <p:ext uri="{BB962C8B-B14F-4D97-AF65-F5344CB8AC3E}">
        <p14:creationId xmlns:p14="http://schemas.microsoft.com/office/powerpoint/2010/main" val="15303623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text, refrigerator, kitchen, table&#10;&#10;Description automatically generated">
            <a:extLst>
              <a:ext uri="{FF2B5EF4-FFF2-40B4-BE49-F238E27FC236}">
                <a16:creationId xmlns:a16="http://schemas.microsoft.com/office/drawing/2014/main" id="{445164EC-F8EF-F047-96DA-E32AD48F1179}"/>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rot="5400000">
            <a:off x="-302474" y="707250"/>
            <a:ext cx="6858000" cy="5143500"/>
          </a:xfrm>
          <a:prstGeom prst="rect">
            <a:avLst/>
          </a:prstGeom>
        </p:spPr>
      </p:pic>
      <p:pic>
        <p:nvPicPr>
          <p:cNvPr id="7" name="Picture 6">
            <a:extLst>
              <a:ext uri="{FF2B5EF4-FFF2-40B4-BE49-F238E27FC236}">
                <a16:creationId xmlns:a16="http://schemas.microsoft.com/office/drawing/2014/main" id="{FB8217C7-834A-034E-8688-00FB7EF7376C}"/>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rot="5400000">
            <a:off x="4991026" y="707250"/>
            <a:ext cx="6858000" cy="5143500"/>
          </a:xfrm>
          <a:prstGeom prst="rect">
            <a:avLst/>
          </a:prstGeom>
        </p:spPr>
      </p:pic>
    </p:spTree>
    <p:extLst>
      <p:ext uri="{BB962C8B-B14F-4D97-AF65-F5344CB8AC3E}">
        <p14:creationId xmlns:p14="http://schemas.microsoft.com/office/powerpoint/2010/main" val="34393379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close up of text on a white surface&#10;&#10;Description automatically generated">
            <a:extLst>
              <a:ext uri="{FF2B5EF4-FFF2-40B4-BE49-F238E27FC236}">
                <a16:creationId xmlns:a16="http://schemas.microsoft.com/office/drawing/2014/main" id="{2E85DCB6-5A82-7A47-9FC1-ED0D0FC85E43}"/>
              </a:ext>
            </a:extLst>
          </p:cNvPr>
          <p:cNvPicPr>
            <a:picLocks noGrp="1" noChangeAspect="1"/>
          </p:cNvPicPr>
          <p:nvPr>
            <p:ph idx="1"/>
          </p:nvPr>
        </p:nvPicPr>
        <p:blipFill>
          <a:blip r:embed="rId2" cstate="screen">
            <a:extLst>
              <a:ext uri="{28A0092B-C50C-407E-A947-70E740481C1C}">
                <a14:useLocalDpi xmlns:a14="http://schemas.microsoft.com/office/drawing/2010/main"/>
              </a:ext>
            </a:extLst>
          </a:blip>
          <a:stretch>
            <a:fillRect/>
          </a:stretch>
        </p:blipFill>
        <p:spPr>
          <a:xfrm rot="5400000">
            <a:off x="-104796" y="857251"/>
            <a:ext cx="6858002" cy="5143500"/>
          </a:xfrm>
        </p:spPr>
      </p:pic>
      <p:pic>
        <p:nvPicPr>
          <p:cNvPr id="7" name="Picture 6" descr="A picture containing text, whiteboard, refrigerator, covered&#10;&#10;Description automatically generated">
            <a:extLst>
              <a:ext uri="{FF2B5EF4-FFF2-40B4-BE49-F238E27FC236}">
                <a16:creationId xmlns:a16="http://schemas.microsoft.com/office/drawing/2014/main" id="{C6339DC4-3382-6641-A097-D196D953336D}"/>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rot="5400000">
            <a:off x="5238750" y="857250"/>
            <a:ext cx="6858000" cy="5143500"/>
          </a:xfrm>
          <a:prstGeom prst="rect">
            <a:avLst/>
          </a:prstGeom>
        </p:spPr>
      </p:pic>
    </p:spTree>
    <p:extLst>
      <p:ext uri="{BB962C8B-B14F-4D97-AF65-F5344CB8AC3E}">
        <p14:creationId xmlns:p14="http://schemas.microsoft.com/office/powerpoint/2010/main" val="39050637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close up of a plant&#10;&#10;Description automatically generated">
            <a:extLst>
              <a:ext uri="{FF2B5EF4-FFF2-40B4-BE49-F238E27FC236}">
                <a16:creationId xmlns:a16="http://schemas.microsoft.com/office/drawing/2014/main" id="{EC5F7C60-730E-1B4A-9457-DF5332A13F94}"/>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148479" y="385573"/>
            <a:ext cx="2655152" cy="2655152"/>
          </a:xfrm>
          <a:prstGeom prst="rect">
            <a:avLst/>
          </a:prstGeom>
        </p:spPr>
      </p:pic>
      <p:pic>
        <p:nvPicPr>
          <p:cNvPr id="7" name="Picture 6">
            <a:extLst>
              <a:ext uri="{FF2B5EF4-FFF2-40B4-BE49-F238E27FC236}">
                <a16:creationId xmlns:a16="http://schemas.microsoft.com/office/drawing/2014/main" id="{5CEC9C6E-B3BC-3543-ACD5-F0B024F914B6}"/>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48480" y="3429000"/>
            <a:ext cx="2655151" cy="2655151"/>
          </a:xfrm>
          <a:prstGeom prst="rect">
            <a:avLst/>
          </a:prstGeom>
        </p:spPr>
      </p:pic>
      <p:pic>
        <p:nvPicPr>
          <p:cNvPr id="9" name="Picture 8">
            <a:extLst>
              <a:ext uri="{FF2B5EF4-FFF2-40B4-BE49-F238E27FC236}">
                <a16:creationId xmlns:a16="http://schemas.microsoft.com/office/drawing/2014/main" id="{78569DEF-32FF-BD40-B413-DD827FB7C07F}"/>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5724741" y="3127663"/>
            <a:ext cx="2655150" cy="2655150"/>
          </a:xfrm>
          <a:prstGeom prst="rect">
            <a:avLst/>
          </a:prstGeom>
        </p:spPr>
      </p:pic>
      <p:pic>
        <p:nvPicPr>
          <p:cNvPr id="13" name="Picture 12">
            <a:extLst>
              <a:ext uri="{FF2B5EF4-FFF2-40B4-BE49-F238E27FC236}">
                <a16:creationId xmlns:a16="http://schemas.microsoft.com/office/drawing/2014/main" id="{E6519720-1BB7-014B-AB8B-ECADCD0DA597}"/>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5518646" y="647183"/>
            <a:ext cx="3022600" cy="1981200"/>
          </a:xfrm>
          <a:prstGeom prst="rect">
            <a:avLst/>
          </a:prstGeom>
        </p:spPr>
      </p:pic>
      <p:sp>
        <p:nvSpPr>
          <p:cNvPr id="14" name="TextBox 13">
            <a:extLst>
              <a:ext uri="{FF2B5EF4-FFF2-40B4-BE49-F238E27FC236}">
                <a16:creationId xmlns:a16="http://schemas.microsoft.com/office/drawing/2014/main" id="{D02694E1-6E3D-3A4E-B507-00A80BF08B93}"/>
              </a:ext>
            </a:extLst>
          </p:cNvPr>
          <p:cNvSpPr txBox="1"/>
          <p:nvPr/>
        </p:nvSpPr>
        <p:spPr>
          <a:xfrm>
            <a:off x="269651" y="123963"/>
            <a:ext cx="2115849" cy="523220"/>
          </a:xfrm>
          <a:prstGeom prst="rect">
            <a:avLst/>
          </a:prstGeom>
          <a:noFill/>
        </p:spPr>
        <p:txBody>
          <a:bodyPr wrap="square" rtlCol="0">
            <a:spAutoFit/>
          </a:bodyPr>
          <a:lstStyle/>
          <a:p>
            <a:r>
              <a:rPr lang="en-US" sz="2800" dirty="0"/>
              <a:t>Logo designs  </a:t>
            </a:r>
          </a:p>
        </p:txBody>
      </p:sp>
      <p:sp>
        <p:nvSpPr>
          <p:cNvPr id="15" name="TextBox 14">
            <a:extLst>
              <a:ext uri="{FF2B5EF4-FFF2-40B4-BE49-F238E27FC236}">
                <a16:creationId xmlns:a16="http://schemas.microsoft.com/office/drawing/2014/main" id="{32C71EC4-FA66-3E45-99FB-F58F1E3FDB1E}"/>
              </a:ext>
            </a:extLst>
          </p:cNvPr>
          <p:cNvSpPr txBox="1"/>
          <p:nvPr/>
        </p:nvSpPr>
        <p:spPr>
          <a:xfrm>
            <a:off x="2884858" y="420487"/>
            <a:ext cx="2254828" cy="6463308"/>
          </a:xfrm>
          <a:prstGeom prst="rect">
            <a:avLst/>
          </a:prstGeom>
          <a:noFill/>
        </p:spPr>
        <p:txBody>
          <a:bodyPr wrap="square" rtlCol="0">
            <a:spAutoFit/>
          </a:bodyPr>
          <a:lstStyle/>
          <a:p>
            <a:r>
              <a:rPr lang="en-US" dirty="0"/>
              <a:t>I wanted my logo to include my full name </a:t>
            </a:r>
          </a:p>
          <a:p>
            <a:r>
              <a:rPr lang="en-US" dirty="0"/>
              <a:t>not my Instagram name (I would like to change that in the future) </a:t>
            </a:r>
          </a:p>
          <a:p>
            <a:r>
              <a:rPr lang="en-US" dirty="0"/>
              <a:t>I also wanted my designs/paintings to be included. These are the first two designs I did.</a:t>
            </a:r>
          </a:p>
          <a:p>
            <a:r>
              <a:rPr lang="en-US" dirty="0"/>
              <a:t>I was happy with the text (it’s my own handwriting) </a:t>
            </a:r>
          </a:p>
          <a:p>
            <a:r>
              <a:rPr lang="en-US" dirty="0"/>
              <a:t>I don’t like either of these designs. The first does not have good readability and the second would not work on social media like Instagram where the logo is a circle.  </a:t>
            </a:r>
          </a:p>
          <a:p>
            <a:endParaRPr lang="en-US" dirty="0"/>
          </a:p>
        </p:txBody>
      </p:sp>
      <p:sp>
        <p:nvSpPr>
          <p:cNvPr id="16" name="TextBox 15">
            <a:extLst>
              <a:ext uri="{FF2B5EF4-FFF2-40B4-BE49-F238E27FC236}">
                <a16:creationId xmlns:a16="http://schemas.microsoft.com/office/drawing/2014/main" id="{94302BFF-12E8-F24C-9A5D-301263F8DBB6}"/>
              </a:ext>
            </a:extLst>
          </p:cNvPr>
          <p:cNvSpPr txBox="1"/>
          <p:nvPr/>
        </p:nvSpPr>
        <p:spPr>
          <a:xfrm>
            <a:off x="8769927" y="639738"/>
            <a:ext cx="3022599" cy="3970318"/>
          </a:xfrm>
          <a:prstGeom prst="rect">
            <a:avLst/>
          </a:prstGeom>
          <a:noFill/>
        </p:spPr>
        <p:txBody>
          <a:bodyPr wrap="square" rtlCol="0">
            <a:spAutoFit/>
          </a:bodyPr>
          <a:lstStyle/>
          <a:p>
            <a:r>
              <a:rPr lang="en-US" dirty="0"/>
              <a:t>These second two designs I started to also think about business cards and how the design could work there too.</a:t>
            </a:r>
          </a:p>
          <a:p>
            <a:r>
              <a:rPr lang="en-US" dirty="0"/>
              <a:t>This navy-blue bouquet one I really like, as think it shows my style as a designer well. Although I don’t think the readability is good.</a:t>
            </a:r>
          </a:p>
          <a:p>
            <a:endParaRPr lang="en-US" dirty="0"/>
          </a:p>
          <a:p>
            <a:r>
              <a:rPr lang="en-US" dirty="0"/>
              <a:t>This design I really like although like the other circle one, it would not work with a circle logo on socials.</a:t>
            </a:r>
          </a:p>
        </p:txBody>
      </p:sp>
    </p:spTree>
    <p:extLst>
      <p:ext uri="{BB962C8B-B14F-4D97-AF65-F5344CB8AC3E}">
        <p14:creationId xmlns:p14="http://schemas.microsoft.com/office/powerpoint/2010/main" val="574983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close up of a flower&#10;&#10;Description automatically generated">
            <a:extLst>
              <a:ext uri="{FF2B5EF4-FFF2-40B4-BE49-F238E27FC236}">
                <a16:creationId xmlns:a16="http://schemas.microsoft.com/office/drawing/2014/main" id="{62026597-F767-E942-8D7D-16E3F1F615F8}"/>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6667500" y="1315856"/>
            <a:ext cx="5186402" cy="3399490"/>
          </a:xfrm>
          <a:prstGeom prst="rect">
            <a:avLst/>
          </a:prstGeom>
        </p:spPr>
      </p:pic>
      <p:pic>
        <p:nvPicPr>
          <p:cNvPr id="7" name="Picture 6" descr="A picture containing device, plate, room, clock&#10;&#10;Description automatically generated">
            <a:extLst>
              <a:ext uri="{FF2B5EF4-FFF2-40B4-BE49-F238E27FC236}">
                <a16:creationId xmlns:a16="http://schemas.microsoft.com/office/drawing/2014/main" id="{58D86390-5D65-2447-BC7A-807F1AD53730}"/>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3477401" y="2244436"/>
            <a:ext cx="3072517" cy="3072517"/>
          </a:xfrm>
          <a:prstGeom prst="rect">
            <a:avLst/>
          </a:prstGeom>
        </p:spPr>
      </p:pic>
      <p:pic>
        <p:nvPicPr>
          <p:cNvPr id="9" name="Picture 8" descr="A picture containing table, sitting, computer, laptop&#10;&#10;Description automatically generated">
            <a:extLst>
              <a:ext uri="{FF2B5EF4-FFF2-40B4-BE49-F238E27FC236}">
                <a16:creationId xmlns:a16="http://schemas.microsoft.com/office/drawing/2014/main" id="{6E242B74-FB50-D943-8FCA-05578696599A}"/>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3726782" y="433855"/>
            <a:ext cx="2593201" cy="1699745"/>
          </a:xfrm>
          <a:prstGeom prst="rect">
            <a:avLst/>
          </a:prstGeom>
        </p:spPr>
      </p:pic>
      <p:sp>
        <p:nvSpPr>
          <p:cNvPr id="10" name="TextBox 9">
            <a:extLst>
              <a:ext uri="{FF2B5EF4-FFF2-40B4-BE49-F238E27FC236}">
                <a16:creationId xmlns:a16="http://schemas.microsoft.com/office/drawing/2014/main" id="{53766F3D-B488-C14F-9511-7659094960D6}"/>
              </a:ext>
            </a:extLst>
          </p:cNvPr>
          <p:cNvSpPr txBox="1"/>
          <p:nvPr/>
        </p:nvSpPr>
        <p:spPr>
          <a:xfrm>
            <a:off x="166255" y="169498"/>
            <a:ext cx="2639291" cy="369332"/>
          </a:xfrm>
          <a:prstGeom prst="rect">
            <a:avLst/>
          </a:prstGeom>
          <a:noFill/>
        </p:spPr>
        <p:txBody>
          <a:bodyPr wrap="square" rtlCol="0">
            <a:spAutoFit/>
          </a:bodyPr>
          <a:lstStyle/>
          <a:p>
            <a:r>
              <a:rPr lang="en-US" dirty="0"/>
              <a:t>Final Logo design </a:t>
            </a:r>
          </a:p>
        </p:txBody>
      </p:sp>
      <p:sp>
        <p:nvSpPr>
          <p:cNvPr id="11" name="TextBox 10">
            <a:extLst>
              <a:ext uri="{FF2B5EF4-FFF2-40B4-BE49-F238E27FC236}">
                <a16:creationId xmlns:a16="http://schemas.microsoft.com/office/drawing/2014/main" id="{7882C0FA-98CC-1A43-AB72-BE11CA9A9ACF}"/>
              </a:ext>
            </a:extLst>
          </p:cNvPr>
          <p:cNvSpPr txBox="1"/>
          <p:nvPr/>
        </p:nvSpPr>
        <p:spPr>
          <a:xfrm>
            <a:off x="456532" y="1007918"/>
            <a:ext cx="3096491" cy="3416320"/>
          </a:xfrm>
          <a:prstGeom prst="rect">
            <a:avLst/>
          </a:prstGeom>
          <a:noFill/>
        </p:spPr>
        <p:txBody>
          <a:bodyPr wrap="square" rtlCol="0">
            <a:spAutoFit/>
          </a:bodyPr>
          <a:lstStyle/>
          <a:p>
            <a:r>
              <a:rPr lang="en-US" dirty="0"/>
              <a:t>This is the design I have decided on. I feel that this design shows my design style the best. This pattern in the background is one of my hero patterns from my FMP.</a:t>
            </a:r>
          </a:p>
          <a:p>
            <a:r>
              <a:rPr lang="en-US" dirty="0"/>
              <a:t>I think the readability of my name is good.</a:t>
            </a:r>
          </a:p>
          <a:p>
            <a:r>
              <a:rPr lang="en-US" dirty="0"/>
              <a:t>As you can see the one at the top is the first one I did, and I moved the pattern to make it more readable.</a:t>
            </a:r>
          </a:p>
        </p:txBody>
      </p:sp>
      <p:sp>
        <p:nvSpPr>
          <p:cNvPr id="12" name="TextBox 11">
            <a:extLst>
              <a:ext uri="{FF2B5EF4-FFF2-40B4-BE49-F238E27FC236}">
                <a16:creationId xmlns:a16="http://schemas.microsoft.com/office/drawing/2014/main" id="{47AB1C7F-59CA-D74B-90E8-47278125C425}"/>
              </a:ext>
            </a:extLst>
          </p:cNvPr>
          <p:cNvSpPr txBox="1"/>
          <p:nvPr/>
        </p:nvSpPr>
        <p:spPr>
          <a:xfrm>
            <a:off x="7419109" y="5008418"/>
            <a:ext cx="4010891" cy="646331"/>
          </a:xfrm>
          <a:prstGeom prst="rect">
            <a:avLst/>
          </a:prstGeom>
          <a:noFill/>
        </p:spPr>
        <p:txBody>
          <a:bodyPr wrap="square" rtlCol="0">
            <a:spAutoFit/>
          </a:bodyPr>
          <a:lstStyle/>
          <a:p>
            <a:r>
              <a:rPr lang="en-US" dirty="0"/>
              <a:t>This is my final logo design, which will be on my Business cards as well.</a:t>
            </a:r>
          </a:p>
        </p:txBody>
      </p:sp>
      <p:sp>
        <p:nvSpPr>
          <p:cNvPr id="13" name="TextBox 12">
            <a:extLst>
              <a:ext uri="{FF2B5EF4-FFF2-40B4-BE49-F238E27FC236}">
                <a16:creationId xmlns:a16="http://schemas.microsoft.com/office/drawing/2014/main" id="{574990B2-3474-534B-BBD2-0CF2FAC83068}"/>
              </a:ext>
            </a:extLst>
          </p:cNvPr>
          <p:cNvSpPr txBox="1"/>
          <p:nvPr/>
        </p:nvSpPr>
        <p:spPr>
          <a:xfrm>
            <a:off x="3905204" y="5226627"/>
            <a:ext cx="2236356" cy="923330"/>
          </a:xfrm>
          <a:prstGeom prst="rect">
            <a:avLst/>
          </a:prstGeom>
          <a:noFill/>
        </p:spPr>
        <p:txBody>
          <a:bodyPr wrap="square" rtlCol="0">
            <a:spAutoFit/>
          </a:bodyPr>
          <a:lstStyle/>
          <a:p>
            <a:r>
              <a:rPr lang="en-US" dirty="0"/>
              <a:t>This is the logo that will feature on my social media accounts </a:t>
            </a:r>
          </a:p>
        </p:txBody>
      </p:sp>
    </p:spTree>
    <p:extLst>
      <p:ext uri="{BB962C8B-B14F-4D97-AF65-F5344CB8AC3E}">
        <p14:creationId xmlns:p14="http://schemas.microsoft.com/office/powerpoint/2010/main" val="3248998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FD9C3AE-FD2F-1547-A477-5F447AE747E8}"/>
              </a:ext>
            </a:extLst>
          </p:cNvPr>
          <p:cNvSpPr txBox="1"/>
          <p:nvPr/>
        </p:nvSpPr>
        <p:spPr>
          <a:xfrm>
            <a:off x="238991" y="238991"/>
            <a:ext cx="2462645" cy="374073"/>
          </a:xfrm>
          <a:prstGeom prst="rect">
            <a:avLst/>
          </a:prstGeom>
          <a:noFill/>
        </p:spPr>
        <p:txBody>
          <a:bodyPr wrap="square" rtlCol="0">
            <a:spAutoFit/>
          </a:bodyPr>
          <a:lstStyle/>
          <a:p>
            <a:r>
              <a:rPr lang="en-US" dirty="0"/>
              <a:t>Business cards research </a:t>
            </a:r>
          </a:p>
        </p:txBody>
      </p:sp>
      <p:pic>
        <p:nvPicPr>
          <p:cNvPr id="6" name="Picture 5" descr="A picture containing white, refrigerator&#10;&#10;Description automatically generated">
            <a:extLst>
              <a:ext uri="{FF2B5EF4-FFF2-40B4-BE49-F238E27FC236}">
                <a16:creationId xmlns:a16="http://schemas.microsoft.com/office/drawing/2014/main" id="{76C958CC-9787-9445-8348-9B09438149AB}"/>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93517" y="613064"/>
            <a:ext cx="5521179" cy="3901942"/>
          </a:xfrm>
          <a:prstGeom prst="rect">
            <a:avLst/>
          </a:prstGeom>
        </p:spPr>
      </p:pic>
      <p:pic>
        <p:nvPicPr>
          <p:cNvPr id="8" name="Picture 7" descr="A close up of a piece of paper&#10;&#10;Description automatically generated">
            <a:extLst>
              <a:ext uri="{FF2B5EF4-FFF2-40B4-BE49-F238E27FC236}">
                <a16:creationId xmlns:a16="http://schemas.microsoft.com/office/drawing/2014/main" id="{4DC01C97-52AD-E243-BDA2-C66E65AC8618}"/>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5760170" y="613064"/>
            <a:ext cx="5521179" cy="3901943"/>
          </a:xfrm>
          <a:prstGeom prst="rect">
            <a:avLst/>
          </a:prstGeom>
        </p:spPr>
      </p:pic>
      <p:sp>
        <p:nvSpPr>
          <p:cNvPr id="9" name="TextBox 8">
            <a:extLst>
              <a:ext uri="{FF2B5EF4-FFF2-40B4-BE49-F238E27FC236}">
                <a16:creationId xmlns:a16="http://schemas.microsoft.com/office/drawing/2014/main" id="{8BDC97CE-B553-EC49-B2F2-8ED1B3E3C473}"/>
              </a:ext>
            </a:extLst>
          </p:cNvPr>
          <p:cNvSpPr txBox="1"/>
          <p:nvPr/>
        </p:nvSpPr>
        <p:spPr>
          <a:xfrm>
            <a:off x="509451" y="4330340"/>
            <a:ext cx="5105245" cy="1200329"/>
          </a:xfrm>
          <a:prstGeom prst="rect">
            <a:avLst/>
          </a:prstGeom>
          <a:noFill/>
        </p:spPr>
        <p:txBody>
          <a:bodyPr wrap="square" rtlCol="0">
            <a:spAutoFit/>
          </a:bodyPr>
          <a:lstStyle/>
          <a:p>
            <a:r>
              <a:rPr lang="en-US" dirty="0"/>
              <a:t>the key elements I’m going to include on the front are </a:t>
            </a:r>
          </a:p>
          <a:p>
            <a:pPr marL="285750" indent="-285750">
              <a:buFont typeface="Arial" panose="020B0604020202020204" pitchFamily="34" charset="0"/>
              <a:buChar char="•"/>
            </a:pPr>
            <a:r>
              <a:rPr lang="en-US" dirty="0"/>
              <a:t>Name/logo on the front of the  card </a:t>
            </a:r>
          </a:p>
          <a:p>
            <a:pPr marL="285750" indent="-285750">
              <a:buFont typeface="Arial" panose="020B0604020202020204" pitchFamily="34" charset="0"/>
              <a:buChar char="•"/>
            </a:pPr>
            <a:r>
              <a:rPr lang="en-US" dirty="0"/>
              <a:t>Design on the front of the card </a:t>
            </a:r>
          </a:p>
        </p:txBody>
      </p:sp>
      <p:sp>
        <p:nvSpPr>
          <p:cNvPr id="10" name="TextBox 9">
            <a:extLst>
              <a:ext uri="{FF2B5EF4-FFF2-40B4-BE49-F238E27FC236}">
                <a16:creationId xmlns:a16="http://schemas.microsoft.com/office/drawing/2014/main" id="{D28A3D30-74A2-D14F-A926-C436FBE3EC6A}"/>
              </a:ext>
            </a:extLst>
          </p:cNvPr>
          <p:cNvSpPr txBox="1"/>
          <p:nvPr/>
        </p:nvSpPr>
        <p:spPr>
          <a:xfrm>
            <a:off x="5924282" y="4515006"/>
            <a:ext cx="5241701" cy="1477328"/>
          </a:xfrm>
          <a:prstGeom prst="rect">
            <a:avLst/>
          </a:prstGeom>
          <a:noFill/>
        </p:spPr>
        <p:txBody>
          <a:bodyPr wrap="square" rtlCol="0">
            <a:spAutoFit/>
          </a:bodyPr>
          <a:lstStyle/>
          <a:p>
            <a:r>
              <a:rPr lang="en-US" dirty="0"/>
              <a:t>The key elements I’m going to include on the back are</a:t>
            </a:r>
          </a:p>
          <a:p>
            <a:pPr marL="285750" indent="-285750">
              <a:buFont typeface="Arial" panose="020B0604020202020204" pitchFamily="34" charset="0"/>
              <a:buChar char="•"/>
            </a:pPr>
            <a:r>
              <a:rPr lang="en-US" dirty="0"/>
              <a:t>Name </a:t>
            </a:r>
          </a:p>
          <a:p>
            <a:pPr marL="285750" indent="-285750">
              <a:buFont typeface="Arial" panose="020B0604020202020204" pitchFamily="34" charset="0"/>
              <a:buChar char="•"/>
            </a:pPr>
            <a:r>
              <a:rPr lang="en-US" dirty="0"/>
              <a:t>Email</a:t>
            </a:r>
          </a:p>
          <a:p>
            <a:pPr marL="285750" indent="-285750">
              <a:buFont typeface="Arial" panose="020B0604020202020204" pitchFamily="34" charset="0"/>
              <a:buChar char="•"/>
            </a:pPr>
            <a:r>
              <a:rPr lang="en-US" dirty="0"/>
              <a:t>Website</a:t>
            </a:r>
          </a:p>
          <a:p>
            <a:pPr marL="285750" indent="-285750">
              <a:buFont typeface="Arial" panose="020B0604020202020204" pitchFamily="34" charset="0"/>
              <a:buChar char="•"/>
            </a:pPr>
            <a:r>
              <a:rPr lang="en-US" dirty="0"/>
              <a:t>Instagram  </a:t>
            </a:r>
          </a:p>
        </p:txBody>
      </p:sp>
    </p:spTree>
    <p:extLst>
      <p:ext uri="{BB962C8B-B14F-4D97-AF65-F5344CB8AC3E}">
        <p14:creationId xmlns:p14="http://schemas.microsoft.com/office/powerpoint/2010/main" val="39631987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close up of a flower&#10;&#10;Description automatically generated">
            <a:extLst>
              <a:ext uri="{FF2B5EF4-FFF2-40B4-BE49-F238E27FC236}">
                <a16:creationId xmlns:a16="http://schemas.microsoft.com/office/drawing/2014/main" id="{2114DA20-7926-D64D-A774-2DD61D16053C}"/>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1963787" y="2229970"/>
            <a:ext cx="3658577" cy="2398059"/>
          </a:xfrm>
          <a:prstGeom prst="rect">
            <a:avLst/>
          </a:prstGeom>
        </p:spPr>
      </p:pic>
      <p:pic>
        <p:nvPicPr>
          <p:cNvPr id="7" name="Picture 6" descr="A close up of text on a black background&#10;&#10;Description automatically generated">
            <a:extLst>
              <a:ext uri="{FF2B5EF4-FFF2-40B4-BE49-F238E27FC236}">
                <a16:creationId xmlns:a16="http://schemas.microsoft.com/office/drawing/2014/main" id="{AAEB5613-3936-3645-BA8F-65EF59BEFB22}"/>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6287993" y="2145945"/>
            <a:ext cx="3940220" cy="2566110"/>
          </a:xfrm>
          <a:prstGeom prst="rect">
            <a:avLst/>
          </a:prstGeom>
        </p:spPr>
      </p:pic>
      <p:sp>
        <p:nvSpPr>
          <p:cNvPr id="8" name="TextBox 7">
            <a:extLst>
              <a:ext uri="{FF2B5EF4-FFF2-40B4-BE49-F238E27FC236}">
                <a16:creationId xmlns:a16="http://schemas.microsoft.com/office/drawing/2014/main" id="{28B428E4-4869-214E-AE21-DBF92605B5A6}"/>
              </a:ext>
            </a:extLst>
          </p:cNvPr>
          <p:cNvSpPr txBox="1"/>
          <p:nvPr/>
        </p:nvSpPr>
        <p:spPr>
          <a:xfrm>
            <a:off x="436345" y="318052"/>
            <a:ext cx="4228420" cy="369332"/>
          </a:xfrm>
          <a:prstGeom prst="rect">
            <a:avLst/>
          </a:prstGeom>
          <a:noFill/>
        </p:spPr>
        <p:txBody>
          <a:bodyPr wrap="square" rtlCol="0">
            <a:spAutoFit/>
          </a:bodyPr>
          <a:lstStyle/>
          <a:p>
            <a:r>
              <a:rPr lang="en-US" dirty="0"/>
              <a:t>Final Business card design front and back</a:t>
            </a:r>
          </a:p>
        </p:txBody>
      </p:sp>
    </p:spTree>
    <p:extLst>
      <p:ext uri="{BB962C8B-B14F-4D97-AF65-F5344CB8AC3E}">
        <p14:creationId xmlns:p14="http://schemas.microsoft.com/office/powerpoint/2010/main" val="32138529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6D922BF9-5843-B246-9ED5-A3DCC6847A57}"/>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rot="5400000">
            <a:off x="5888550" y="2264040"/>
            <a:ext cx="4959744" cy="3719808"/>
          </a:xfrm>
          <a:prstGeom prst="rect">
            <a:avLst/>
          </a:prstGeom>
        </p:spPr>
      </p:pic>
      <p:pic>
        <p:nvPicPr>
          <p:cNvPr id="7" name="Picture 6">
            <a:extLst>
              <a:ext uri="{FF2B5EF4-FFF2-40B4-BE49-F238E27FC236}">
                <a16:creationId xmlns:a16="http://schemas.microsoft.com/office/drawing/2014/main" id="{2ABC4233-7C29-7E45-AD41-3E4232E4A1AC}"/>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rot="5400000">
            <a:off x="1005030" y="2264040"/>
            <a:ext cx="4959744" cy="3719808"/>
          </a:xfrm>
          <a:prstGeom prst="rect">
            <a:avLst/>
          </a:prstGeom>
        </p:spPr>
      </p:pic>
      <p:sp>
        <p:nvSpPr>
          <p:cNvPr id="8" name="TextBox 7">
            <a:extLst>
              <a:ext uri="{FF2B5EF4-FFF2-40B4-BE49-F238E27FC236}">
                <a16:creationId xmlns:a16="http://schemas.microsoft.com/office/drawing/2014/main" id="{8EB556E9-96D4-404F-AB17-DDDD743D7024}"/>
              </a:ext>
            </a:extLst>
          </p:cNvPr>
          <p:cNvSpPr txBox="1"/>
          <p:nvPr/>
        </p:nvSpPr>
        <p:spPr>
          <a:xfrm>
            <a:off x="487680" y="329184"/>
            <a:ext cx="10119360" cy="923330"/>
          </a:xfrm>
          <a:prstGeom prst="rect">
            <a:avLst/>
          </a:prstGeom>
          <a:noFill/>
        </p:spPr>
        <p:txBody>
          <a:bodyPr wrap="square" rtlCol="0">
            <a:spAutoFit/>
          </a:bodyPr>
          <a:lstStyle/>
          <a:p>
            <a:r>
              <a:rPr lang="en-US" dirty="0"/>
              <a:t>I had my business cards printed at </a:t>
            </a:r>
            <a:r>
              <a:rPr lang="en-US" dirty="0" err="1"/>
              <a:t>Moo.com</a:t>
            </a:r>
            <a:r>
              <a:rPr lang="en-US" dirty="0"/>
              <a:t> </a:t>
            </a:r>
          </a:p>
          <a:p>
            <a:r>
              <a:rPr lang="en-US" dirty="0"/>
              <a:t>I wanted it to have gold accents and I am so happy with the final design.</a:t>
            </a:r>
          </a:p>
          <a:p>
            <a:r>
              <a:rPr lang="en-US" dirty="0"/>
              <a:t>I ordered 50 cards to begin with as I thought I can always order more. </a:t>
            </a:r>
          </a:p>
        </p:txBody>
      </p:sp>
    </p:spTree>
    <p:extLst>
      <p:ext uri="{BB962C8B-B14F-4D97-AF65-F5344CB8AC3E}">
        <p14:creationId xmlns:p14="http://schemas.microsoft.com/office/powerpoint/2010/main" val="23392150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17816C0-B541-B24D-99A2-E96CB55E9E2E}"/>
              </a:ext>
            </a:extLst>
          </p:cNvPr>
          <p:cNvSpPr txBox="1"/>
          <p:nvPr/>
        </p:nvSpPr>
        <p:spPr>
          <a:xfrm>
            <a:off x="165100" y="190500"/>
            <a:ext cx="3009900" cy="369332"/>
          </a:xfrm>
          <a:prstGeom prst="rect">
            <a:avLst/>
          </a:prstGeom>
          <a:noFill/>
        </p:spPr>
        <p:txBody>
          <a:bodyPr wrap="square" rtlCol="0">
            <a:spAutoFit/>
          </a:bodyPr>
          <a:lstStyle/>
          <a:p>
            <a:r>
              <a:rPr lang="en-US" dirty="0"/>
              <a:t>My Instagram before</a:t>
            </a:r>
          </a:p>
        </p:txBody>
      </p:sp>
      <p:pic>
        <p:nvPicPr>
          <p:cNvPr id="6" name="Picture 5" descr="A close up of a whiteboard&#10;&#10;Description automatically generated">
            <a:extLst>
              <a:ext uri="{FF2B5EF4-FFF2-40B4-BE49-F238E27FC236}">
                <a16:creationId xmlns:a16="http://schemas.microsoft.com/office/drawing/2014/main" id="{3C971476-6FA7-FE48-966F-B76A7DE5EA93}"/>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rot="5400000">
            <a:off x="2667000" y="857250"/>
            <a:ext cx="6858000" cy="5143500"/>
          </a:xfrm>
          <a:prstGeom prst="rect">
            <a:avLst/>
          </a:prstGeom>
        </p:spPr>
      </p:pic>
    </p:spTree>
    <p:extLst>
      <p:ext uri="{BB962C8B-B14F-4D97-AF65-F5344CB8AC3E}">
        <p14:creationId xmlns:p14="http://schemas.microsoft.com/office/powerpoint/2010/main" val="48221294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screenshot of a cell phone&#10;&#10;Description automatically generated">
            <a:extLst>
              <a:ext uri="{FF2B5EF4-FFF2-40B4-BE49-F238E27FC236}">
                <a16:creationId xmlns:a16="http://schemas.microsoft.com/office/drawing/2014/main" id="{F747C684-FE29-B14D-9370-B7FE89C53EE9}"/>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6407402" y="3746528"/>
            <a:ext cx="5573583" cy="3013035"/>
          </a:xfrm>
          <a:prstGeom prst="rect">
            <a:avLst/>
          </a:prstGeom>
        </p:spPr>
      </p:pic>
      <p:pic>
        <p:nvPicPr>
          <p:cNvPr id="7" name="Picture 6" descr="A screenshot of a cell phone&#10;&#10;Description automatically generated">
            <a:extLst>
              <a:ext uri="{FF2B5EF4-FFF2-40B4-BE49-F238E27FC236}">
                <a16:creationId xmlns:a16="http://schemas.microsoft.com/office/drawing/2014/main" id="{381226ED-0504-1642-86C0-BD861AAA2107}"/>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7251116" y="246185"/>
            <a:ext cx="4500464" cy="3367055"/>
          </a:xfrm>
          <a:prstGeom prst="rect">
            <a:avLst/>
          </a:prstGeom>
        </p:spPr>
      </p:pic>
      <p:pic>
        <p:nvPicPr>
          <p:cNvPr id="9" name="Picture 8" descr="A screenshot of a cell phone&#10;&#10;Description automatically generated">
            <a:extLst>
              <a:ext uri="{FF2B5EF4-FFF2-40B4-BE49-F238E27FC236}">
                <a16:creationId xmlns:a16="http://schemas.microsoft.com/office/drawing/2014/main" id="{8A0960C0-0315-4B42-9BE9-3134FE16A16D}"/>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3219254" y="311753"/>
            <a:ext cx="3925084" cy="3235917"/>
          </a:xfrm>
          <a:prstGeom prst="rect">
            <a:avLst/>
          </a:prstGeom>
        </p:spPr>
      </p:pic>
      <p:sp>
        <p:nvSpPr>
          <p:cNvPr id="10" name="TextBox 9">
            <a:extLst>
              <a:ext uri="{FF2B5EF4-FFF2-40B4-BE49-F238E27FC236}">
                <a16:creationId xmlns:a16="http://schemas.microsoft.com/office/drawing/2014/main" id="{062DBCB5-C306-FC41-B9C6-62043D93944E}"/>
              </a:ext>
            </a:extLst>
          </p:cNvPr>
          <p:cNvSpPr txBox="1"/>
          <p:nvPr/>
        </p:nvSpPr>
        <p:spPr>
          <a:xfrm>
            <a:off x="211015" y="246185"/>
            <a:ext cx="2901462" cy="369332"/>
          </a:xfrm>
          <a:prstGeom prst="rect">
            <a:avLst/>
          </a:prstGeom>
          <a:noFill/>
        </p:spPr>
        <p:txBody>
          <a:bodyPr wrap="square" rtlCol="0">
            <a:spAutoFit/>
          </a:bodyPr>
          <a:lstStyle/>
          <a:p>
            <a:r>
              <a:rPr lang="en-US" dirty="0"/>
              <a:t>Social media accounts  </a:t>
            </a:r>
          </a:p>
        </p:txBody>
      </p:sp>
      <p:sp>
        <p:nvSpPr>
          <p:cNvPr id="11" name="TextBox 10">
            <a:extLst>
              <a:ext uri="{FF2B5EF4-FFF2-40B4-BE49-F238E27FC236}">
                <a16:creationId xmlns:a16="http://schemas.microsoft.com/office/drawing/2014/main" id="{418E867A-6668-3949-B252-FF1201087CE1}"/>
              </a:ext>
            </a:extLst>
          </p:cNvPr>
          <p:cNvSpPr txBox="1"/>
          <p:nvPr/>
        </p:nvSpPr>
        <p:spPr>
          <a:xfrm>
            <a:off x="211015" y="6242538"/>
            <a:ext cx="3235570" cy="369332"/>
          </a:xfrm>
          <a:prstGeom prst="rect">
            <a:avLst/>
          </a:prstGeom>
          <a:noFill/>
        </p:spPr>
        <p:txBody>
          <a:bodyPr wrap="square" rtlCol="0">
            <a:spAutoFit/>
          </a:bodyPr>
          <a:lstStyle/>
          <a:p>
            <a:r>
              <a:rPr lang="en-US" dirty="0"/>
              <a:t>Screen shots taken on 29/4/20</a:t>
            </a:r>
          </a:p>
        </p:txBody>
      </p:sp>
      <p:sp>
        <p:nvSpPr>
          <p:cNvPr id="12" name="TextBox 11">
            <a:extLst>
              <a:ext uri="{FF2B5EF4-FFF2-40B4-BE49-F238E27FC236}">
                <a16:creationId xmlns:a16="http://schemas.microsoft.com/office/drawing/2014/main" id="{7429B523-D6C7-C141-BF07-D9D2B04A062E}"/>
              </a:ext>
            </a:extLst>
          </p:cNvPr>
          <p:cNvSpPr txBox="1"/>
          <p:nvPr/>
        </p:nvSpPr>
        <p:spPr>
          <a:xfrm>
            <a:off x="211015" y="1072662"/>
            <a:ext cx="2901462" cy="4524315"/>
          </a:xfrm>
          <a:prstGeom prst="rect">
            <a:avLst/>
          </a:prstGeom>
          <a:noFill/>
        </p:spPr>
        <p:txBody>
          <a:bodyPr wrap="square" rtlCol="0">
            <a:spAutoFit/>
          </a:bodyPr>
          <a:lstStyle/>
          <a:p>
            <a:r>
              <a:rPr lang="en-US" dirty="0"/>
              <a:t>I love social media and I think it’s such a good platform for people to see your work and discover others. </a:t>
            </a:r>
          </a:p>
          <a:p>
            <a:r>
              <a:rPr lang="en-US" dirty="0"/>
              <a:t>Instagram is by far my favorite, there is such a good community of surface pattern designers on there and it’s so easy to share things on there. </a:t>
            </a:r>
          </a:p>
          <a:p>
            <a:r>
              <a:rPr lang="en-US" dirty="0"/>
              <a:t>The other accounts I have made is </a:t>
            </a:r>
            <a:r>
              <a:rPr lang="en-US" dirty="0" err="1"/>
              <a:t>Linkedin</a:t>
            </a:r>
            <a:r>
              <a:rPr lang="en-US" dirty="0"/>
              <a:t> which is very ‘professional’ and defiantly a different audience to Instagram. </a:t>
            </a:r>
          </a:p>
        </p:txBody>
      </p:sp>
      <p:sp>
        <p:nvSpPr>
          <p:cNvPr id="13" name="TextBox 12">
            <a:extLst>
              <a:ext uri="{FF2B5EF4-FFF2-40B4-BE49-F238E27FC236}">
                <a16:creationId xmlns:a16="http://schemas.microsoft.com/office/drawing/2014/main" id="{6AF898FE-37A6-FB48-87F8-05F102DCC16B}"/>
              </a:ext>
            </a:extLst>
          </p:cNvPr>
          <p:cNvSpPr txBox="1"/>
          <p:nvPr/>
        </p:nvSpPr>
        <p:spPr>
          <a:xfrm>
            <a:off x="3219254" y="3746528"/>
            <a:ext cx="3079946" cy="2585323"/>
          </a:xfrm>
          <a:prstGeom prst="rect">
            <a:avLst/>
          </a:prstGeom>
          <a:noFill/>
        </p:spPr>
        <p:txBody>
          <a:bodyPr wrap="square" rtlCol="0">
            <a:spAutoFit/>
          </a:bodyPr>
          <a:lstStyle/>
          <a:p>
            <a:r>
              <a:rPr lang="en-US" dirty="0"/>
              <a:t>I also have a Facebook page. </a:t>
            </a:r>
          </a:p>
          <a:p>
            <a:r>
              <a:rPr lang="en-US" dirty="0"/>
              <a:t>I have managed other Facebook pages in the past and this is such a good platform as unlike Instagram when someone shares your page or a post from your page all of their friends can see it too, reaching more people.</a:t>
            </a:r>
          </a:p>
        </p:txBody>
      </p:sp>
    </p:spTree>
    <p:extLst>
      <p:ext uri="{BB962C8B-B14F-4D97-AF65-F5344CB8AC3E}">
        <p14:creationId xmlns:p14="http://schemas.microsoft.com/office/powerpoint/2010/main" val="142505975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7ECD80EA-3DAD-3C4D-A55C-8C6DBA19F3EB}"/>
              </a:ext>
            </a:extLst>
          </p:cNvPr>
          <p:cNvSpPr txBox="1"/>
          <p:nvPr/>
        </p:nvSpPr>
        <p:spPr>
          <a:xfrm>
            <a:off x="214313" y="185738"/>
            <a:ext cx="6486525" cy="6463308"/>
          </a:xfrm>
          <a:prstGeom prst="rect">
            <a:avLst/>
          </a:prstGeom>
          <a:noFill/>
        </p:spPr>
        <p:txBody>
          <a:bodyPr wrap="square" rtlCol="0">
            <a:spAutoFit/>
          </a:bodyPr>
          <a:lstStyle/>
          <a:p>
            <a:r>
              <a:rPr lang="en-US" dirty="0"/>
              <a:t>Posting on Social Media.</a:t>
            </a:r>
          </a:p>
          <a:p>
            <a:endParaRPr lang="en-US" dirty="0"/>
          </a:p>
          <a:p>
            <a:endParaRPr lang="en-US" dirty="0"/>
          </a:p>
          <a:p>
            <a:endParaRPr lang="en-US" dirty="0"/>
          </a:p>
          <a:p>
            <a:r>
              <a:rPr lang="en-US" dirty="0"/>
              <a:t>Throughout my time on social media I have </a:t>
            </a:r>
            <a:r>
              <a:rPr lang="en-US" dirty="0" err="1"/>
              <a:t>realised</a:t>
            </a:r>
            <a:r>
              <a:rPr lang="en-US" dirty="0"/>
              <a:t> that there are certain posts, and times to post that do better than others.</a:t>
            </a:r>
          </a:p>
          <a:p>
            <a:r>
              <a:rPr lang="en-US" dirty="0"/>
              <a:t>Instagram has a good feature where (only if your account is a business account) you can see your insights. Insights is where Instagram shows you how many people have seen a post or how they found it.</a:t>
            </a:r>
          </a:p>
          <a:p>
            <a:endParaRPr lang="en-US" dirty="0"/>
          </a:p>
          <a:p>
            <a:r>
              <a:rPr lang="en-US" dirty="0"/>
              <a:t>Here are two screen shots I have taken off two different posts insights. At the top you can see how many likes, comments, how many people have sent it via direct message and the saves.</a:t>
            </a:r>
          </a:p>
          <a:p>
            <a:r>
              <a:rPr lang="en-US" dirty="0"/>
              <a:t>Below it shows you how many people have found it through your page and how many people it reached in total. My favorite bit however is the next bit, where you can see how many people visited your profile from seeing this post.</a:t>
            </a:r>
          </a:p>
          <a:p>
            <a:endParaRPr lang="en-US" dirty="0"/>
          </a:p>
          <a:p>
            <a:r>
              <a:rPr lang="en-US" dirty="0"/>
              <a:t>This information is helpful when thinking about what to post. It helps you understand what people want to be seeing and if that specific post helped you gain followers.  </a:t>
            </a:r>
          </a:p>
          <a:p>
            <a:endParaRPr lang="en-US" dirty="0"/>
          </a:p>
        </p:txBody>
      </p:sp>
      <p:pic>
        <p:nvPicPr>
          <p:cNvPr id="6" name="Picture 5" descr="A screenshot of a cell phone&#10;&#10;Description automatically generated">
            <a:extLst>
              <a:ext uri="{FF2B5EF4-FFF2-40B4-BE49-F238E27FC236}">
                <a16:creationId xmlns:a16="http://schemas.microsoft.com/office/drawing/2014/main" id="{2D782F24-C222-B34C-9D2B-1DF5B21EB547}"/>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6973722" y="2491503"/>
            <a:ext cx="2124639" cy="3779025"/>
          </a:xfrm>
          <a:prstGeom prst="rect">
            <a:avLst/>
          </a:prstGeom>
        </p:spPr>
      </p:pic>
      <p:pic>
        <p:nvPicPr>
          <p:cNvPr id="8" name="Picture 7" descr="A screenshot of a cell phone&#10;&#10;Description automatically generated">
            <a:extLst>
              <a:ext uri="{FF2B5EF4-FFF2-40B4-BE49-F238E27FC236}">
                <a16:creationId xmlns:a16="http://schemas.microsoft.com/office/drawing/2014/main" id="{B2AC2E7E-4325-FB4E-835F-E8C737D1D70D}"/>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9599737" y="304896"/>
            <a:ext cx="2124639" cy="3779025"/>
          </a:xfrm>
          <a:prstGeom prst="rect">
            <a:avLst/>
          </a:prstGeom>
        </p:spPr>
      </p:pic>
    </p:spTree>
    <p:extLst>
      <p:ext uri="{BB962C8B-B14F-4D97-AF65-F5344CB8AC3E}">
        <p14:creationId xmlns:p14="http://schemas.microsoft.com/office/powerpoint/2010/main" val="314004580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41B78B7-E84E-804D-BEB0-30EB9BA9BB20}"/>
              </a:ext>
            </a:extLst>
          </p:cNvPr>
          <p:cNvSpPr txBox="1"/>
          <p:nvPr/>
        </p:nvSpPr>
        <p:spPr>
          <a:xfrm>
            <a:off x="128337" y="176463"/>
            <a:ext cx="4957010" cy="6463308"/>
          </a:xfrm>
          <a:prstGeom prst="rect">
            <a:avLst/>
          </a:prstGeom>
          <a:noFill/>
        </p:spPr>
        <p:txBody>
          <a:bodyPr wrap="square" rtlCol="0">
            <a:spAutoFit/>
          </a:bodyPr>
          <a:lstStyle/>
          <a:p>
            <a:r>
              <a:rPr lang="en-US" dirty="0"/>
              <a:t>When to post and what to include.</a:t>
            </a:r>
          </a:p>
          <a:p>
            <a:endParaRPr lang="en-US" dirty="0"/>
          </a:p>
          <a:p>
            <a:r>
              <a:rPr lang="en-US" dirty="0"/>
              <a:t>I find that choosing when to post on social media is just as important as to what to post. I find that early evening, (about 5pm) when everyone has just got home from work/school/</a:t>
            </a:r>
            <a:r>
              <a:rPr lang="en-US" dirty="0" err="1"/>
              <a:t>uni</a:t>
            </a:r>
            <a:r>
              <a:rPr lang="en-US" dirty="0"/>
              <a:t> is the best time. When I post around this time, I am more likely to get more likes and views as people are on their phones more. </a:t>
            </a:r>
          </a:p>
          <a:p>
            <a:endParaRPr lang="en-US" dirty="0"/>
          </a:p>
          <a:p>
            <a:r>
              <a:rPr lang="en-US" dirty="0"/>
              <a:t>The other thing I like to do to bring more traffic towards my post is to use hashtags. Sometimes they can look messy in your caption however they do bring new people to your posts. As you can see  form the images, I usually use about 8-10 hashtags and I space them away from the caption to keep it clean. From the insights you can see that 17 people found this post trough hashtags and 24% of the views weren’t following me.</a:t>
            </a:r>
          </a:p>
          <a:p>
            <a:endParaRPr lang="en-US" dirty="0"/>
          </a:p>
          <a:p>
            <a:r>
              <a:rPr lang="en-US" dirty="0"/>
              <a:t>Another things I do to bring people to my posts is by sharing it on my story. This is where I suspect the ‘from other’ 74 views are from. </a:t>
            </a:r>
          </a:p>
        </p:txBody>
      </p:sp>
      <p:pic>
        <p:nvPicPr>
          <p:cNvPr id="6" name="Picture 5" descr="A screenshot of a cell phone&#10;&#10;Description automatically generated">
            <a:extLst>
              <a:ext uri="{FF2B5EF4-FFF2-40B4-BE49-F238E27FC236}">
                <a16:creationId xmlns:a16="http://schemas.microsoft.com/office/drawing/2014/main" id="{940898DE-3A9D-8F49-A8C7-81EFF5B0D5D2}"/>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8382475" y="742120"/>
            <a:ext cx="2862388" cy="5091235"/>
          </a:xfrm>
          <a:prstGeom prst="rect">
            <a:avLst/>
          </a:prstGeom>
        </p:spPr>
      </p:pic>
      <p:pic>
        <p:nvPicPr>
          <p:cNvPr id="8" name="Picture 7" descr="A screenshot of a cell phone&#10;&#10;Description automatically generated">
            <a:extLst>
              <a:ext uri="{FF2B5EF4-FFF2-40B4-BE49-F238E27FC236}">
                <a16:creationId xmlns:a16="http://schemas.microsoft.com/office/drawing/2014/main" id="{82A21751-78DE-F244-887D-91C3C58F4777}"/>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5302717" y="883382"/>
            <a:ext cx="2862388" cy="5091235"/>
          </a:xfrm>
          <a:prstGeom prst="rect">
            <a:avLst/>
          </a:prstGeom>
        </p:spPr>
      </p:pic>
    </p:spTree>
    <p:extLst>
      <p:ext uri="{BB962C8B-B14F-4D97-AF65-F5344CB8AC3E}">
        <p14:creationId xmlns:p14="http://schemas.microsoft.com/office/powerpoint/2010/main" val="81193085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A9F02BB7-F8E7-FC4F-B791-C6BD869F1ADB}"/>
              </a:ext>
            </a:extLst>
          </p:cNvPr>
          <p:cNvSpPr txBox="1"/>
          <p:nvPr/>
        </p:nvSpPr>
        <p:spPr>
          <a:xfrm>
            <a:off x="142875" y="228601"/>
            <a:ext cx="3214687" cy="369332"/>
          </a:xfrm>
          <a:prstGeom prst="rect">
            <a:avLst/>
          </a:prstGeom>
          <a:noFill/>
        </p:spPr>
        <p:txBody>
          <a:bodyPr wrap="square" rtlCol="0">
            <a:spAutoFit/>
          </a:bodyPr>
          <a:lstStyle/>
          <a:p>
            <a:r>
              <a:rPr lang="en-US" dirty="0"/>
              <a:t>Posting plan </a:t>
            </a:r>
          </a:p>
        </p:txBody>
      </p:sp>
      <p:sp>
        <p:nvSpPr>
          <p:cNvPr id="2" name="TextBox 1">
            <a:extLst>
              <a:ext uri="{FF2B5EF4-FFF2-40B4-BE49-F238E27FC236}">
                <a16:creationId xmlns:a16="http://schemas.microsoft.com/office/drawing/2014/main" id="{5B34F6C7-6F05-8E4E-962B-CB7FF678897D}"/>
              </a:ext>
            </a:extLst>
          </p:cNvPr>
          <p:cNvSpPr txBox="1"/>
          <p:nvPr/>
        </p:nvSpPr>
        <p:spPr>
          <a:xfrm>
            <a:off x="507583" y="1484396"/>
            <a:ext cx="10344150" cy="3416320"/>
          </a:xfrm>
          <a:prstGeom prst="rect">
            <a:avLst/>
          </a:prstGeom>
          <a:noFill/>
        </p:spPr>
        <p:txBody>
          <a:bodyPr wrap="square" rtlCol="0">
            <a:spAutoFit/>
          </a:bodyPr>
          <a:lstStyle/>
          <a:p>
            <a:r>
              <a:rPr lang="en-US" dirty="0"/>
              <a:t>Over the Summer months I would like to keep my Social media accounts alive, this is my plan on when and what to post.</a:t>
            </a:r>
          </a:p>
          <a:p>
            <a:endParaRPr lang="en-US" dirty="0"/>
          </a:p>
          <a:p>
            <a:r>
              <a:rPr lang="en-US" dirty="0"/>
              <a:t>-Post one Final Design/Portfolio page every week. Keep them staggered (For all Socials) and make sure they all fit on the grid (Instagram) Remember to include hashtags! Keep them updated </a:t>
            </a:r>
            <a:r>
              <a:rPr lang="en-GB" dirty="0"/>
              <a:t>#3rdYear #</a:t>
            </a:r>
            <a:r>
              <a:rPr lang="en-GB" dirty="0" err="1"/>
              <a:t>finalmajorproject</a:t>
            </a:r>
            <a:r>
              <a:rPr lang="en-GB" dirty="0"/>
              <a:t>  #</a:t>
            </a:r>
            <a:r>
              <a:rPr lang="en-GB" dirty="0" err="1"/>
              <a:t>degreeshow</a:t>
            </a:r>
            <a:r>
              <a:rPr lang="en-GB" dirty="0"/>
              <a:t> etc..</a:t>
            </a:r>
          </a:p>
          <a:p>
            <a:r>
              <a:rPr lang="en-US" dirty="0"/>
              <a:t>-Post at least 3 stories a week (Instagram) </a:t>
            </a:r>
          </a:p>
          <a:p>
            <a:r>
              <a:rPr lang="en-US" dirty="0"/>
              <a:t>-Do a ’React to this post and I’ll share you on my stories’ Once a month – This will encourage other people to do the same for you. (Instagram)</a:t>
            </a:r>
          </a:p>
          <a:p>
            <a:r>
              <a:rPr lang="en-US" dirty="0"/>
              <a:t>-Keep the account alive! Make sure you are still active on the account, liking and commenting on other people's posts. </a:t>
            </a:r>
          </a:p>
          <a:p>
            <a:endParaRPr lang="en-US" dirty="0"/>
          </a:p>
        </p:txBody>
      </p:sp>
    </p:spTree>
    <p:extLst>
      <p:ext uri="{BB962C8B-B14F-4D97-AF65-F5344CB8AC3E}">
        <p14:creationId xmlns:p14="http://schemas.microsoft.com/office/powerpoint/2010/main" val="80475097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2401466-8ED2-C045-A7B7-50755BC9402F}"/>
              </a:ext>
            </a:extLst>
          </p:cNvPr>
          <p:cNvSpPr txBox="1"/>
          <p:nvPr/>
        </p:nvSpPr>
        <p:spPr>
          <a:xfrm>
            <a:off x="266700" y="279400"/>
            <a:ext cx="2819400" cy="369332"/>
          </a:xfrm>
          <a:prstGeom prst="rect">
            <a:avLst/>
          </a:prstGeom>
          <a:noFill/>
        </p:spPr>
        <p:txBody>
          <a:bodyPr wrap="square" rtlCol="0">
            <a:spAutoFit/>
          </a:bodyPr>
          <a:lstStyle/>
          <a:p>
            <a:r>
              <a:rPr lang="en-US" dirty="0"/>
              <a:t>Promo Pack Idea’s </a:t>
            </a:r>
          </a:p>
        </p:txBody>
      </p:sp>
      <p:pic>
        <p:nvPicPr>
          <p:cNvPr id="6" name="Picture 5" descr="A picture containing food&#10;&#10;Description automatically generated">
            <a:extLst>
              <a:ext uri="{FF2B5EF4-FFF2-40B4-BE49-F238E27FC236}">
                <a16:creationId xmlns:a16="http://schemas.microsoft.com/office/drawing/2014/main" id="{55461F2A-184C-4440-8E80-EBF4E36AB4B4}"/>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8463017" y="219221"/>
            <a:ext cx="3194640" cy="3993300"/>
          </a:xfrm>
          <a:prstGeom prst="rect">
            <a:avLst/>
          </a:prstGeom>
        </p:spPr>
      </p:pic>
      <p:pic>
        <p:nvPicPr>
          <p:cNvPr id="8" name="Picture 7" descr="A picture containing snow, sitting, covered, paper&#10;&#10;Description automatically generated">
            <a:extLst>
              <a:ext uri="{FF2B5EF4-FFF2-40B4-BE49-F238E27FC236}">
                <a16:creationId xmlns:a16="http://schemas.microsoft.com/office/drawing/2014/main" id="{229171C3-C21A-A14B-9D1A-91D6B8B2E2EA}"/>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7568190" y="3377265"/>
            <a:ext cx="2609211" cy="3261514"/>
          </a:xfrm>
          <a:prstGeom prst="rect">
            <a:avLst/>
          </a:prstGeom>
        </p:spPr>
      </p:pic>
      <p:pic>
        <p:nvPicPr>
          <p:cNvPr id="10" name="Picture 9" descr="A picture containing room&#10;&#10;Description automatically generated">
            <a:extLst>
              <a:ext uri="{FF2B5EF4-FFF2-40B4-BE49-F238E27FC236}">
                <a16:creationId xmlns:a16="http://schemas.microsoft.com/office/drawing/2014/main" id="{08916DC8-88FF-214B-9720-506FE16608DB}"/>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3376428" y="3377265"/>
            <a:ext cx="3308527" cy="3261514"/>
          </a:xfrm>
          <a:prstGeom prst="rect">
            <a:avLst/>
          </a:prstGeom>
        </p:spPr>
      </p:pic>
      <p:pic>
        <p:nvPicPr>
          <p:cNvPr id="12" name="Picture 11">
            <a:extLst>
              <a:ext uri="{FF2B5EF4-FFF2-40B4-BE49-F238E27FC236}">
                <a16:creationId xmlns:a16="http://schemas.microsoft.com/office/drawing/2014/main" id="{5F1A95F6-1665-9F43-8E43-1A81909D42CB}"/>
              </a:ext>
            </a:extLst>
          </p:cNvPr>
          <p:cNvPicPr>
            <a:picLocks noChangeAspect="1"/>
          </p:cNvPicPr>
          <p:nvPr/>
        </p:nvPicPr>
        <p:blipFill>
          <a:blip r:embed="rId5"/>
          <a:stretch>
            <a:fillRect/>
          </a:stretch>
        </p:blipFill>
        <p:spPr>
          <a:xfrm>
            <a:off x="5165604" y="279400"/>
            <a:ext cx="3581400" cy="2387600"/>
          </a:xfrm>
          <a:prstGeom prst="rect">
            <a:avLst/>
          </a:prstGeom>
        </p:spPr>
      </p:pic>
      <p:pic>
        <p:nvPicPr>
          <p:cNvPr id="14" name="Picture 13" descr="A picture containing photo, refrigerator, room, different&#10;&#10;Description automatically generated">
            <a:extLst>
              <a:ext uri="{FF2B5EF4-FFF2-40B4-BE49-F238E27FC236}">
                <a16:creationId xmlns:a16="http://schemas.microsoft.com/office/drawing/2014/main" id="{C9ACB8BF-AB91-B741-9A9C-E2DCDC504F19}"/>
              </a:ext>
            </a:extLst>
          </p:cNvPr>
          <p:cNvPicPr>
            <a:picLocks noChangeAspect="1"/>
          </p:cNvPicPr>
          <p:nvPr/>
        </p:nvPicPr>
        <p:blipFill>
          <a:blip r:embed="rId6"/>
          <a:stretch>
            <a:fillRect/>
          </a:stretch>
        </p:blipFill>
        <p:spPr>
          <a:xfrm>
            <a:off x="266700" y="3676579"/>
            <a:ext cx="2962200" cy="2962200"/>
          </a:xfrm>
          <a:prstGeom prst="rect">
            <a:avLst/>
          </a:prstGeom>
        </p:spPr>
      </p:pic>
      <p:sp>
        <p:nvSpPr>
          <p:cNvPr id="15" name="TextBox 14">
            <a:extLst>
              <a:ext uri="{FF2B5EF4-FFF2-40B4-BE49-F238E27FC236}">
                <a16:creationId xmlns:a16="http://schemas.microsoft.com/office/drawing/2014/main" id="{85CBE75A-D06A-014F-BBF0-5DE950EFFD83}"/>
              </a:ext>
            </a:extLst>
          </p:cNvPr>
          <p:cNvSpPr txBox="1"/>
          <p:nvPr/>
        </p:nvSpPr>
        <p:spPr>
          <a:xfrm>
            <a:off x="266700" y="731494"/>
            <a:ext cx="4245339" cy="2862322"/>
          </a:xfrm>
          <a:prstGeom prst="rect">
            <a:avLst/>
          </a:prstGeom>
          <a:noFill/>
        </p:spPr>
        <p:txBody>
          <a:bodyPr wrap="square" rtlCol="0">
            <a:spAutoFit/>
          </a:bodyPr>
          <a:lstStyle/>
          <a:p>
            <a:r>
              <a:rPr lang="en-US" dirty="0"/>
              <a:t>I want my Promotional Pack to be an envelope/leaflet, so it can be easily posted as its flat. These are some of the designs I have found on Pinterest.</a:t>
            </a:r>
          </a:p>
          <a:p>
            <a:r>
              <a:rPr lang="en-US" dirty="0"/>
              <a:t>I do like the landscape ones below, but I think maybe the portrait one is probably better for wallpaper samples (Especially as my designs are quite large scale)</a:t>
            </a:r>
          </a:p>
          <a:p>
            <a:r>
              <a:rPr lang="en-US" dirty="0"/>
              <a:t>I also like the idea of a little sleeve as shown in the photo on the right .</a:t>
            </a:r>
          </a:p>
        </p:txBody>
      </p:sp>
    </p:spTree>
    <p:extLst>
      <p:ext uri="{BB962C8B-B14F-4D97-AF65-F5344CB8AC3E}">
        <p14:creationId xmlns:p14="http://schemas.microsoft.com/office/powerpoint/2010/main" val="144725651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picture containing bag&#10;&#10;Description automatically generated">
            <a:extLst>
              <a:ext uri="{FF2B5EF4-FFF2-40B4-BE49-F238E27FC236}">
                <a16:creationId xmlns:a16="http://schemas.microsoft.com/office/drawing/2014/main" id="{20E6E88D-7E48-8D45-B9CC-87F5ECD0BBCB}"/>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rot="5400000">
            <a:off x="1433834" y="2966724"/>
            <a:ext cx="3825800" cy="2869350"/>
          </a:xfrm>
          <a:prstGeom prst="rect">
            <a:avLst/>
          </a:prstGeom>
        </p:spPr>
      </p:pic>
      <p:pic>
        <p:nvPicPr>
          <p:cNvPr id="11" name="Picture 10" descr="A picture containing indoor, white, sitting, black&#10;&#10;Description automatically generated">
            <a:extLst>
              <a:ext uri="{FF2B5EF4-FFF2-40B4-BE49-F238E27FC236}">
                <a16:creationId xmlns:a16="http://schemas.microsoft.com/office/drawing/2014/main" id="{B69AFD09-3856-4640-8228-CBAA59207326}"/>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rot="5400000">
            <a:off x="4486898" y="647361"/>
            <a:ext cx="3825800" cy="2869350"/>
          </a:xfrm>
          <a:prstGeom prst="rect">
            <a:avLst/>
          </a:prstGeom>
        </p:spPr>
      </p:pic>
      <p:pic>
        <p:nvPicPr>
          <p:cNvPr id="13" name="Picture 12" descr="A picture containing indoor, black, sitting, white&#10;&#10;Description automatically generated">
            <a:extLst>
              <a:ext uri="{FF2B5EF4-FFF2-40B4-BE49-F238E27FC236}">
                <a16:creationId xmlns:a16="http://schemas.microsoft.com/office/drawing/2014/main" id="{E3148929-E26A-3540-98A1-092DA9F8CEFC}"/>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8201902" y="3674520"/>
            <a:ext cx="3825800" cy="2869350"/>
          </a:xfrm>
          <a:prstGeom prst="rect">
            <a:avLst/>
          </a:prstGeom>
        </p:spPr>
      </p:pic>
      <p:pic>
        <p:nvPicPr>
          <p:cNvPr id="15" name="Picture 14" descr="A picture containing indoor, table, sitting, monitor&#10;&#10;Description automatically generated">
            <a:extLst>
              <a:ext uri="{FF2B5EF4-FFF2-40B4-BE49-F238E27FC236}">
                <a16:creationId xmlns:a16="http://schemas.microsoft.com/office/drawing/2014/main" id="{B6B43522-7859-0741-9B1F-292A50E330AA}"/>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rot="16200000">
            <a:off x="8458270" y="-87232"/>
            <a:ext cx="3313064" cy="3825800"/>
          </a:xfrm>
          <a:prstGeom prst="rect">
            <a:avLst/>
          </a:prstGeom>
        </p:spPr>
      </p:pic>
      <p:sp>
        <p:nvSpPr>
          <p:cNvPr id="16" name="TextBox 15">
            <a:extLst>
              <a:ext uri="{FF2B5EF4-FFF2-40B4-BE49-F238E27FC236}">
                <a16:creationId xmlns:a16="http://schemas.microsoft.com/office/drawing/2014/main" id="{6B932A07-D72F-604A-BFAD-EE29D8AD0A33}"/>
              </a:ext>
            </a:extLst>
          </p:cNvPr>
          <p:cNvSpPr txBox="1"/>
          <p:nvPr/>
        </p:nvSpPr>
        <p:spPr>
          <a:xfrm>
            <a:off x="360218" y="415636"/>
            <a:ext cx="4059382" cy="1754326"/>
          </a:xfrm>
          <a:prstGeom prst="rect">
            <a:avLst/>
          </a:prstGeom>
          <a:noFill/>
        </p:spPr>
        <p:txBody>
          <a:bodyPr wrap="square" rtlCol="0">
            <a:spAutoFit/>
          </a:bodyPr>
          <a:lstStyle/>
          <a:p>
            <a:r>
              <a:rPr lang="en-US" dirty="0"/>
              <a:t>This is a folder style sample holder, I had when I was ordering samples for my final major project. I love Lucy Tiffany’s style although, I do feel that the inside is a bit boring. I like this layout however I think the foldout bits should be both sides. </a:t>
            </a:r>
          </a:p>
        </p:txBody>
      </p:sp>
    </p:spTree>
    <p:extLst>
      <p:ext uri="{BB962C8B-B14F-4D97-AF65-F5344CB8AC3E}">
        <p14:creationId xmlns:p14="http://schemas.microsoft.com/office/powerpoint/2010/main" val="39405387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5E96044-E143-9445-BAE0-D6FDAE31F901}"/>
              </a:ext>
            </a:extLst>
          </p:cNvPr>
          <p:cNvSpPr txBox="1"/>
          <p:nvPr/>
        </p:nvSpPr>
        <p:spPr>
          <a:xfrm>
            <a:off x="243840" y="353568"/>
            <a:ext cx="5571744" cy="2031325"/>
          </a:xfrm>
          <a:prstGeom prst="rect">
            <a:avLst/>
          </a:prstGeom>
          <a:noFill/>
        </p:spPr>
        <p:txBody>
          <a:bodyPr wrap="square" rtlCol="0">
            <a:spAutoFit/>
          </a:bodyPr>
          <a:lstStyle/>
          <a:p>
            <a:r>
              <a:rPr lang="en-US" dirty="0"/>
              <a:t>What needs to be in your press pack?</a:t>
            </a:r>
          </a:p>
          <a:p>
            <a:endParaRPr lang="en-US" dirty="0"/>
          </a:p>
          <a:p>
            <a:pPr marL="285750" indent="-285750">
              <a:buFont typeface="Arial" panose="020B0604020202020204" pitchFamily="34" charset="0"/>
              <a:buChar char="•"/>
            </a:pPr>
            <a:r>
              <a:rPr lang="en-US" dirty="0" err="1"/>
              <a:t>Cv</a:t>
            </a:r>
            <a:endParaRPr lang="en-US" dirty="0"/>
          </a:p>
          <a:p>
            <a:pPr marL="285750" indent="-285750">
              <a:buFont typeface="Arial" panose="020B0604020202020204" pitchFamily="34" charset="0"/>
              <a:buChar char="•"/>
            </a:pPr>
            <a:r>
              <a:rPr lang="en-US" dirty="0"/>
              <a:t>Cover letter (specific to the person your sending it to)</a:t>
            </a:r>
          </a:p>
          <a:p>
            <a:pPr marL="285750" indent="-285750">
              <a:buFont typeface="Arial" panose="020B0604020202020204" pitchFamily="34" charset="0"/>
              <a:buChar char="•"/>
            </a:pPr>
            <a:r>
              <a:rPr lang="en-US" dirty="0"/>
              <a:t>Samples </a:t>
            </a:r>
          </a:p>
          <a:p>
            <a:pPr marL="285750" indent="-285750">
              <a:buFont typeface="Arial" panose="020B0604020202020204" pitchFamily="34" charset="0"/>
              <a:buChar char="•"/>
            </a:pPr>
            <a:r>
              <a:rPr lang="en-US" dirty="0" err="1"/>
              <a:t>Lookbook</a:t>
            </a:r>
            <a:endParaRPr lang="en-US" dirty="0"/>
          </a:p>
          <a:p>
            <a:pPr marL="285750" indent="-285750">
              <a:buFont typeface="Arial" panose="020B0604020202020204" pitchFamily="34" charset="0"/>
              <a:buChar char="•"/>
            </a:pPr>
            <a:r>
              <a:rPr lang="en-US" dirty="0"/>
              <a:t>Business card </a:t>
            </a:r>
          </a:p>
        </p:txBody>
      </p:sp>
      <p:sp>
        <p:nvSpPr>
          <p:cNvPr id="3" name="TextBox 2">
            <a:extLst>
              <a:ext uri="{FF2B5EF4-FFF2-40B4-BE49-F238E27FC236}">
                <a16:creationId xmlns:a16="http://schemas.microsoft.com/office/drawing/2014/main" id="{9A5CB559-A5A0-EF42-8529-9451133563E6}"/>
              </a:ext>
            </a:extLst>
          </p:cNvPr>
          <p:cNvSpPr txBox="1"/>
          <p:nvPr/>
        </p:nvSpPr>
        <p:spPr>
          <a:xfrm>
            <a:off x="243840" y="2551837"/>
            <a:ext cx="5571744" cy="1754326"/>
          </a:xfrm>
          <a:prstGeom prst="rect">
            <a:avLst/>
          </a:prstGeom>
          <a:noFill/>
        </p:spPr>
        <p:txBody>
          <a:bodyPr wrap="square" rtlCol="0">
            <a:spAutoFit/>
          </a:bodyPr>
          <a:lstStyle/>
          <a:p>
            <a:r>
              <a:rPr lang="en-US" dirty="0"/>
              <a:t>I am also going to make a digital press pack that can be on my website and be easy for people to view and be linked to. Along with my digital portfolio.</a:t>
            </a:r>
          </a:p>
          <a:p>
            <a:endParaRPr lang="en-US" dirty="0"/>
          </a:p>
          <a:p>
            <a:r>
              <a:rPr lang="en-US" dirty="0"/>
              <a:t>This will include the same things but just pictures of samples. </a:t>
            </a:r>
          </a:p>
        </p:txBody>
      </p:sp>
    </p:spTree>
    <p:extLst>
      <p:ext uri="{BB962C8B-B14F-4D97-AF65-F5344CB8AC3E}">
        <p14:creationId xmlns:p14="http://schemas.microsoft.com/office/powerpoint/2010/main" val="25579813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screenshot of a social media post&#10;&#10;Description automatically generated">
            <a:extLst>
              <a:ext uri="{FF2B5EF4-FFF2-40B4-BE49-F238E27FC236}">
                <a16:creationId xmlns:a16="http://schemas.microsoft.com/office/drawing/2014/main" id="{92E858C7-663B-5B49-ACE6-7C4496506114}"/>
              </a:ext>
            </a:extLst>
          </p:cNvPr>
          <p:cNvPicPr>
            <a:picLocks noChangeAspect="1"/>
          </p:cNvPicPr>
          <p:nvPr/>
        </p:nvPicPr>
        <p:blipFill>
          <a:blip r:embed="rId2"/>
          <a:stretch>
            <a:fillRect/>
          </a:stretch>
        </p:blipFill>
        <p:spPr>
          <a:xfrm>
            <a:off x="7526932" y="249873"/>
            <a:ext cx="4457700" cy="6146800"/>
          </a:xfrm>
          <a:prstGeom prst="rect">
            <a:avLst/>
          </a:prstGeom>
        </p:spPr>
      </p:pic>
      <p:pic>
        <p:nvPicPr>
          <p:cNvPr id="7" name="Picture 6" descr="A picture containing table, desk, laptop, computer&#10;&#10;Description automatically generated">
            <a:extLst>
              <a:ext uri="{FF2B5EF4-FFF2-40B4-BE49-F238E27FC236}">
                <a16:creationId xmlns:a16="http://schemas.microsoft.com/office/drawing/2014/main" id="{671BFB22-3349-794B-8C7D-96D2FF385651}"/>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3101436" y="249873"/>
            <a:ext cx="4149671" cy="5829300"/>
          </a:xfrm>
          <a:prstGeom prst="rect">
            <a:avLst/>
          </a:prstGeom>
        </p:spPr>
      </p:pic>
      <p:sp>
        <p:nvSpPr>
          <p:cNvPr id="8" name="TextBox 7">
            <a:extLst>
              <a:ext uri="{FF2B5EF4-FFF2-40B4-BE49-F238E27FC236}">
                <a16:creationId xmlns:a16="http://schemas.microsoft.com/office/drawing/2014/main" id="{CFBBAFF6-1BB8-BC4B-A3E5-F45AB8DCA770}"/>
              </a:ext>
            </a:extLst>
          </p:cNvPr>
          <p:cNvSpPr txBox="1"/>
          <p:nvPr/>
        </p:nvSpPr>
        <p:spPr>
          <a:xfrm>
            <a:off x="514350" y="528638"/>
            <a:ext cx="2143125" cy="3693319"/>
          </a:xfrm>
          <a:prstGeom prst="rect">
            <a:avLst/>
          </a:prstGeom>
          <a:noFill/>
        </p:spPr>
        <p:txBody>
          <a:bodyPr wrap="square" rtlCol="0">
            <a:spAutoFit/>
          </a:bodyPr>
          <a:lstStyle/>
          <a:p>
            <a:r>
              <a:rPr lang="en-US" dirty="0"/>
              <a:t>These are the first drafts of my </a:t>
            </a:r>
            <a:r>
              <a:rPr lang="en-US" dirty="0" err="1"/>
              <a:t>Cv</a:t>
            </a:r>
            <a:r>
              <a:rPr lang="en-US" dirty="0"/>
              <a:t> and cover letter.</a:t>
            </a:r>
          </a:p>
          <a:p>
            <a:endParaRPr lang="en-US" dirty="0"/>
          </a:p>
          <a:p>
            <a:r>
              <a:rPr lang="en-US" dirty="0"/>
              <a:t>As shown on my CV I want to designs to come through in every aspect of my promo pack.</a:t>
            </a:r>
          </a:p>
          <a:p>
            <a:endParaRPr lang="en-US" dirty="0"/>
          </a:p>
          <a:p>
            <a:r>
              <a:rPr lang="en-US" dirty="0"/>
              <a:t>I like this design with my name and pattern on it. </a:t>
            </a:r>
          </a:p>
        </p:txBody>
      </p:sp>
    </p:spTree>
    <p:extLst>
      <p:ext uri="{BB962C8B-B14F-4D97-AF65-F5344CB8AC3E}">
        <p14:creationId xmlns:p14="http://schemas.microsoft.com/office/powerpoint/2010/main" val="174553611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963ECC31-BFC6-1345-96D4-E7C962C3BCC9}"/>
              </a:ext>
            </a:extLst>
          </p:cNvPr>
          <p:cNvSpPr txBox="1"/>
          <p:nvPr/>
        </p:nvSpPr>
        <p:spPr>
          <a:xfrm>
            <a:off x="257175" y="271463"/>
            <a:ext cx="2471738" cy="646331"/>
          </a:xfrm>
          <a:prstGeom prst="rect">
            <a:avLst/>
          </a:prstGeom>
          <a:noFill/>
        </p:spPr>
        <p:txBody>
          <a:bodyPr wrap="square" rtlCol="0">
            <a:spAutoFit/>
          </a:bodyPr>
          <a:lstStyle/>
          <a:p>
            <a:r>
              <a:rPr lang="en-US" dirty="0"/>
              <a:t>CV and Cover letter final drafts. </a:t>
            </a:r>
          </a:p>
        </p:txBody>
      </p:sp>
      <p:pic>
        <p:nvPicPr>
          <p:cNvPr id="3" name="Picture 2" descr="A screenshot of a newspaper&#10;&#10;Description automatically generated">
            <a:extLst>
              <a:ext uri="{FF2B5EF4-FFF2-40B4-BE49-F238E27FC236}">
                <a16:creationId xmlns:a16="http://schemas.microsoft.com/office/drawing/2014/main" id="{C6D37E6E-35CA-274E-96D7-3A62D47AA5A5}"/>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257174" y="1328928"/>
            <a:ext cx="3489237" cy="4895811"/>
          </a:xfrm>
          <a:prstGeom prst="rect">
            <a:avLst/>
          </a:prstGeom>
        </p:spPr>
      </p:pic>
      <p:pic>
        <p:nvPicPr>
          <p:cNvPr id="6" name="Picture 5" descr="A picture containing phone, table, holding, food&#10;&#10;Description automatically generated">
            <a:extLst>
              <a:ext uri="{FF2B5EF4-FFF2-40B4-BE49-F238E27FC236}">
                <a16:creationId xmlns:a16="http://schemas.microsoft.com/office/drawing/2014/main" id="{0B79ADC9-E9A6-CF42-ADD0-C83684024F4E}"/>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4116493" y="1346213"/>
            <a:ext cx="3528092" cy="4895811"/>
          </a:xfrm>
          <a:prstGeom prst="rect">
            <a:avLst/>
          </a:prstGeom>
        </p:spPr>
      </p:pic>
      <p:pic>
        <p:nvPicPr>
          <p:cNvPr id="8" name="Picture 7" descr="A picture containing food&#10;&#10;Description automatically generated">
            <a:extLst>
              <a:ext uri="{FF2B5EF4-FFF2-40B4-BE49-F238E27FC236}">
                <a16:creationId xmlns:a16="http://schemas.microsoft.com/office/drawing/2014/main" id="{8CFCEC1E-0714-5A48-851B-D2FA00B4D9C8}"/>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8114363" y="1311643"/>
            <a:ext cx="3489237" cy="4913096"/>
          </a:xfrm>
          <a:prstGeom prst="rect">
            <a:avLst/>
          </a:prstGeom>
        </p:spPr>
      </p:pic>
    </p:spTree>
    <p:extLst>
      <p:ext uri="{BB962C8B-B14F-4D97-AF65-F5344CB8AC3E}">
        <p14:creationId xmlns:p14="http://schemas.microsoft.com/office/powerpoint/2010/main" val="140874559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79D19A8-D757-8B4B-A7C4-773318AE600C}"/>
              </a:ext>
            </a:extLst>
          </p:cNvPr>
          <p:cNvSpPr txBox="1"/>
          <p:nvPr/>
        </p:nvSpPr>
        <p:spPr>
          <a:xfrm>
            <a:off x="457200" y="300038"/>
            <a:ext cx="4457700" cy="369332"/>
          </a:xfrm>
          <a:prstGeom prst="rect">
            <a:avLst/>
          </a:prstGeom>
          <a:noFill/>
        </p:spPr>
        <p:txBody>
          <a:bodyPr wrap="square" rtlCol="0">
            <a:spAutoFit/>
          </a:bodyPr>
          <a:lstStyle/>
          <a:p>
            <a:r>
              <a:rPr lang="en-US" dirty="0"/>
              <a:t>How do I want my promotional pack to look?</a:t>
            </a:r>
          </a:p>
        </p:txBody>
      </p:sp>
      <p:pic>
        <p:nvPicPr>
          <p:cNvPr id="6" name="Picture 5" descr="A picture containing snow, covered&#10;&#10;Description automatically generated">
            <a:extLst>
              <a:ext uri="{FF2B5EF4-FFF2-40B4-BE49-F238E27FC236}">
                <a16:creationId xmlns:a16="http://schemas.microsoft.com/office/drawing/2014/main" id="{BB89C8A0-B036-C949-912B-EF01DD01A35C}"/>
              </a:ext>
            </a:extLst>
          </p:cNvPr>
          <p:cNvPicPr>
            <a:picLocks noChangeAspect="1"/>
          </p:cNvPicPr>
          <p:nvPr/>
        </p:nvPicPr>
        <p:blipFill>
          <a:blip r:embed="rId2"/>
          <a:stretch>
            <a:fillRect/>
          </a:stretch>
        </p:blipFill>
        <p:spPr>
          <a:xfrm>
            <a:off x="8328660" y="0"/>
            <a:ext cx="3863340" cy="4829175"/>
          </a:xfrm>
          <a:prstGeom prst="rect">
            <a:avLst/>
          </a:prstGeom>
        </p:spPr>
      </p:pic>
      <p:sp>
        <p:nvSpPr>
          <p:cNvPr id="7" name="TextBox 6">
            <a:extLst>
              <a:ext uri="{FF2B5EF4-FFF2-40B4-BE49-F238E27FC236}">
                <a16:creationId xmlns:a16="http://schemas.microsoft.com/office/drawing/2014/main" id="{320A9F65-8A76-784D-9ABB-A03CEAD444ED}"/>
              </a:ext>
            </a:extLst>
          </p:cNvPr>
          <p:cNvSpPr txBox="1"/>
          <p:nvPr/>
        </p:nvSpPr>
        <p:spPr>
          <a:xfrm>
            <a:off x="457200" y="669370"/>
            <a:ext cx="4379495" cy="4247317"/>
          </a:xfrm>
          <a:prstGeom prst="rect">
            <a:avLst/>
          </a:prstGeom>
          <a:noFill/>
        </p:spPr>
        <p:txBody>
          <a:bodyPr wrap="square" rtlCol="0">
            <a:spAutoFit/>
          </a:bodyPr>
          <a:lstStyle/>
          <a:p>
            <a:r>
              <a:rPr lang="en-US" dirty="0"/>
              <a:t>I want my promo pack to look clean and organized. However I want my design identity to come thorough into it.</a:t>
            </a:r>
          </a:p>
          <a:p>
            <a:endParaRPr lang="en-US" dirty="0"/>
          </a:p>
          <a:p>
            <a:r>
              <a:rPr lang="en-US" dirty="0"/>
              <a:t>This is just a quick visualization I did to show how the inside would look. I think my cv and cover letter contrasts well on this light pink background, but I do feel that maybe pink might give people the wrong idea. I think a darker </a:t>
            </a:r>
            <a:r>
              <a:rPr lang="en-US" dirty="0" err="1"/>
              <a:t>colour</a:t>
            </a:r>
            <a:r>
              <a:rPr lang="en-US" dirty="0"/>
              <a:t> would make this look more professional and sleeker.   </a:t>
            </a:r>
          </a:p>
          <a:p>
            <a:endParaRPr lang="en-US" dirty="0"/>
          </a:p>
          <a:p>
            <a:r>
              <a:rPr lang="en-US" dirty="0"/>
              <a:t>My front cover I really like, and this pattern will go onto the back of the folder as shown in the images.  </a:t>
            </a:r>
          </a:p>
        </p:txBody>
      </p:sp>
      <p:pic>
        <p:nvPicPr>
          <p:cNvPr id="9" name="Picture 8" descr="A picture containing table, room&#10;&#10;Description automatically generated">
            <a:extLst>
              <a:ext uri="{FF2B5EF4-FFF2-40B4-BE49-F238E27FC236}">
                <a16:creationId xmlns:a16="http://schemas.microsoft.com/office/drawing/2014/main" id="{F09534EF-38BF-E14F-B09D-AD0294AECEE5}"/>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5870779" y="209282"/>
            <a:ext cx="1580207" cy="2235965"/>
          </a:xfrm>
          <a:prstGeom prst="rect">
            <a:avLst/>
          </a:prstGeom>
        </p:spPr>
      </p:pic>
      <p:pic>
        <p:nvPicPr>
          <p:cNvPr id="11" name="Picture 10" descr="A picture containing envelope, snow&#10;&#10;Description automatically generated">
            <a:extLst>
              <a:ext uri="{FF2B5EF4-FFF2-40B4-BE49-F238E27FC236}">
                <a16:creationId xmlns:a16="http://schemas.microsoft.com/office/drawing/2014/main" id="{1B395773-32E9-0A46-9E49-0286DB5FBC68}"/>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5345002" y="2726552"/>
            <a:ext cx="3276108" cy="4095135"/>
          </a:xfrm>
          <a:prstGeom prst="rect">
            <a:avLst/>
          </a:prstGeom>
        </p:spPr>
      </p:pic>
    </p:spTree>
    <p:extLst>
      <p:ext uri="{BB962C8B-B14F-4D97-AF65-F5344CB8AC3E}">
        <p14:creationId xmlns:p14="http://schemas.microsoft.com/office/powerpoint/2010/main" val="162469932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descr="A close up of a piece of paper&#10;&#10;Description automatically generated">
            <a:extLst>
              <a:ext uri="{FF2B5EF4-FFF2-40B4-BE49-F238E27FC236}">
                <a16:creationId xmlns:a16="http://schemas.microsoft.com/office/drawing/2014/main" id="{0C20CDFA-5769-4241-A65A-A292CFEE2CA3}"/>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20" y="10"/>
            <a:ext cx="12191980" cy="6857990"/>
          </a:xfrm>
          <a:prstGeom prst="rect">
            <a:avLst/>
          </a:prstGeom>
        </p:spPr>
      </p:pic>
      <p:sp>
        <p:nvSpPr>
          <p:cNvPr id="10" name="TextBox 9">
            <a:extLst>
              <a:ext uri="{FF2B5EF4-FFF2-40B4-BE49-F238E27FC236}">
                <a16:creationId xmlns:a16="http://schemas.microsoft.com/office/drawing/2014/main" id="{B0606993-E91E-5244-9CC2-564DB06B9434}"/>
              </a:ext>
            </a:extLst>
          </p:cNvPr>
          <p:cNvSpPr txBox="1"/>
          <p:nvPr/>
        </p:nvSpPr>
        <p:spPr>
          <a:xfrm>
            <a:off x="114299" y="114300"/>
            <a:ext cx="3243263" cy="369332"/>
          </a:xfrm>
          <a:prstGeom prst="rect">
            <a:avLst/>
          </a:prstGeom>
          <a:noFill/>
        </p:spPr>
        <p:txBody>
          <a:bodyPr wrap="square" rtlCol="0">
            <a:spAutoFit/>
          </a:bodyPr>
          <a:lstStyle/>
          <a:p>
            <a:r>
              <a:rPr lang="en-US" dirty="0"/>
              <a:t>Final promotional pack cover  </a:t>
            </a:r>
          </a:p>
        </p:txBody>
      </p:sp>
    </p:spTree>
    <p:extLst>
      <p:ext uri="{BB962C8B-B14F-4D97-AF65-F5344CB8AC3E}">
        <p14:creationId xmlns:p14="http://schemas.microsoft.com/office/powerpoint/2010/main" val="114301248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descr="A picture containing text&#10;&#10;Description automatically generated">
            <a:extLst>
              <a:ext uri="{FF2B5EF4-FFF2-40B4-BE49-F238E27FC236}">
                <a16:creationId xmlns:a16="http://schemas.microsoft.com/office/drawing/2014/main" id="{7AB46D32-E15D-EE49-BE7B-82220122AF85}"/>
              </a:ext>
            </a:extLst>
          </p:cNvPr>
          <p:cNvPicPr>
            <a:picLocks noGrp="1" noChangeAspect="1"/>
          </p:cNvPicPr>
          <p:nvPr>
            <p:ph idx="1"/>
          </p:nvPr>
        </p:nvPicPr>
        <p:blipFill rotWithShape="1">
          <a:blip r:embed="rId2" cstate="screen">
            <a:extLst>
              <a:ext uri="{28A0092B-C50C-407E-A947-70E740481C1C}">
                <a14:useLocalDpi xmlns:a14="http://schemas.microsoft.com/office/drawing/2010/main"/>
              </a:ext>
            </a:extLst>
          </a:blip>
          <a:srcRect/>
          <a:stretch/>
        </p:blipFill>
        <p:spPr>
          <a:xfrm>
            <a:off x="20" y="10"/>
            <a:ext cx="12191980" cy="6857990"/>
          </a:xfrm>
          <a:prstGeom prst="rect">
            <a:avLst/>
          </a:prstGeom>
        </p:spPr>
      </p:pic>
      <p:sp>
        <p:nvSpPr>
          <p:cNvPr id="6" name="TextBox 5">
            <a:extLst>
              <a:ext uri="{FF2B5EF4-FFF2-40B4-BE49-F238E27FC236}">
                <a16:creationId xmlns:a16="http://schemas.microsoft.com/office/drawing/2014/main" id="{7DA7F60F-7BEE-C545-9E4C-345A9B1F9AF3}"/>
              </a:ext>
            </a:extLst>
          </p:cNvPr>
          <p:cNvSpPr txBox="1"/>
          <p:nvPr/>
        </p:nvSpPr>
        <p:spPr>
          <a:xfrm>
            <a:off x="157163" y="228600"/>
            <a:ext cx="4229100" cy="369332"/>
          </a:xfrm>
          <a:prstGeom prst="rect">
            <a:avLst/>
          </a:prstGeom>
          <a:noFill/>
        </p:spPr>
        <p:txBody>
          <a:bodyPr wrap="square" rtlCol="0">
            <a:spAutoFit/>
          </a:bodyPr>
          <a:lstStyle/>
          <a:p>
            <a:r>
              <a:rPr lang="en-US" dirty="0"/>
              <a:t>Final inside of promotional pack </a:t>
            </a:r>
          </a:p>
        </p:txBody>
      </p:sp>
    </p:spTree>
    <p:extLst>
      <p:ext uri="{BB962C8B-B14F-4D97-AF65-F5344CB8AC3E}">
        <p14:creationId xmlns:p14="http://schemas.microsoft.com/office/powerpoint/2010/main" val="130088402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476AE7B8-65D8-5D40-ADA5-57D13E5DBEF2}"/>
              </a:ext>
            </a:extLst>
          </p:cNvPr>
          <p:cNvSpPr txBox="1"/>
          <p:nvPr/>
        </p:nvSpPr>
        <p:spPr>
          <a:xfrm>
            <a:off x="324853" y="276726"/>
            <a:ext cx="5197642" cy="3693319"/>
          </a:xfrm>
          <a:prstGeom prst="rect">
            <a:avLst/>
          </a:prstGeom>
          <a:noFill/>
        </p:spPr>
        <p:txBody>
          <a:bodyPr wrap="square" rtlCol="0">
            <a:spAutoFit/>
          </a:bodyPr>
          <a:lstStyle/>
          <a:p>
            <a:r>
              <a:rPr lang="en-US" dirty="0"/>
              <a:t>Promotional Pack Includes </a:t>
            </a:r>
          </a:p>
          <a:p>
            <a:pPr marL="285750" indent="-285750">
              <a:buFontTx/>
              <a:buChar char="-"/>
            </a:pPr>
            <a:r>
              <a:rPr lang="en-US" dirty="0" err="1"/>
              <a:t>Cv</a:t>
            </a:r>
            <a:endParaRPr lang="en-US" dirty="0"/>
          </a:p>
          <a:p>
            <a:pPr marL="285750" indent="-285750">
              <a:buFontTx/>
              <a:buChar char="-"/>
            </a:pPr>
            <a:r>
              <a:rPr lang="en-US" dirty="0"/>
              <a:t>Cover letter </a:t>
            </a:r>
          </a:p>
          <a:p>
            <a:pPr marL="285750" indent="-285750">
              <a:buFontTx/>
              <a:buChar char="-"/>
            </a:pPr>
            <a:r>
              <a:rPr lang="en-US" dirty="0"/>
              <a:t>Fabric/Wallpaper Samples </a:t>
            </a:r>
          </a:p>
          <a:p>
            <a:pPr marL="285750" indent="-285750">
              <a:buFontTx/>
              <a:buChar char="-"/>
            </a:pPr>
            <a:r>
              <a:rPr lang="en-US" dirty="0"/>
              <a:t>Look Book  </a:t>
            </a:r>
          </a:p>
          <a:p>
            <a:pPr marL="285750" indent="-285750">
              <a:buFontTx/>
              <a:buChar char="-"/>
            </a:pPr>
            <a:r>
              <a:rPr lang="en-US" dirty="0"/>
              <a:t>Business card</a:t>
            </a:r>
          </a:p>
          <a:p>
            <a:pPr marL="285750" indent="-285750">
              <a:buFontTx/>
              <a:buChar char="-"/>
            </a:pPr>
            <a:endParaRPr lang="en-US" dirty="0"/>
          </a:p>
          <a:p>
            <a:r>
              <a:rPr lang="en-US" dirty="0"/>
              <a:t>Each promotional pack would be different depending on who I was sending it to for </a:t>
            </a:r>
            <a:r>
              <a:rPr lang="en-US" dirty="0" err="1"/>
              <a:t>eg.</a:t>
            </a:r>
            <a:r>
              <a:rPr lang="en-US" dirty="0"/>
              <a:t> If I was sending it to a company that only deals with wallpapers, I would not include many fabric samples I would include more wallpaper samples. </a:t>
            </a:r>
          </a:p>
          <a:p>
            <a:pPr marL="285750" indent="-285750">
              <a:buFontTx/>
              <a:buChar char="-"/>
            </a:pPr>
            <a:endParaRPr lang="en-US" dirty="0"/>
          </a:p>
        </p:txBody>
      </p:sp>
      <p:sp>
        <p:nvSpPr>
          <p:cNvPr id="2" name="TextBox 1">
            <a:extLst>
              <a:ext uri="{FF2B5EF4-FFF2-40B4-BE49-F238E27FC236}">
                <a16:creationId xmlns:a16="http://schemas.microsoft.com/office/drawing/2014/main" id="{ADEE1C88-D701-DC4A-A44E-6A5E74B60600}"/>
              </a:ext>
            </a:extLst>
          </p:cNvPr>
          <p:cNvSpPr txBox="1"/>
          <p:nvPr/>
        </p:nvSpPr>
        <p:spPr>
          <a:xfrm>
            <a:off x="6571281" y="976393"/>
            <a:ext cx="3487119" cy="2031325"/>
          </a:xfrm>
          <a:prstGeom prst="rect">
            <a:avLst/>
          </a:prstGeom>
          <a:noFill/>
        </p:spPr>
        <p:txBody>
          <a:bodyPr wrap="square" rtlCol="0">
            <a:spAutoFit/>
          </a:bodyPr>
          <a:lstStyle/>
          <a:p>
            <a:r>
              <a:rPr lang="en-US" dirty="0"/>
              <a:t>Link to online portfolio- </a:t>
            </a:r>
            <a:r>
              <a:rPr lang="en-GB" dirty="0">
                <a:hlinkClick r:id="rId2"/>
              </a:rPr>
              <a:t>https://wisteria-marigold-rbe9.squarespace.com/portfolio</a:t>
            </a:r>
            <a:endParaRPr lang="en-US" dirty="0"/>
          </a:p>
          <a:p>
            <a:endParaRPr lang="en-US" dirty="0"/>
          </a:p>
          <a:p>
            <a:r>
              <a:rPr lang="en-US" dirty="0"/>
              <a:t>Link to look book- </a:t>
            </a:r>
            <a:r>
              <a:rPr lang="en-GB" dirty="0"/>
              <a:t>https://</a:t>
            </a:r>
            <a:r>
              <a:rPr lang="en-GB" dirty="0" err="1"/>
              <a:t>www.flipsnack.com</a:t>
            </a:r>
            <a:r>
              <a:rPr lang="en-GB" dirty="0"/>
              <a:t>/</a:t>
            </a:r>
            <a:r>
              <a:rPr lang="en-GB" dirty="0" err="1"/>
              <a:t>zarajames</a:t>
            </a:r>
            <a:r>
              <a:rPr lang="en-GB" dirty="0"/>
              <a:t>/zara-james-look-</a:t>
            </a:r>
            <a:r>
              <a:rPr lang="en-GB" dirty="0" err="1"/>
              <a:t>book.html</a:t>
            </a:r>
            <a:endParaRPr lang="en-US" dirty="0"/>
          </a:p>
        </p:txBody>
      </p:sp>
    </p:spTree>
    <p:extLst>
      <p:ext uri="{BB962C8B-B14F-4D97-AF65-F5344CB8AC3E}">
        <p14:creationId xmlns:p14="http://schemas.microsoft.com/office/powerpoint/2010/main" val="394501490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screenshot of a cell phone screen with text&#10;&#10;Description automatically generated">
            <a:extLst>
              <a:ext uri="{FF2B5EF4-FFF2-40B4-BE49-F238E27FC236}">
                <a16:creationId xmlns:a16="http://schemas.microsoft.com/office/drawing/2014/main" id="{86BD0B32-0C61-6F42-AFC3-742838AE634B}"/>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5571422" y="0"/>
            <a:ext cx="4849631" cy="6858000"/>
          </a:xfrm>
          <a:prstGeom prst="rect">
            <a:avLst/>
          </a:prstGeom>
        </p:spPr>
      </p:pic>
      <p:sp>
        <p:nvSpPr>
          <p:cNvPr id="6" name="TextBox 5">
            <a:extLst>
              <a:ext uri="{FF2B5EF4-FFF2-40B4-BE49-F238E27FC236}">
                <a16:creationId xmlns:a16="http://schemas.microsoft.com/office/drawing/2014/main" id="{A1CA5E10-1012-D641-A552-6925BA9764CE}"/>
              </a:ext>
            </a:extLst>
          </p:cNvPr>
          <p:cNvSpPr txBox="1"/>
          <p:nvPr/>
        </p:nvSpPr>
        <p:spPr>
          <a:xfrm>
            <a:off x="1119991" y="1024989"/>
            <a:ext cx="3228975" cy="5078313"/>
          </a:xfrm>
          <a:prstGeom prst="rect">
            <a:avLst/>
          </a:prstGeom>
          <a:noFill/>
        </p:spPr>
        <p:txBody>
          <a:bodyPr wrap="square" rtlCol="0">
            <a:spAutoFit/>
          </a:bodyPr>
          <a:lstStyle/>
          <a:p>
            <a:r>
              <a:rPr lang="en-US" dirty="0"/>
              <a:t>For my website, I have put a lot of time and thought into it.</a:t>
            </a:r>
          </a:p>
          <a:p>
            <a:r>
              <a:rPr lang="en-US" dirty="0"/>
              <a:t>Within the recent times websites and your online presence is essential for people seeing your work.</a:t>
            </a:r>
          </a:p>
          <a:p>
            <a:r>
              <a:rPr lang="en-US" dirty="0"/>
              <a:t>This is my old website I made during my second year. I made this website on </a:t>
            </a:r>
            <a:r>
              <a:rPr lang="en-US" dirty="0" err="1"/>
              <a:t>wix</a:t>
            </a:r>
            <a:r>
              <a:rPr lang="en-US" dirty="0"/>
              <a:t> and I don’t particularly like the way it works and their designs. </a:t>
            </a:r>
          </a:p>
          <a:p>
            <a:r>
              <a:rPr lang="en-US" dirty="0"/>
              <a:t>The main problems with this website which I have pointed out are;</a:t>
            </a:r>
          </a:p>
          <a:p>
            <a:pPr marL="285750" indent="-285750">
              <a:buFontTx/>
              <a:buChar char="-"/>
            </a:pPr>
            <a:r>
              <a:rPr lang="en-US" dirty="0"/>
              <a:t>No logo / branding </a:t>
            </a:r>
          </a:p>
          <a:p>
            <a:pPr marL="285750" indent="-285750">
              <a:buFontTx/>
              <a:buChar char="-"/>
            </a:pPr>
            <a:r>
              <a:rPr lang="en-US" dirty="0"/>
              <a:t>The work is not up to date </a:t>
            </a:r>
          </a:p>
          <a:p>
            <a:pPr marL="285750" indent="-285750">
              <a:buFontTx/>
              <a:buChar char="-"/>
            </a:pPr>
            <a:r>
              <a:rPr lang="en-US" dirty="0"/>
              <a:t>Old blog posts</a:t>
            </a:r>
          </a:p>
          <a:p>
            <a:pPr marL="285750" indent="-285750">
              <a:buFontTx/>
              <a:buChar char="-"/>
            </a:pPr>
            <a:endParaRPr lang="en-US" dirty="0"/>
          </a:p>
        </p:txBody>
      </p:sp>
    </p:spTree>
    <p:extLst>
      <p:ext uri="{BB962C8B-B14F-4D97-AF65-F5344CB8AC3E}">
        <p14:creationId xmlns:p14="http://schemas.microsoft.com/office/powerpoint/2010/main" val="407152620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CC863C1-1A55-FC4C-A1A5-180BAC09EF61}"/>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881061" y="767672"/>
            <a:ext cx="10429875" cy="5538572"/>
          </a:xfrm>
          <a:prstGeom prst="rect">
            <a:avLst/>
          </a:prstGeom>
        </p:spPr>
      </p:pic>
      <p:sp>
        <p:nvSpPr>
          <p:cNvPr id="6" name="TextBox 5">
            <a:extLst>
              <a:ext uri="{FF2B5EF4-FFF2-40B4-BE49-F238E27FC236}">
                <a16:creationId xmlns:a16="http://schemas.microsoft.com/office/drawing/2014/main" id="{70EF580B-E1AA-5D4A-93BB-D737AFEA5B32}"/>
              </a:ext>
            </a:extLst>
          </p:cNvPr>
          <p:cNvSpPr txBox="1"/>
          <p:nvPr/>
        </p:nvSpPr>
        <p:spPr>
          <a:xfrm>
            <a:off x="772025" y="121341"/>
            <a:ext cx="10647948" cy="646331"/>
          </a:xfrm>
          <a:prstGeom prst="rect">
            <a:avLst/>
          </a:prstGeom>
          <a:noFill/>
        </p:spPr>
        <p:txBody>
          <a:bodyPr wrap="square" rtlCol="0">
            <a:spAutoFit/>
          </a:bodyPr>
          <a:lstStyle/>
          <a:p>
            <a:r>
              <a:rPr lang="en-US" dirty="0"/>
              <a:t>I have created a brand-new website on Squarespace. And this time I have invested in buying my own domain name, I was lucky enough to get what I wanted. You can visit my website at </a:t>
            </a:r>
            <a:r>
              <a:rPr lang="en-GB" dirty="0">
                <a:hlinkClick r:id="rId3"/>
              </a:rPr>
              <a:t>https://www.zarajames.co.uk/</a:t>
            </a:r>
            <a:endParaRPr lang="en-US" dirty="0"/>
          </a:p>
        </p:txBody>
      </p:sp>
    </p:spTree>
    <p:extLst>
      <p:ext uri="{BB962C8B-B14F-4D97-AF65-F5344CB8AC3E}">
        <p14:creationId xmlns:p14="http://schemas.microsoft.com/office/powerpoint/2010/main" val="193348508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close up of a logo&#10;&#10;Description automatically generated">
            <a:extLst>
              <a:ext uri="{FF2B5EF4-FFF2-40B4-BE49-F238E27FC236}">
                <a16:creationId xmlns:a16="http://schemas.microsoft.com/office/drawing/2014/main" id="{C120B7C6-ECC6-6841-8482-8AE0D477404A}"/>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342900" y="399225"/>
            <a:ext cx="8515350" cy="1712674"/>
          </a:xfrm>
          <a:prstGeom prst="rect">
            <a:avLst/>
          </a:prstGeom>
        </p:spPr>
      </p:pic>
      <p:sp>
        <p:nvSpPr>
          <p:cNvPr id="6" name="TextBox 5">
            <a:extLst>
              <a:ext uri="{FF2B5EF4-FFF2-40B4-BE49-F238E27FC236}">
                <a16:creationId xmlns:a16="http://schemas.microsoft.com/office/drawing/2014/main" id="{E58015A5-7FAA-2647-A065-97BE52DD0573}"/>
              </a:ext>
            </a:extLst>
          </p:cNvPr>
          <p:cNvSpPr txBox="1"/>
          <p:nvPr/>
        </p:nvSpPr>
        <p:spPr>
          <a:xfrm>
            <a:off x="114300" y="2514600"/>
            <a:ext cx="4729163" cy="3139321"/>
          </a:xfrm>
          <a:prstGeom prst="rect">
            <a:avLst/>
          </a:prstGeom>
          <a:noFill/>
        </p:spPr>
        <p:txBody>
          <a:bodyPr wrap="square" rtlCol="0">
            <a:spAutoFit/>
          </a:bodyPr>
          <a:lstStyle/>
          <a:p>
            <a:r>
              <a:rPr lang="en-US" dirty="0"/>
              <a:t>On the top bar of my website I have included;</a:t>
            </a:r>
          </a:p>
          <a:p>
            <a:pPr marL="285750" indent="-285750">
              <a:buFontTx/>
              <a:buChar char="-"/>
            </a:pPr>
            <a:r>
              <a:rPr lang="en-US" dirty="0"/>
              <a:t>Instagram Link </a:t>
            </a:r>
          </a:p>
          <a:p>
            <a:pPr marL="285750" indent="-285750">
              <a:buFontTx/>
              <a:buChar char="-"/>
            </a:pPr>
            <a:r>
              <a:rPr lang="en-US" dirty="0"/>
              <a:t>Linked in Link </a:t>
            </a:r>
          </a:p>
          <a:p>
            <a:pPr marL="285750" indent="-285750">
              <a:buFontTx/>
              <a:buChar char="-"/>
            </a:pPr>
            <a:r>
              <a:rPr lang="en-US" dirty="0"/>
              <a:t>Etsy Shop Link </a:t>
            </a:r>
          </a:p>
          <a:p>
            <a:pPr marL="285750" indent="-285750">
              <a:buFontTx/>
              <a:buChar char="-"/>
            </a:pPr>
            <a:r>
              <a:rPr lang="en-US" dirty="0"/>
              <a:t>New logo </a:t>
            </a:r>
          </a:p>
          <a:p>
            <a:pPr marL="285750" indent="-285750">
              <a:buFontTx/>
              <a:buChar char="-"/>
            </a:pPr>
            <a:r>
              <a:rPr lang="en-US" dirty="0"/>
              <a:t>Work page </a:t>
            </a:r>
          </a:p>
          <a:p>
            <a:pPr marL="285750" indent="-285750">
              <a:buFontTx/>
              <a:buChar char="-"/>
            </a:pPr>
            <a:r>
              <a:rPr lang="en-US" dirty="0"/>
              <a:t>Contact page </a:t>
            </a:r>
          </a:p>
          <a:p>
            <a:pPr marL="285750" indent="-285750">
              <a:buFontTx/>
              <a:buChar char="-"/>
            </a:pPr>
            <a:r>
              <a:rPr lang="en-US" dirty="0"/>
              <a:t>Gallery Page </a:t>
            </a:r>
          </a:p>
          <a:p>
            <a:pPr marL="285750" indent="-285750">
              <a:buFontTx/>
              <a:buChar char="-"/>
            </a:pPr>
            <a:r>
              <a:rPr lang="en-US" dirty="0"/>
              <a:t>Etsy Shop Page </a:t>
            </a:r>
          </a:p>
          <a:p>
            <a:pPr marL="285750" indent="-285750">
              <a:buFontTx/>
              <a:buChar char="-"/>
            </a:pPr>
            <a:r>
              <a:rPr lang="en-US" dirty="0"/>
              <a:t>Look Book Page </a:t>
            </a:r>
          </a:p>
          <a:p>
            <a:pPr marL="285750" indent="-285750">
              <a:buFontTx/>
              <a:buChar char="-"/>
            </a:pPr>
            <a:r>
              <a:rPr lang="en-US" dirty="0"/>
              <a:t>Portfolio Page </a:t>
            </a:r>
          </a:p>
        </p:txBody>
      </p:sp>
      <p:sp>
        <p:nvSpPr>
          <p:cNvPr id="7" name="TextBox 6">
            <a:extLst>
              <a:ext uri="{FF2B5EF4-FFF2-40B4-BE49-F238E27FC236}">
                <a16:creationId xmlns:a16="http://schemas.microsoft.com/office/drawing/2014/main" id="{F7B2DC27-F7B3-B549-95BB-12D34882516B}"/>
              </a:ext>
            </a:extLst>
          </p:cNvPr>
          <p:cNvSpPr txBox="1"/>
          <p:nvPr/>
        </p:nvSpPr>
        <p:spPr>
          <a:xfrm>
            <a:off x="6329364" y="3114675"/>
            <a:ext cx="5011572" cy="1477328"/>
          </a:xfrm>
          <a:prstGeom prst="rect">
            <a:avLst/>
          </a:prstGeom>
          <a:noFill/>
        </p:spPr>
        <p:txBody>
          <a:bodyPr wrap="square" rtlCol="0">
            <a:spAutoFit/>
          </a:bodyPr>
          <a:lstStyle/>
          <a:p>
            <a:r>
              <a:rPr lang="en-US" dirty="0"/>
              <a:t>The clean and simple style, is easy to navigate and sleek. My logo, gives good branding to the website.</a:t>
            </a:r>
          </a:p>
          <a:p>
            <a:endParaRPr lang="en-US" dirty="0"/>
          </a:p>
          <a:p>
            <a:r>
              <a:rPr lang="en-US" dirty="0"/>
              <a:t>This top bar stays on the top of each page you visit on the website.</a:t>
            </a:r>
          </a:p>
        </p:txBody>
      </p:sp>
    </p:spTree>
    <p:extLst>
      <p:ext uri="{BB962C8B-B14F-4D97-AF65-F5344CB8AC3E}">
        <p14:creationId xmlns:p14="http://schemas.microsoft.com/office/powerpoint/2010/main" val="74547899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DE205703-DD5A-2445-B40F-E3747BDCA85A}"/>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140928" y="2421750"/>
            <a:ext cx="7177689" cy="4193362"/>
          </a:xfrm>
          <a:prstGeom prst="rect">
            <a:avLst/>
          </a:prstGeom>
        </p:spPr>
      </p:pic>
      <p:pic>
        <p:nvPicPr>
          <p:cNvPr id="7" name="Picture 6" descr="A picture containing building, street&#10;&#10;Description automatically generated">
            <a:extLst>
              <a:ext uri="{FF2B5EF4-FFF2-40B4-BE49-F238E27FC236}">
                <a16:creationId xmlns:a16="http://schemas.microsoft.com/office/drawing/2014/main" id="{8B1EB9ED-F00A-0240-B9C1-BD467027E71D}"/>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5020134" y="0"/>
            <a:ext cx="7369834" cy="4193362"/>
          </a:xfrm>
          <a:prstGeom prst="rect">
            <a:avLst/>
          </a:prstGeom>
        </p:spPr>
      </p:pic>
      <p:sp>
        <p:nvSpPr>
          <p:cNvPr id="8" name="TextBox 7">
            <a:extLst>
              <a:ext uri="{FF2B5EF4-FFF2-40B4-BE49-F238E27FC236}">
                <a16:creationId xmlns:a16="http://schemas.microsoft.com/office/drawing/2014/main" id="{94C5E583-F698-F94F-9C4D-1B716E7360F3}"/>
              </a:ext>
            </a:extLst>
          </p:cNvPr>
          <p:cNvSpPr txBox="1"/>
          <p:nvPr/>
        </p:nvSpPr>
        <p:spPr>
          <a:xfrm>
            <a:off x="242888" y="285750"/>
            <a:ext cx="4157662" cy="2031325"/>
          </a:xfrm>
          <a:prstGeom prst="rect">
            <a:avLst/>
          </a:prstGeom>
          <a:noFill/>
        </p:spPr>
        <p:txBody>
          <a:bodyPr wrap="square" rtlCol="0">
            <a:spAutoFit/>
          </a:bodyPr>
          <a:lstStyle/>
          <a:p>
            <a:r>
              <a:rPr lang="en-US" dirty="0"/>
              <a:t>The first page is ‘Work’ I have named it this because this is a Gallery of all my recent projects. When you hover your mouse over the picture it shows you the name and then when you click it it goes into another page with more pictures from that project. </a:t>
            </a:r>
          </a:p>
        </p:txBody>
      </p:sp>
      <p:sp>
        <p:nvSpPr>
          <p:cNvPr id="9" name="TextBox 8">
            <a:extLst>
              <a:ext uri="{FF2B5EF4-FFF2-40B4-BE49-F238E27FC236}">
                <a16:creationId xmlns:a16="http://schemas.microsoft.com/office/drawing/2014/main" id="{496ABF92-9C8B-AC4E-8121-797FED05F349}"/>
              </a:ext>
            </a:extLst>
          </p:cNvPr>
          <p:cNvSpPr txBox="1"/>
          <p:nvPr/>
        </p:nvSpPr>
        <p:spPr>
          <a:xfrm>
            <a:off x="8058150" y="4804072"/>
            <a:ext cx="3271838" cy="1200329"/>
          </a:xfrm>
          <a:prstGeom prst="rect">
            <a:avLst/>
          </a:prstGeom>
          <a:noFill/>
        </p:spPr>
        <p:txBody>
          <a:bodyPr wrap="square" rtlCol="0">
            <a:spAutoFit/>
          </a:bodyPr>
          <a:lstStyle/>
          <a:p>
            <a:r>
              <a:rPr lang="en-US" dirty="0"/>
              <a:t>I have chosen to include these 4 projects as I believe them to be the most successful, and to show my style as a designer the best. </a:t>
            </a:r>
          </a:p>
        </p:txBody>
      </p:sp>
    </p:spTree>
    <p:extLst>
      <p:ext uri="{BB962C8B-B14F-4D97-AF65-F5344CB8AC3E}">
        <p14:creationId xmlns:p14="http://schemas.microsoft.com/office/powerpoint/2010/main" val="156656202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screenshot of a social media post&#10;&#10;Description automatically generated">
            <a:extLst>
              <a:ext uri="{FF2B5EF4-FFF2-40B4-BE49-F238E27FC236}">
                <a16:creationId xmlns:a16="http://schemas.microsoft.com/office/drawing/2014/main" id="{84161AD6-AD8B-6D45-8591-1DE657021CFE}"/>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1135348" y="1682656"/>
            <a:ext cx="9123078" cy="5175344"/>
          </a:xfrm>
          <a:prstGeom prst="rect">
            <a:avLst/>
          </a:prstGeom>
        </p:spPr>
      </p:pic>
      <p:sp>
        <p:nvSpPr>
          <p:cNvPr id="6" name="TextBox 5">
            <a:extLst>
              <a:ext uri="{FF2B5EF4-FFF2-40B4-BE49-F238E27FC236}">
                <a16:creationId xmlns:a16="http://schemas.microsoft.com/office/drawing/2014/main" id="{D4BEEDAA-D41E-194F-BD92-B8E550D5A8EF}"/>
              </a:ext>
            </a:extLst>
          </p:cNvPr>
          <p:cNvSpPr txBox="1"/>
          <p:nvPr/>
        </p:nvSpPr>
        <p:spPr>
          <a:xfrm>
            <a:off x="442913" y="228599"/>
            <a:ext cx="10058400" cy="369332"/>
          </a:xfrm>
          <a:prstGeom prst="rect">
            <a:avLst/>
          </a:prstGeom>
          <a:noFill/>
        </p:spPr>
        <p:txBody>
          <a:bodyPr wrap="square" rtlCol="0">
            <a:spAutoFit/>
          </a:bodyPr>
          <a:lstStyle/>
          <a:p>
            <a:r>
              <a:rPr lang="en-US" dirty="0"/>
              <a:t>On the second page is ‘contact’ I have included my contact details and </a:t>
            </a:r>
            <a:r>
              <a:rPr lang="en-US" dirty="0" err="1"/>
              <a:t>Cv</a:t>
            </a:r>
            <a:r>
              <a:rPr lang="en-US" dirty="0"/>
              <a:t> here. </a:t>
            </a:r>
          </a:p>
        </p:txBody>
      </p:sp>
    </p:spTree>
    <p:extLst>
      <p:ext uri="{BB962C8B-B14F-4D97-AF65-F5344CB8AC3E}">
        <p14:creationId xmlns:p14="http://schemas.microsoft.com/office/powerpoint/2010/main" val="373435475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bird&#10;&#10;Description automatically generated">
            <a:extLst>
              <a:ext uri="{FF2B5EF4-FFF2-40B4-BE49-F238E27FC236}">
                <a16:creationId xmlns:a16="http://schemas.microsoft.com/office/drawing/2014/main" id="{0FB87025-F378-5649-8681-661623F99AD6}"/>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4945433" y="4357687"/>
            <a:ext cx="6576019" cy="2150197"/>
          </a:xfrm>
          <a:prstGeom prst="rect">
            <a:avLst/>
          </a:prstGeom>
        </p:spPr>
      </p:pic>
      <p:pic>
        <p:nvPicPr>
          <p:cNvPr id="7" name="Picture 6" descr="A picture containing photo, different, many, colorful&#10;&#10;Description automatically generated">
            <a:extLst>
              <a:ext uri="{FF2B5EF4-FFF2-40B4-BE49-F238E27FC236}">
                <a16:creationId xmlns:a16="http://schemas.microsoft.com/office/drawing/2014/main" id="{38AD317B-99EE-7040-A071-7C5749B9D94B}"/>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4945432" y="539353"/>
            <a:ext cx="6576020" cy="3818334"/>
          </a:xfrm>
          <a:prstGeom prst="rect">
            <a:avLst/>
          </a:prstGeom>
        </p:spPr>
      </p:pic>
      <p:sp>
        <p:nvSpPr>
          <p:cNvPr id="8" name="TextBox 7">
            <a:extLst>
              <a:ext uri="{FF2B5EF4-FFF2-40B4-BE49-F238E27FC236}">
                <a16:creationId xmlns:a16="http://schemas.microsoft.com/office/drawing/2014/main" id="{B1B4BEFA-4A88-6348-9707-15C120A20081}"/>
              </a:ext>
            </a:extLst>
          </p:cNvPr>
          <p:cNvSpPr txBox="1"/>
          <p:nvPr/>
        </p:nvSpPr>
        <p:spPr>
          <a:xfrm>
            <a:off x="342900" y="2157413"/>
            <a:ext cx="4414837" cy="1754326"/>
          </a:xfrm>
          <a:prstGeom prst="rect">
            <a:avLst/>
          </a:prstGeom>
          <a:noFill/>
        </p:spPr>
        <p:txBody>
          <a:bodyPr wrap="square" rtlCol="0">
            <a:spAutoFit/>
          </a:bodyPr>
          <a:lstStyle/>
          <a:p>
            <a:r>
              <a:rPr lang="en-US" dirty="0"/>
              <a:t>The 3</a:t>
            </a:r>
            <a:r>
              <a:rPr lang="en-US" baseline="30000" dirty="0"/>
              <a:t>rd</a:t>
            </a:r>
            <a:r>
              <a:rPr lang="en-US" dirty="0"/>
              <a:t> page is ‘Gallery’ this is where I have logged all my paintings that I have done recently. I hope to keep updating this page as a visual blog of my paintings. </a:t>
            </a:r>
          </a:p>
          <a:p>
            <a:r>
              <a:rPr lang="en-US" dirty="0"/>
              <a:t>Below I have added a few words about how and why I like to paint the way I do.</a:t>
            </a:r>
          </a:p>
        </p:txBody>
      </p:sp>
    </p:spTree>
    <p:extLst>
      <p:ext uri="{BB962C8B-B14F-4D97-AF65-F5344CB8AC3E}">
        <p14:creationId xmlns:p14="http://schemas.microsoft.com/office/powerpoint/2010/main" val="199831619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rug&#10;&#10;Description automatically generated">
            <a:extLst>
              <a:ext uri="{FF2B5EF4-FFF2-40B4-BE49-F238E27FC236}">
                <a16:creationId xmlns:a16="http://schemas.microsoft.com/office/drawing/2014/main" id="{7690EFDE-732A-EB49-A763-ABF1757084BB}"/>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2132212" y="386880"/>
            <a:ext cx="10740826" cy="6342531"/>
          </a:xfrm>
          <a:prstGeom prst="rect">
            <a:avLst/>
          </a:prstGeom>
        </p:spPr>
      </p:pic>
      <p:sp>
        <p:nvSpPr>
          <p:cNvPr id="6" name="TextBox 5">
            <a:extLst>
              <a:ext uri="{FF2B5EF4-FFF2-40B4-BE49-F238E27FC236}">
                <a16:creationId xmlns:a16="http://schemas.microsoft.com/office/drawing/2014/main" id="{ABDFDEAA-E224-C141-BB24-FE2646084FE8}"/>
              </a:ext>
            </a:extLst>
          </p:cNvPr>
          <p:cNvSpPr txBox="1"/>
          <p:nvPr/>
        </p:nvSpPr>
        <p:spPr>
          <a:xfrm>
            <a:off x="657225" y="1857375"/>
            <a:ext cx="3214688" cy="2585323"/>
          </a:xfrm>
          <a:prstGeom prst="rect">
            <a:avLst/>
          </a:prstGeom>
          <a:noFill/>
        </p:spPr>
        <p:txBody>
          <a:bodyPr wrap="square" rtlCol="0">
            <a:spAutoFit/>
          </a:bodyPr>
          <a:lstStyle/>
          <a:p>
            <a:r>
              <a:rPr lang="en-US" dirty="0"/>
              <a:t>On the 4</a:t>
            </a:r>
            <a:r>
              <a:rPr lang="en-US" baseline="30000" dirty="0"/>
              <a:t>th</a:t>
            </a:r>
            <a:r>
              <a:rPr lang="en-US" dirty="0"/>
              <a:t> page I have added ‘Etsy Shop’ </a:t>
            </a:r>
          </a:p>
          <a:p>
            <a:r>
              <a:rPr lang="en-US" dirty="0"/>
              <a:t>This is where there is a link to my Etsy shop. I plan to add more to my Etsy shop over the summer and hopefully this page will become a gallery of the prints and cards that I am selling. </a:t>
            </a:r>
          </a:p>
        </p:txBody>
      </p:sp>
    </p:spTree>
    <p:extLst>
      <p:ext uri="{BB962C8B-B14F-4D97-AF65-F5344CB8AC3E}">
        <p14:creationId xmlns:p14="http://schemas.microsoft.com/office/powerpoint/2010/main" val="226375626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EB4C67BE-2F3B-B941-B04F-DEBB749485F7}"/>
              </a:ext>
            </a:extLst>
          </p:cNvPr>
          <p:cNvSpPr txBox="1"/>
          <p:nvPr/>
        </p:nvSpPr>
        <p:spPr>
          <a:xfrm>
            <a:off x="833120" y="1122363"/>
            <a:ext cx="3200400" cy="2387600"/>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4800" kern="1200">
                <a:solidFill>
                  <a:schemeClr val="tx1"/>
                </a:solidFill>
                <a:latin typeface="+mj-lt"/>
                <a:ea typeface="+mj-ea"/>
                <a:cs typeface="+mj-cs"/>
              </a:rPr>
              <a:t>The 5</a:t>
            </a:r>
            <a:r>
              <a:rPr lang="en-US" sz="4800" kern="1200" baseline="30000">
                <a:solidFill>
                  <a:schemeClr val="tx1"/>
                </a:solidFill>
                <a:latin typeface="+mj-lt"/>
                <a:ea typeface="+mj-ea"/>
                <a:cs typeface="+mj-cs"/>
              </a:rPr>
              <a:t>th</a:t>
            </a:r>
            <a:r>
              <a:rPr lang="en-US" sz="4800" kern="1200">
                <a:solidFill>
                  <a:schemeClr val="tx1"/>
                </a:solidFill>
                <a:latin typeface="+mj-lt"/>
                <a:ea typeface="+mj-ea"/>
                <a:cs typeface="+mj-cs"/>
              </a:rPr>
              <a:t> page is ‘Look Book’</a:t>
            </a:r>
          </a:p>
        </p:txBody>
      </p:sp>
      <p:pic>
        <p:nvPicPr>
          <p:cNvPr id="10" name="Picture 9" descr="A picture containing indoor, photo, table, living&#10;&#10;Description automatically generated">
            <a:extLst>
              <a:ext uri="{FF2B5EF4-FFF2-40B4-BE49-F238E27FC236}">
                <a16:creationId xmlns:a16="http://schemas.microsoft.com/office/drawing/2014/main" id="{CF434253-0D43-C54D-9DD3-D566AA85BDFD}"/>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4657343" y="-1"/>
            <a:ext cx="2829214" cy="2183054"/>
          </a:xfrm>
          <a:prstGeom prst="rect">
            <a:avLst/>
          </a:prstGeom>
        </p:spPr>
      </p:pic>
      <p:pic>
        <p:nvPicPr>
          <p:cNvPr id="12" name="Picture 11" descr="A picture containing photo, table, sitting, computer&#10;&#10;Description automatically generated">
            <a:extLst>
              <a:ext uri="{FF2B5EF4-FFF2-40B4-BE49-F238E27FC236}">
                <a16:creationId xmlns:a16="http://schemas.microsoft.com/office/drawing/2014/main" id="{E3722D16-AA64-3546-AC34-7E8E0E3EF1AC}"/>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r="-4"/>
          <a:stretch/>
        </p:blipFill>
        <p:spPr>
          <a:xfrm>
            <a:off x="4657343" y="2274491"/>
            <a:ext cx="2825496" cy="2241463"/>
          </a:xfrm>
          <a:prstGeom prst="rect">
            <a:avLst/>
          </a:prstGeom>
        </p:spPr>
      </p:pic>
      <p:pic>
        <p:nvPicPr>
          <p:cNvPr id="6" name="Picture 5" descr="A picture containing photo, sitting, computer, desk&#10;&#10;Description automatically generated">
            <a:extLst>
              <a:ext uri="{FF2B5EF4-FFF2-40B4-BE49-F238E27FC236}">
                <a16:creationId xmlns:a16="http://schemas.microsoft.com/office/drawing/2014/main" id="{6264DB66-10C6-684A-8577-0E3659DED775}"/>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b="-1"/>
          <a:stretch/>
        </p:blipFill>
        <p:spPr>
          <a:xfrm>
            <a:off x="7570565" y="10"/>
            <a:ext cx="4614002" cy="3383270"/>
          </a:xfrm>
          <a:prstGeom prst="rect">
            <a:avLst/>
          </a:prstGeom>
        </p:spPr>
      </p:pic>
      <p:pic>
        <p:nvPicPr>
          <p:cNvPr id="3" name="Picture 2" descr="A picture containing photo, sitting, table, computer&#10;&#10;Description automatically generated">
            <a:extLst>
              <a:ext uri="{FF2B5EF4-FFF2-40B4-BE49-F238E27FC236}">
                <a16:creationId xmlns:a16="http://schemas.microsoft.com/office/drawing/2014/main" id="{3563C7BB-2F63-C64E-949B-149BD19FB947}"/>
              </a:ext>
            </a:extLst>
          </p:cNvPr>
          <p:cNvPicPr>
            <a:picLocks noChangeAspect="1"/>
          </p:cNvPicPr>
          <p:nvPr/>
        </p:nvPicPr>
        <p:blipFill rotWithShape="1">
          <a:blip r:embed="rId5" cstate="screen">
            <a:extLst>
              <a:ext uri="{28A0092B-C50C-407E-A947-70E740481C1C}">
                <a14:useLocalDpi xmlns:a14="http://schemas.microsoft.com/office/drawing/2010/main"/>
              </a:ext>
            </a:extLst>
          </a:blip>
          <a:srcRect/>
          <a:stretch/>
        </p:blipFill>
        <p:spPr>
          <a:xfrm>
            <a:off x="4653627" y="4616536"/>
            <a:ext cx="2829212" cy="2241464"/>
          </a:xfrm>
          <a:prstGeom prst="rect">
            <a:avLst/>
          </a:prstGeom>
        </p:spPr>
      </p:pic>
      <p:pic>
        <p:nvPicPr>
          <p:cNvPr id="8" name="Picture 7" descr="A picture containing photo, sitting, table, screen&#10;&#10;Description automatically generated">
            <a:extLst>
              <a:ext uri="{FF2B5EF4-FFF2-40B4-BE49-F238E27FC236}">
                <a16:creationId xmlns:a16="http://schemas.microsoft.com/office/drawing/2014/main" id="{933A5755-B5C8-FE43-AF29-E366B07FDE48}"/>
              </a:ext>
            </a:extLst>
          </p:cNvPr>
          <p:cNvPicPr>
            <a:picLocks noChangeAspect="1"/>
          </p:cNvPicPr>
          <p:nvPr/>
        </p:nvPicPr>
        <p:blipFill rotWithShape="1">
          <a:blip r:embed="rId6" cstate="screen">
            <a:extLst>
              <a:ext uri="{28A0092B-C50C-407E-A947-70E740481C1C}">
                <a14:useLocalDpi xmlns:a14="http://schemas.microsoft.com/office/drawing/2010/main"/>
              </a:ext>
            </a:extLst>
          </a:blip>
          <a:srcRect/>
          <a:stretch/>
        </p:blipFill>
        <p:spPr>
          <a:xfrm>
            <a:off x="7570565" y="3474720"/>
            <a:ext cx="4614002" cy="3383280"/>
          </a:xfrm>
          <a:prstGeom prst="rect">
            <a:avLst/>
          </a:prstGeom>
        </p:spPr>
      </p:pic>
      <p:sp>
        <p:nvSpPr>
          <p:cNvPr id="13" name="Rectangle 12">
            <a:extLst>
              <a:ext uri="{FF2B5EF4-FFF2-40B4-BE49-F238E27FC236}">
                <a16:creationId xmlns:a16="http://schemas.microsoft.com/office/drawing/2014/main" id="{345F3576-AE45-0E4F-8C18-6819B78E8FDF}"/>
              </a:ext>
            </a:extLst>
          </p:cNvPr>
          <p:cNvSpPr/>
          <p:nvPr/>
        </p:nvSpPr>
        <p:spPr>
          <a:xfrm>
            <a:off x="457200" y="5501640"/>
            <a:ext cx="3576320" cy="646331"/>
          </a:xfrm>
          <a:prstGeom prst="rect">
            <a:avLst/>
          </a:prstGeom>
        </p:spPr>
        <p:txBody>
          <a:bodyPr wrap="square">
            <a:spAutoFit/>
          </a:bodyPr>
          <a:lstStyle/>
          <a:p>
            <a:r>
              <a:rPr lang="en-GB" dirty="0">
                <a:latin typeface="Roboto"/>
              </a:rPr>
              <a:t>https://</a:t>
            </a:r>
            <a:r>
              <a:rPr lang="en-GB" dirty="0" err="1">
                <a:latin typeface="Roboto"/>
              </a:rPr>
              <a:t>www.flipsnack.com</a:t>
            </a:r>
            <a:r>
              <a:rPr lang="en-GB" dirty="0">
                <a:latin typeface="Roboto"/>
              </a:rPr>
              <a:t>/</a:t>
            </a:r>
            <a:r>
              <a:rPr lang="en-GB" dirty="0" err="1">
                <a:latin typeface="Roboto"/>
              </a:rPr>
              <a:t>zarajames</a:t>
            </a:r>
            <a:r>
              <a:rPr lang="en-GB" dirty="0">
                <a:latin typeface="Roboto"/>
              </a:rPr>
              <a:t>/zara-james-look-</a:t>
            </a:r>
            <a:r>
              <a:rPr lang="en-GB" dirty="0" err="1">
                <a:latin typeface="Roboto"/>
              </a:rPr>
              <a:t>book.html</a:t>
            </a:r>
            <a:endParaRPr lang="en-US" dirty="0"/>
          </a:p>
        </p:txBody>
      </p:sp>
    </p:spTree>
    <p:extLst>
      <p:ext uri="{BB962C8B-B14F-4D97-AF65-F5344CB8AC3E}">
        <p14:creationId xmlns:p14="http://schemas.microsoft.com/office/powerpoint/2010/main" val="328577617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ED93BD09-712E-A648-BCE9-870AA9CFB66F}"/>
              </a:ext>
            </a:extLst>
          </p:cNvPr>
          <p:cNvSpPr txBox="1"/>
          <p:nvPr/>
        </p:nvSpPr>
        <p:spPr>
          <a:xfrm>
            <a:off x="400050" y="314325"/>
            <a:ext cx="3786188" cy="369332"/>
          </a:xfrm>
          <a:prstGeom prst="rect">
            <a:avLst/>
          </a:prstGeom>
          <a:noFill/>
        </p:spPr>
        <p:txBody>
          <a:bodyPr wrap="square" rtlCol="0">
            <a:spAutoFit/>
          </a:bodyPr>
          <a:lstStyle/>
          <a:p>
            <a:r>
              <a:rPr lang="en-US" dirty="0"/>
              <a:t>6th page is ‘Portfolio’</a:t>
            </a:r>
          </a:p>
        </p:txBody>
      </p:sp>
      <p:pic>
        <p:nvPicPr>
          <p:cNvPr id="5" name="Picture 4" descr="A picture containing indoor, room, photo, sitting&#10;&#10;Description automatically generated">
            <a:extLst>
              <a:ext uri="{FF2B5EF4-FFF2-40B4-BE49-F238E27FC236}">
                <a16:creationId xmlns:a16="http://schemas.microsoft.com/office/drawing/2014/main" id="{0530E2C7-37F1-AD47-8D4E-AEA54E690B1E}"/>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716280" y="1171345"/>
            <a:ext cx="10317480" cy="5372330"/>
          </a:xfrm>
          <a:prstGeom prst="rect">
            <a:avLst/>
          </a:prstGeom>
        </p:spPr>
      </p:pic>
    </p:spTree>
    <p:extLst>
      <p:ext uri="{BB962C8B-B14F-4D97-AF65-F5344CB8AC3E}">
        <p14:creationId xmlns:p14="http://schemas.microsoft.com/office/powerpoint/2010/main" val="281905480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470C4379-C405-E245-BC3F-261243D2F9C5}"/>
              </a:ext>
            </a:extLst>
          </p:cNvPr>
          <p:cNvSpPr txBox="1"/>
          <p:nvPr/>
        </p:nvSpPr>
        <p:spPr>
          <a:xfrm>
            <a:off x="716796" y="2326683"/>
            <a:ext cx="4486275" cy="1754326"/>
          </a:xfrm>
          <a:prstGeom prst="rect">
            <a:avLst/>
          </a:prstGeom>
          <a:noFill/>
        </p:spPr>
        <p:txBody>
          <a:bodyPr wrap="square" rtlCol="0">
            <a:spAutoFit/>
          </a:bodyPr>
          <a:lstStyle/>
          <a:p>
            <a:r>
              <a:rPr lang="en-US" dirty="0"/>
              <a:t>I hope to keep adding to my website over the summer, by adding more pictures of my paintings to the ‘Gallery’ and by adding more on my Etsy Shop. I will be advertising my website on my business cards and on my social pages.</a:t>
            </a:r>
          </a:p>
        </p:txBody>
      </p:sp>
      <p:pic>
        <p:nvPicPr>
          <p:cNvPr id="3" name="Picture 2" descr="A picture containing indoor, table, sitting, book&#10;&#10;Description automatically generated">
            <a:extLst>
              <a:ext uri="{FF2B5EF4-FFF2-40B4-BE49-F238E27FC236}">
                <a16:creationId xmlns:a16="http://schemas.microsoft.com/office/drawing/2014/main" id="{C2209BD9-3A54-DF41-A5FA-8D4D7C12646A}"/>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5384720" y="1551822"/>
            <a:ext cx="5631533" cy="3754355"/>
          </a:xfrm>
          <a:prstGeom prst="rect">
            <a:avLst/>
          </a:prstGeom>
        </p:spPr>
      </p:pic>
    </p:spTree>
    <p:extLst>
      <p:ext uri="{BB962C8B-B14F-4D97-AF65-F5344CB8AC3E}">
        <p14:creationId xmlns:p14="http://schemas.microsoft.com/office/powerpoint/2010/main" val="356111081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AB948BEB-6FE0-794B-9506-CC3F59FC69B3}"/>
              </a:ext>
            </a:extLst>
          </p:cNvPr>
          <p:cNvSpPr txBox="1"/>
          <p:nvPr/>
        </p:nvSpPr>
        <p:spPr>
          <a:xfrm>
            <a:off x="285008" y="142504"/>
            <a:ext cx="3562597" cy="369332"/>
          </a:xfrm>
          <a:prstGeom prst="rect">
            <a:avLst/>
          </a:prstGeom>
          <a:noFill/>
        </p:spPr>
        <p:txBody>
          <a:bodyPr wrap="square" rtlCol="0">
            <a:spAutoFit/>
          </a:bodyPr>
          <a:lstStyle/>
          <a:p>
            <a:r>
              <a:rPr lang="en-US" dirty="0"/>
              <a:t>My promotional pack recipients. </a:t>
            </a:r>
          </a:p>
        </p:txBody>
      </p:sp>
      <p:pic>
        <p:nvPicPr>
          <p:cNvPr id="6" name="Picture 5" descr="A picture containing indoor, colorful, room, sitting&#10;&#10;Description automatically generated">
            <a:extLst>
              <a:ext uri="{FF2B5EF4-FFF2-40B4-BE49-F238E27FC236}">
                <a16:creationId xmlns:a16="http://schemas.microsoft.com/office/drawing/2014/main" id="{BA335658-1675-E842-839C-722D9E4DC417}"/>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2553195" y="511836"/>
            <a:ext cx="7740365" cy="4505489"/>
          </a:xfrm>
          <a:prstGeom prst="rect">
            <a:avLst/>
          </a:prstGeom>
        </p:spPr>
      </p:pic>
      <p:sp>
        <p:nvSpPr>
          <p:cNvPr id="7" name="TextBox 6">
            <a:extLst>
              <a:ext uri="{FF2B5EF4-FFF2-40B4-BE49-F238E27FC236}">
                <a16:creationId xmlns:a16="http://schemas.microsoft.com/office/drawing/2014/main" id="{F115A0F3-B86F-0E45-A0A3-B9B7925378C8}"/>
              </a:ext>
            </a:extLst>
          </p:cNvPr>
          <p:cNvSpPr txBox="1"/>
          <p:nvPr/>
        </p:nvSpPr>
        <p:spPr>
          <a:xfrm>
            <a:off x="190005" y="831272"/>
            <a:ext cx="2125683" cy="3139321"/>
          </a:xfrm>
          <a:prstGeom prst="rect">
            <a:avLst/>
          </a:prstGeom>
          <a:noFill/>
        </p:spPr>
        <p:txBody>
          <a:bodyPr wrap="square" rtlCol="0">
            <a:spAutoFit/>
          </a:bodyPr>
          <a:lstStyle/>
          <a:p>
            <a:r>
              <a:rPr lang="en-US" dirty="0" err="1"/>
              <a:t>Bluebellgray</a:t>
            </a:r>
            <a:r>
              <a:rPr lang="en-US" dirty="0"/>
              <a:t> is a textile design company that focuses on uplifting modern prints that add </a:t>
            </a:r>
            <a:r>
              <a:rPr lang="en-US" dirty="0" err="1"/>
              <a:t>colour</a:t>
            </a:r>
            <a:r>
              <a:rPr lang="en-US" dirty="0"/>
              <a:t> to your home. I find their designs very inspiring and I would love to work for them.</a:t>
            </a:r>
          </a:p>
        </p:txBody>
      </p:sp>
      <p:pic>
        <p:nvPicPr>
          <p:cNvPr id="9" name="Picture 8" descr="A close up of text on a white background&#10;&#10;Description automatically generated">
            <a:extLst>
              <a:ext uri="{FF2B5EF4-FFF2-40B4-BE49-F238E27FC236}">
                <a16:creationId xmlns:a16="http://schemas.microsoft.com/office/drawing/2014/main" id="{D413DBA9-577A-3B48-838E-FA57E02DDBF8}"/>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756520" y="3601260"/>
            <a:ext cx="2181172" cy="3086319"/>
          </a:xfrm>
          <a:prstGeom prst="rect">
            <a:avLst/>
          </a:prstGeom>
        </p:spPr>
      </p:pic>
      <p:sp>
        <p:nvSpPr>
          <p:cNvPr id="10" name="TextBox 9">
            <a:extLst>
              <a:ext uri="{FF2B5EF4-FFF2-40B4-BE49-F238E27FC236}">
                <a16:creationId xmlns:a16="http://schemas.microsoft.com/office/drawing/2014/main" id="{70A4B5C8-29C7-114B-B78C-D6FFC3E9332A}"/>
              </a:ext>
            </a:extLst>
          </p:cNvPr>
          <p:cNvSpPr txBox="1"/>
          <p:nvPr/>
        </p:nvSpPr>
        <p:spPr>
          <a:xfrm>
            <a:off x="4298868" y="5617029"/>
            <a:ext cx="2315688" cy="923330"/>
          </a:xfrm>
          <a:prstGeom prst="rect">
            <a:avLst/>
          </a:prstGeom>
          <a:noFill/>
        </p:spPr>
        <p:txBody>
          <a:bodyPr wrap="square" rtlCol="0">
            <a:spAutoFit/>
          </a:bodyPr>
          <a:lstStyle/>
          <a:p>
            <a:r>
              <a:rPr lang="en-US" dirty="0"/>
              <a:t>Specific letter to Anna the Textile and Print designer  </a:t>
            </a:r>
          </a:p>
        </p:txBody>
      </p:sp>
    </p:spTree>
    <p:extLst>
      <p:ext uri="{BB962C8B-B14F-4D97-AF65-F5344CB8AC3E}">
        <p14:creationId xmlns:p14="http://schemas.microsoft.com/office/powerpoint/2010/main" val="155767830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screenshot of a social media post&#10;&#10;Description automatically generated">
            <a:extLst>
              <a:ext uri="{FF2B5EF4-FFF2-40B4-BE49-F238E27FC236}">
                <a16:creationId xmlns:a16="http://schemas.microsoft.com/office/drawing/2014/main" id="{B9E4741B-D2C4-BD4D-97E4-2AEBAD3B74D4}"/>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2090057" y="237505"/>
            <a:ext cx="8284182" cy="4398423"/>
          </a:xfrm>
          <a:prstGeom prst="rect">
            <a:avLst/>
          </a:prstGeom>
        </p:spPr>
      </p:pic>
      <p:sp>
        <p:nvSpPr>
          <p:cNvPr id="6" name="TextBox 5">
            <a:extLst>
              <a:ext uri="{FF2B5EF4-FFF2-40B4-BE49-F238E27FC236}">
                <a16:creationId xmlns:a16="http://schemas.microsoft.com/office/drawing/2014/main" id="{F23BCB11-C1B4-6A45-BA23-88704CD6D21E}"/>
              </a:ext>
            </a:extLst>
          </p:cNvPr>
          <p:cNvSpPr txBox="1"/>
          <p:nvPr/>
        </p:nvSpPr>
        <p:spPr>
          <a:xfrm>
            <a:off x="154379" y="237505"/>
            <a:ext cx="1769424" cy="2585323"/>
          </a:xfrm>
          <a:prstGeom prst="rect">
            <a:avLst/>
          </a:prstGeom>
          <a:noFill/>
        </p:spPr>
        <p:txBody>
          <a:bodyPr wrap="square" rtlCol="0">
            <a:spAutoFit/>
          </a:bodyPr>
          <a:lstStyle/>
          <a:p>
            <a:r>
              <a:rPr lang="en-US" dirty="0"/>
              <a:t>Keeler &amp; </a:t>
            </a:r>
            <a:r>
              <a:rPr lang="en-US" dirty="0" err="1"/>
              <a:t>Sidaway</a:t>
            </a:r>
            <a:r>
              <a:rPr lang="en-US" dirty="0"/>
              <a:t> are another company that I inspire me and my work. I really like the range of products that they do.</a:t>
            </a:r>
          </a:p>
        </p:txBody>
      </p:sp>
      <p:pic>
        <p:nvPicPr>
          <p:cNvPr id="14" name="Picture 13" descr="A close up of text on a white background&#10;&#10;Description automatically generated">
            <a:extLst>
              <a:ext uri="{FF2B5EF4-FFF2-40B4-BE49-F238E27FC236}">
                <a16:creationId xmlns:a16="http://schemas.microsoft.com/office/drawing/2014/main" id="{DFD582BC-B034-C34C-90F8-95964951616B}"/>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350322" y="3051960"/>
            <a:ext cx="2521965" cy="3568535"/>
          </a:xfrm>
          <a:prstGeom prst="rect">
            <a:avLst/>
          </a:prstGeom>
        </p:spPr>
      </p:pic>
      <p:sp>
        <p:nvSpPr>
          <p:cNvPr id="16" name="TextBox 15">
            <a:extLst>
              <a:ext uri="{FF2B5EF4-FFF2-40B4-BE49-F238E27FC236}">
                <a16:creationId xmlns:a16="http://schemas.microsoft.com/office/drawing/2014/main" id="{8FDF71CC-2FF3-8F48-9054-1FE2B3CD280E}"/>
              </a:ext>
            </a:extLst>
          </p:cNvPr>
          <p:cNvSpPr txBox="1"/>
          <p:nvPr/>
        </p:nvSpPr>
        <p:spPr>
          <a:xfrm>
            <a:off x="3075709" y="5284519"/>
            <a:ext cx="3277590" cy="646331"/>
          </a:xfrm>
          <a:prstGeom prst="rect">
            <a:avLst/>
          </a:prstGeom>
          <a:noFill/>
        </p:spPr>
        <p:txBody>
          <a:bodyPr wrap="square" rtlCol="0">
            <a:spAutoFit/>
          </a:bodyPr>
          <a:lstStyle/>
          <a:p>
            <a:r>
              <a:rPr lang="en-US" dirty="0"/>
              <a:t>Specific letter to Joe the founder of the company</a:t>
            </a:r>
          </a:p>
        </p:txBody>
      </p:sp>
    </p:spTree>
    <p:extLst>
      <p:ext uri="{BB962C8B-B14F-4D97-AF65-F5344CB8AC3E}">
        <p14:creationId xmlns:p14="http://schemas.microsoft.com/office/powerpoint/2010/main" val="203010973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screenshot of a cell phone&#10;&#10;Description automatically generated">
            <a:extLst>
              <a:ext uri="{FF2B5EF4-FFF2-40B4-BE49-F238E27FC236}">
                <a16:creationId xmlns:a16="http://schemas.microsoft.com/office/drawing/2014/main" id="{FDAFD783-9B6C-0F4D-86ED-5330523AAD63}"/>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3408218" y="270435"/>
            <a:ext cx="8573984" cy="4436716"/>
          </a:xfrm>
          <a:prstGeom prst="rect">
            <a:avLst/>
          </a:prstGeom>
        </p:spPr>
      </p:pic>
      <p:sp>
        <p:nvSpPr>
          <p:cNvPr id="7" name="TextBox 6">
            <a:extLst>
              <a:ext uri="{FF2B5EF4-FFF2-40B4-BE49-F238E27FC236}">
                <a16:creationId xmlns:a16="http://schemas.microsoft.com/office/drawing/2014/main" id="{0EA65644-F399-0C40-A4CD-720D0D7A7AA8}"/>
              </a:ext>
            </a:extLst>
          </p:cNvPr>
          <p:cNvSpPr txBox="1"/>
          <p:nvPr/>
        </p:nvSpPr>
        <p:spPr>
          <a:xfrm>
            <a:off x="403761" y="391886"/>
            <a:ext cx="2648197" cy="2585323"/>
          </a:xfrm>
          <a:prstGeom prst="rect">
            <a:avLst/>
          </a:prstGeom>
          <a:noFill/>
        </p:spPr>
        <p:txBody>
          <a:bodyPr wrap="square" rtlCol="0">
            <a:spAutoFit/>
          </a:bodyPr>
          <a:lstStyle/>
          <a:p>
            <a:r>
              <a:rPr lang="en-US" dirty="0" err="1"/>
              <a:t>Ohhdeer</a:t>
            </a:r>
            <a:r>
              <a:rPr lang="en-US" dirty="0"/>
              <a:t> is a card and stationary company. I have entered their </a:t>
            </a:r>
            <a:r>
              <a:rPr lang="en-US" dirty="0" err="1"/>
              <a:t>PillowFight</a:t>
            </a:r>
            <a:r>
              <a:rPr lang="en-US" dirty="0"/>
              <a:t> competition and sold a few cushions. I love their designs they are so varied. This has always been one of my favorite companies. </a:t>
            </a:r>
          </a:p>
        </p:txBody>
      </p:sp>
      <p:pic>
        <p:nvPicPr>
          <p:cNvPr id="9" name="Picture 8" descr="A close up of text on a white background&#10;&#10;Description automatically generated">
            <a:extLst>
              <a:ext uri="{FF2B5EF4-FFF2-40B4-BE49-F238E27FC236}">
                <a16:creationId xmlns:a16="http://schemas.microsoft.com/office/drawing/2014/main" id="{7EF5E1BB-38E5-D648-B270-419D622FC09E}"/>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403761" y="2977209"/>
            <a:ext cx="2742643" cy="3880791"/>
          </a:xfrm>
          <a:prstGeom prst="rect">
            <a:avLst/>
          </a:prstGeom>
        </p:spPr>
      </p:pic>
      <p:sp>
        <p:nvSpPr>
          <p:cNvPr id="10" name="TextBox 9">
            <a:extLst>
              <a:ext uri="{FF2B5EF4-FFF2-40B4-BE49-F238E27FC236}">
                <a16:creationId xmlns:a16="http://schemas.microsoft.com/office/drawing/2014/main" id="{B41507FD-977F-0244-B49D-B061C040840F}"/>
              </a:ext>
            </a:extLst>
          </p:cNvPr>
          <p:cNvSpPr txBox="1"/>
          <p:nvPr/>
        </p:nvSpPr>
        <p:spPr>
          <a:xfrm>
            <a:off x="3716977" y="5070764"/>
            <a:ext cx="3978233" cy="646331"/>
          </a:xfrm>
          <a:prstGeom prst="rect">
            <a:avLst/>
          </a:prstGeom>
          <a:noFill/>
        </p:spPr>
        <p:txBody>
          <a:bodyPr wrap="square" rtlCol="0">
            <a:spAutoFit/>
          </a:bodyPr>
          <a:lstStyle/>
          <a:p>
            <a:r>
              <a:rPr lang="en-US" dirty="0"/>
              <a:t>Specific letter to Mark the Director of the company </a:t>
            </a:r>
          </a:p>
        </p:txBody>
      </p:sp>
    </p:spTree>
    <p:extLst>
      <p:ext uri="{BB962C8B-B14F-4D97-AF65-F5344CB8AC3E}">
        <p14:creationId xmlns:p14="http://schemas.microsoft.com/office/powerpoint/2010/main" val="291044415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screenshot of a social media post&#10;&#10;Description automatically generated">
            <a:extLst>
              <a:ext uri="{FF2B5EF4-FFF2-40B4-BE49-F238E27FC236}">
                <a16:creationId xmlns:a16="http://schemas.microsoft.com/office/drawing/2014/main" id="{445FF82D-4BB5-7B42-8FC4-B6D8FBFF7FA2}"/>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3499262" y="163007"/>
            <a:ext cx="8692738" cy="4294298"/>
          </a:xfrm>
          <a:prstGeom prst="rect">
            <a:avLst/>
          </a:prstGeom>
        </p:spPr>
      </p:pic>
      <p:sp>
        <p:nvSpPr>
          <p:cNvPr id="6" name="TextBox 5">
            <a:extLst>
              <a:ext uri="{FF2B5EF4-FFF2-40B4-BE49-F238E27FC236}">
                <a16:creationId xmlns:a16="http://schemas.microsoft.com/office/drawing/2014/main" id="{F3D8811B-19CE-8F4C-99B6-6571C66E46DB}"/>
              </a:ext>
            </a:extLst>
          </p:cNvPr>
          <p:cNvSpPr txBox="1"/>
          <p:nvPr/>
        </p:nvSpPr>
        <p:spPr>
          <a:xfrm>
            <a:off x="296883" y="712520"/>
            <a:ext cx="2636322" cy="1754326"/>
          </a:xfrm>
          <a:prstGeom prst="rect">
            <a:avLst/>
          </a:prstGeom>
          <a:noFill/>
        </p:spPr>
        <p:txBody>
          <a:bodyPr wrap="square" rtlCol="0">
            <a:spAutoFit/>
          </a:bodyPr>
          <a:lstStyle/>
          <a:p>
            <a:r>
              <a:rPr lang="en-US" dirty="0" err="1"/>
              <a:t>Sass&amp;belle</a:t>
            </a:r>
            <a:r>
              <a:rPr lang="en-US" dirty="0"/>
              <a:t> are a homeware and gift company that I really like. </a:t>
            </a:r>
          </a:p>
          <a:p>
            <a:r>
              <a:rPr lang="en-US" dirty="0"/>
              <a:t>I think their style is similar to mine and I would love to work there. </a:t>
            </a:r>
          </a:p>
        </p:txBody>
      </p:sp>
      <p:pic>
        <p:nvPicPr>
          <p:cNvPr id="8" name="Picture 7" descr="A close up of text on a white background&#10;&#10;Description automatically generated">
            <a:extLst>
              <a:ext uri="{FF2B5EF4-FFF2-40B4-BE49-F238E27FC236}">
                <a16:creationId xmlns:a16="http://schemas.microsoft.com/office/drawing/2014/main" id="{D1304C31-8CEB-B246-9498-F5CBCB7B64DC}"/>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205053" y="2466846"/>
            <a:ext cx="3103328" cy="4391154"/>
          </a:xfrm>
          <a:prstGeom prst="rect">
            <a:avLst/>
          </a:prstGeom>
        </p:spPr>
      </p:pic>
      <p:sp>
        <p:nvSpPr>
          <p:cNvPr id="9" name="TextBox 8">
            <a:extLst>
              <a:ext uri="{FF2B5EF4-FFF2-40B4-BE49-F238E27FC236}">
                <a16:creationId xmlns:a16="http://schemas.microsoft.com/office/drawing/2014/main" id="{B0377390-99C4-0A4E-BBF1-6764E3321C3D}"/>
              </a:ext>
            </a:extLst>
          </p:cNvPr>
          <p:cNvSpPr txBox="1"/>
          <p:nvPr/>
        </p:nvSpPr>
        <p:spPr>
          <a:xfrm>
            <a:off x="3728852" y="4662423"/>
            <a:ext cx="4286992" cy="646331"/>
          </a:xfrm>
          <a:prstGeom prst="rect">
            <a:avLst/>
          </a:prstGeom>
          <a:noFill/>
        </p:spPr>
        <p:txBody>
          <a:bodyPr wrap="square" rtlCol="0">
            <a:spAutoFit/>
          </a:bodyPr>
          <a:lstStyle/>
          <a:p>
            <a:r>
              <a:rPr lang="en-US" dirty="0"/>
              <a:t>Specific letter to Richard is the founder and director of the company.</a:t>
            </a:r>
          </a:p>
        </p:txBody>
      </p:sp>
    </p:spTree>
    <p:extLst>
      <p:ext uri="{BB962C8B-B14F-4D97-AF65-F5344CB8AC3E}">
        <p14:creationId xmlns:p14="http://schemas.microsoft.com/office/powerpoint/2010/main" val="164831045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close up of a piece of paper&#10;&#10;Description automatically generated">
            <a:extLst>
              <a:ext uri="{FF2B5EF4-FFF2-40B4-BE49-F238E27FC236}">
                <a16:creationId xmlns:a16="http://schemas.microsoft.com/office/drawing/2014/main" id="{B9814709-1FFC-4042-A5BC-39DDED024DB5}"/>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2976748" y="0"/>
            <a:ext cx="9215252" cy="4584100"/>
          </a:xfrm>
          <a:prstGeom prst="rect">
            <a:avLst/>
          </a:prstGeom>
        </p:spPr>
      </p:pic>
      <p:sp>
        <p:nvSpPr>
          <p:cNvPr id="6" name="TextBox 5">
            <a:extLst>
              <a:ext uri="{FF2B5EF4-FFF2-40B4-BE49-F238E27FC236}">
                <a16:creationId xmlns:a16="http://schemas.microsoft.com/office/drawing/2014/main" id="{EBF4EDDD-420D-2E43-92FD-83C401884A29}"/>
              </a:ext>
            </a:extLst>
          </p:cNvPr>
          <p:cNvSpPr txBox="1"/>
          <p:nvPr/>
        </p:nvSpPr>
        <p:spPr>
          <a:xfrm>
            <a:off x="380010" y="890649"/>
            <a:ext cx="2398816" cy="1754326"/>
          </a:xfrm>
          <a:prstGeom prst="rect">
            <a:avLst/>
          </a:prstGeom>
          <a:noFill/>
        </p:spPr>
        <p:txBody>
          <a:bodyPr wrap="square" rtlCol="0">
            <a:spAutoFit/>
          </a:bodyPr>
          <a:lstStyle/>
          <a:p>
            <a:r>
              <a:rPr lang="en-US" dirty="0"/>
              <a:t>Sadler Jones is a stationary company that is based in Cardiff. I really like their designs and their style of work.</a:t>
            </a:r>
          </a:p>
        </p:txBody>
      </p:sp>
      <p:pic>
        <p:nvPicPr>
          <p:cNvPr id="12" name="Picture 11" descr="A close up of text on a white background&#10;&#10;Description automatically generated">
            <a:extLst>
              <a:ext uri="{FF2B5EF4-FFF2-40B4-BE49-F238E27FC236}">
                <a16:creationId xmlns:a16="http://schemas.microsoft.com/office/drawing/2014/main" id="{9C055FF9-1116-AF49-82CF-728838F1B653}"/>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380010" y="2685182"/>
            <a:ext cx="2846997" cy="4028450"/>
          </a:xfrm>
          <a:prstGeom prst="rect">
            <a:avLst/>
          </a:prstGeom>
        </p:spPr>
      </p:pic>
      <p:sp>
        <p:nvSpPr>
          <p:cNvPr id="13" name="TextBox 12">
            <a:extLst>
              <a:ext uri="{FF2B5EF4-FFF2-40B4-BE49-F238E27FC236}">
                <a16:creationId xmlns:a16="http://schemas.microsoft.com/office/drawing/2014/main" id="{F68C321B-E98B-D945-87A0-887792516F0A}"/>
              </a:ext>
            </a:extLst>
          </p:cNvPr>
          <p:cNvSpPr txBox="1"/>
          <p:nvPr/>
        </p:nvSpPr>
        <p:spPr>
          <a:xfrm>
            <a:off x="3586348" y="4699407"/>
            <a:ext cx="2945081" cy="646331"/>
          </a:xfrm>
          <a:prstGeom prst="rect">
            <a:avLst/>
          </a:prstGeom>
          <a:noFill/>
        </p:spPr>
        <p:txBody>
          <a:bodyPr wrap="square" rtlCol="0">
            <a:spAutoFit/>
          </a:bodyPr>
          <a:lstStyle/>
          <a:p>
            <a:r>
              <a:rPr lang="en-US" dirty="0"/>
              <a:t>Specific letter to Cath the founder of the company.</a:t>
            </a:r>
          </a:p>
        </p:txBody>
      </p:sp>
    </p:spTree>
    <p:extLst>
      <p:ext uri="{BB962C8B-B14F-4D97-AF65-F5344CB8AC3E}">
        <p14:creationId xmlns:p14="http://schemas.microsoft.com/office/powerpoint/2010/main" val="426964434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vase of flowers on a table&#10;&#10;Description automatically generated">
            <a:extLst>
              <a:ext uri="{FF2B5EF4-FFF2-40B4-BE49-F238E27FC236}">
                <a16:creationId xmlns:a16="http://schemas.microsoft.com/office/drawing/2014/main" id="{14F3A11B-F0C4-914A-A291-AC2865B2ED3A}"/>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2537361" y="193903"/>
            <a:ext cx="9654639" cy="4008611"/>
          </a:xfrm>
          <a:prstGeom prst="rect">
            <a:avLst/>
          </a:prstGeom>
        </p:spPr>
      </p:pic>
      <p:sp>
        <p:nvSpPr>
          <p:cNvPr id="6" name="TextBox 5">
            <a:extLst>
              <a:ext uri="{FF2B5EF4-FFF2-40B4-BE49-F238E27FC236}">
                <a16:creationId xmlns:a16="http://schemas.microsoft.com/office/drawing/2014/main" id="{2132EF7F-EFAF-284B-ACF9-75832795C86C}"/>
              </a:ext>
            </a:extLst>
          </p:cNvPr>
          <p:cNvSpPr txBox="1"/>
          <p:nvPr/>
        </p:nvSpPr>
        <p:spPr>
          <a:xfrm>
            <a:off x="285007" y="296883"/>
            <a:ext cx="2018805" cy="2585323"/>
          </a:xfrm>
          <a:prstGeom prst="rect">
            <a:avLst/>
          </a:prstGeom>
          <a:noFill/>
        </p:spPr>
        <p:txBody>
          <a:bodyPr wrap="square" rtlCol="0">
            <a:spAutoFit/>
          </a:bodyPr>
          <a:lstStyle/>
          <a:p>
            <a:r>
              <a:rPr lang="en-US" dirty="0"/>
              <a:t>&amp;</a:t>
            </a:r>
            <a:r>
              <a:rPr lang="en-US" dirty="0" err="1"/>
              <a:t>elle</a:t>
            </a:r>
            <a:r>
              <a:rPr lang="en-US" dirty="0"/>
              <a:t> is a fashion textile design studio. </a:t>
            </a:r>
            <a:r>
              <a:rPr lang="en-US" dirty="0" err="1"/>
              <a:t>Athough</a:t>
            </a:r>
            <a:r>
              <a:rPr lang="en-US" dirty="0"/>
              <a:t> I think of myself as an interior and homeware designer I love the designs that this company produce.  </a:t>
            </a:r>
          </a:p>
        </p:txBody>
      </p:sp>
      <p:pic>
        <p:nvPicPr>
          <p:cNvPr id="8" name="Picture 7" descr="A close up of text on a white background&#10;&#10;Description automatically generated">
            <a:extLst>
              <a:ext uri="{FF2B5EF4-FFF2-40B4-BE49-F238E27FC236}">
                <a16:creationId xmlns:a16="http://schemas.microsoft.com/office/drawing/2014/main" id="{6CA07C71-3773-2149-9036-51A62C829624}"/>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380195" y="2842256"/>
            <a:ext cx="2838017" cy="4015744"/>
          </a:xfrm>
          <a:prstGeom prst="rect">
            <a:avLst/>
          </a:prstGeom>
        </p:spPr>
      </p:pic>
      <p:sp>
        <p:nvSpPr>
          <p:cNvPr id="10" name="TextBox 9">
            <a:extLst>
              <a:ext uri="{FF2B5EF4-FFF2-40B4-BE49-F238E27FC236}">
                <a16:creationId xmlns:a16="http://schemas.microsoft.com/office/drawing/2014/main" id="{51ED45FB-D43A-5E49-A410-FEB75F58E3B2}"/>
              </a:ext>
            </a:extLst>
          </p:cNvPr>
          <p:cNvSpPr txBox="1"/>
          <p:nvPr/>
        </p:nvSpPr>
        <p:spPr>
          <a:xfrm>
            <a:off x="3608119" y="4581896"/>
            <a:ext cx="3574473" cy="646331"/>
          </a:xfrm>
          <a:prstGeom prst="rect">
            <a:avLst/>
          </a:prstGeom>
          <a:noFill/>
        </p:spPr>
        <p:txBody>
          <a:bodyPr wrap="square" rtlCol="0">
            <a:spAutoFit/>
          </a:bodyPr>
          <a:lstStyle/>
          <a:p>
            <a:r>
              <a:rPr lang="en-US" dirty="0"/>
              <a:t>Specific letter to Ellen the founder of the company.</a:t>
            </a:r>
          </a:p>
        </p:txBody>
      </p:sp>
    </p:spTree>
    <p:extLst>
      <p:ext uri="{BB962C8B-B14F-4D97-AF65-F5344CB8AC3E}">
        <p14:creationId xmlns:p14="http://schemas.microsoft.com/office/powerpoint/2010/main" val="199930049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screenshot of a cell phone&#10;&#10;Description automatically generated">
            <a:extLst>
              <a:ext uri="{FF2B5EF4-FFF2-40B4-BE49-F238E27FC236}">
                <a16:creationId xmlns:a16="http://schemas.microsoft.com/office/drawing/2014/main" id="{D80AB195-DD98-ED4C-A778-1D472E9FDD4B}"/>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3380510" y="0"/>
            <a:ext cx="8811490" cy="4855707"/>
          </a:xfrm>
          <a:prstGeom prst="rect">
            <a:avLst/>
          </a:prstGeom>
        </p:spPr>
      </p:pic>
      <p:sp>
        <p:nvSpPr>
          <p:cNvPr id="6" name="TextBox 5">
            <a:extLst>
              <a:ext uri="{FF2B5EF4-FFF2-40B4-BE49-F238E27FC236}">
                <a16:creationId xmlns:a16="http://schemas.microsoft.com/office/drawing/2014/main" id="{BFFEC7E5-9EDE-DF45-B68A-9D2C972B255B}"/>
              </a:ext>
            </a:extLst>
          </p:cNvPr>
          <p:cNvSpPr txBox="1"/>
          <p:nvPr/>
        </p:nvSpPr>
        <p:spPr>
          <a:xfrm>
            <a:off x="166255" y="878773"/>
            <a:ext cx="3004457" cy="1754326"/>
          </a:xfrm>
          <a:prstGeom prst="rect">
            <a:avLst/>
          </a:prstGeom>
          <a:noFill/>
        </p:spPr>
        <p:txBody>
          <a:bodyPr wrap="square" rtlCol="0">
            <a:spAutoFit/>
          </a:bodyPr>
          <a:lstStyle/>
          <a:p>
            <a:r>
              <a:rPr lang="en-US" dirty="0"/>
              <a:t>Mini Moderns is a wallpaper pattern design company that does a range of products.</a:t>
            </a:r>
          </a:p>
          <a:p>
            <a:r>
              <a:rPr lang="en-US" dirty="0"/>
              <a:t>I think working here I would learn a lot about design and business. </a:t>
            </a:r>
          </a:p>
        </p:txBody>
      </p:sp>
      <p:pic>
        <p:nvPicPr>
          <p:cNvPr id="8" name="Picture 7" descr="A close up of text on a white background&#10;&#10;Description automatically generated">
            <a:extLst>
              <a:ext uri="{FF2B5EF4-FFF2-40B4-BE49-F238E27FC236}">
                <a16:creationId xmlns:a16="http://schemas.microsoft.com/office/drawing/2014/main" id="{EC4DEA5A-577A-324B-94DD-3F93BD8CED74}"/>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66255" y="2591902"/>
            <a:ext cx="3004458" cy="4251254"/>
          </a:xfrm>
          <a:prstGeom prst="rect">
            <a:avLst/>
          </a:prstGeom>
        </p:spPr>
      </p:pic>
      <p:sp>
        <p:nvSpPr>
          <p:cNvPr id="9" name="TextBox 8">
            <a:extLst>
              <a:ext uri="{FF2B5EF4-FFF2-40B4-BE49-F238E27FC236}">
                <a16:creationId xmlns:a16="http://schemas.microsoft.com/office/drawing/2014/main" id="{102E5532-48EC-8C45-B523-DEF8D20D6C2E}"/>
              </a:ext>
            </a:extLst>
          </p:cNvPr>
          <p:cNvSpPr txBox="1"/>
          <p:nvPr/>
        </p:nvSpPr>
        <p:spPr>
          <a:xfrm>
            <a:off x="3823855" y="5462649"/>
            <a:ext cx="3396342" cy="646331"/>
          </a:xfrm>
          <a:prstGeom prst="rect">
            <a:avLst/>
          </a:prstGeom>
          <a:noFill/>
        </p:spPr>
        <p:txBody>
          <a:bodyPr wrap="square" rtlCol="0">
            <a:spAutoFit/>
          </a:bodyPr>
          <a:lstStyle/>
          <a:p>
            <a:r>
              <a:rPr lang="en-US" dirty="0"/>
              <a:t>Specific letter to Keith on of the founders of the company.</a:t>
            </a:r>
          </a:p>
        </p:txBody>
      </p:sp>
    </p:spTree>
    <p:extLst>
      <p:ext uri="{BB962C8B-B14F-4D97-AF65-F5344CB8AC3E}">
        <p14:creationId xmlns:p14="http://schemas.microsoft.com/office/powerpoint/2010/main" val="379507281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screenshot of a cell phone&#10;&#10;Description automatically generated">
            <a:extLst>
              <a:ext uri="{FF2B5EF4-FFF2-40B4-BE49-F238E27FC236}">
                <a16:creationId xmlns:a16="http://schemas.microsoft.com/office/drawing/2014/main" id="{CFAC589E-118E-6346-9078-F6431D82D961}"/>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4318660" y="0"/>
            <a:ext cx="7873340" cy="3951090"/>
          </a:xfrm>
          <a:prstGeom prst="rect">
            <a:avLst/>
          </a:prstGeom>
        </p:spPr>
      </p:pic>
      <p:sp>
        <p:nvSpPr>
          <p:cNvPr id="6" name="TextBox 5">
            <a:extLst>
              <a:ext uri="{FF2B5EF4-FFF2-40B4-BE49-F238E27FC236}">
                <a16:creationId xmlns:a16="http://schemas.microsoft.com/office/drawing/2014/main" id="{2D576E5F-35A7-9B4F-9A72-0F4B43C40088}"/>
              </a:ext>
            </a:extLst>
          </p:cNvPr>
          <p:cNvSpPr txBox="1"/>
          <p:nvPr/>
        </p:nvSpPr>
        <p:spPr>
          <a:xfrm>
            <a:off x="213755" y="1052215"/>
            <a:ext cx="3740727" cy="1477328"/>
          </a:xfrm>
          <a:prstGeom prst="rect">
            <a:avLst/>
          </a:prstGeom>
          <a:noFill/>
        </p:spPr>
        <p:txBody>
          <a:bodyPr wrap="square" rtlCol="0">
            <a:spAutoFit/>
          </a:bodyPr>
          <a:lstStyle/>
          <a:p>
            <a:r>
              <a:rPr lang="en-US" dirty="0"/>
              <a:t>It has always been a dream of mine to work for paperchase. I love how they have such different designs and the products they have are what I want to design for. </a:t>
            </a:r>
          </a:p>
        </p:txBody>
      </p:sp>
      <p:pic>
        <p:nvPicPr>
          <p:cNvPr id="8" name="Picture 7" descr="A close up of text on a white background&#10;&#10;Description automatically generated">
            <a:extLst>
              <a:ext uri="{FF2B5EF4-FFF2-40B4-BE49-F238E27FC236}">
                <a16:creationId xmlns:a16="http://schemas.microsoft.com/office/drawing/2014/main" id="{0A5775AC-0ED2-8947-8A61-4142FFB619BD}"/>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399408" y="2529543"/>
            <a:ext cx="2961309" cy="4190199"/>
          </a:xfrm>
          <a:prstGeom prst="rect">
            <a:avLst/>
          </a:prstGeom>
        </p:spPr>
      </p:pic>
      <p:sp>
        <p:nvSpPr>
          <p:cNvPr id="9" name="TextBox 8">
            <a:extLst>
              <a:ext uri="{FF2B5EF4-FFF2-40B4-BE49-F238E27FC236}">
                <a16:creationId xmlns:a16="http://schemas.microsoft.com/office/drawing/2014/main" id="{3FB7AFFB-019D-7543-8D81-2C75831C7661}"/>
              </a:ext>
            </a:extLst>
          </p:cNvPr>
          <p:cNvSpPr txBox="1"/>
          <p:nvPr/>
        </p:nvSpPr>
        <p:spPr>
          <a:xfrm>
            <a:off x="3954482" y="4500748"/>
            <a:ext cx="3135087" cy="646331"/>
          </a:xfrm>
          <a:prstGeom prst="rect">
            <a:avLst/>
          </a:prstGeom>
          <a:noFill/>
        </p:spPr>
        <p:txBody>
          <a:bodyPr wrap="square" rtlCol="0">
            <a:spAutoFit/>
          </a:bodyPr>
          <a:lstStyle/>
          <a:p>
            <a:r>
              <a:rPr lang="en-US" dirty="0"/>
              <a:t>Specific letter to Molly a designer for the company.</a:t>
            </a:r>
          </a:p>
        </p:txBody>
      </p:sp>
    </p:spTree>
    <p:extLst>
      <p:ext uri="{BB962C8B-B14F-4D97-AF65-F5344CB8AC3E}">
        <p14:creationId xmlns:p14="http://schemas.microsoft.com/office/powerpoint/2010/main" val="307073945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screenshot of a cell phone&#10;&#10;Description automatically generated">
            <a:extLst>
              <a:ext uri="{FF2B5EF4-FFF2-40B4-BE49-F238E27FC236}">
                <a16:creationId xmlns:a16="http://schemas.microsoft.com/office/drawing/2014/main" id="{47D80075-A76C-7249-9A85-FE144B07ECE2}"/>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2874767" y="0"/>
            <a:ext cx="9317233" cy="4526457"/>
          </a:xfrm>
          <a:prstGeom prst="rect">
            <a:avLst/>
          </a:prstGeom>
        </p:spPr>
      </p:pic>
      <p:sp>
        <p:nvSpPr>
          <p:cNvPr id="6" name="TextBox 5">
            <a:extLst>
              <a:ext uri="{FF2B5EF4-FFF2-40B4-BE49-F238E27FC236}">
                <a16:creationId xmlns:a16="http://schemas.microsoft.com/office/drawing/2014/main" id="{0D5994DF-BDA8-EC44-9444-B891481659BC}"/>
              </a:ext>
            </a:extLst>
          </p:cNvPr>
          <p:cNvSpPr txBox="1"/>
          <p:nvPr/>
        </p:nvSpPr>
        <p:spPr>
          <a:xfrm>
            <a:off x="273133" y="807521"/>
            <a:ext cx="2458192" cy="1754326"/>
          </a:xfrm>
          <a:prstGeom prst="rect">
            <a:avLst/>
          </a:prstGeom>
          <a:noFill/>
        </p:spPr>
        <p:txBody>
          <a:bodyPr wrap="square" rtlCol="0">
            <a:spAutoFit/>
          </a:bodyPr>
          <a:lstStyle/>
          <a:p>
            <a:r>
              <a:rPr lang="en-US" dirty="0"/>
              <a:t>Sunday Living is a homeware company that I love. Think their designs and product are inspiring and I would love to work for them. </a:t>
            </a:r>
          </a:p>
        </p:txBody>
      </p:sp>
      <p:pic>
        <p:nvPicPr>
          <p:cNvPr id="8" name="Picture 7" descr="A close up of text on a white background&#10;&#10;Description automatically generated">
            <a:extLst>
              <a:ext uri="{FF2B5EF4-FFF2-40B4-BE49-F238E27FC236}">
                <a16:creationId xmlns:a16="http://schemas.microsoft.com/office/drawing/2014/main" id="{B94BBE46-BF86-0940-88BE-1590D42A64DD}"/>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68061" y="2704353"/>
            <a:ext cx="2868336" cy="4058645"/>
          </a:xfrm>
          <a:prstGeom prst="rect">
            <a:avLst/>
          </a:prstGeom>
        </p:spPr>
      </p:pic>
      <p:sp>
        <p:nvSpPr>
          <p:cNvPr id="9" name="TextBox 8">
            <a:extLst>
              <a:ext uri="{FF2B5EF4-FFF2-40B4-BE49-F238E27FC236}">
                <a16:creationId xmlns:a16="http://schemas.microsoft.com/office/drawing/2014/main" id="{F6D4CDDB-25C5-4842-95F9-AD6F90FB2506}"/>
              </a:ext>
            </a:extLst>
          </p:cNvPr>
          <p:cNvSpPr txBox="1"/>
          <p:nvPr/>
        </p:nvSpPr>
        <p:spPr>
          <a:xfrm>
            <a:off x="3586348" y="4733675"/>
            <a:ext cx="3016333" cy="923330"/>
          </a:xfrm>
          <a:prstGeom prst="rect">
            <a:avLst/>
          </a:prstGeom>
          <a:noFill/>
        </p:spPr>
        <p:txBody>
          <a:bodyPr wrap="square" rtlCol="0">
            <a:spAutoFit/>
          </a:bodyPr>
          <a:lstStyle/>
          <a:p>
            <a:r>
              <a:rPr lang="en-US" dirty="0"/>
              <a:t>Specific letter to Sophie and Allie the co-founders of the company.</a:t>
            </a:r>
          </a:p>
        </p:txBody>
      </p:sp>
    </p:spTree>
    <p:extLst>
      <p:ext uri="{BB962C8B-B14F-4D97-AF65-F5344CB8AC3E}">
        <p14:creationId xmlns:p14="http://schemas.microsoft.com/office/powerpoint/2010/main" val="171954568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screenshot of a cell phone&#10;&#10;Description automatically generated">
            <a:extLst>
              <a:ext uri="{FF2B5EF4-FFF2-40B4-BE49-F238E27FC236}">
                <a16:creationId xmlns:a16="http://schemas.microsoft.com/office/drawing/2014/main" id="{BE051889-4EDD-EE4D-9FB5-F9B3F2B0A75E}"/>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3280514" y="105713"/>
            <a:ext cx="8911485" cy="4858173"/>
          </a:xfrm>
          <a:prstGeom prst="rect">
            <a:avLst/>
          </a:prstGeom>
        </p:spPr>
      </p:pic>
      <p:sp>
        <p:nvSpPr>
          <p:cNvPr id="6" name="TextBox 5">
            <a:extLst>
              <a:ext uri="{FF2B5EF4-FFF2-40B4-BE49-F238E27FC236}">
                <a16:creationId xmlns:a16="http://schemas.microsoft.com/office/drawing/2014/main" id="{C5C57533-FE9D-074A-B8AE-F4B636E6DFBE}"/>
              </a:ext>
            </a:extLst>
          </p:cNvPr>
          <p:cNvSpPr txBox="1"/>
          <p:nvPr/>
        </p:nvSpPr>
        <p:spPr>
          <a:xfrm>
            <a:off x="285007" y="970163"/>
            <a:ext cx="2850078" cy="2031325"/>
          </a:xfrm>
          <a:prstGeom prst="rect">
            <a:avLst/>
          </a:prstGeom>
          <a:noFill/>
        </p:spPr>
        <p:txBody>
          <a:bodyPr wrap="square" rtlCol="0">
            <a:spAutoFit/>
          </a:bodyPr>
          <a:lstStyle/>
          <a:p>
            <a:r>
              <a:rPr lang="en-US" dirty="0"/>
              <a:t>Paper tree nook is a gift wrap design company. They have a lot of different design styles, and I think as a designer I could learn a lot from them.</a:t>
            </a:r>
          </a:p>
          <a:p>
            <a:endParaRPr lang="en-US" dirty="0"/>
          </a:p>
        </p:txBody>
      </p:sp>
      <p:pic>
        <p:nvPicPr>
          <p:cNvPr id="8" name="Picture 7" descr="A close up of text on a white background&#10;&#10;Description automatically generated">
            <a:extLst>
              <a:ext uri="{FF2B5EF4-FFF2-40B4-BE49-F238E27FC236}">
                <a16:creationId xmlns:a16="http://schemas.microsoft.com/office/drawing/2014/main" id="{C5C4BF60-D08C-964E-9790-DE8598A895D7}"/>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227063" y="2743200"/>
            <a:ext cx="2908022" cy="4114800"/>
          </a:xfrm>
          <a:prstGeom prst="rect">
            <a:avLst/>
          </a:prstGeom>
        </p:spPr>
      </p:pic>
      <p:sp>
        <p:nvSpPr>
          <p:cNvPr id="9" name="TextBox 8">
            <a:extLst>
              <a:ext uri="{FF2B5EF4-FFF2-40B4-BE49-F238E27FC236}">
                <a16:creationId xmlns:a16="http://schemas.microsoft.com/office/drawing/2014/main" id="{84F6536A-8068-3C4B-A252-85B4D556352F}"/>
              </a:ext>
            </a:extLst>
          </p:cNvPr>
          <p:cNvSpPr txBox="1"/>
          <p:nvPr/>
        </p:nvSpPr>
        <p:spPr>
          <a:xfrm>
            <a:off x="3669475" y="5296395"/>
            <a:ext cx="3811980" cy="646331"/>
          </a:xfrm>
          <a:prstGeom prst="rect">
            <a:avLst/>
          </a:prstGeom>
          <a:noFill/>
        </p:spPr>
        <p:txBody>
          <a:bodyPr wrap="square" rtlCol="0">
            <a:spAutoFit/>
          </a:bodyPr>
          <a:lstStyle/>
          <a:p>
            <a:r>
              <a:rPr lang="en-US" dirty="0"/>
              <a:t>Specific letter to </a:t>
            </a:r>
            <a:r>
              <a:rPr lang="en-US" dirty="0" err="1"/>
              <a:t>Maz</a:t>
            </a:r>
            <a:r>
              <a:rPr lang="en-US" dirty="0"/>
              <a:t> the founder of the company.</a:t>
            </a:r>
          </a:p>
        </p:txBody>
      </p:sp>
    </p:spTree>
    <p:extLst>
      <p:ext uri="{BB962C8B-B14F-4D97-AF65-F5344CB8AC3E}">
        <p14:creationId xmlns:p14="http://schemas.microsoft.com/office/powerpoint/2010/main" val="377310660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662</TotalTime>
  <Words>2439</Words>
  <Application>Microsoft Macintosh PowerPoint</Application>
  <PresentationFormat>Widescreen</PresentationFormat>
  <Paragraphs>162</Paragraphs>
  <Slides>42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42</vt:i4>
      </vt:variant>
    </vt:vector>
  </HeadingPairs>
  <TitlesOfParts>
    <vt:vector size="47" baseType="lpstr">
      <vt:lpstr>Arial</vt:lpstr>
      <vt:lpstr>Calibri</vt:lpstr>
      <vt:lpstr>Calibri Light</vt:lpstr>
      <vt:lpstr>Roboto</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subject/>
  <dc:creator>zara james</dc:creator>
  <cp:keywords/>
  <dc:description/>
  <cp:lastModifiedBy>zara james</cp:lastModifiedBy>
  <cp:revision>3</cp:revision>
  <dcterms:created xsi:type="dcterms:W3CDTF">2020-05-14T22:36:27Z</dcterms:created>
  <dcterms:modified xsi:type="dcterms:W3CDTF">2020-05-15T09:39:25Z</dcterms:modified>
  <cp:category/>
</cp:coreProperties>
</file>