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56" r:id="rId2"/>
    <p:sldId id="259" r:id="rId3"/>
    <p:sldId id="257" r:id="rId4"/>
    <p:sldId id="265" r:id="rId5"/>
    <p:sldId id="261" r:id="rId6"/>
    <p:sldId id="264" r:id="rId7"/>
    <p:sldId id="267" r:id="rId8"/>
    <p:sldId id="268" r:id="rId9"/>
    <p:sldId id="269" r:id="rId10"/>
    <p:sldId id="270" r:id="rId11"/>
    <p:sldId id="258" r:id="rId12"/>
    <p:sldId id="26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110" autoAdjust="0"/>
  </p:normalViewPr>
  <p:slideViewPr>
    <p:cSldViewPr snapToGrid="0">
      <p:cViewPr varScale="1">
        <p:scale>
          <a:sx n="58" d="100"/>
          <a:sy n="58" d="100"/>
        </p:scale>
        <p:origin x="1194" y="5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7C18D1-3045-426E-93D8-40FC2EDBF7AD}" type="datetimeFigureOut">
              <a:rPr lang="en-GB" smtClean="0"/>
              <a:t>07/01/2019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344A4D-5CA6-402E-BF15-FD2DC9CCAB8C}" type="slidenum">
              <a:rPr lang="en-GB" smtClean="0"/>
              <a:t>‹#›</a:t>
            </a:fld>
            <a:endParaRPr lang="en-GB"/>
          </a:p>
        </p:txBody>
      </p:sp>
    </p:spTree>
    <p:extLst>
      <p:ext uri="{BB962C8B-B14F-4D97-AF65-F5344CB8AC3E}">
        <p14:creationId xmlns:p14="http://schemas.microsoft.com/office/powerpoint/2010/main" val="3443339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afternoon, I'm lois Brunton and today I will discuss the concept of poverty referring to theory policy and practice</a:t>
            </a:r>
          </a:p>
        </p:txBody>
      </p:sp>
      <p:sp>
        <p:nvSpPr>
          <p:cNvPr id="4" name="Slide Number Placeholder 3"/>
          <p:cNvSpPr>
            <a:spLocks noGrp="1"/>
          </p:cNvSpPr>
          <p:nvPr>
            <p:ph type="sldNum" sz="quarter" idx="5"/>
          </p:nvPr>
        </p:nvSpPr>
        <p:spPr/>
        <p:txBody>
          <a:bodyPr/>
          <a:lstStyle/>
          <a:p>
            <a:fld id="{7B344A4D-5CA6-402E-BF15-FD2DC9CCAB8C}" type="slidenum">
              <a:rPr lang="en-GB" smtClean="0"/>
              <a:t>1</a:t>
            </a:fld>
            <a:endParaRPr lang="en-GB"/>
          </a:p>
        </p:txBody>
      </p:sp>
    </p:spTree>
    <p:extLst>
      <p:ext uri="{BB962C8B-B14F-4D97-AF65-F5344CB8AC3E}">
        <p14:creationId xmlns:p14="http://schemas.microsoft.com/office/powerpoint/2010/main" val="199856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t>To define poverty with links to social policy</a:t>
            </a:r>
          </a:p>
          <a:p>
            <a:pPr marL="0" indent="0">
              <a:buFont typeface="Arial" panose="020B0604020202020204" pitchFamily="34" charset="0"/>
              <a:buNone/>
            </a:pPr>
            <a:endParaRPr lang="en-GB" sz="1200" dirty="0"/>
          </a:p>
          <a:p>
            <a:pPr marL="171450" indent="-171450">
              <a:buFont typeface="Arial" panose="020B0604020202020204" pitchFamily="34" charset="0"/>
              <a:buChar char="•"/>
            </a:pPr>
            <a:r>
              <a:rPr lang="en-GB" sz="1200" dirty="0"/>
              <a:t>To explain poverty using absolute and relative poverty as theories</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To use sociological theories such as the undeserving poor and cultures of worklessness as theories</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To talk about poverty policy in wales and how it </a:t>
            </a:r>
            <a:r>
              <a:rPr lang="en-GB" sz="1200"/>
              <a:t>is tackled</a:t>
            </a:r>
          </a:p>
          <a:p>
            <a:pPr marL="0" indent="0">
              <a:buFont typeface="Arial" panose="020B0604020202020204" pitchFamily="34" charset="0"/>
              <a:buNone/>
            </a:pPr>
            <a:endParaRPr lang="en-GB" sz="1200" dirty="0"/>
          </a:p>
          <a:p>
            <a:pPr marL="171450" indent="-171450">
              <a:buFont typeface="Arial" panose="020B0604020202020204" pitchFamily="34" charset="0"/>
              <a:buChar char="•"/>
            </a:pPr>
            <a:r>
              <a:rPr lang="en-GB" sz="1200" dirty="0"/>
              <a:t>And to outline some real life examples of poverty</a:t>
            </a:r>
          </a:p>
          <a:p>
            <a:endParaRPr lang="en-GB" dirty="0"/>
          </a:p>
        </p:txBody>
      </p:sp>
      <p:sp>
        <p:nvSpPr>
          <p:cNvPr id="4" name="Slide Number Placeholder 3"/>
          <p:cNvSpPr>
            <a:spLocks noGrp="1"/>
          </p:cNvSpPr>
          <p:nvPr>
            <p:ph type="sldNum" sz="quarter" idx="5"/>
          </p:nvPr>
        </p:nvSpPr>
        <p:spPr/>
        <p:txBody>
          <a:bodyPr/>
          <a:lstStyle/>
          <a:p>
            <a:fld id="{7B344A4D-5CA6-402E-BF15-FD2DC9CCAB8C}" type="slidenum">
              <a:rPr lang="en-GB" smtClean="0"/>
              <a:t>2</a:t>
            </a:fld>
            <a:endParaRPr lang="en-GB"/>
          </a:p>
        </p:txBody>
      </p:sp>
    </p:spTree>
    <p:extLst>
      <p:ext uri="{BB962C8B-B14F-4D97-AF65-F5344CB8AC3E}">
        <p14:creationId xmlns:p14="http://schemas.microsoft.com/office/powerpoint/2010/main" val="2227791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baseline="0" dirty="0"/>
              <a:t>The joseph Rowntree foundation </a:t>
            </a:r>
            <a:r>
              <a:rPr lang="en-GB" baseline="0" dirty="0"/>
              <a:t>: poverty can be viewed in many ways, such as not being able to access basic needs (backed up by </a:t>
            </a:r>
            <a:r>
              <a:rPr lang="en-GB" baseline="0" dirty="0" err="1"/>
              <a:t>maslow</a:t>
            </a:r>
            <a:r>
              <a:rPr lang="en-GB" baseline="0" dirty="0"/>
              <a:t>, 1943)</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sz="1600" b="1" dirty="0"/>
              <a:t>Example in real life:</a:t>
            </a:r>
            <a:r>
              <a:rPr lang="en-GB" dirty="0"/>
              <a:t> (joseph Rowntree)  not being able to afford paying your rent or being unable to heat your home.</a:t>
            </a:r>
          </a:p>
          <a:p>
            <a:pPr marL="0" indent="0">
              <a:buFont typeface="Arial" panose="020B0604020202020204" pitchFamily="34" charset="0"/>
              <a:buNone/>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Spicker and the World Banks Study</a:t>
            </a:r>
            <a:r>
              <a:rPr kumimoji="0" lang="en-GB" sz="1200" b="0" i="0" u="none" strike="noStrike" kern="1200" cap="none" spc="0" normalizeH="0" baseline="0" noProof="0" dirty="0">
                <a:ln>
                  <a:noFill/>
                </a:ln>
                <a:solidFill>
                  <a:prstClr val="black"/>
                </a:solidFill>
                <a:effectLst/>
                <a:uLnTx/>
                <a:uFillTx/>
                <a:latin typeface="+mn-lt"/>
                <a:ea typeface="+mn-ea"/>
                <a:cs typeface="+mn-cs"/>
              </a:rPr>
              <a:t>: other factors contribute to poverty - low social class, lack of access to services, living in areas of deprivation.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THE WORLD BANK STUDY </a:t>
            </a:r>
            <a:r>
              <a:rPr kumimoji="0" lang="en-GB" sz="1200" b="0" i="0" u="none" strike="noStrike" kern="1200" cap="none" spc="0" normalizeH="0" baseline="0" noProof="0" dirty="0">
                <a:ln>
                  <a:noFill/>
                </a:ln>
                <a:solidFill>
                  <a:prstClr val="black"/>
                </a:solidFill>
                <a:effectLst/>
                <a:uLnTx/>
                <a:uFillTx/>
                <a:latin typeface="+mn-lt"/>
                <a:ea typeface="+mn-ea"/>
                <a:cs typeface="+mn-cs"/>
              </a:rPr>
              <a:t>emphasises heavily on social relationships, such as social exclusion and then political issues such as limited communal organisations.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SPICKER 2018</a:t>
            </a:r>
            <a:r>
              <a:rPr kumimoji="0" lang="en-GB" sz="1200" b="0" i="0" u="none" strike="noStrike" kern="1200" cap="none" spc="0" normalizeH="0" baseline="0" noProof="0" dirty="0">
                <a:ln>
                  <a:noFill/>
                </a:ln>
                <a:solidFill>
                  <a:prstClr val="black"/>
                </a:solidFill>
                <a:effectLst/>
                <a:uLnTx/>
                <a:uFillTx/>
                <a:latin typeface="+mn-lt"/>
                <a:ea typeface="+mn-ea"/>
                <a:cs typeface="+mn-cs"/>
              </a:rPr>
              <a:t>: these issues must be linked together when dealing with poverty, poverty is increasingly being thought as a </a:t>
            </a:r>
            <a:r>
              <a:rPr kumimoji="0" lang="en-GB" sz="1200" b="1" i="0" u="none" strike="noStrike" kern="1200" cap="none" spc="0" normalizeH="0" baseline="0" noProof="0" dirty="0">
                <a:ln>
                  <a:noFill/>
                </a:ln>
                <a:solidFill>
                  <a:prstClr val="black"/>
                </a:solidFill>
                <a:effectLst/>
                <a:uLnTx/>
                <a:uFillTx/>
                <a:latin typeface="+mn-lt"/>
                <a:ea typeface="+mn-ea"/>
                <a:cs typeface="+mn-cs"/>
              </a:rPr>
              <a:t>MULTIDIMENSIONAL CONCEPT.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This means it is </a:t>
            </a:r>
            <a:r>
              <a:rPr kumimoji="0" lang="en-GB" sz="1200" b="0" i="0" u="none" strike="noStrike" kern="1200" cap="none" spc="0" normalizeH="0" baseline="0" noProof="0" dirty="0">
                <a:ln>
                  <a:noFill/>
                </a:ln>
                <a:solidFill>
                  <a:prstClr val="black"/>
                </a:solidFill>
                <a:effectLst/>
                <a:uLnTx/>
                <a:uFillTx/>
                <a:latin typeface="+mn-lt"/>
                <a:ea typeface="+mn-ea"/>
                <a:cs typeface="+mn-cs"/>
              </a:rPr>
              <a:t>crucial to go beyond looking just at income when researching and tackling poverty, but also consider factors such as poor health and inadequate living standards </a:t>
            </a:r>
            <a:r>
              <a:rPr kumimoji="0" lang="en-GB" sz="1200" b="1" i="0" u="none" strike="noStrike" kern="1200" cap="none" spc="0" normalizeH="0" baseline="0" noProof="0" dirty="0">
                <a:ln>
                  <a:noFill/>
                </a:ln>
                <a:solidFill>
                  <a:prstClr val="black"/>
                </a:solidFill>
                <a:effectLst/>
                <a:uLnTx/>
                <a:uFillTx/>
                <a:latin typeface="+mn-lt"/>
                <a:ea typeface="+mn-ea"/>
                <a:cs typeface="+mn-cs"/>
              </a:rPr>
              <a:t>– JUST AS LIKELY TO LEAD TO POVERTY</a:t>
            </a:r>
            <a:r>
              <a:rPr kumimoji="0" lang="en-GB" sz="1200" b="0" i="0" u="none" strike="noStrike" kern="1200" cap="none" spc="0" normalizeH="0" baseline="0" noProof="0" dirty="0">
                <a:ln>
                  <a:noFill/>
                </a:ln>
                <a:solidFill>
                  <a:prstClr val="black"/>
                </a:solidFill>
                <a:effectLst/>
                <a:uLnTx/>
                <a:uFillTx/>
                <a:latin typeface="+mn-lt"/>
                <a:ea typeface="+mn-ea"/>
                <a:cs typeface="+mn-cs"/>
              </a:rPr>
              <a:t>.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7B344A4D-5CA6-402E-BF15-FD2DC9CCAB8C}" type="slidenum">
              <a:rPr lang="en-GB" smtClean="0"/>
              <a:t>3</a:t>
            </a:fld>
            <a:endParaRPr lang="en-GB"/>
          </a:p>
        </p:txBody>
      </p:sp>
    </p:spTree>
    <p:extLst>
      <p:ext uri="{BB962C8B-B14F-4D97-AF65-F5344CB8AC3E}">
        <p14:creationId xmlns:p14="http://schemas.microsoft.com/office/powerpoint/2010/main" val="448350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ABSOLUTE POVERTY: </a:t>
            </a:r>
            <a:r>
              <a:rPr lang="en-GB" sz="1200" b="0" i="0" u="none" strike="noStrike" kern="1200" dirty="0">
                <a:solidFill>
                  <a:schemeClr val="tx1"/>
                </a:solidFill>
                <a:effectLst/>
                <a:latin typeface="+mn-lt"/>
                <a:ea typeface="+mn-ea"/>
                <a:cs typeface="+mn-cs"/>
              </a:rPr>
              <a:t>when household income is below a certain level, this makes it impossible to meet basic needs </a:t>
            </a:r>
            <a:r>
              <a:rPr lang="en-GB" sz="1200" b="0" i="0" u="none" strike="noStrike" kern="1200" dirty="0" err="1">
                <a:solidFill>
                  <a:schemeClr val="tx1"/>
                </a:solidFill>
                <a:effectLst/>
                <a:latin typeface="+mn-lt"/>
                <a:ea typeface="+mn-ea"/>
                <a:cs typeface="+mn-cs"/>
              </a:rPr>
              <a:t>eg</a:t>
            </a:r>
            <a:r>
              <a:rPr lang="en-GB" sz="1200" b="0" i="0" u="none" strike="noStrike" kern="1200" dirty="0">
                <a:solidFill>
                  <a:schemeClr val="tx1"/>
                </a:solidFill>
                <a:effectLst/>
                <a:latin typeface="+mn-lt"/>
                <a:ea typeface="+mn-ea"/>
                <a:cs typeface="+mn-cs"/>
              </a:rPr>
              <a:t>, food or shelter as stated by </a:t>
            </a:r>
            <a:r>
              <a:rPr lang="en-GB" sz="1200" b="1" i="0" u="none" strike="noStrike" kern="1200" dirty="0">
                <a:solidFill>
                  <a:schemeClr val="tx1"/>
                </a:solidFill>
                <a:effectLst/>
                <a:latin typeface="+mn-lt"/>
                <a:ea typeface="+mn-ea"/>
                <a:cs typeface="+mn-cs"/>
              </a:rPr>
              <a:t>HABITAT FOR HUMANITY 2017</a:t>
            </a:r>
            <a:r>
              <a:rPr lang="en-GB" sz="1200" b="0" i="0" u="none" strike="noStrike" kern="1200" dirty="0">
                <a:solidFill>
                  <a:schemeClr val="tx1"/>
                </a:solidFill>
                <a:effectLst/>
                <a:latin typeface="+mn-lt"/>
                <a:ea typeface="+mn-ea"/>
                <a:cs typeface="+mn-cs"/>
              </a:rPr>
              <a:t>.</a:t>
            </a: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EXAMPLE IN REAL LIFE: </a:t>
            </a:r>
            <a:r>
              <a:rPr lang="en-GB" sz="1200" b="0" i="0" u="none" strike="noStrike" kern="1200" dirty="0">
                <a:solidFill>
                  <a:schemeClr val="tx1"/>
                </a:solidFill>
                <a:effectLst/>
                <a:latin typeface="+mn-lt"/>
                <a:ea typeface="+mn-ea"/>
                <a:cs typeface="+mn-cs"/>
              </a:rPr>
              <a:t>even with two full-time working parents on minimum wage, a family are still </a:t>
            </a:r>
            <a:r>
              <a:rPr lang="en-GB" sz="1200" b="1" i="0" u="none" strike="noStrike" kern="1200" dirty="0">
                <a:solidFill>
                  <a:schemeClr val="tx1"/>
                </a:solidFill>
                <a:effectLst/>
                <a:latin typeface="+mn-lt"/>
                <a:ea typeface="+mn-ea"/>
                <a:cs typeface="+mn-cs"/>
              </a:rPr>
              <a:t>12%</a:t>
            </a:r>
            <a:r>
              <a:rPr lang="en-GB" sz="1200" b="0" i="0" u="none" strike="noStrike" kern="1200" dirty="0">
                <a:solidFill>
                  <a:schemeClr val="tx1"/>
                </a:solidFill>
                <a:effectLst/>
                <a:latin typeface="+mn-lt"/>
                <a:ea typeface="+mn-ea"/>
                <a:cs typeface="+mn-cs"/>
              </a:rPr>
              <a:t> below the minimum amount needed to access and provide basic needs. </a:t>
            </a:r>
            <a:r>
              <a:rPr lang="en-GB" sz="1200" b="1" i="0" u="none" strike="noStrike" kern="1200" dirty="0">
                <a:solidFill>
                  <a:schemeClr val="tx1"/>
                </a:solidFill>
                <a:effectLst/>
                <a:latin typeface="+mn-lt"/>
                <a:ea typeface="+mn-ea"/>
                <a:cs typeface="+mn-cs"/>
              </a:rPr>
              <a:t>(CHILD POVERTY ACTION GROUP)</a:t>
            </a: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RELATIVE POVERTY: </a:t>
            </a:r>
            <a:r>
              <a:rPr lang="en-GB" sz="1200" b="0" i="0" u="none" strike="noStrike" kern="1200" dirty="0">
                <a:solidFill>
                  <a:schemeClr val="tx1"/>
                </a:solidFill>
                <a:effectLst/>
                <a:latin typeface="+mn-lt"/>
                <a:ea typeface="+mn-ea"/>
                <a:cs typeface="+mn-cs"/>
              </a:rPr>
              <a:t>household income is 50% lower than an average household income. Can afford basic needs, but cannot afford above this level.</a:t>
            </a: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EXAMPLE IN REAL LIFE:</a:t>
            </a:r>
            <a:r>
              <a:rPr lang="en-GB" sz="1200" b="0" i="0" u="none" strike="noStrike" kern="1200" dirty="0">
                <a:solidFill>
                  <a:schemeClr val="tx1"/>
                </a:solidFill>
                <a:effectLst/>
                <a:latin typeface="+mn-lt"/>
                <a:ea typeface="+mn-ea"/>
                <a:cs typeface="+mn-cs"/>
              </a:rPr>
              <a:t> a family that can afford food, water and shelter. but they may not live in a safe home, house may not be free from abuse or neglect. May be unable television and internet. (norm for many, luxury for some)</a:t>
            </a:r>
          </a:p>
          <a:p>
            <a:pPr marL="171450" indent="-171450">
              <a:buFont typeface="Arial" panose="020B0604020202020204" pitchFamily="34" charset="0"/>
              <a:buChar char="•"/>
            </a:pPr>
            <a:endParaRPr lang="en-GB" sz="1200" b="1"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RELATIVE POVERTY CAN BE SEEN AS SCIAL EXCLUSION.</a:t>
            </a:r>
            <a:r>
              <a:rPr lang="en-GB" sz="1200" b="0" i="0" u="none" strike="noStrike" kern="1200" dirty="0">
                <a:solidFill>
                  <a:schemeClr val="tx1"/>
                </a:solidFill>
                <a:effectLst/>
                <a:latin typeface="+mn-lt"/>
                <a:ea typeface="+mn-ea"/>
                <a:cs typeface="+mn-cs"/>
              </a:rPr>
              <a:t> In more developed countries such as the UK, this means being excluded from what most people in the UK would believe to be things that constitutes to normal life. </a:t>
            </a:r>
          </a:p>
          <a:p>
            <a:pPr marL="0" indent="0">
              <a:buFont typeface="Arial" panose="020B0604020202020204" pitchFamily="34" charset="0"/>
              <a:buNone/>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EXAMPLES OF THIS </a:t>
            </a:r>
            <a:r>
              <a:rPr lang="en-GB" sz="1200" b="0" i="0" u="none" strike="noStrike" kern="1200" dirty="0">
                <a:solidFill>
                  <a:schemeClr val="tx1"/>
                </a:solidFill>
                <a:effectLst/>
                <a:latin typeface="+mn-lt"/>
                <a:ea typeface="+mn-ea"/>
                <a:cs typeface="+mn-cs"/>
              </a:rPr>
              <a:t> unable to pay for internet to access services, education, proper clothes for job interviews and employment.</a:t>
            </a: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i="0" u="none" strike="noStrike" kern="1200" dirty="0">
                <a:solidFill>
                  <a:schemeClr val="tx1"/>
                </a:solidFill>
                <a:effectLst/>
                <a:latin typeface="+mn-lt"/>
                <a:ea typeface="+mn-ea"/>
                <a:cs typeface="+mn-cs"/>
              </a:rPr>
              <a:t>(ALL RELATIVE POVERTY DESCRIPTIONS AND EXAMPLES FROM HABITAT FOR HUMANITY 2017)</a:t>
            </a:r>
          </a:p>
        </p:txBody>
      </p:sp>
      <p:sp>
        <p:nvSpPr>
          <p:cNvPr id="4" name="Slide Number Placeholder 3"/>
          <p:cNvSpPr>
            <a:spLocks noGrp="1"/>
          </p:cNvSpPr>
          <p:nvPr>
            <p:ph type="sldNum" sz="quarter" idx="5"/>
          </p:nvPr>
        </p:nvSpPr>
        <p:spPr/>
        <p:txBody>
          <a:bodyPr/>
          <a:lstStyle/>
          <a:p>
            <a:fld id="{7B344A4D-5CA6-402E-BF15-FD2DC9CCAB8C}" type="slidenum">
              <a:rPr lang="en-GB" smtClean="0"/>
              <a:t>4</a:t>
            </a:fld>
            <a:endParaRPr lang="en-GB"/>
          </a:p>
        </p:txBody>
      </p:sp>
    </p:spTree>
    <p:extLst>
      <p:ext uri="{BB962C8B-B14F-4D97-AF65-F5344CB8AC3E}">
        <p14:creationId xmlns:p14="http://schemas.microsoft.com/office/powerpoint/2010/main" val="240589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dirty="0"/>
              <a:t>JOSESPH ROWNTREE STUDIES REVEAL: </a:t>
            </a:r>
            <a:r>
              <a:rPr lang="en-GB" dirty="0"/>
              <a:t>Many sociologists believe poverty can be best understood by seeing it as a result of the </a:t>
            </a:r>
            <a:r>
              <a:rPr lang="en-GB" b="1" dirty="0"/>
              <a:t>unequal distribution of resources and opportunity</a:t>
            </a:r>
            <a:r>
              <a:rPr lang="en-GB" dirty="0"/>
              <a:t> across society rather than peoples individual failings.</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In recent years it has been claimed the </a:t>
            </a:r>
            <a:r>
              <a:rPr lang="en-GB" b="1" dirty="0"/>
              <a:t>welfare system encourages welfare dependency</a:t>
            </a:r>
            <a:r>
              <a:rPr lang="en-GB" dirty="0"/>
              <a:t>.</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Further studies have claimed that </a:t>
            </a:r>
            <a:r>
              <a:rPr lang="en-GB" b="1" dirty="0"/>
              <a:t>‘cultures of worklessness’</a:t>
            </a:r>
            <a:r>
              <a:rPr lang="en-GB" dirty="0"/>
              <a:t> are passed down generations.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MEANING</a:t>
            </a:r>
            <a:r>
              <a:rPr lang="en-GB" dirty="0"/>
              <a:t> it can become a viscous cycle of unemployment or welfare dependency if you are bought up in a welfare dependent household, it can become an instilled value, and you may then follow in this path and become a welfare dependent adult, you may install these ideas to your family </a:t>
            </a:r>
            <a:r>
              <a:rPr lang="en-GB" dirty="0" err="1"/>
              <a:t>alos</a:t>
            </a:r>
            <a:endParaRPr lang="en-GB" dirty="0"/>
          </a:p>
        </p:txBody>
      </p:sp>
      <p:sp>
        <p:nvSpPr>
          <p:cNvPr id="4" name="Slide Number Placeholder 3"/>
          <p:cNvSpPr>
            <a:spLocks noGrp="1"/>
          </p:cNvSpPr>
          <p:nvPr>
            <p:ph type="sldNum" sz="quarter" idx="5"/>
          </p:nvPr>
        </p:nvSpPr>
        <p:spPr/>
        <p:txBody>
          <a:bodyPr/>
          <a:lstStyle/>
          <a:p>
            <a:fld id="{7B344A4D-5CA6-402E-BF15-FD2DC9CCAB8C}" type="slidenum">
              <a:rPr lang="en-GB" smtClean="0"/>
              <a:t>5</a:t>
            </a:fld>
            <a:endParaRPr lang="en-GB"/>
          </a:p>
        </p:txBody>
      </p:sp>
    </p:spTree>
    <p:extLst>
      <p:ext uri="{BB962C8B-B14F-4D97-AF65-F5344CB8AC3E}">
        <p14:creationId xmlns:p14="http://schemas.microsoft.com/office/powerpoint/2010/main" val="152311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dirty="0"/>
              <a:t>DAVID WILLIAMSON POLITICAL EDITOR FOR WALES ONLINE: </a:t>
            </a:r>
            <a:r>
              <a:rPr lang="en-GB" dirty="0"/>
              <a:t>reported a massive rise in absolute poverty will soon Occur in wales, bigger than anywhere else in the UK.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expected </a:t>
            </a:r>
            <a:r>
              <a:rPr lang="en-GB" b="1" dirty="0"/>
              <a:t>34.9%</a:t>
            </a:r>
            <a:r>
              <a:rPr lang="en-GB" dirty="0"/>
              <a:t> rise in child poverty in the </a:t>
            </a:r>
            <a:r>
              <a:rPr lang="en-GB" b="1" dirty="0"/>
              <a:t>2019-2021 period</a:t>
            </a:r>
            <a:r>
              <a:rPr lang="en-GB" dirty="0"/>
              <a:t>.</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b="1" dirty="0"/>
              <a:t>JOSEPH ROWNTREE FOUNDATION </a:t>
            </a:r>
            <a:r>
              <a:rPr lang="en-GB" dirty="0"/>
              <a:t>supports this research and explain the </a:t>
            </a:r>
            <a:r>
              <a:rPr lang="en-GB" b="1" dirty="0"/>
              <a:t>freeze to working age benefits </a:t>
            </a:r>
            <a:r>
              <a:rPr lang="en-GB" b="0" dirty="0"/>
              <a:t>will result in approximately </a:t>
            </a:r>
            <a:r>
              <a:rPr lang="en-GB" b="1" dirty="0"/>
              <a:t>7.5 million </a:t>
            </a:r>
            <a:r>
              <a:rPr lang="en-GB" b="0" dirty="0"/>
              <a:t>low-income households</a:t>
            </a:r>
            <a:r>
              <a:rPr lang="en-GB" dirty="0"/>
              <a:t> experiencing </a:t>
            </a:r>
            <a:r>
              <a:rPr lang="en-GB" b="1" dirty="0"/>
              <a:t>massive benefit entitlement cuts</a:t>
            </a:r>
            <a:r>
              <a:rPr lang="en-GB" dirty="0"/>
              <a:t>, in a real life will be a loss of </a:t>
            </a:r>
            <a:r>
              <a:rPr lang="en-GB" b="1" dirty="0"/>
              <a:t>around £500 a year </a:t>
            </a:r>
            <a:r>
              <a:rPr lang="en-GB" dirty="0"/>
              <a:t>for these families.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Welsh government have stated welfare changes are going to have a devastating effect on low income families in Wales, in particular those with children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This information is all from </a:t>
            </a:r>
            <a:r>
              <a:rPr lang="en-GB" b="1" dirty="0"/>
              <a:t>David Williamsons, Wales online report in 2017.</a:t>
            </a:r>
          </a:p>
          <a:p>
            <a:pPr marL="171450" indent="-171450">
              <a:buFont typeface="Arial" panose="020B0604020202020204" pitchFamily="34" charset="0"/>
              <a:buChar char="•"/>
            </a:pPr>
            <a:endParaRPr lang="en-GB" b="1" dirty="0"/>
          </a:p>
          <a:p>
            <a:pPr marL="171450" indent="-171450">
              <a:buFont typeface="Arial" panose="020B0604020202020204" pitchFamily="34" charset="0"/>
              <a:buChar char="•"/>
            </a:pPr>
            <a:r>
              <a:rPr lang="en-GB" b="0" dirty="0"/>
              <a:t>but what policies are in place in wales and </a:t>
            </a:r>
            <a:r>
              <a:rPr lang="en-GB" b="0" dirty="0" err="1"/>
              <a:t>th</a:t>
            </a:r>
            <a:r>
              <a:rPr lang="en-GB" b="0" dirty="0"/>
              <a:t>, and what is really being done to tackle poverty?</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7B344A4D-5CA6-402E-BF15-FD2DC9CCAB8C}" type="slidenum">
              <a:rPr lang="en-GB" smtClean="0"/>
              <a:t>6</a:t>
            </a:fld>
            <a:endParaRPr lang="en-GB"/>
          </a:p>
        </p:txBody>
      </p:sp>
    </p:spTree>
    <p:extLst>
      <p:ext uri="{BB962C8B-B14F-4D97-AF65-F5344CB8AC3E}">
        <p14:creationId xmlns:p14="http://schemas.microsoft.com/office/powerpoint/2010/main" val="1933229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dirty="0"/>
              <a:t>THE JOSPEH ROWNTREE FOUNDATION </a:t>
            </a:r>
            <a:r>
              <a:rPr lang="en-GB" dirty="0"/>
              <a:t>have their own ideas on tackling poverty.</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They're approach – </a:t>
            </a:r>
            <a:r>
              <a:rPr lang="en-GB" b="1" dirty="0"/>
              <a:t>PREVENTION RATHER THAN CURE</a:t>
            </a:r>
            <a:r>
              <a:rPr lang="en-GB" dirty="0"/>
              <a:t>, better to put support in place to households before being able to fall in to poverty rather than helping them get out of poverty once they have already reached that level.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IDEAS: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1. </a:t>
            </a:r>
            <a:r>
              <a:rPr lang="en-GB" dirty="0"/>
              <a:t>making sure school leavers are leaving with the understanding and knowledge needed to access services, with the confidence to do so, along with the best qualifications possible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this could help prevent poverty because:</a:t>
            </a:r>
            <a:r>
              <a:rPr lang="en-GB" dirty="0"/>
              <a:t> they're in  better position in accessing jobs, and helping themselves to maintain the qualifications needed for these jobs.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2. better providence of affordable and adequate child care, </a:t>
            </a:r>
            <a:r>
              <a:rPr lang="en-GB" dirty="0"/>
              <a:t>to decrease the pressure parents face in feeling the need to take long periods or permanent time out of work in order to look after their children – </a:t>
            </a:r>
            <a:r>
              <a:rPr lang="en-GB" b="1" dirty="0"/>
              <a:t>resulting in poverty because they have missed out on wages, and may be unable to find work due to job gaps on their cv.</a:t>
            </a:r>
            <a:endParaRPr lang="en-GB" dirty="0"/>
          </a:p>
        </p:txBody>
      </p:sp>
      <p:sp>
        <p:nvSpPr>
          <p:cNvPr id="4" name="Slide Number Placeholder 3"/>
          <p:cNvSpPr>
            <a:spLocks noGrp="1"/>
          </p:cNvSpPr>
          <p:nvPr>
            <p:ph type="sldNum" sz="quarter" idx="5"/>
          </p:nvPr>
        </p:nvSpPr>
        <p:spPr/>
        <p:txBody>
          <a:bodyPr/>
          <a:lstStyle/>
          <a:p>
            <a:fld id="{7B344A4D-5CA6-402E-BF15-FD2DC9CCAB8C}" type="slidenum">
              <a:rPr lang="en-GB" smtClean="0"/>
              <a:t>7</a:t>
            </a:fld>
            <a:endParaRPr lang="en-GB"/>
          </a:p>
        </p:txBody>
      </p:sp>
    </p:spTree>
    <p:extLst>
      <p:ext uri="{BB962C8B-B14F-4D97-AF65-F5344CB8AC3E}">
        <p14:creationId xmlns:p14="http://schemas.microsoft.com/office/powerpoint/2010/main" val="3335401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 poverty policy example: </a:t>
            </a:r>
            <a:r>
              <a:rPr lang="en-GB" b="1" dirty="0"/>
              <a:t>Welsh governments tackling child poverty strategy 2016</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This policy has </a:t>
            </a:r>
            <a:r>
              <a:rPr lang="en-GB" b="1" dirty="0"/>
              <a:t>5 objectives </a:t>
            </a:r>
            <a:r>
              <a:rPr lang="en-GB" b="0" dirty="0"/>
              <a:t>in </a:t>
            </a:r>
            <a:r>
              <a:rPr lang="en-GB" dirty="0"/>
              <a:t>tackling child poverty in wales.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For the benefit of this presentation I will be focussing on </a:t>
            </a:r>
            <a:r>
              <a:rPr lang="en-GB" b="1" dirty="0"/>
              <a:t>objective 5 and objective 2</a:t>
            </a:r>
            <a:r>
              <a:rPr lang="en-GB" dirty="0"/>
              <a:t>, giving an example of poverty prevention from each.</a:t>
            </a:r>
          </a:p>
        </p:txBody>
      </p:sp>
      <p:sp>
        <p:nvSpPr>
          <p:cNvPr id="4" name="Slide Number Placeholder 3"/>
          <p:cNvSpPr>
            <a:spLocks noGrp="1"/>
          </p:cNvSpPr>
          <p:nvPr>
            <p:ph type="sldNum" sz="quarter" idx="5"/>
          </p:nvPr>
        </p:nvSpPr>
        <p:spPr/>
        <p:txBody>
          <a:bodyPr/>
          <a:lstStyle/>
          <a:p>
            <a:fld id="{7B344A4D-5CA6-402E-BF15-FD2DC9CCAB8C}" type="slidenum">
              <a:rPr lang="en-GB" smtClean="0"/>
              <a:t>8</a:t>
            </a:fld>
            <a:endParaRPr lang="en-GB"/>
          </a:p>
        </p:txBody>
      </p:sp>
    </p:spTree>
    <p:extLst>
      <p:ext uri="{BB962C8B-B14F-4D97-AF65-F5344CB8AC3E}">
        <p14:creationId xmlns:p14="http://schemas.microsoft.com/office/powerpoint/2010/main" val="1490395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dirty="0"/>
              <a:t>Welsh government under their 2016 child poverty strategy, are working with ADVICE SERVICES</a:t>
            </a:r>
            <a:r>
              <a:rPr lang="en-GB" dirty="0"/>
              <a:t>.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These services provide advice on </a:t>
            </a:r>
            <a:r>
              <a:rPr lang="en-GB" b="1" dirty="0"/>
              <a:t>ACCESSING BENEFITS AND BENEFIT ENTITLEMENTS. </a:t>
            </a:r>
            <a:r>
              <a:rPr lang="en-GB" b="0" dirty="0"/>
              <a:t>Also provide advice on employment and training services</a:t>
            </a: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main aim: </a:t>
            </a:r>
            <a:r>
              <a:rPr lang="en-GB" b="1" dirty="0"/>
              <a:t>INCREASING HOUSEHOLD INCOME OF LOW INCOME FAMILIES AND ADVISING YOUNG PEOPLE IN MONEY MANAGEMENT SKILLS</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The project helped over </a:t>
            </a:r>
            <a:r>
              <a:rPr lang="en-GB" b="1" dirty="0"/>
              <a:t>18,000 people with over 46,000 issues</a:t>
            </a:r>
            <a:r>
              <a:rPr lang="en-GB" dirty="0"/>
              <a:t>.</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This advice resulted in more than </a:t>
            </a:r>
            <a:r>
              <a:rPr lang="en-GB" b="1" dirty="0"/>
              <a:t>£20.7 million financial gain for these people and communities</a:t>
            </a:r>
            <a:r>
              <a:rPr lang="en-GB" dirty="0"/>
              <a:t>.</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This project is helping to prevent many families from falling into poverty, simply by providing knowledge and understanding that otherwise they may not have been able to access.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 real life this project is helping improve household income of many families, but also improving the mental and physical health of many.</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WELSH GOV, 2016</a:t>
            </a:r>
          </a:p>
        </p:txBody>
      </p:sp>
      <p:sp>
        <p:nvSpPr>
          <p:cNvPr id="4" name="Slide Number Placeholder 3"/>
          <p:cNvSpPr>
            <a:spLocks noGrp="1"/>
          </p:cNvSpPr>
          <p:nvPr>
            <p:ph type="sldNum" sz="quarter" idx="5"/>
          </p:nvPr>
        </p:nvSpPr>
        <p:spPr/>
        <p:txBody>
          <a:bodyPr/>
          <a:lstStyle/>
          <a:p>
            <a:fld id="{7B344A4D-5CA6-402E-BF15-FD2DC9CCAB8C}" type="slidenum">
              <a:rPr lang="en-GB" smtClean="0"/>
              <a:t>9</a:t>
            </a:fld>
            <a:endParaRPr lang="en-GB"/>
          </a:p>
        </p:txBody>
      </p:sp>
    </p:spTree>
    <p:extLst>
      <p:ext uri="{BB962C8B-B14F-4D97-AF65-F5344CB8AC3E}">
        <p14:creationId xmlns:p14="http://schemas.microsoft.com/office/powerpoint/2010/main" val="2082667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An aim of the welsh government 2016 child poverty strategy under objective 2, is to </a:t>
            </a:r>
            <a:r>
              <a:rPr lang="en-GB" b="1" dirty="0"/>
              <a:t>enhance and create a better network of apprenticeships across wales</a:t>
            </a:r>
            <a:r>
              <a:rPr lang="en-GB" dirty="0"/>
              <a:t> in order to tackle poverty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welsh government aim to create a </a:t>
            </a:r>
            <a:r>
              <a:rPr lang="en-GB" b="1" dirty="0"/>
              <a:t>minimum of 100,000 high quality apprenticeships appropriate for all age groups</a:t>
            </a:r>
            <a:r>
              <a:rPr lang="en-GB" dirty="0"/>
              <a:t>. </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The benefit of the providence of apprenticeships in the community is that is </a:t>
            </a:r>
            <a:r>
              <a:rPr lang="en-GB" b="1" dirty="0"/>
              <a:t>creates the opportunity for people to gain skills and qualifications needed for employment</a:t>
            </a:r>
            <a:r>
              <a:rPr lang="en-GB" dirty="0"/>
              <a:t>. With the right skills and training, people will have a better chance of not falling bellow the poverty line.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 conclusion, although there is a great deal of policy in place with the aim to tackle poverty, </a:t>
            </a:r>
            <a:r>
              <a:rPr lang="en-GB" b="1" dirty="0"/>
              <a:t>THE JOSEPH ROWNTREE FOUNDATION’S </a:t>
            </a:r>
            <a:r>
              <a:rPr lang="en-GB" b="0" dirty="0" err="1"/>
              <a:t>studys</a:t>
            </a:r>
            <a:r>
              <a:rPr lang="en-GB" b="0" dirty="0"/>
              <a:t> reveal there is still 18 million people living in poverty in the UK.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Also, </a:t>
            </a:r>
            <a:r>
              <a:rPr lang="en-GB" b="1" dirty="0"/>
              <a:t>PROFESSOR PHILLIP ALSTON, UNITED NATIONS SPECIAL RAPPOTUER ON EXTREME POVERTY ‘s </a:t>
            </a:r>
            <a:r>
              <a:rPr lang="en-GB" b="0" dirty="0"/>
              <a:t>2018 visit to the UK and enquiry into poverty has highlighted that there may be a much greater deal of poverty occurrence in the UK than is being revealed by the powers in the country.</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SPICKER’s belief is that poverty is a growing and extremely complicated problem problem, and a problem which will not go away or be solved on its own, new and equally as serious issues surrounding poverty are constantly arising.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1" dirty="0"/>
              <a:t>NATIONAL ASSEMBLY WALES in 2015 </a:t>
            </a:r>
            <a:r>
              <a:rPr lang="en-GB" b="0" dirty="0"/>
              <a:t>expressed that Welsh Government must develop a better understanding of factors which contribute to poverty and who is in poverty, this way, poverty may become easier to tackle.</a:t>
            </a:r>
            <a:endParaRPr lang="en-GB" b="1" dirty="0"/>
          </a:p>
        </p:txBody>
      </p:sp>
      <p:sp>
        <p:nvSpPr>
          <p:cNvPr id="4" name="Slide Number Placeholder 3"/>
          <p:cNvSpPr>
            <a:spLocks noGrp="1"/>
          </p:cNvSpPr>
          <p:nvPr>
            <p:ph type="sldNum" sz="quarter" idx="5"/>
          </p:nvPr>
        </p:nvSpPr>
        <p:spPr/>
        <p:txBody>
          <a:bodyPr/>
          <a:lstStyle/>
          <a:p>
            <a:fld id="{7B344A4D-5CA6-402E-BF15-FD2DC9CCAB8C}" type="slidenum">
              <a:rPr lang="en-GB" smtClean="0"/>
              <a:t>10</a:t>
            </a:fld>
            <a:endParaRPr lang="en-GB"/>
          </a:p>
        </p:txBody>
      </p:sp>
    </p:spTree>
    <p:extLst>
      <p:ext uri="{BB962C8B-B14F-4D97-AF65-F5344CB8AC3E}">
        <p14:creationId xmlns:p14="http://schemas.microsoft.com/office/powerpoint/2010/main" val="494396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344A4D-5CA6-402E-BF15-FD2DC9CCAB8C}" type="slidenum">
              <a:rPr lang="en-GB" smtClean="0"/>
              <a:t>11</a:t>
            </a:fld>
            <a:endParaRPr lang="en-GB"/>
          </a:p>
        </p:txBody>
      </p:sp>
    </p:spTree>
    <p:extLst>
      <p:ext uri="{BB962C8B-B14F-4D97-AF65-F5344CB8AC3E}">
        <p14:creationId xmlns:p14="http://schemas.microsoft.com/office/powerpoint/2010/main" val="498408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344A4D-5CA6-402E-BF15-FD2DC9CCAB8C}" type="slidenum">
              <a:rPr lang="en-GB" smtClean="0"/>
              <a:t>12</a:t>
            </a:fld>
            <a:endParaRPr lang="en-GB"/>
          </a:p>
        </p:txBody>
      </p:sp>
    </p:spTree>
    <p:extLst>
      <p:ext uri="{BB962C8B-B14F-4D97-AF65-F5344CB8AC3E}">
        <p14:creationId xmlns:p14="http://schemas.microsoft.com/office/powerpoint/2010/main" val="720190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2422883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1461008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2339750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ADCE62-5ECF-42A6-84F4-8B8AADB1E720}" type="datetimeFigureOut">
              <a:rPr lang="en-GB" smtClean="0"/>
              <a:t>07/01/2019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3640666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ADCE62-5ECF-42A6-84F4-8B8AADB1E720}" type="datetimeFigureOut">
              <a:rPr lang="en-GB" smtClean="0"/>
              <a:t>07/01/2019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946010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ADCE62-5ECF-42A6-84F4-8B8AADB1E720}" type="datetimeFigureOut">
              <a:rPr lang="en-GB" smtClean="0"/>
              <a:t>07/01/2019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4221849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ADCE62-5ECF-42A6-84F4-8B8AADB1E720}" type="datetimeFigureOut">
              <a:rPr lang="en-GB" smtClean="0"/>
              <a:t>07/01/2019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273332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ADCE62-5ECF-42A6-84F4-8B8AADB1E720}" type="datetimeFigureOut">
              <a:rPr lang="en-GB" smtClean="0"/>
              <a:t>07/01/2019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3769968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FADCE62-5ECF-42A6-84F4-8B8AADB1E720}" type="datetimeFigureOut">
              <a:rPr lang="en-GB" smtClean="0"/>
              <a:t>07/01/2019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3621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1082646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73640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25693120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69326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790413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38242973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ADCE62-5ECF-42A6-84F4-8B8AADB1E720}" type="datetimeFigureOut">
              <a:rPr lang="en-GB" smtClean="0"/>
              <a:t>07/01/2019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5EC9DC-8E7C-4AF6-8A4B-23E0D97692B1}" type="slidenum">
              <a:rPr lang="en-GB" smtClean="0"/>
              <a:t>‹#›</a:t>
            </a:fld>
            <a:endParaRPr lang="en-GB"/>
          </a:p>
        </p:txBody>
      </p:sp>
    </p:spTree>
    <p:extLst>
      <p:ext uri="{BB962C8B-B14F-4D97-AF65-F5344CB8AC3E}">
        <p14:creationId xmlns:p14="http://schemas.microsoft.com/office/powerpoint/2010/main" val="318554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FADCE62-5ECF-42A6-84F4-8B8AADB1E720}" type="datetimeFigureOut">
              <a:rPr lang="en-GB" smtClean="0"/>
              <a:t>07/01/2019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5EC9DC-8E7C-4AF6-8A4B-23E0D97692B1}" type="slidenum">
              <a:rPr lang="en-GB" smtClean="0"/>
              <a:t>‹#›</a:t>
            </a:fld>
            <a:endParaRPr lang="en-GB"/>
          </a:p>
        </p:txBody>
      </p:sp>
    </p:spTree>
    <p:extLst>
      <p:ext uri="{BB962C8B-B14F-4D97-AF65-F5344CB8AC3E}">
        <p14:creationId xmlns:p14="http://schemas.microsoft.com/office/powerpoint/2010/main" val="85878814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hyperlink" Target="https://moodle.uwtsd.ac.uk/pluginfile.php/218186/mod_resource/content/1/we_can_solve_poverty_in_the_uk_0.pdf" TargetMode="External"/><Relationship Id="rId3" Type="http://schemas.openxmlformats.org/officeDocument/2006/relationships/hyperlink" Target="http://cpag.org.uk/work-and-low-pay" TargetMode="External"/><Relationship Id="rId7" Type="http://schemas.openxmlformats.org/officeDocument/2006/relationships/hyperlink" Target="https://www.habitatforhumanity.org.uk/blog/2018/09/relative-absolute-poverty/"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www.gov.uk/government/news/reforms-will-tacklepoverty-and-get-britain-working-again" TargetMode="External"/><Relationship Id="rId5" Type="http://schemas.openxmlformats.org/officeDocument/2006/relationships/hyperlink" Target="http://www.poverty.ac.uk/definitionspoverty" TargetMode="External"/><Relationship Id="rId4" Type="http://schemas.openxmlformats.org/officeDocument/2006/relationships/hyperlink" Target="https://www.walesonline.co.uk/news/politics/warning-wales-could-see-biggest-13845675"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iteresources.worldbank.org/INTVIETNAM/Resources/Voices-of-the-Poor.pdf" TargetMode="External"/><Relationship Id="rId3" Type="http://schemas.openxmlformats.org/officeDocument/2006/relationships/hyperlink" Target="https://www.jrf.org.uk/report/sociological-perspectives-poverty" TargetMode="External"/><Relationship Id="rId7" Type="http://schemas.openxmlformats.org/officeDocument/2006/relationships/hyperlink" Target="https://gov.wales/docs/dsjlg/publications/cyp/161212-child-poverty-strategy-annex1-2016-en.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picker.uk/social-policy/poverty.htm" TargetMode="External"/><Relationship Id="rId5" Type="http://schemas.openxmlformats.org/officeDocument/2006/relationships/hyperlink" Target="http://www.assembly.wales/laid%20documents/cr-ld10252/cr-ld10252-e.pdf" TargetMode="External"/><Relationship Id="rId4" Type="http://schemas.openxmlformats.org/officeDocument/2006/relationships/hyperlink" Target="https://www.jrf.org.uk/blog/three-ways-apprenticeship-levy-could-help-people-pover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8706" y="2483665"/>
            <a:ext cx="7766936" cy="1646302"/>
          </a:xfrm>
        </p:spPr>
        <p:txBody>
          <a:bodyPr/>
          <a:lstStyle/>
          <a:p>
            <a:pPr algn="l"/>
            <a:r>
              <a:rPr lang="en-GB" sz="11500" dirty="0"/>
              <a:t>Poverty</a:t>
            </a:r>
            <a:r>
              <a:rPr lang="en-GB" dirty="0"/>
              <a:t> </a:t>
            </a:r>
          </a:p>
        </p:txBody>
      </p:sp>
      <p:sp>
        <p:nvSpPr>
          <p:cNvPr id="3" name="Subtitle 2"/>
          <p:cNvSpPr>
            <a:spLocks noGrp="1"/>
          </p:cNvSpPr>
          <p:nvPr>
            <p:ph type="subTitle" idx="1"/>
          </p:nvPr>
        </p:nvSpPr>
        <p:spPr>
          <a:xfrm>
            <a:off x="0" y="5761101"/>
            <a:ext cx="7766936" cy="1096899"/>
          </a:xfrm>
        </p:spPr>
        <p:txBody>
          <a:bodyPr>
            <a:normAutofit fontScale="92500" lnSpcReduction="20000"/>
          </a:bodyPr>
          <a:lstStyle/>
          <a:p>
            <a:pPr algn="l"/>
            <a:r>
              <a:rPr lang="en-GB" sz="2400" dirty="0">
                <a:solidFill>
                  <a:schemeClr val="tx1"/>
                </a:solidFill>
              </a:rPr>
              <a:t>Discuss the concept of ‘poverty’ referring to theory policy and practice.</a:t>
            </a:r>
          </a:p>
          <a:p>
            <a:pPr algn="l"/>
            <a:r>
              <a:rPr lang="en-GB" sz="2400" dirty="0">
                <a:solidFill>
                  <a:schemeClr val="tx1"/>
                </a:solidFill>
              </a:rPr>
              <a:t>Lois Brunton – 1801507  module code – SJS1 4012</a:t>
            </a:r>
          </a:p>
        </p:txBody>
      </p:sp>
    </p:spTree>
    <p:extLst>
      <p:ext uri="{BB962C8B-B14F-4D97-AF65-F5344CB8AC3E}">
        <p14:creationId xmlns:p14="http://schemas.microsoft.com/office/powerpoint/2010/main" val="624556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174" y="156238"/>
            <a:ext cx="8596668" cy="1320800"/>
          </a:xfrm>
        </p:spPr>
        <p:txBody>
          <a:bodyPr/>
          <a:lstStyle/>
          <a:p>
            <a:r>
              <a:rPr lang="en-GB" dirty="0"/>
              <a:t>The aim of this presentation is.. </a:t>
            </a:r>
          </a:p>
        </p:txBody>
      </p:sp>
      <p:sp>
        <p:nvSpPr>
          <p:cNvPr id="3" name="Content Placeholder 2"/>
          <p:cNvSpPr>
            <a:spLocks noGrp="1"/>
          </p:cNvSpPr>
          <p:nvPr>
            <p:ph idx="1"/>
          </p:nvPr>
        </p:nvSpPr>
        <p:spPr>
          <a:xfrm>
            <a:off x="159174" y="1254502"/>
            <a:ext cx="8596668" cy="3880773"/>
          </a:xfrm>
        </p:spPr>
        <p:txBody>
          <a:bodyPr>
            <a:normAutofit fontScale="92500" lnSpcReduction="20000"/>
          </a:bodyPr>
          <a:lstStyle/>
          <a:p>
            <a:r>
              <a:rPr lang="en-GB" sz="3200" dirty="0">
                <a:solidFill>
                  <a:schemeClr val="tx1"/>
                </a:solidFill>
              </a:rPr>
              <a:t>To define poverty with links to social policy</a:t>
            </a:r>
          </a:p>
          <a:p>
            <a:r>
              <a:rPr lang="en-GB" sz="3200" dirty="0">
                <a:solidFill>
                  <a:schemeClr val="tx1"/>
                </a:solidFill>
              </a:rPr>
              <a:t>To explain poverty using sociological theories such as..</a:t>
            </a:r>
          </a:p>
          <a:p>
            <a:r>
              <a:rPr lang="en-GB" sz="3200" dirty="0">
                <a:solidFill>
                  <a:schemeClr val="tx1"/>
                </a:solidFill>
              </a:rPr>
              <a:t>To explain poverty using … as a theory</a:t>
            </a:r>
          </a:p>
          <a:p>
            <a:r>
              <a:rPr lang="en-GB" sz="3200" dirty="0">
                <a:solidFill>
                  <a:schemeClr val="tx1"/>
                </a:solidFill>
              </a:rPr>
              <a:t>To talk about poverty policy in wales and how it is tackled </a:t>
            </a:r>
          </a:p>
          <a:p>
            <a:r>
              <a:rPr lang="en-GB" sz="3200" dirty="0">
                <a:solidFill>
                  <a:schemeClr val="tx1"/>
                </a:solidFill>
              </a:rPr>
              <a:t>And to outline some real life examples of poverty</a:t>
            </a:r>
          </a:p>
        </p:txBody>
      </p:sp>
    </p:spTree>
    <p:extLst>
      <p:ext uri="{BB962C8B-B14F-4D97-AF65-F5344CB8AC3E}">
        <p14:creationId xmlns:p14="http://schemas.microsoft.com/office/powerpoint/2010/main" val="252443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918" y="93004"/>
            <a:ext cx="8596668" cy="1320800"/>
          </a:xfrm>
        </p:spPr>
        <p:txBody>
          <a:bodyPr>
            <a:normAutofit fontScale="90000"/>
          </a:bodyPr>
          <a:lstStyle/>
          <a:p>
            <a:r>
              <a:rPr lang="en-GB" sz="5400" dirty="0"/>
              <a:t>How can  poverty be defined?</a:t>
            </a:r>
          </a:p>
        </p:txBody>
      </p:sp>
      <p:sp>
        <p:nvSpPr>
          <p:cNvPr id="3" name="Content Placeholder 2"/>
          <p:cNvSpPr>
            <a:spLocks noGrp="1"/>
          </p:cNvSpPr>
          <p:nvPr>
            <p:ph idx="1"/>
          </p:nvPr>
        </p:nvSpPr>
        <p:spPr>
          <a:xfrm>
            <a:off x="387870" y="1002324"/>
            <a:ext cx="8860764" cy="5109377"/>
          </a:xfrm>
        </p:spPr>
        <p:txBody>
          <a:bodyPr>
            <a:normAutofit lnSpcReduction="10000"/>
          </a:bodyPr>
          <a:lstStyle/>
          <a:p>
            <a:r>
              <a:rPr lang="en-GB" sz="2800" dirty="0">
                <a:solidFill>
                  <a:schemeClr val="tx1"/>
                </a:solidFill>
              </a:rPr>
              <a:t>Poverty can be seen as a result of being unable to access basic needs (Joseph Rowntree Foundation, 2018) </a:t>
            </a:r>
          </a:p>
          <a:p>
            <a:pPr marL="0" indent="0">
              <a:buNone/>
            </a:pPr>
            <a:endParaRPr lang="en-GB" sz="2800" dirty="0">
              <a:solidFill>
                <a:schemeClr val="tx1"/>
              </a:solidFill>
            </a:endParaRPr>
          </a:p>
          <a:p>
            <a:r>
              <a:rPr lang="en-GB" sz="2800" dirty="0">
                <a:solidFill>
                  <a:schemeClr val="tx1"/>
                </a:solidFill>
              </a:rPr>
              <a:t>Poverty in terms of social policy, is not just being unable to access basic needs. </a:t>
            </a:r>
          </a:p>
          <a:p>
            <a:pPr marL="0" indent="0">
              <a:buNone/>
            </a:pPr>
            <a:endParaRPr lang="en-GB" sz="2800" dirty="0">
              <a:solidFill>
                <a:schemeClr val="tx1"/>
              </a:solidFill>
            </a:endParaRPr>
          </a:p>
          <a:p>
            <a:r>
              <a:rPr lang="en-GB" sz="2800" dirty="0">
                <a:solidFill>
                  <a:schemeClr val="tx1"/>
                </a:solidFill>
              </a:rPr>
              <a:t>The world Banks study, voices of the poor (1999) recognises there are a number of that factors which in turn, can contribute to causing poverty (Spicker, 2018)</a:t>
            </a:r>
          </a:p>
          <a:p>
            <a:endParaRPr lang="en-GB" sz="3600" dirty="0"/>
          </a:p>
        </p:txBody>
      </p:sp>
    </p:spTree>
    <p:extLst>
      <p:ext uri="{BB962C8B-B14F-4D97-AF65-F5344CB8AC3E}">
        <p14:creationId xmlns:p14="http://schemas.microsoft.com/office/powerpoint/2010/main" val="301426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7FA4A-A14C-470B-8485-B6FE844FDE90}"/>
              </a:ext>
            </a:extLst>
          </p:cNvPr>
          <p:cNvSpPr>
            <a:spLocks noGrp="1"/>
          </p:cNvSpPr>
          <p:nvPr>
            <p:ph type="title"/>
          </p:nvPr>
        </p:nvSpPr>
        <p:spPr>
          <a:xfrm>
            <a:off x="0" y="0"/>
            <a:ext cx="8596668" cy="1320800"/>
          </a:xfrm>
        </p:spPr>
        <p:txBody>
          <a:bodyPr>
            <a:normAutofit/>
          </a:bodyPr>
          <a:lstStyle/>
          <a:p>
            <a:r>
              <a:rPr lang="en-GB" u="sng" dirty="0"/>
              <a:t>Theories of poverty</a:t>
            </a:r>
            <a:br>
              <a:rPr lang="en-GB" dirty="0"/>
            </a:br>
            <a:r>
              <a:rPr lang="en-GB" dirty="0"/>
              <a:t>Relative and absolute poverty</a:t>
            </a:r>
          </a:p>
        </p:txBody>
      </p:sp>
      <p:sp>
        <p:nvSpPr>
          <p:cNvPr id="3" name="Content Placeholder 2">
            <a:extLst>
              <a:ext uri="{FF2B5EF4-FFF2-40B4-BE49-F238E27FC236}">
                <a16:creationId xmlns:a16="http://schemas.microsoft.com/office/drawing/2014/main" id="{31EB027F-820F-4546-8CE3-FCF3D1E6BC38}"/>
              </a:ext>
            </a:extLst>
          </p:cNvPr>
          <p:cNvSpPr>
            <a:spLocks noGrp="1"/>
          </p:cNvSpPr>
          <p:nvPr>
            <p:ph idx="1"/>
          </p:nvPr>
        </p:nvSpPr>
        <p:spPr>
          <a:xfrm>
            <a:off x="0" y="1889933"/>
            <a:ext cx="8596668" cy="3880773"/>
          </a:xfrm>
        </p:spPr>
        <p:txBody>
          <a:bodyPr>
            <a:normAutofit fontScale="92500" lnSpcReduction="20000"/>
          </a:bodyPr>
          <a:lstStyle/>
          <a:p>
            <a:r>
              <a:rPr lang="en-GB" sz="3200" b="1" dirty="0">
                <a:solidFill>
                  <a:schemeClr val="accent1"/>
                </a:solidFill>
              </a:rPr>
              <a:t>Absolute poverty – </a:t>
            </a:r>
            <a:r>
              <a:rPr lang="en-GB" sz="3200" dirty="0">
                <a:solidFill>
                  <a:schemeClr val="tx1"/>
                </a:solidFill>
              </a:rPr>
              <a:t>can be viewed in terms of income, and being unable to retain basic needs. </a:t>
            </a:r>
          </a:p>
          <a:p>
            <a:pPr marL="0" indent="0">
              <a:buNone/>
            </a:pPr>
            <a:endParaRPr lang="en-GB" sz="3200" dirty="0">
              <a:solidFill>
                <a:schemeClr val="tx1"/>
              </a:solidFill>
            </a:endParaRPr>
          </a:p>
          <a:p>
            <a:r>
              <a:rPr lang="en-GB" sz="3200" b="1" dirty="0">
                <a:solidFill>
                  <a:schemeClr val="accent1"/>
                </a:solidFill>
              </a:rPr>
              <a:t>Relative poverty – </a:t>
            </a:r>
            <a:r>
              <a:rPr lang="en-GB" sz="3200" dirty="0">
                <a:solidFill>
                  <a:schemeClr val="tx1"/>
                </a:solidFill>
              </a:rPr>
              <a:t>occurs when a household income is enough to afford basic needs such as water and food, but not enough to afford anything more than the basics. </a:t>
            </a:r>
          </a:p>
          <a:p>
            <a:pPr marL="0" indent="0">
              <a:buNone/>
            </a:pPr>
            <a:r>
              <a:rPr lang="en-GB" sz="3200" b="1" dirty="0">
                <a:solidFill>
                  <a:schemeClr val="tx1"/>
                </a:solidFill>
              </a:rPr>
              <a:t>   </a:t>
            </a:r>
            <a:endParaRPr lang="en-GB" sz="3200" b="1" dirty="0">
              <a:solidFill>
                <a:schemeClr val="accent1"/>
              </a:solidFill>
            </a:endParaRPr>
          </a:p>
        </p:txBody>
      </p:sp>
      <p:sp>
        <p:nvSpPr>
          <p:cNvPr id="4" name="TextBox 3">
            <a:extLst>
              <a:ext uri="{FF2B5EF4-FFF2-40B4-BE49-F238E27FC236}">
                <a16:creationId xmlns:a16="http://schemas.microsoft.com/office/drawing/2014/main" id="{4A5E1ADD-E08C-487C-946D-B2E74AEE08CD}"/>
              </a:ext>
            </a:extLst>
          </p:cNvPr>
          <p:cNvSpPr txBox="1"/>
          <p:nvPr/>
        </p:nvSpPr>
        <p:spPr>
          <a:xfrm>
            <a:off x="2910840" y="6339840"/>
            <a:ext cx="6736080" cy="738664"/>
          </a:xfrm>
          <a:prstGeom prst="rect">
            <a:avLst/>
          </a:prstGeom>
          <a:noFill/>
        </p:spPr>
        <p:txBody>
          <a:bodyPr wrap="square" rtlCol="0">
            <a:spAutoFit/>
          </a:bodyPr>
          <a:lstStyle/>
          <a:p>
            <a:r>
              <a:rPr lang="en-GB" sz="2400" dirty="0"/>
              <a:t> (Habitat for Humanity Great Britain, 2017)</a:t>
            </a:r>
          </a:p>
          <a:p>
            <a:endParaRPr lang="en-GB" dirty="0"/>
          </a:p>
        </p:txBody>
      </p:sp>
    </p:spTree>
    <p:extLst>
      <p:ext uri="{BB962C8B-B14F-4D97-AF65-F5344CB8AC3E}">
        <p14:creationId xmlns:p14="http://schemas.microsoft.com/office/powerpoint/2010/main" val="3473154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4EC16-76AF-4734-9940-2A93A63E8704}"/>
              </a:ext>
            </a:extLst>
          </p:cNvPr>
          <p:cNvSpPr>
            <a:spLocks noGrp="1"/>
          </p:cNvSpPr>
          <p:nvPr>
            <p:ph type="title"/>
          </p:nvPr>
        </p:nvSpPr>
        <p:spPr>
          <a:xfrm>
            <a:off x="189654" y="36567"/>
            <a:ext cx="8596668" cy="2007842"/>
          </a:xfrm>
        </p:spPr>
        <p:txBody>
          <a:bodyPr>
            <a:normAutofit/>
          </a:bodyPr>
          <a:lstStyle/>
          <a:p>
            <a:r>
              <a:rPr lang="en-GB" sz="4000" u="sng" dirty="0"/>
              <a:t>A Sociological Theory of Poverty</a:t>
            </a:r>
            <a:br>
              <a:rPr lang="en-GB" sz="4000" dirty="0"/>
            </a:br>
            <a:r>
              <a:rPr lang="en-GB" sz="3200" dirty="0"/>
              <a:t>The ‘undeserving poor’ and the idea of ‘cultures of worklessness’.. </a:t>
            </a:r>
            <a:endParaRPr lang="en-GB" sz="4000" dirty="0"/>
          </a:p>
        </p:txBody>
      </p:sp>
      <p:sp>
        <p:nvSpPr>
          <p:cNvPr id="3" name="Content Placeholder 2">
            <a:extLst>
              <a:ext uri="{FF2B5EF4-FFF2-40B4-BE49-F238E27FC236}">
                <a16:creationId xmlns:a16="http://schemas.microsoft.com/office/drawing/2014/main" id="{72E9DEC1-E033-452E-851C-887A1C525DEA}"/>
              </a:ext>
            </a:extLst>
          </p:cNvPr>
          <p:cNvSpPr>
            <a:spLocks noGrp="1"/>
          </p:cNvSpPr>
          <p:nvPr>
            <p:ph idx="1"/>
          </p:nvPr>
        </p:nvSpPr>
        <p:spPr>
          <a:xfrm>
            <a:off x="189654" y="2261065"/>
            <a:ext cx="8596668" cy="5105053"/>
          </a:xfrm>
        </p:spPr>
        <p:txBody>
          <a:bodyPr>
            <a:normAutofit/>
          </a:bodyPr>
          <a:lstStyle/>
          <a:p>
            <a:r>
              <a:rPr lang="en-GB" sz="3200" dirty="0">
                <a:solidFill>
                  <a:schemeClr val="tx1"/>
                </a:solidFill>
              </a:rPr>
              <a:t>Belief that the welfare system is responsible for encouraging welfare dependency. </a:t>
            </a:r>
          </a:p>
          <a:p>
            <a:pPr marL="0" indent="0">
              <a:buNone/>
            </a:pPr>
            <a:endParaRPr lang="en-GB" sz="2400" dirty="0">
              <a:solidFill>
                <a:schemeClr val="tx1"/>
              </a:solidFill>
            </a:endParaRPr>
          </a:p>
          <a:p>
            <a:r>
              <a:rPr lang="en-GB" sz="3200" dirty="0">
                <a:solidFill>
                  <a:schemeClr val="tx1"/>
                </a:solidFill>
              </a:rPr>
              <a:t>Further studies examine ‘cultures of worklessness’ </a:t>
            </a:r>
          </a:p>
          <a:p>
            <a:pPr marL="0" indent="0">
              <a:buNone/>
            </a:pPr>
            <a:endParaRPr lang="en-GB" sz="2800" dirty="0"/>
          </a:p>
        </p:txBody>
      </p:sp>
      <p:sp>
        <p:nvSpPr>
          <p:cNvPr id="4" name="TextBox 3">
            <a:extLst>
              <a:ext uri="{FF2B5EF4-FFF2-40B4-BE49-F238E27FC236}">
                <a16:creationId xmlns:a16="http://schemas.microsoft.com/office/drawing/2014/main" id="{98BAC153-957C-487D-9190-C702A15E4128}"/>
              </a:ext>
            </a:extLst>
          </p:cNvPr>
          <p:cNvSpPr txBox="1"/>
          <p:nvPr/>
        </p:nvSpPr>
        <p:spPr>
          <a:xfrm>
            <a:off x="3642360" y="6359768"/>
            <a:ext cx="5547360" cy="461665"/>
          </a:xfrm>
          <a:prstGeom prst="rect">
            <a:avLst/>
          </a:prstGeom>
          <a:noFill/>
        </p:spPr>
        <p:txBody>
          <a:bodyPr wrap="square" rtlCol="0">
            <a:spAutoFit/>
          </a:bodyPr>
          <a:lstStyle/>
          <a:p>
            <a:r>
              <a:rPr lang="en-GB" sz="2400" dirty="0"/>
              <a:t>(Joseph Rowntree foundation, 2015)</a:t>
            </a:r>
          </a:p>
        </p:txBody>
      </p:sp>
    </p:spTree>
    <p:extLst>
      <p:ext uri="{BB962C8B-B14F-4D97-AF65-F5344CB8AC3E}">
        <p14:creationId xmlns:p14="http://schemas.microsoft.com/office/powerpoint/2010/main" val="2325834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DF304-322C-4317-AF99-484A68073ED6}"/>
              </a:ext>
            </a:extLst>
          </p:cNvPr>
          <p:cNvSpPr>
            <a:spLocks noGrp="1"/>
          </p:cNvSpPr>
          <p:nvPr>
            <p:ph type="title"/>
          </p:nvPr>
        </p:nvSpPr>
        <p:spPr>
          <a:xfrm>
            <a:off x="0" y="-131704"/>
            <a:ext cx="8596668" cy="1885922"/>
          </a:xfrm>
        </p:spPr>
        <p:txBody>
          <a:bodyPr>
            <a:normAutofit/>
          </a:bodyPr>
          <a:lstStyle/>
          <a:p>
            <a:r>
              <a:rPr lang="en-GB" sz="6000" dirty="0"/>
              <a:t>Poverty in Wales</a:t>
            </a:r>
          </a:p>
        </p:txBody>
      </p:sp>
      <p:sp>
        <p:nvSpPr>
          <p:cNvPr id="3" name="Content Placeholder 2">
            <a:extLst>
              <a:ext uri="{FF2B5EF4-FFF2-40B4-BE49-F238E27FC236}">
                <a16:creationId xmlns:a16="http://schemas.microsoft.com/office/drawing/2014/main" id="{246D5BD3-4906-40E7-BFAC-815E8DEC27B3}"/>
              </a:ext>
            </a:extLst>
          </p:cNvPr>
          <p:cNvSpPr>
            <a:spLocks noGrp="1"/>
          </p:cNvSpPr>
          <p:nvPr>
            <p:ph idx="1"/>
          </p:nvPr>
        </p:nvSpPr>
        <p:spPr>
          <a:xfrm>
            <a:off x="0" y="823761"/>
            <a:ext cx="8596668" cy="3880773"/>
          </a:xfrm>
        </p:spPr>
        <p:txBody>
          <a:bodyPr>
            <a:normAutofit/>
          </a:bodyPr>
          <a:lstStyle/>
          <a:p>
            <a:r>
              <a:rPr lang="en-GB" sz="2400" dirty="0"/>
              <a:t>Research is predicting a massive rise in absolute poverty is soon to occur in wales.</a:t>
            </a:r>
          </a:p>
          <a:p>
            <a:r>
              <a:rPr lang="en-GB" sz="2400" dirty="0"/>
              <a:t>Research also predicts a rise in Child poverty</a:t>
            </a:r>
          </a:p>
          <a:p>
            <a:r>
              <a:rPr lang="en-GB" sz="2400" dirty="0"/>
              <a:t>An expected 34.9% rise in child poverty in 2019-2021 period.</a:t>
            </a:r>
          </a:p>
          <a:p>
            <a:pPr marL="0" indent="0">
              <a:buNone/>
            </a:pPr>
            <a:endParaRPr lang="en-GB" sz="2400" dirty="0"/>
          </a:p>
        </p:txBody>
      </p:sp>
      <p:sp>
        <p:nvSpPr>
          <p:cNvPr id="5" name="TextBox 4">
            <a:extLst>
              <a:ext uri="{FF2B5EF4-FFF2-40B4-BE49-F238E27FC236}">
                <a16:creationId xmlns:a16="http://schemas.microsoft.com/office/drawing/2014/main" id="{3B6AAE4E-FA51-4CD1-B1F0-79FB709E9D5B}"/>
              </a:ext>
            </a:extLst>
          </p:cNvPr>
          <p:cNvSpPr txBox="1"/>
          <p:nvPr/>
        </p:nvSpPr>
        <p:spPr>
          <a:xfrm>
            <a:off x="8596668" y="6396335"/>
            <a:ext cx="4191000" cy="461665"/>
          </a:xfrm>
          <a:prstGeom prst="rect">
            <a:avLst/>
          </a:prstGeom>
          <a:noFill/>
        </p:spPr>
        <p:txBody>
          <a:bodyPr wrap="square" rtlCol="0">
            <a:spAutoFit/>
          </a:bodyPr>
          <a:lstStyle/>
          <a:p>
            <a:r>
              <a:rPr lang="en-GB" sz="2400" dirty="0"/>
              <a:t>(David Williamson, 2017)</a:t>
            </a:r>
          </a:p>
        </p:txBody>
      </p:sp>
      <p:pic>
        <p:nvPicPr>
          <p:cNvPr id="4" name="Picture 3">
            <a:extLst>
              <a:ext uri="{FF2B5EF4-FFF2-40B4-BE49-F238E27FC236}">
                <a16:creationId xmlns:a16="http://schemas.microsoft.com/office/drawing/2014/main" id="{CFA02CFA-8989-4018-B2E6-8B0AB8ECC3D7}"/>
              </a:ext>
            </a:extLst>
          </p:cNvPr>
          <p:cNvPicPr>
            <a:picLocks noChangeAspect="1"/>
          </p:cNvPicPr>
          <p:nvPr/>
        </p:nvPicPr>
        <p:blipFill>
          <a:blip r:embed="rId3"/>
          <a:stretch>
            <a:fillRect/>
          </a:stretch>
        </p:blipFill>
        <p:spPr>
          <a:xfrm>
            <a:off x="1673354" y="2572821"/>
            <a:ext cx="6512703" cy="4263425"/>
          </a:xfrm>
          <a:prstGeom prst="rect">
            <a:avLst/>
          </a:prstGeom>
        </p:spPr>
      </p:pic>
    </p:spTree>
    <p:extLst>
      <p:ext uri="{BB962C8B-B14F-4D97-AF65-F5344CB8AC3E}">
        <p14:creationId xmlns:p14="http://schemas.microsoft.com/office/powerpoint/2010/main" val="3079610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DAE82F-AF82-4674-AA41-8947EB86B955}"/>
              </a:ext>
            </a:extLst>
          </p:cNvPr>
          <p:cNvSpPr>
            <a:spLocks noGrp="1"/>
          </p:cNvSpPr>
          <p:nvPr>
            <p:ph type="title"/>
          </p:nvPr>
        </p:nvSpPr>
        <p:spPr>
          <a:xfrm>
            <a:off x="5668434" y="247650"/>
            <a:ext cx="3970866" cy="6610350"/>
          </a:xfrm>
        </p:spPr>
        <p:txBody>
          <a:bodyPr/>
          <a:lstStyle/>
          <a:p>
            <a:pPr algn="ctr"/>
            <a:r>
              <a:rPr lang="en-GB" dirty="0"/>
              <a:t>Joseph Rowntree </a:t>
            </a:r>
            <a:br>
              <a:rPr lang="en-GB" dirty="0"/>
            </a:br>
            <a:r>
              <a:rPr lang="en-GB" dirty="0"/>
              <a:t>foundations ideas</a:t>
            </a:r>
          </a:p>
        </p:txBody>
      </p:sp>
      <p:pic>
        <p:nvPicPr>
          <p:cNvPr id="6" name="Picture 5">
            <a:extLst>
              <a:ext uri="{FF2B5EF4-FFF2-40B4-BE49-F238E27FC236}">
                <a16:creationId xmlns:a16="http://schemas.microsoft.com/office/drawing/2014/main" id="{8C6FD54D-665C-465A-8333-E299BBB41F7E}"/>
              </a:ext>
            </a:extLst>
          </p:cNvPr>
          <p:cNvPicPr>
            <a:picLocks noChangeAspect="1"/>
          </p:cNvPicPr>
          <p:nvPr/>
        </p:nvPicPr>
        <p:blipFill rotWithShape="1">
          <a:blip r:embed="rId3"/>
          <a:srcRect l="49196" t="18318" r="22344" b="18596"/>
          <a:stretch/>
        </p:blipFill>
        <p:spPr>
          <a:xfrm>
            <a:off x="304800" y="-4915"/>
            <a:ext cx="5581650" cy="6956011"/>
          </a:xfrm>
          <a:prstGeom prst="rect">
            <a:avLst/>
          </a:prstGeom>
        </p:spPr>
      </p:pic>
      <p:sp>
        <p:nvSpPr>
          <p:cNvPr id="8" name="TextBox 7">
            <a:extLst>
              <a:ext uri="{FF2B5EF4-FFF2-40B4-BE49-F238E27FC236}">
                <a16:creationId xmlns:a16="http://schemas.microsoft.com/office/drawing/2014/main" id="{CF6EC75A-F67C-48D1-AE8C-94A6882BA899}"/>
              </a:ext>
            </a:extLst>
          </p:cNvPr>
          <p:cNvSpPr txBox="1"/>
          <p:nvPr/>
        </p:nvSpPr>
        <p:spPr>
          <a:xfrm>
            <a:off x="5668434" y="6212814"/>
            <a:ext cx="6523566" cy="523220"/>
          </a:xfrm>
          <a:prstGeom prst="rect">
            <a:avLst/>
          </a:prstGeom>
          <a:noFill/>
        </p:spPr>
        <p:txBody>
          <a:bodyPr wrap="square" rtlCol="0">
            <a:spAutoFit/>
          </a:bodyPr>
          <a:lstStyle/>
          <a:p>
            <a:r>
              <a:rPr lang="en-GB" sz="2800" dirty="0"/>
              <a:t>(Joseph Rowntree foundation, 2018)</a:t>
            </a:r>
          </a:p>
        </p:txBody>
      </p:sp>
      <p:sp>
        <p:nvSpPr>
          <p:cNvPr id="9" name="TextBox 8">
            <a:extLst>
              <a:ext uri="{FF2B5EF4-FFF2-40B4-BE49-F238E27FC236}">
                <a16:creationId xmlns:a16="http://schemas.microsoft.com/office/drawing/2014/main" id="{C7AEC485-BECF-4C30-9C0A-E4DAD001792E}"/>
              </a:ext>
            </a:extLst>
          </p:cNvPr>
          <p:cNvSpPr txBox="1"/>
          <p:nvPr/>
        </p:nvSpPr>
        <p:spPr>
          <a:xfrm>
            <a:off x="5886450" y="1581150"/>
            <a:ext cx="3409950"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t>Ideas of prevention rather than cure</a:t>
            </a:r>
          </a:p>
          <a:p>
            <a:pPr marL="285750" indent="-285750">
              <a:buFont typeface="Arial" panose="020B0604020202020204" pitchFamily="34" charset="0"/>
              <a:buChar char="•"/>
            </a:pPr>
            <a:r>
              <a:rPr lang="en-GB" sz="2400" dirty="0"/>
              <a:t>Tackling problems before they come problems</a:t>
            </a:r>
          </a:p>
        </p:txBody>
      </p:sp>
    </p:spTree>
    <p:extLst>
      <p:ext uri="{BB962C8B-B14F-4D97-AF65-F5344CB8AC3E}">
        <p14:creationId xmlns:p14="http://schemas.microsoft.com/office/powerpoint/2010/main" val="2372127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4EEB8-8432-4672-9D18-CD0CA631CCDA}"/>
              </a:ext>
            </a:extLst>
          </p:cNvPr>
          <p:cNvSpPr>
            <a:spLocks noGrp="1"/>
          </p:cNvSpPr>
          <p:nvPr>
            <p:ph type="title"/>
          </p:nvPr>
        </p:nvSpPr>
        <p:spPr>
          <a:xfrm>
            <a:off x="39882" y="0"/>
            <a:ext cx="8596668" cy="1320800"/>
          </a:xfrm>
        </p:spPr>
        <p:txBody>
          <a:bodyPr/>
          <a:lstStyle/>
          <a:p>
            <a:r>
              <a:rPr lang="en-GB" dirty="0"/>
              <a:t>What are Wales doing to tackle poverty?</a:t>
            </a:r>
          </a:p>
        </p:txBody>
      </p:sp>
      <p:sp>
        <p:nvSpPr>
          <p:cNvPr id="10" name="TextBox 9">
            <a:extLst>
              <a:ext uri="{FF2B5EF4-FFF2-40B4-BE49-F238E27FC236}">
                <a16:creationId xmlns:a16="http://schemas.microsoft.com/office/drawing/2014/main" id="{45674D5F-D73C-4F13-83C1-532F355FCCA7}"/>
              </a:ext>
            </a:extLst>
          </p:cNvPr>
          <p:cNvSpPr txBox="1"/>
          <p:nvPr/>
        </p:nvSpPr>
        <p:spPr>
          <a:xfrm>
            <a:off x="39882" y="660400"/>
            <a:ext cx="9099030" cy="461665"/>
          </a:xfrm>
          <a:prstGeom prst="rect">
            <a:avLst/>
          </a:prstGeom>
          <a:noFill/>
        </p:spPr>
        <p:txBody>
          <a:bodyPr wrap="square" rtlCol="0">
            <a:spAutoFit/>
          </a:bodyPr>
          <a:lstStyle/>
          <a:p>
            <a:r>
              <a:rPr lang="en-GB" sz="2400" dirty="0">
                <a:solidFill>
                  <a:schemeClr val="accent1"/>
                </a:solidFill>
              </a:rPr>
              <a:t>Wales, Child poverty strategy </a:t>
            </a:r>
          </a:p>
        </p:txBody>
      </p:sp>
      <p:pic>
        <p:nvPicPr>
          <p:cNvPr id="13" name="Picture 12">
            <a:extLst>
              <a:ext uri="{FF2B5EF4-FFF2-40B4-BE49-F238E27FC236}">
                <a16:creationId xmlns:a16="http://schemas.microsoft.com/office/drawing/2014/main" id="{AD08A4B5-66F9-4BD7-8972-DE27C7944E35}"/>
              </a:ext>
            </a:extLst>
          </p:cNvPr>
          <p:cNvPicPr>
            <a:picLocks noChangeAspect="1"/>
          </p:cNvPicPr>
          <p:nvPr/>
        </p:nvPicPr>
        <p:blipFill rotWithShape="1">
          <a:blip r:embed="rId3"/>
          <a:srcRect l="8361" t="22062" r="8156" b="68827"/>
          <a:stretch/>
        </p:blipFill>
        <p:spPr>
          <a:xfrm>
            <a:off x="-59962" y="1229451"/>
            <a:ext cx="12251961" cy="751749"/>
          </a:xfrm>
          <a:prstGeom prst="rect">
            <a:avLst/>
          </a:prstGeom>
        </p:spPr>
      </p:pic>
      <p:sp>
        <p:nvSpPr>
          <p:cNvPr id="14" name="TextBox 13">
            <a:extLst>
              <a:ext uri="{FF2B5EF4-FFF2-40B4-BE49-F238E27FC236}">
                <a16:creationId xmlns:a16="http://schemas.microsoft.com/office/drawing/2014/main" id="{186A590A-4E48-4761-B28E-629A38AF3285}"/>
              </a:ext>
            </a:extLst>
          </p:cNvPr>
          <p:cNvSpPr txBox="1"/>
          <p:nvPr/>
        </p:nvSpPr>
        <p:spPr>
          <a:xfrm>
            <a:off x="0" y="1981200"/>
            <a:ext cx="9548734" cy="892552"/>
          </a:xfrm>
          <a:prstGeom prst="rect">
            <a:avLst/>
          </a:prstGeom>
          <a:noFill/>
        </p:spPr>
        <p:txBody>
          <a:bodyPr wrap="square" rtlCol="0">
            <a:spAutoFit/>
          </a:bodyPr>
          <a:lstStyle/>
          <a:p>
            <a:r>
              <a:rPr lang="en-GB" sz="2800" dirty="0"/>
              <a:t>Projects and policies running under this objective:</a:t>
            </a:r>
          </a:p>
          <a:p>
            <a:pPr marL="342900" indent="-342900">
              <a:buFont typeface="Arial" panose="020B0604020202020204" pitchFamily="34" charset="0"/>
              <a:buChar char="•"/>
            </a:pPr>
            <a:endParaRPr lang="en-GB" sz="2400" dirty="0"/>
          </a:p>
        </p:txBody>
      </p:sp>
      <p:pic>
        <p:nvPicPr>
          <p:cNvPr id="15" name="Picture 14">
            <a:extLst>
              <a:ext uri="{FF2B5EF4-FFF2-40B4-BE49-F238E27FC236}">
                <a16:creationId xmlns:a16="http://schemas.microsoft.com/office/drawing/2014/main" id="{E3C83169-A258-44B8-A8A2-D390CE97E70A}"/>
              </a:ext>
            </a:extLst>
          </p:cNvPr>
          <p:cNvPicPr>
            <a:picLocks noChangeAspect="1"/>
          </p:cNvPicPr>
          <p:nvPr/>
        </p:nvPicPr>
        <p:blipFill rotWithShape="1">
          <a:blip r:embed="rId4"/>
          <a:srcRect l="8361" t="42182" r="8156" b="48414"/>
          <a:stretch/>
        </p:blipFill>
        <p:spPr>
          <a:xfrm>
            <a:off x="0" y="4313562"/>
            <a:ext cx="12191999" cy="772101"/>
          </a:xfrm>
          <a:prstGeom prst="rect">
            <a:avLst/>
          </a:prstGeom>
        </p:spPr>
      </p:pic>
      <p:sp>
        <p:nvSpPr>
          <p:cNvPr id="16" name="TextBox 15">
            <a:extLst>
              <a:ext uri="{FF2B5EF4-FFF2-40B4-BE49-F238E27FC236}">
                <a16:creationId xmlns:a16="http://schemas.microsoft.com/office/drawing/2014/main" id="{FE727D1E-A8FC-42E3-BAF9-18FACBC114C1}"/>
              </a:ext>
            </a:extLst>
          </p:cNvPr>
          <p:cNvSpPr txBox="1"/>
          <p:nvPr/>
        </p:nvSpPr>
        <p:spPr>
          <a:xfrm>
            <a:off x="39882" y="2599954"/>
            <a:ext cx="9718715" cy="1200329"/>
          </a:xfrm>
          <a:prstGeom prst="rect">
            <a:avLst/>
          </a:prstGeom>
          <a:noFill/>
        </p:spPr>
        <p:txBody>
          <a:bodyPr wrap="square" rtlCol="0">
            <a:spAutoFit/>
          </a:bodyPr>
          <a:lstStyle/>
          <a:p>
            <a:r>
              <a:rPr lang="en-GB" sz="2400" dirty="0"/>
              <a:t>Water, credit unions, fuel poverty, Financial Inclusion Strategy and Delivery Plan, digital inclusion, Discretionary Assistance Fund, Reducing the cost of running new homes </a:t>
            </a:r>
          </a:p>
        </p:txBody>
      </p:sp>
      <p:sp>
        <p:nvSpPr>
          <p:cNvPr id="17" name="TextBox 16">
            <a:extLst>
              <a:ext uri="{FF2B5EF4-FFF2-40B4-BE49-F238E27FC236}">
                <a16:creationId xmlns:a16="http://schemas.microsoft.com/office/drawing/2014/main" id="{D47649A5-9808-4BA7-BAB1-BF5BA33AF047}"/>
              </a:ext>
            </a:extLst>
          </p:cNvPr>
          <p:cNvSpPr txBox="1"/>
          <p:nvPr/>
        </p:nvSpPr>
        <p:spPr>
          <a:xfrm>
            <a:off x="209863" y="4994575"/>
            <a:ext cx="9548734" cy="892552"/>
          </a:xfrm>
          <a:prstGeom prst="rect">
            <a:avLst/>
          </a:prstGeom>
          <a:noFill/>
        </p:spPr>
        <p:txBody>
          <a:bodyPr wrap="square" rtlCol="0">
            <a:spAutoFit/>
          </a:bodyPr>
          <a:lstStyle/>
          <a:p>
            <a:r>
              <a:rPr lang="en-GB" sz="2800" dirty="0"/>
              <a:t>Projects and policies running under this objective:</a:t>
            </a:r>
          </a:p>
          <a:p>
            <a:pPr marL="342900" indent="-342900">
              <a:buFont typeface="Arial" panose="020B0604020202020204" pitchFamily="34" charset="0"/>
              <a:buChar char="•"/>
            </a:pPr>
            <a:endParaRPr lang="en-GB" sz="2400" dirty="0"/>
          </a:p>
        </p:txBody>
      </p:sp>
      <p:sp>
        <p:nvSpPr>
          <p:cNvPr id="18" name="TextBox 17">
            <a:extLst>
              <a:ext uri="{FF2B5EF4-FFF2-40B4-BE49-F238E27FC236}">
                <a16:creationId xmlns:a16="http://schemas.microsoft.com/office/drawing/2014/main" id="{CCB42F6B-63B7-45CC-8A4E-520B4FFE4C6D}"/>
              </a:ext>
            </a:extLst>
          </p:cNvPr>
          <p:cNvSpPr txBox="1"/>
          <p:nvPr/>
        </p:nvSpPr>
        <p:spPr>
          <a:xfrm>
            <a:off x="429628" y="5549964"/>
            <a:ext cx="9718715" cy="830997"/>
          </a:xfrm>
          <a:prstGeom prst="rect">
            <a:avLst/>
          </a:prstGeom>
          <a:noFill/>
        </p:spPr>
        <p:txBody>
          <a:bodyPr wrap="square" rtlCol="0">
            <a:spAutoFit/>
          </a:bodyPr>
          <a:lstStyle/>
          <a:p>
            <a:r>
              <a:rPr lang="en-GB" sz="2400" dirty="0"/>
              <a:t>Apprenticeships, adult community learning, EU Funded Skills Programmes, skills gateway, skills policy</a:t>
            </a:r>
          </a:p>
        </p:txBody>
      </p:sp>
      <p:sp>
        <p:nvSpPr>
          <p:cNvPr id="19" name="TextBox 18">
            <a:extLst>
              <a:ext uri="{FF2B5EF4-FFF2-40B4-BE49-F238E27FC236}">
                <a16:creationId xmlns:a16="http://schemas.microsoft.com/office/drawing/2014/main" id="{D4FEA1D9-AE76-4E97-93B4-D65CB0D776C3}"/>
              </a:ext>
            </a:extLst>
          </p:cNvPr>
          <p:cNvSpPr txBox="1"/>
          <p:nvPr/>
        </p:nvSpPr>
        <p:spPr>
          <a:xfrm>
            <a:off x="5791201" y="6445152"/>
            <a:ext cx="5791200" cy="400110"/>
          </a:xfrm>
          <a:prstGeom prst="rect">
            <a:avLst/>
          </a:prstGeom>
          <a:noFill/>
        </p:spPr>
        <p:txBody>
          <a:bodyPr wrap="square" rtlCol="0">
            <a:spAutoFit/>
          </a:bodyPr>
          <a:lstStyle/>
          <a:p>
            <a:r>
              <a:rPr lang="en-GB" sz="2000" dirty="0"/>
              <a:t>(Welsh Government, 2016)</a:t>
            </a:r>
          </a:p>
        </p:txBody>
      </p:sp>
    </p:spTree>
    <p:extLst>
      <p:ext uri="{BB962C8B-B14F-4D97-AF65-F5344CB8AC3E}">
        <p14:creationId xmlns:p14="http://schemas.microsoft.com/office/powerpoint/2010/main" val="3868822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FF5C15-997F-4F2C-A275-48939B8033DC}"/>
              </a:ext>
            </a:extLst>
          </p:cNvPr>
          <p:cNvPicPr>
            <a:picLocks noChangeAspect="1"/>
          </p:cNvPicPr>
          <p:nvPr/>
        </p:nvPicPr>
        <p:blipFill>
          <a:blip r:embed="rId3"/>
          <a:stretch>
            <a:fillRect/>
          </a:stretch>
        </p:blipFill>
        <p:spPr>
          <a:xfrm>
            <a:off x="0" y="312761"/>
            <a:ext cx="12192000" cy="746078"/>
          </a:xfrm>
          <a:prstGeom prst="rect">
            <a:avLst/>
          </a:prstGeom>
        </p:spPr>
      </p:pic>
      <p:pic>
        <p:nvPicPr>
          <p:cNvPr id="8" name="Picture 7">
            <a:extLst>
              <a:ext uri="{FF2B5EF4-FFF2-40B4-BE49-F238E27FC236}">
                <a16:creationId xmlns:a16="http://schemas.microsoft.com/office/drawing/2014/main" id="{BD9D1A30-9C0D-48A4-843B-FD4C5EE6AC42}"/>
              </a:ext>
            </a:extLst>
          </p:cNvPr>
          <p:cNvPicPr>
            <a:picLocks noChangeAspect="1"/>
          </p:cNvPicPr>
          <p:nvPr/>
        </p:nvPicPr>
        <p:blipFill rotWithShape="1">
          <a:blip r:embed="rId4"/>
          <a:srcRect l="34358" t="19696" r="42404" b="56027"/>
          <a:stretch/>
        </p:blipFill>
        <p:spPr>
          <a:xfrm>
            <a:off x="255848" y="1229509"/>
            <a:ext cx="4476771" cy="2629569"/>
          </a:xfrm>
          <a:prstGeom prst="rect">
            <a:avLst/>
          </a:prstGeom>
        </p:spPr>
      </p:pic>
      <p:pic>
        <p:nvPicPr>
          <p:cNvPr id="9" name="Picture 8">
            <a:extLst>
              <a:ext uri="{FF2B5EF4-FFF2-40B4-BE49-F238E27FC236}">
                <a16:creationId xmlns:a16="http://schemas.microsoft.com/office/drawing/2014/main" id="{96EADAF6-1675-4440-89DE-130ABEFB8068}"/>
              </a:ext>
            </a:extLst>
          </p:cNvPr>
          <p:cNvPicPr>
            <a:picLocks noChangeAspect="1"/>
          </p:cNvPicPr>
          <p:nvPr/>
        </p:nvPicPr>
        <p:blipFill rotWithShape="1">
          <a:blip r:embed="rId5"/>
          <a:srcRect t="34042" b="33633"/>
          <a:stretch/>
        </p:blipFill>
        <p:spPr>
          <a:xfrm>
            <a:off x="302342" y="3859078"/>
            <a:ext cx="4495415" cy="2386739"/>
          </a:xfrm>
          <a:prstGeom prst="rect">
            <a:avLst/>
          </a:prstGeom>
        </p:spPr>
      </p:pic>
      <p:pic>
        <p:nvPicPr>
          <p:cNvPr id="10" name="Picture 9">
            <a:extLst>
              <a:ext uri="{FF2B5EF4-FFF2-40B4-BE49-F238E27FC236}">
                <a16:creationId xmlns:a16="http://schemas.microsoft.com/office/drawing/2014/main" id="{531A75F2-AD9D-4E7C-9D91-8FBF31DDAF09}"/>
              </a:ext>
            </a:extLst>
          </p:cNvPr>
          <p:cNvPicPr>
            <a:picLocks noChangeAspect="1"/>
          </p:cNvPicPr>
          <p:nvPr/>
        </p:nvPicPr>
        <p:blipFill rotWithShape="1">
          <a:blip r:embed="rId5"/>
          <a:srcRect t="66829" b="4320"/>
          <a:stretch/>
        </p:blipFill>
        <p:spPr>
          <a:xfrm>
            <a:off x="4797757" y="1514590"/>
            <a:ext cx="4660924" cy="2208689"/>
          </a:xfrm>
          <a:prstGeom prst="rect">
            <a:avLst/>
          </a:prstGeom>
        </p:spPr>
      </p:pic>
      <p:sp>
        <p:nvSpPr>
          <p:cNvPr id="11" name="Rectangle 10">
            <a:extLst>
              <a:ext uri="{FF2B5EF4-FFF2-40B4-BE49-F238E27FC236}">
                <a16:creationId xmlns:a16="http://schemas.microsoft.com/office/drawing/2014/main" id="{BD97EEC8-2F32-4CB8-AB13-768CBB2B4AF4}"/>
              </a:ext>
            </a:extLst>
          </p:cNvPr>
          <p:cNvSpPr/>
          <p:nvPr/>
        </p:nvSpPr>
        <p:spPr>
          <a:xfrm>
            <a:off x="5138611" y="6334780"/>
            <a:ext cx="4449808" cy="523220"/>
          </a:xfrm>
          <a:prstGeom prst="rect">
            <a:avLst/>
          </a:prstGeom>
        </p:spPr>
        <p:txBody>
          <a:bodyPr wrap="none">
            <a:spAutoFit/>
          </a:bodyPr>
          <a:lstStyle/>
          <a:p>
            <a:r>
              <a:rPr lang="en-GB" sz="2800" dirty="0"/>
              <a:t>(Welsh Government, 2016)</a:t>
            </a:r>
          </a:p>
        </p:txBody>
      </p:sp>
    </p:spTree>
    <p:extLst>
      <p:ext uri="{BB962C8B-B14F-4D97-AF65-F5344CB8AC3E}">
        <p14:creationId xmlns:p14="http://schemas.microsoft.com/office/powerpoint/2010/main" val="1008666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6B385BB-5336-4235-92AD-12A6D766A2AD}"/>
              </a:ext>
            </a:extLst>
          </p:cNvPr>
          <p:cNvPicPr>
            <a:picLocks noChangeAspect="1"/>
          </p:cNvPicPr>
          <p:nvPr/>
        </p:nvPicPr>
        <p:blipFill>
          <a:blip r:embed="rId3"/>
          <a:stretch>
            <a:fillRect/>
          </a:stretch>
        </p:blipFill>
        <p:spPr>
          <a:xfrm>
            <a:off x="0" y="432381"/>
            <a:ext cx="12192000" cy="768096"/>
          </a:xfrm>
          <a:prstGeom prst="rect">
            <a:avLst/>
          </a:prstGeom>
        </p:spPr>
      </p:pic>
      <p:pic>
        <p:nvPicPr>
          <p:cNvPr id="3" name="Picture 2">
            <a:extLst>
              <a:ext uri="{FF2B5EF4-FFF2-40B4-BE49-F238E27FC236}">
                <a16:creationId xmlns:a16="http://schemas.microsoft.com/office/drawing/2014/main" id="{082EC978-2142-4C39-A5FC-7512072F5FEE}"/>
              </a:ext>
            </a:extLst>
          </p:cNvPr>
          <p:cNvPicPr>
            <a:picLocks noChangeAspect="1"/>
          </p:cNvPicPr>
          <p:nvPr/>
        </p:nvPicPr>
        <p:blipFill rotWithShape="1">
          <a:blip r:embed="rId4"/>
          <a:srcRect l="44820" t="9822" r="10001" b="43806"/>
          <a:stretch/>
        </p:blipFill>
        <p:spPr>
          <a:xfrm>
            <a:off x="195943" y="1200476"/>
            <a:ext cx="9209314" cy="5314467"/>
          </a:xfrm>
          <a:prstGeom prst="rect">
            <a:avLst/>
          </a:prstGeom>
        </p:spPr>
      </p:pic>
      <p:sp>
        <p:nvSpPr>
          <p:cNvPr id="4" name="Rectangle 3">
            <a:extLst>
              <a:ext uri="{FF2B5EF4-FFF2-40B4-BE49-F238E27FC236}">
                <a16:creationId xmlns:a16="http://schemas.microsoft.com/office/drawing/2014/main" id="{C54BE3AC-FEB9-466B-832F-7A3E70A1B301}"/>
              </a:ext>
            </a:extLst>
          </p:cNvPr>
          <p:cNvSpPr/>
          <p:nvPr/>
        </p:nvSpPr>
        <p:spPr>
          <a:xfrm>
            <a:off x="7546249" y="6334780"/>
            <a:ext cx="4449808" cy="523220"/>
          </a:xfrm>
          <a:prstGeom prst="rect">
            <a:avLst/>
          </a:prstGeom>
        </p:spPr>
        <p:txBody>
          <a:bodyPr wrap="none">
            <a:spAutoFit/>
          </a:bodyPr>
          <a:lstStyle/>
          <a:p>
            <a:pPr lvl="0"/>
            <a:r>
              <a:rPr lang="en-GB" sz="2800" dirty="0">
                <a:solidFill>
                  <a:prstClr val="black"/>
                </a:solidFill>
              </a:rPr>
              <a:t>(Welsh Government, 2016)</a:t>
            </a:r>
          </a:p>
        </p:txBody>
      </p:sp>
    </p:spTree>
    <p:extLst>
      <p:ext uri="{BB962C8B-B14F-4D97-AF65-F5344CB8AC3E}">
        <p14:creationId xmlns:p14="http://schemas.microsoft.com/office/powerpoint/2010/main" val="2010124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1320800"/>
          </a:xfrm>
        </p:spPr>
        <p:txBody>
          <a:bodyPr/>
          <a:lstStyle/>
          <a:p>
            <a:r>
              <a:rPr lang="en-GB" dirty="0"/>
              <a:t>References </a:t>
            </a:r>
          </a:p>
        </p:txBody>
      </p:sp>
      <p:sp>
        <p:nvSpPr>
          <p:cNvPr id="3" name="Content Placeholder 2"/>
          <p:cNvSpPr>
            <a:spLocks noGrp="1"/>
          </p:cNvSpPr>
          <p:nvPr>
            <p:ph idx="1"/>
          </p:nvPr>
        </p:nvSpPr>
        <p:spPr>
          <a:xfrm>
            <a:off x="589411" y="560389"/>
            <a:ext cx="8596668" cy="6175691"/>
          </a:xfrm>
        </p:spPr>
        <p:txBody>
          <a:bodyPr>
            <a:normAutofit lnSpcReduction="10000"/>
          </a:bodyPr>
          <a:lstStyle/>
          <a:p>
            <a:r>
              <a:rPr lang="en-GB" dirty="0"/>
              <a:t>Child Poverty Action Group (N/D) ‘work and low pay’ (accessed on 17/12/2018) accessed at: </a:t>
            </a:r>
            <a:r>
              <a:rPr lang="en-GB" dirty="0">
                <a:hlinkClick r:id="rId3"/>
              </a:rPr>
              <a:t>http://cpag.org.uk/work-and-low-pay</a:t>
            </a:r>
            <a:r>
              <a:rPr lang="en-GB" dirty="0"/>
              <a:t> </a:t>
            </a:r>
          </a:p>
          <a:p>
            <a:r>
              <a:rPr lang="en-GB" dirty="0"/>
              <a:t>David Williamson (2017) Warning that Wales could see the biggest rise in absolute poverty if benefits changes go ahead, Wales Online. (Accessed On 19/12/18) accessed at: </a:t>
            </a:r>
            <a:r>
              <a:rPr lang="en-GB" dirty="0">
                <a:hlinkClick r:id="rId4"/>
              </a:rPr>
              <a:t>https://www.walesonline.co.uk/news/politics/warning-wales-could-see-biggest-13845675</a:t>
            </a:r>
            <a:r>
              <a:rPr lang="en-GB" dirty="0"/>
              <a:t> </a:t>
            </a:r>
          </a:p>
          <a:p>
            <a:r>
              <a:rPr lang="en-GB" dirty="0"/>
              <a:t>ERSC Poverty and Social Exclusion Project (n.d</a:t>
            </a:r>
            <a:r>
              <a:rPr lang="en-GB" i="1" dirty="0"/>
              <a:t>.) Definitions of Poverty </a:t>
            </a:r>
            <a:r>
              <a:rPr lang="en-GB" dirty="0"/>
              <a:t>webpage. Accessed at: </a:t>
            </a:r>
            <a:r>
              <a:rPr lang="en-GB" dirty="0">
                <a:hlinkClick r:id="rId5"/>
              </a:rPr>
              <a:t>http://www.poverty.ac.uk/definitionspoverty</a:t>
            </a:r>
            <a:r>
              <a:rPr lang="en-GB" dirty="0"/>
              <a:t>  (Accessed on 10/12/2018)</a:t>
            </a:r>
          </a:p>
          <a:p>
            <a:r>
              <a:rPr lang="en-GB" dirty="0"/>
              <a:t>Gov.UK (2010) ‘reforms will tackle poverty and get Britain working again’ (accessed on 17/12/2018) accessed at: </a:t>
            </a:r>
            <a:r>
              <a:rPr lang="en-GB" dirty="0">
                <a:hlinkClick r:id="rId6"/>
              </a:rPr>
              <a:t>https://www.gov.uk/government/news/reforms-will-tacklepoverty-and-get-britain-working-again</a:t>
            </a:r>
            <a:r>
              <a:rPr lang="en-GB" dirty="0"/>
              <a:t> </a:t>
            </a:r>
          </a:p>
          <a:p>
            <a:r>
              <a:rPr lang="en-GB" dirty="0"/>
              <a:t>Habitats for Humanity Great Britain (2017) ‘Relative Vs Absolute Poverty’ (accessed on 17/12/2018) accessed at: </a:t>
            </a:r>
            <a:r>
              <a:rPr lang="en-GB" dirty="0">
                <a:hlinkClick r:id="rId7"/>
              </a:rPr>
              <a:t>https://www.habitatforhumanity.org.uk/blog/2018/09/relative-absolute-poverty/</a:t>
            </a:r>
            <a:r>
              <a:rPr lang="en-GB" dirty="0"/>
              <a:t> </a:t>
            </a:r>
          </a:p>
          <a:p>
            <a:r>
              <a:rPr lang="en-GB" dirty="0"/>
              <a:t>Joseph Rowntree foundation (2018) ‘Poverty in Wales </a:t>
            </a:r>
            <a:r>
              <a:rPr lang="en-GB" dirty="0" err="1"/>
              <a:t>Breifing</a:t>
            </a:r>
            <a:r>
              <a:rPr lang="en-GB" dirty="0"/>
              <a:t>’ </a:t>
            </a:r>
            <a:r>
              <a:rPr lang="en-GB" dirty="0" err="1"/>
              <a:t>accssed</a:t>
            </a:r>
            <a:r>
              <a:rPr lang="en-GB" dirty="0"/>
              <a:t> at:  </a:t>
            </a:r>
            <a:r>
              <a:rPr lang="en-GB" dirty="0">
                <a:hlinkClick r:id="rId8"/>
              </a:rPr>
              <a:t>https://moodle.uwtsd.ac.uk/pluginfile.php/218186/mod_resource/content/1/we_can_solve_poverty_in_the_uk_0.pdf</a:t>
            </a:r>
            <a:r>
              <a:rPr lang="en-GB" dirty="0"/>
              <a:t>  accessed on 8/12/2018)</a:t>
            </a:r>
          </a:p>
          <a:p>
            <a:endParaRPr lang="en-GB" dirty="0"/>
          </a:p>
          <a:p>
            <a:endParaRPr lang="en-GB" dirty="0"/>
          </a:p>
        </p:txBody>
      </p:sp>
    </p:spTree>
    <p:extLst>
      <p:ext uri="{BB962C8B-B14F-4D97-AF65-F5344CB8AC3E}">
        <p14:creationId xmlns:p14="http://schemas.microsoft.com/office/powerpoint/2010/main" val="2665575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00370-572A-4D2A-9547-B1B784586C29}"/>
              </a:ext>
            </a:extLst>
          </p:cNvPr>
          <p:cNvSpPr>
            <a:spLocks noGrp="1"/>
          </p:cNvSpPr>
          <p:nvPr>
            <p:ph type="title"/>
          </p:nvPr>
        </p:nvSpPr>
        <p:spPr>
          <a:xfrm>
            <a:off x="0" y="0"/>
            <a:ext cx="8596668" cy="1320800"/>
          </a:xfrm>
        </p:spPr>
        <p:txBody>
          <a:bodyPr/>
          <a:lstStyle/>
          <a:p>
            <a:r>
              <a:rPr lang="en-GB" dirty="0"/>
              <a:t>References</a:t>
            </a:r>
          </a:p>
        </p:txBody>
      </p:sp>
      <p:sp>
        <p:nvSpPr>
          <p:cNvPr id="3" name="Content Placeholder 2">
            <a:extLst>
              <a:ext uri="{FF2B5EF4-FFF2-40B4-BE49-F238E27FC236}">
                <a16:creationId xmlns:a16="http://schemas.microsoft.com/office/drawing/2014/main" id="{BB15DBDB-DC03-4F03-A462-B0A00BB347FB}"/>
              </a:ext>
            </a:extLst>
          </p:cNvPr>
          <p:cNvSpPr>
            <a:spLocks noGrp="1"/>
          </p:cNvSpPr>
          <p:nvPr>
            <p:ph idx="1"/>
          </p:nvPr>
        </p:nvSpPr>
        <p:spPr>
          <a:xfrm>
            <a:off x="220134" y="717869"/>
            <a:ext cx="8596668" cy="5892793"/>
          </a:xfrm>
        </p:spPr>
        <p:txBody>
          <a:bodyPr>
            <a:normAutofit fontScale="92500" lnSpcReduction="20000"/>
          </a:bodyPr>
          <a:lstStyle/>
          <a:p>
            <a:pPr>
              <a:buClr>
                <a:srgbClr val="92278F"/>
              </a:buClr>
            </a:pPr>
            <a:r>
              <a:rPr lang="en-GB" dirty="0"/>
              <a:t>Joseph Rowntree foundation (2015) ‘sociological perspectives on poverty’ accessed on (17/12/2018) accessed at: </a:t>
            </a:r>
            <a:r>
              <a:rPr lang="en-GB" dirty="0">
                <a:hlinkClick r:id="rId3"/>
              </a:rPr>
              <a:t>https://www.jrf.org.uk/report/sociological-perspectives-poverty</a:t>
            </a:r>
            <a:r>
              <a:rPr lang="en-GB" dirty="0"/>
              <a:t>  </a:t>
            </a:r>
          </a:p>
          <a:p>
            <a:pPr>
              <a:buClr>
                <a:srgbClr val="92278F"/>
              </a:buClr>
            </a:pPr>
            <a:r>
              <a:rPr lang="en-GB" dirty="0">
                <a:solidFill>
                  <a:prstClr val="black">
                    <a:lumMod val="75000"/>
                    <a:lumOff val="25000"/>
                  </a:prstClr>
                </a:solidFill>
              </a:rPr>
              <a:t>Mike Hawking (2017) ‘</a:t>
            </a:r>
            <a:r>
              <a:rPr lang="en-GB" dirty="0"/>
              <a:t>Three ways the Apprenticeship Levy could help people in poverty’ Joseph Rowntree Foundation. Accessed on: 02/01/2019 accessed at: </a:t>
            </a:r>
            <a:r>
              <a:rPr lang="en-GB" dirty="0">
                <a:hlinkClick r:id="rId4"/>
              </a:rPr>
              <a:t>https://www.jrf.org.uk/blog/three-ways-apprenticeship-levy-could-help-people-poverty</a:t>
            </a:r>
            <a:r>
              <a:rPr lang="en-GB" dirty="0"/>
              <a:t> </a:t>
            </a:r>
            <a:endParaRPr lang="en-GB" dirty="0">
              <a:solidFill>
                <a:prstClr val="black">
                  <a:lumMod val="75000"/>
                  <a:lumOff val="25000"/>
                </a:prstClr>
              </a:solidFill>
            </a:endParaRPr>
          </a:p>
          <a:p>
            <a:pPr lvl="0">
              <a:buClr>
                <a:srgbClr val="92278F"/>
              </a:buClr>
            </a:pPr>
            <a:r>
              <a:rPr lang="en-GB" dirty="0">
                <a:solidFill>
                  <a:prstClr val="black">
                    <a:lumMod val="75000"/>
                    <a:lumOff val="25000"/>
                  </a:prstClr>
                </a:solidFill>
              </a:rPr>
              <a:t>Maslow, A and American Psychological Association (1943) </a:t>
            </a:r>
            <a:r>
              <a:rPr lang="en-GB" i="1" dirty="0">
                <a:solidFill>
                  <a:prstClr val="black">
                    <a:lumMod val="75000"/>
                    <a:lumOff val="25000"/>
                  </a:prstClr>
                </a:solidFill>
              </a:rPr>
              <a:t>A Theory of Human Motivation. </a:t>
            </a:r>
            <a:r>
              <a:rPr lang="en-GB" dirty="0">
                <a:solidFill>
                  <a:prstClr val="black">
                    <a:lumMod val="75000"/>
                    <a:lumOff val="25000"/>
                  </a:prstClr>
                </a:solidFill>
              </a:rPr>
              <a:t>Indianapolis: </a:t>
            </a:r>
            <a:r>
              <a:rPr lang="en-GB" dirty="0" err="1">
                <a:solidFill>
                  <a:prstClr val="black">
                    <a:lumMod val="75000"/>
                    <a:lumOff val="25000"/>
                  </a:prstClr>
                </a:solidFill>
              </a:rPr>
              <a:t>Bobbs-Merill</a:t>
            </a:r>
            <a:endParaRPr lang="en-GB" dirty="0">
              <a:solidFill>
                <a:prstClr val="black">
                  <a:lumMod val="75000"/>
                  <a:lumOff val="25000"/>
                </a:prstClr>
              </a:solidFill>
            </a:endParaRPr>
          </a:p>
          <a:p>
            <a:pPr>
              <a:buClr>
                <a:srgbClr val="92278F"/>
              </a:buClr>
            </a:pPr>
            <a:r>
              <a:rPr lang="en-GB" dirty="0"/>
              <a:t>National Assembly Wales (2015) </a:t>
            </a:r>
            <a:r>
              <a:rPr lang="en-GB" i="1" dirty="0"/>
              <a:t>Inquiry into Poverty in Wales: Poverty and Inequality. June 2015. Online: </a:t>
            </a:r>
            <a:r>
              <a:rPr lang="en-GB" i="1" dirty="0">
                <a:hlinkClick r:id="rId5"/>
              </a:rPr>
              <a:t>http://www.assembly.wales/laid%20documents/cr-ld10252/cr-ld10252-e.pdf</a:t>
            </a:r>
            <a:r>
              <a:rPr lang="en-GB" i="1" dirty="0"/>
              <a:t> [</a:t>
            </a:r>
            <a:r>
              <a:rPr lang="en-GB" i="1" dirty="0" err="1"/>
              <a:t>Accessd</a:t>
            </a:r>
            <a:r>
              <a:rPr lang="en-GB" i="1" dirty="0"/>
              <a:t>: 22/11/2018]</a:t>
            </a:r>
          </a:p>
          <a:p>
            <a:pPr>
              <a:buClr>
                <a:srgbClr val="92278F"/>
              </a:buClr>
            </a:pPr>
            <a:r>
              <a:rPr lang="en-GB" dirty="0"/>
              <a:t>Spiker, P. (2016) Poverty as a wicked problem. </a:t>
            </a:r>
            <a:r>
              <a:rPr lang="en-GB" i="1" dirty="0"/>
              <a:t>Poverty Brief</a:t>
            </a:r>
            <a:r>
              <a:rPr lang="en-GB" dirty="0"/>
              <a:t>. November 2016. No.35. </a:t>
            </a:r>
            <a:endParaRPr lang="en-GB" dirty="0">
              <a:solidFill>
                <a:prstClr val="black">
                  <a:lumMod val="75000"/>
                  <a:lumOff val="25000"/>
                </a:prstClr>
              </a:solidFill>
            </a:endParaRPr>
          </a:p>
          <a:p>
            <a:pPr lvl="0">
              <a:buClr>
                <a:srgbClr val="92278F"/>
              </a:buClr>
            </a:pPr>
            <a:r>
              <a:rPr lang="en-GB" dirty="0" err="1">
                <a:solidFill>
                  <a:prstClr val="black">
                    <a:lumMod val="75000"/>
                    <a:lumOff val="25000"/>
                  </a:prstClr>
                </a:solidFill>
              </a:rPr>
              <a:t>Spicker</a:t>
            </a:r>
            <a:r>
              <a:rPr lang="en-GB" dirty="0">
                <a:solidFill>
                  <a:prstClr val="black">
                    <a:lumMod val="75000"/>
                    <a:lumOff val="25000"/>
                  </a:prstClr>
                </a:solidFill>
              </a:rPr>
              <a:t>, P (2018), Poverty, </a:t>
            </a:r>
            <a:r>
              <a:rPr lang="en-GB" i="1" dirty="0">
                <a:solidFill>
                  <a:prstClr val="black">
                    <a:lumMod val="75000"/>
                    <a:lumOff val="25000"/>
                  </a:prstClr>
                </a:solidFill>
              </a:rPr>
              <a:t>An introduction to Social Policy</a:t>
            </a:r>
            <a:r>
              <a:rPr lang="en-GB" dirty="0">
                <a:solidFill>
                  <a:prstClr val="black">
                    <a:lumMod val="75000"/>
                    <a:lumOff val="25000"/>
                  </a:prstClr>
                </a:solidFill>
              </a:rPr>
              <a:t>, accessed at: </a:t>
            </a:r>
            <a:r>
              <a:rPr lang="en-GB" dirty="0">
                <a:solidFill>
                  <a:prstClr val="black">
                    <a:lumMod val="75000"/>
                    <a:lumOff val="25000"/>
                  </a:prstClr>
                </a:solidFill>
                <a:hlinkClick r:id="rId6">
                  <a:extLst>
                    <a:ext uri="{A12FA001-AC4F-418D-AE19-62706E023703}">
                      <ahyp:hlinkClr xmlns:ahyp="http://schemas.microsoft.com/office/drawing/2018/hyperlinkcolor" val="tx"/>
                    </a:ext>
                  </a:extLst>
                </a:hlinkClick>
              </a:rPr>
              <a:t>http://spicker.uk/social-policy/poverty.htm</a:t>
            </a:r>
            <a:r>
              <a:rPr lang="en-GB" dirty="0">
                <a:solidFill>
                  <a:prstClr val="black">
                    <a:lumMod val="75000"/>
                    <a:lumOff val="25000"/>
                  </a:prstClr>
                </a:solidFill>
              </a:rPr>
              <a:t>, accessed 13/12/18.</a:t>
            </a:r>
          </a:p>
          <a:p>
            <a:pPr lvl="0">
              <a:buClr>
                <a:srgbClr val="92278F"/>
              </a:buClr>
            </a:pPr>
            <a:r>
              <a:rPr lang="en-GB" dirty="0">
                <a:solidFill>
                  <a:prstClr val="black">
                    <a:lumMod val="75000"/>
                    <a:lumOff val="25000"/>
                  </a:prstClr>
                </a:solidFill>
              </a:rPr>
              <a:t>Welsh Government (2016) Child Poverty Strategy: assessment of progress 2016: Annex 1 (accessed on:19/12/18) accessed at: </a:t>
            </a:r>
            <a:r>
              <a:rPr lang="en-GB" dirty="0">
                <a:solidFill>
                  <a:prstClr val="black">
                    <a:lumMod val="75000"/>
                    <a:lumOff val="25000"/>
                  </a:prstClr>
                </a:solidFill>
                <a:hlinkClick r:id="rId7"/>
              </a:rPr>
              <a:t>https://gov.wales/docs/dsjlg/publications/cyp/161212-child-poverty-strategy-annex1-2016-en.pdf</a:t>
            </a:r>
            <a:r>
              <a:rPr lang="en-GB" dirty="0">
                <a:solidFill>
                  <a:prstClr val="black">
                    <a:lumMod val="75000"/>
                    <a:lumOff val="25000"/>
                  </a:prstClr>
                </a:solidFill>
              </a:rPr>
              <a:t> </a:t>
            </a:r>
          </a:p>
          <a:p>
            <a:pPr lvl="0">
              <a:buClr>
                <a:srgbClr val="92278F"/>
              </a:buClr>
            </a:pPr>
            <a:r>
              <a:rPr lang="en-GB" dirty="0">
                <a:solidFill>
                  <a:prstClr val="black">
                    <a:lumMod val="75000"/>
                    <a:lumOff val="25000"/>
                  </a:prstClr>
                </a:solidFill>
              </a:rPr>
              <a:t>World Bank (1999), ‘Voices of the Poor’. accessed at: </a:t>
            </a:r>
            <a:r>
              <a:rPr lang="en-GB" dirty="0">
                <a:solidFill>
                  <a:prstClr val="black">
                    <a:lumMod val="75000"/>
                    <a:lumOff val="25000"/>
                  </a:prstClr>
                </a:solidFill>
                <a:hlinkClick r:id="rId8">
                  <a:extLst>
                    <a:ext uri="{A12FA001-AC4F-418D-AE19-62706E023703}">
                      <ahyp:hlinkClr xmlns:ahyp="http://schemas.microsoft.com/office/drawing/2018/hyperlinkcolor" val="tx"/>
                    </a:ext>
                  </a:extLst>
                </a:hlinkClick>
              </a:rPr>
              <a:t>http://siteresources.worldbank.org/INTVIETNAM/Resources/Voices-of-the-Poor.pdf</a:t>
            </a:r>
            <a:r>
              <a:rPr lang="en-GB" dirty="0">
                <a:solidFill>
                  <a:prstClr val="black">
                    <a:lumMod val="75000"/>
                    <a:lumOff val="25000"/>
                  </a:prstClr>
                </a:solidFill>
              </a:rPr>
              <a:t>  accessed on: 13/12/18.</a:t>
            </a:r>
          </a:p>
          <a:p>
            <a:endParaRPr lang="en-GB" dirty="0"/>
          </a:p>
        </p:txBody>
      </p:sp>
    </p:spTree>
    <p:extLst>
      <p:ext uri="{BB962C8B-B14F-4D97-AF65-F5344CB8AC3E}">
        <p14:creationId xmlns:p14="http://schemas.microsoft.com/office/powerpoint/2010/main" val="157795123"/>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7106</TotalTime>
  <Words>2310</Words>
  <Application>Microsoft Office PowerPoint</Application>
  <PresentationFormat>Widescreen</PresentationFormat>
  <Paragraphs>169</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Trebuchet MS</vt:lpstr>
      <vt:lpstr>Wingdings 3</vt:lpstr>
      <vt:lpstr>Facet</vt:lpstr>
      <vt:lpstr>Poverty </vt:lpstr>
      <vt:lpstr>The aim of this presentation is.. </vt:lpstr>
      <vt:lpstr>How can  poverty be defined?</vt:lpstr>
      <vt:lpstr>Theories of poverty Relative and absolute poverty</vt:lpstr>
      <vt:lpstr>A Sociological Theory of Poverty The ‘undeserving poor’ and the idea of ‘cultures of worklessness’.. </vt:lpstr>
      <vt:lpstr>Poverty in Wales</vt:lpstr>
      <vt:lpstr>Joseph Rowntree  foundations ideas</vt:lpstr>
      <vt:lpstr>What are Wales doing to tackle poverty?</vt:lpstr>
      <vt:lpstr>PowerPoint Presentation</vt:lpstr>
      <vt:lpstr>PowerPoint Presentation</vt:lpstr>
      <vt:lpstr>References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Poverty</dc:title>
  <dc:creator>Lois Brunton (1801507)</dc:creator>
  <cp:lastModifiedBy>lois brunton</cp:lastModifiedBy>
  <cp:revision>94</cp:revision>
  <dcterms:created xsi:type="dcterms:W3CDTF">2018-12-10T10:09:11Z</dcterms:created>
  <dcterms:modified xsi:type="dcterms:W3CDTF">2019-01-07T12:25:43Z</dcterms:modified>
</cp:coreProperties>
</file>